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1"/>
    <p:sldMasterId id="2147483918" r:id="rId2"/>
  </p:sldMasterIdLst>
  <p:sldIdLst>
    <p:sldId id="256" r:id="rId3"/>
    <p:sldId id="263" r:id="rId4"/>
    <p:sldId id="257" r:id="rId5"/>
    <p:sldId id="264" r:id="rId6"/>
    <p:sldId id="267" r:id="rId7"/>
    <p:sldId id="265" r:id="rId8"/>
    <p:sldId id="258" r:id="rId9"/>
    <p:sldId id="262" r:id="rId10"/>
    <p:sldId id="259" r:id="rId11"/>
    <p:sldId id="261" r:id="rId12"/>
    <p:sldId id="268" r:id="rId13"/>
    <p:sldId id="269"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956"/>
    <p:restoredTop sz="94599"/>
  </p:normalViewPr>
  <p:slideViewPr>
    <p:cSldViewPr snapToGrid="0" snapToObjects="1">
      <p:cViewPr varScale="1">
        <p:scale>
          <a:sx n="84" d="100"/>
          <a:sy n="84" d="100"/>
        </p:scale>
        <p:origin x="200"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zh-CN" altLang="en-US"/>
              <a:t>单击此处编辑母版标题样式</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kumimoji="1" lang="zh-CN" alt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379952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349193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45693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207802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1154954" y="3179762"/>
            <a:ext cx="4825158" cy="2840039"/>
          </a:xfrm>
        </p:spPr>
        <p:txBody>
          <a:bodyPr>
            <a:normAutofit/>
          </a:body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872074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50049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19666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zh-CN" altLang="en-US"/>
              <a:t>编辑母版文本样式
第二级
第三级
第四级
第五级</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60417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zh-CN" altLang="en-US"/>
              <a:t>单击图标添加图片</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028308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66034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标题和描述">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997258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带描述的引言">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zh-CN" altLang="en-US"/>
              <a:t>单击此处编辑母版标题样式</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078256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名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208134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791211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a:xfrm>
            <a:off x="561111" y="6391838"/>
            <a:ext cx="3644282" cy="304801"/>
          </a:xfrm>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973067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951911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906794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zh-CN" altLang="en-US"/>
              <a:t>单击此处编辑母版标题样式</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kumimoji="1" lang="zh-CN" alt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4539548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4936461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3397245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9590892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1154954" y="3179762"/>
            <a:ext cx="4825158" cy="2840039"/>
          </a:xfrm>
        </p:spPr>
        <p:txBody>
          <a:bodyPr>
            <a:normAutofit/>
          </a:body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772502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3393922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7366031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zh-CN" altLang="en-US"/>
              <a:t>编辑母版文本样式
第二级
第三级
第四级
第五级</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7598778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zh-CN" altLang="en-US"/>
              <a:t>单击图标添加图片</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3777970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Date Placeholder 4"/>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5686963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标题和描述">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6260780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带描述的引言">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zh-CN" altLang="en-US"/>
              <a:t>单击此处编辑母版标题样式</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1851011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名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13814879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4263003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
第二级
第三级
第四级
第五级</a:t>
            </a:r>
            <a:endParaRPr lang="en-US" dirty="0"/>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51352E-B4CC-8E44-8FBC-37CB6B2EA789}" type="datetimeFigureOut">
              <a:rPr kumimoji="1" lang="zh-CN" altLang="en-US" smtClean="0"/>
              <a:t>2020/11/1</a:t>
            </a:fld>
            <a:endParaRPr kumimoji="1" lang="zh-CN" altLang="en-US"/>
          </a:p>
        </p:txBody>
      </p:sp>
      <p:sp>
        <p:nvSpPr>
          <p:cNvPr id="8" name="Footer Placeholder 7"/>
          <p:cNvSpPr>
            <a:spLocks noGrp="1"/>
          </p:cNvSpPr>
          <p:nvPr>
            <p:ph type="ftr" sz="quarter" idx="11"/>
          </p:nvPr>
        </p:nvSpPr>
        <p:spPr>
          <a:xfrm>
            <a:off x="561111" y="6391838"/>
            <a:ext cx="3644282" cy="304801"/>
          </a:xfrm>
        </p:spPr>
        <p:txBody>
          <a:bodyPr/>
          <a:lstStyle/>
          <a:p>
            <a:endParaRPr kumimoji="1" lang="zh-CN" altLang="en-US"/>
          </a:p>
        </p:txBody>
      </p:sp>
      <p:sp>
        <p:nvSpPr>
          <p:cNvPr id="9" name="Slide Number Placeholder 8"/>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65002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28491019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409803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jpe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zh-CN" altLang="en-US"/>
              <a:t>编辑母版文本样式
第二级
第三级
第四级
第五级</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kumimoji="1" lang="zh-CN" alt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07055371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zh-CN" altLang="en-US"/>
              <a:t>编辑母版文本样式
第二级
第三级
第四级
第五级</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651352E-B4CC-8E44-8FBC-37CB6B2EA789}" type="datetimeFigureOut">
              <a:rPr kumimoji="1" lang="zh-CN" altLang="en-US" smtClean="0"/>
              <a:t>2020/11/1</a:t>
            </a:fld>
            <a:endParaRPr kumimoji="1" lang="zh-CN" alt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kumimoji="1" lang="zh-CN" alt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F8731D2-C657-124E-872A-DEE25049B2BD}" type="slidenum">
              <a:rPr kumimoji="1" lang="zh-CN" altLang="en-US" smtClean="0"/>
              <a:t>‹#›</a:t>
            </a:fld>
            <a:endParaRPr kumimoji="1" lang="zh-CN" altLang="en-US"/>
          </a:p>
        </p:txBody>
      </p:sp>
    </p:spTree>
    <p:extLst>
      <p:ext uri="{BB962C8B-B14F-4D97-AF65-F5344CB8AC3E}">
        <p14:creationId xmlns:p14="http://schemas.microsoft.com/office/powerpoint/2010/main" val="3287982730"/>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rdictionary.com/sexis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voiceofsalam.com/2018/02/11/10-examples-of-everyday-sexism-in-the-english-language/" TargetMode="External"/><Relationship Id="rId2" Type="http://schemas.openxmlformats.org/officeDocument/2006/relationships/hyperlink" Target="https://voiceofsalam.com/author/eafear/" TargetMode="External"/><Relationship Id="rId1" Type="http://schemas.openxmlformats.org/officeDocument/2006/relationships/slideLayout" Target="../slideLayouts/slideLayout2.xml"/><Relationship Id="rId4" Type="http://schemas.openxmlformats.org/officeDocument/2006/relationships/hyperlink" Target="https://grammar.yourdictionary.com/style-and-usage/sexist-language.htm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BEB11B4-DDF8-9749-9D17-7A8C30C2623D}"/>
              </a:ext>
            </a:extLst>
          </p:cNvPr>
          <p:cNvSpPr>
            <a:spLocks noGrp="1"/>
          </p:cNvSpPr>
          <p:nvPr>
            <p:ph type="ctrTitle"/>
          </p:nvPr>
        </p:nvSpPr>
        <p:spPr/>
        <p:txBody>
          <a:bodyPr/>
          <a:lstStyle/>
          <a:p>
            <a:r>
              <a:rPr kumimoji="1" lang="en-US" altLang="zh-CN" dirty="0"/>
              <a:t>To</a:t>
            </a:r>
            <a:r>
              <a:rPr kumimoji="1" lang="zh-CN" altLang="en-US" dirty="0"/>
              <a:t> </a:t>
            </a:r>
            <a:r>
              <a:rPr kumimoji="1" lang="en-US" altLang="zh-CN" dirty="0"/>
              <a:t>Deal</a:t>
            </a:r>
            <a:r>
              <a:rPr kumimoji="1" lang="zh-CN" altLang="en-US" dirty="0"/>
              <a:t> </a:t>
            </a:r>
            <a:r>
              <a:rPr kumimoji="1" lang="en-US" altLang="zh-CN" dirty="0"/>
              <a:t>with</a:t>
            </a:r>
            <a:r>
              <a:rPr kumimoji="1" lang="zh-CN" altLang="en-US" dirty="0"/>
              <a:t> </a:t>
            </a:r>
            <a:r>
              <a:rPr kumimoji="1" lang="en-US" altLang="zh-CN" dirty="0"/>
              <a:t>Sexism</a:t>
            </a:r>
            <a:r>
              <a:rPr kumimoji="1" lang="zh-CN" altLang="en-US" dirty="0"/>
              <a:t> </a:t>
            </a:r>
            <a:r>
              <a:rPr kumimoji="1" lang="en-US" altLang="zh-CN" dirty="0"/>
              <a:t>in English Language</a:t>
            </a:r>
            <a:endParaRPr kumimoji="1" lang="zh-CN" altLang="en-US" dirty="0"/>
          </a:p>
        </p:txBody>
      </p:sp>
      <p:sp>
        <p:nvSpPr>
          <p:cNvPr id="3" name="副标题 2">
            <a:extLst>
              <a:ext uri="{FF2B5EF4-FFF2-40B4-BE49-F238E27FC236}">
                <a16:creationId xmlns:a16="http://schemas.microsoft.com/office/drawing/2014/main" id="{6CD7E9F3-B586-2F48-9432-34DFF5F8C2E6}"/>
              </a:ext>
            </a:extLst>
          </p:cNvPr>
          <p:cNvSpPr>
            <a:spLocks noGrp="1"/>
          </p:cNvSpPr>
          <p:nvPr>
            <p:ph type="subTitle" idx="1"/>
          </p:nvPr>
        </p:nvSpPr>
        <p:spPr>
          <a:xfrm>
            <a:off x="1154955" y="4777380"/>
            <a:ext cx="8825658" cy="952860"/>
          </a:xfrm>
        </p:spPr>
        <p:txBody>
          <a:bodyPr/>
          <a:lstStyle/>
          <a:p>
            <a:r>
              <a:rPr kumimoji="1" lang="en-US" altLang="zh-CN" dirty="0" err="1"/>
              <a:t>Xinrui</a:t>
            </a:r>
            <a:r>
              <a:rPr kumimoji="1" lang="en-US" altLang="zh-CN" dirty="0"/>
              <a:t> li</a:t>
            </a:r>
          </a:p>
          <a:p>
            <a:r>
              <a:rPr kumimoji="1" lang="en-US" altLang="zh-CN" dirty="0"/>
              <a:t>1913318</a:t>
            </a:r>
            <a:endParaRPr kumimoji="1" lang="zh-CN" altLang="en-US" dirty="0"/>
          </a:p>
        </p:txBody>
      </p:sp>
      <p:sp>
        <p:nvSpPr>
          <p:cNvPr id="4" name="文本框 3">
            <a:extLst>
              <a:ext uri="{FF2B5EF4-FFF2-40B4-BE49-F238E27FC236}">
                <a16:creationId xmlns:a16="http://schemas.microsoft.com/office/drawing/2014/main" id="{72717542-5BF3-3549-A835-CBC3933C4D03}"/>
              </a:ext>
            </a:extLst>
          </p:cNvPr>
          <p:cNvSpPr txBox="1"/>
          <p:nvPr/>
        </p:nvSpPr>
        <p:spPr>
          <a:xfrm>
            <a:off x="3505200" y="5135880"/>
            <a:ext cx="184731" cy="369332"/>
          </a:xfrm>
          <a:prstGeom prst="rect">
            <a:avLst/>
          </a:prstGeom>
          <a:noFill/>
        </p:spPr>
        <p:txBody>
          <a:bodyPr wrap="none" rtlCol="0">
            <a:spAutoFit/>
          </a:bodyPr>
          <a:lstStyle/>
          <a:p>
            <a:endParaRPr kumimoji="1" lang="zh-CN" altLang="en-US" dirty="0"/>
          </a:p>
        </p:txBody>
      </p:sp>
      <p:pic>
        <p:nvPicPr>
          <p:cNvPr id="6" name="图片 5">
            <a:extLst>
              <a:ext uri="{FF2B5EF4-FFF2-40B4-BE49-F238E27FC236}">
                <a16:creationId xmlns:a16="http://schemas.microsoft.com/office/drawing/2014/main" id="{447361C9-3D10-9342-85FB-C4B07C6268DD}"/>
              </a:ext>
            </a:extLst>
          </p:cNvPr>
          <p:cNvPicPr>
            <a:picLocks noChangeAspect="1"/>
          </p:cNvPicPr>
          <p:nvPr/>
        </p:nvPicPr>
        <p:blipFill>
          <a:blip r:embed="rId2"/>
          <a:stretch>
            <a:fillRect/>
          </a:stretch>
        </p:blipFill>
        <p:spPr>
          <a:xfrm>
            <a:off x="8915400" y="3357880"/>
            <a:ext cx="1779270" cy="2372360"/>
          </a:xfrm>
          <a:prstGeom prst="rect">
            <a:avLst/>
          </a:prstGeom>
        </p:spPr>
      </p:pic>
    </p:spTree>
    <p:extLst>
      <p:ext uri="{BB962C8B-B14F-4D97-AF65-F5344CB8AC3E}">
        <p14:creationId xmlns:p14="http://schemas.microsoft.com/office/powerpoint/2010/main" val="2067067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B8208F9-63A5-CE46-905E-908A4666D6D0}"/>
              </a:ext>
            </a:extLst>
          </p:cNvPr>
          <p:cNvSpPr>
            <a:spLocks noGrp="1"/>
          </p:cNvSpPr>
          <p:nvPr>
            <p:ph type="title"/>
          </p:nvPr>
        </p:nvSpPr>
        <p:spPr/>
        <p:txBody>
          <a:bodyPr/>
          <a:lstStyle/>
          <a:p>
            <a:r>
              <a:rPr kumimoji="1" lang="en-US" altLang="zh-CN" dirty="0"/>
              <a:t>Rationale</a:t>
            </a:r>
            <a:endParaRPr kumimoji="1" lang="zh-CN" altLang="en-US" dirty="0"/>
          </a:p>
        </p:txBody>
      </p:sp>
      <p:sp>
        <p:nvSpPr>
          <p:cNvPr id="3" name="内容占位符 2">
            <a:extLst>
              <a:ext uri="{FF2B5EF4-FFF2-40B4-BE49-F238E27FC236}">
                <a16:creationId xmlns:a16="http://schemas.microsoft.com/office/drawing/2014/main" id="{8E371799-1CF1-964D-8437-20DE24AE1D9D}"/>
              </a:ext>
            </a:extLst>
          </p:cNvPr>
          <p:cNvSpPr>
            <a:spLocks noGrp="1"/>
          </p:cNvSpPr>
          <p:nvPr>
            <p:ph idx="1"/>
          </p:nvPr>
        </p:nvSpPr>
        <p:spPr>
          <a:xfrm>
            <a:off x="1154954" y="2377440"/>
            <a:ext cx="8825659" cy="4145280"/>
          </a:xfrm>
        </p:spPr>
        <p:txBody>
          <a:bodyPr>
            <a:normAutofit/>
          </a:bodyPr>
          <a:lstStyle/>
          <a:p>
            <a:pPr marL="0" indent="0">
              <a:buNone/>
            </a:pPr>
            <a:r>
              <a:rPr kumimoji="1" lang="en-US" altLang="zh-CN" i="1" dirty="0"/>
              <a:t>Definition of Language Sexism:</a:t>
            </a:r>
            <a:endParaRPr kumimoji="1" lang="en-US" altLang="zh-CN" dirty="0"/>
          </a:p>
          <a:p>
            <a:r>
              <a:rPr kumimoji="1" lang="en-US" altLang="zh-CN" dirty="0"/>
              <a:t>Discrimination of one group against another group, especially men against women. In addition, it shows that the speaker’s cultural attitude is emphasizing men without showing women </a:t>
            </a:r>
            <a:r>
              <a:rPr lang="en-GB" altLang="zh-CN" dirty="0"/>
              <a:t>(</a:t>
            </a:r>
            <a:r>
              <a:rPr lang="en-GB" altLang="zh-CN" dirty="0" err="1"/>
              <a:t>Umera</a:t>
            </a:r>
            <a:r>
              <a:rPr lang="en-GB" altLang="zh-CN" dirty="0"/>
              <a:t>-Okeke, 2020). That is to say, </a:t>
            </a:r>
            <a:r>
              <a:rPr lang="en-US" altLang="zh-CN" dirty="0"/>
              <a:t>s</a:t>
            </a:r>
            <a:r>
              <a:rPr lang="en-US" altLang="zh-CN" dirty="0">
                <a:hlinkClick r:id="rId2"/>
              </a:rPr>
              <a:t>exist language</a:t>
            </a:r>
            <a:r>
              <a:rPr lang="en-US" altLang="zh-CN" dirty="0"/>
              <a:t> is language that excludes women when discussing a topic that is applicable to both sexes. </a:t>
            </a:r>
          </a:p>
          <a:p>
            <a:r>
              <a:rPr lang="en-US" altLang="zh-CN" dirty="0"/>
              <a:t>In linguistics: </a:t>
            </a:r>
            <a:endParaRPr lang="zh-CN" altLang="zh-CN" dirty="0"/>
          </a:p>
          <a:p>
            <a:r>
              <a:rPr kumimoji="1" lang="en-US" altLang="zh-CN" dirty="0"/>
              <a:t>Sexism in English goes far beyond the question of vocabulary—sexism is a structure established to enter the language, and the concepts that each of us use to describe ideas about language</a:t>
            </a:r>
            <a:r>
              <a:rPr lang="en-GB" altLang="zh-CN" dirty="0"/>
              <a:t> (</a:t>
            </a:r>
            <a:r>
              <a:rPr lang="en-GB" altLang="zh-CN" dirty="0" err="1"/>
              <a:t>Umera</a:t>
            </a:r>
            <a:r>
              <a:rPr lang="en-GB" altLang="zh-CN" dirty="0"/>
              <a:t>-Okeke, 2020)</a:t>
            </a:r>
            <a:r>
              <a:rPr kumimoji="1" lang="en-US" altLang="zh-CN" dirty="0"/>
              <a:t>.</a:t>
            </a:r>
          </a:p>
        </p:txBody>
      </p:sp>
    </p:spTree>
    <p:extLst>
      <p:ext uri="{BB962C8B-B14F-4D97-AF65-F5344CB8AC3E}">
        <p14:creationId xmlns:p14="http://schemas.microsoft.com/office/powerpoint/2010/main" val="1565127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1E8DE71-CACF-2146-AB97-1D7F548E149B}"/>
              </a:ext>
            </a:extLst>
          </p:cNvPr>
          <p:cNvSpPr>
            <a:spLocks noGrp="1"/>
          </p:cNvSpPr>
          <p:nvPr>
            <p:ph type="title"/>
          </p:nvPr>
        </p:nvSpPr>
        <p:spPr/>
        <p:txBody>
          <a:bodyPr/>
          <a:lstStyle/>
          <a:p>
            <a:r>
              <a:rPr kumimoji="1" lang="en-US" altLang="zh-CN" dirty="0"/>
              <a:t>Rationale</a:t>
            </a:r>
            <a:endParaRPr kumimoji="1" lang="zh-CN" altLang="en-US" dirty="0"/>
          </a:p>
        </p:txBody>
      </p:sp>
      <p:sp>
        <p:nvSpPr>
          <p:cNvPr id="3" name="内容占位符 2">
            <a:extLst>
              <a:ext uri="{FF2B5EF4-FFF2-40B4-BE49-F238E27FC236}">
                <a16:creationId xmlns:a16="http://schemas.microsoft.com/office/drawing/2014/main" id="{25262C37-6D66-524A-8C3D-46EDD39ACFAD}"/>
              </a:ext>
            </a:extLst>
          </p:cNvPr>
          <p:cNvSpPr>
            <a:spLocks noGrp="1"/>
          </p:cNvSpPr>
          <p:nvPr>
            <p:ph idx="1"/>
          </p:nvPr>
        </p:nvSpPr>
        <p:spPr>
          <a:xfrm>
            <a:off x="1154954" y="2603499"/>
            <a:ext cx="8825659" cy="3897313"/>
          </a:xfrm>
        </p:spPr>
        <p:txBody>
          <a:bodyPr>
            <a:normAutofit fontScale="92500"/>
          </a:bodyPr>
          <a:lstStyle/>
          <a:p>
            <a:r>
              <a:rPr lang="en-GB" altLang="zh-CN" b="1" dirty="0"/>
              <a:t>Reasons to Avoid sexist Language</a:t>
            </a:r>
          </a:p>
          <a:p>
            <a:r>
              <a:rPr kumimoji="1" lang="en-US" altLang="zh-CN" i="1" dirty="0"/>
              <a:t>Perpetuating job roles</a:t>
            </a:r>
          </a:p>
          <a:p>
            <a:r>
              <a:rPr kumimoji="1" lang="en-US" altLang="zh-CN" dirty="0"/>
              <a:t>Sexist language encourages discrimination and prevents people from pursuing their dreams. E.g. If engineers are always said to be men, then a girl who aspires to become an engineer may feel that she is hopeless, because the general view is that "all" engineers are men.</a:t>
            </a:r>
          </a:p>
          <a:p>
            <a:r>
              <a:rPr kumimoji="1" lang="en-US" altLang="zh-CN" i="1" dirty="0"/>
              <a:t>Interference with effective communication</a:t>
            </a:r>
          </a:p>
          <a:p>
            <a:r>
              <a:rPr kumimoji="1" lang="en-US" altLang="zh-CN" dirty="0"/>
              <a:t>Sexist language can also make people feel excluded. if the language you use offends half of the audience, you will not be able to make your message understood. If people are aggrieved because you only use male or female pronouns, they will not accept your argument.</a:t>
            </a:r>
          </a:p>
          <a:p>
            <a:r>
              <a:rPr kumimoji="1" lang="en-US" altLang="zh-CN" dirty="0"/>
              <a:t>(https://</a:t>
            </a:r>
            <a:r>
              <a:rPr kumimoji="1" lang="en-US" altLang="zh-CN" dirty="0" err="1"/>
              <a:t>grammar.yourdictionary.com</a:t>
            </a:r>
            <a:r>
              <a:rPr kumimoji="1" lang="en-US" altLang="zh-CN" dirty="0"/>
              <a:t>/style-and-usage/sexist-</a:t>
            </a:r>
            <a:r>
              <a:rPr kumimoji="1" lang="en-US" altLang="zh-CN" dirty="0" err="1"/>
              <a:t>language.html</a:t>
            </a:r>
            <a:r>
              <a:rPr kumimoji="1" lang="en-US" altLang="zh-CN" dirty="0"/>
              <a:t>)</a:t>
            </a:r>
          </a:p>
        </p:txBody>
      </p:sp>
    </p:spTree>
    <p:extLst>
      <p:ext uri="{BB962C8B-B14F-4D97-AF65-F5344CB8AC3E}">
        <p14:creationId xmlns:p14="http://schemas.microsoft.com/office/powerpoint/2010/main" val="3544165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4A643CA-BD5A-3D44-A3D9-705E4D2CC38F}"/>
              </a:ext>
            </a:extLst>
          </p:cNvPr>
          <p:cNvSpPr>
            <a:spLocks noGrp="1"/>
          </p:cNvSpPr>
          <p:nvPr>
            <p:ph type="title"/>
          </p:nvPr>
        </p:nvSpPr>
        <p:spPr/>
        <p:txBody>
          <a:bodyPr/>
          <a:lstStyle/>
          <a:p>
            <a:r>
              <a:rPr kumimoji="1" lang="en-US" altLang="zh-CN" dirty="0"/>
              <a:t>Rationale</a:t>
            </a:r>
            <a:endParaRPr kumimoji="1" lang="zh-CN" altLang="en-US" dirty="0"/>
          </a:p>
        </p:txBody>
      </p:sp>
      <p:sp>
        <p:nvSpPr>
          <p:cNvPr id="3" name="内容占位符 2">
            <a:extLst>
              <a:ext uri="{FF2B5EF4-FFF2-40B4-BE49-F238E27FC236}">
                <a16:creationId xmlns:a16="http://schemas.microsoft.com/office/drawing/2014/main" id="{70FB5D66-435D-EA4C-A4CA-68DD4ADF80CA}"/>
              </a:ext>
            </a:extLst>
          </p:cNvPr>
          <p:cNvSpPr>
            <a:spLocks noGrp="1"/>
          </p:cNvSpPr>
          <p:nvPr>
            <p:ph idx="1"/>
          </p:nvPr>
        </p:nvSpPr>
        <p:spPr>
          <a:xfrm>
            <a:off x="1154954" y="2603500"/>
            <a:ext cx="8825659" cy="3877310"/>
          </a:xfrm>
        </p:spPr>
        <p:txBody>
          <a:bodyPr>
            <a:normAutofit/>
          </a:bodyPr>
          <a:lstStyle/>
          <a:p>
            <a:r>
              <a:rPr kumimoji="1" lang="en-US" altLang="zh-CN" b="1" dirty="0"/>
              <a:t>The language reform to reduce the gender bias</a:t>
            </a:r>
          </a:p>
          <a:p>
            <a:r>
              <a:rPr kumimoji="1" lang="en-US" altLang="zh-CN" dirty="0"/>
              <a:t>Neutralization is seen as a main strategy of gender fair language (GFL) to reduce gender stereotypes and inequality </a:t>
            </a:r>
            <a:r>
              <a:rPr lang="en-GB" altLang="zh-CN" dirty="0"/>
              <a:t>(</a:t>
            </a:r>
            <a:r>
              <a:rPr lang="en-GB" altLang="zh-CN" dirty="0" err="1"/>
              <a:t>Sczesny</a:t>
            </a:r>
            <a:r>
              <a:rPr lang="en-GB" altLang="zh-CN" dirty="0"/>
              <a:t>, </a:t>
            </a:r>
            <a:r>
              <a:rPr lang="en-GB" altLang="zh-CN" dirty="0" err="1"/>
              <a:t>Formanowicz</a:t>
            </a:r>
            <a:r>
              <a:rPr lang="en-GB" altLang="zh-CN" dirty="0"/>
              <a:t> and Moser, 2016). </a:t>
            </a:r>
            <a:endParaRPr kumimoji="1" lang="en-US" altLang="zh-CN" dirty="0"/>
          </a:p>
          <a:p>
            <a:r>
              <a:rPr kumimoji="1" lang="en-US" altLang="zh-CN" dirty="0"/>
              <a:t>Neutralization is recommended to English GFL, which is easier to achieve. In English, he is neither a universal pronoun, nor a combination of him/her, but the singular form of "they", which predominates in modern British written English</a:t>
            </a:r>
            <a:r>
              <a:rPr kumimoji="1" lang="en-US" altLang="zh-CN" b="1" dirty="0"/>
              <a:t>. </a:t>
            </a:r>
            <a:r>
              <a:rPr kumimoji="1" lang="en-US" altLang="zh-CN" dirty="0"/>
              <a:t>To be specific, replacing the male-masculine form(policeman) with a genderless form (police officer). </a:t>
            </a:r>
          </a:p>
          <a:p>
            <a:r>
              <a:rPr lang="en-GB" altLang="zh-CN" dirty="0"/>
              <a:t>In English language, GFL mainly involves in language policies and individual language behaviour. </a:t>
            </a:r>
          </a:p>
          <a:p>
            <a:endParaRPr kumimoji="1" lang="en-US" altLang="zh-CN" dirty="0"/>
          </a:p>
        </p:txBody>
      </p:sp>
    </p:spTree>
    <p:extLst>
      <p:ext uri="{BB962C8B-B14F-4D97-AF65-F5344CB8AC3E}">
        <p14:creationId xmlns:p14="http://schemas.microsoft.com/office/powerpoint/2010/main" val="3141653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70C0460-520D-EF40-A774-4B01E5392CE8}"/>
              </a:ext>
            </a:extLst>
          </p:cNvPr>
          <p:cNvSpPr>
            <a:spLocks noGrp="1"/>
          </p:cNvSpPr>
          <p:nvPr>
            <p:ph type="title"/>
          </p:nvPr>
        </p:nvSpPr>
        <p:spPr>
          <a:xfrm>
            <a:off x="1187076" y="473605"/>
            <a:ext cx="8761413" cy="2012420"/>
          </a:xfrm>
        </p:spPr>
        <p:txBody>
          <a:bodyPr/>
          <a:lstStyle/>
          <a:p>
            <a:r>
              <a:rPr kumimoji="1" lang="en-US" altLang="zh-CN" dirty="0"/>
              <a:t>How the language was gendered?</a:t>
            </a:r>
            <a:endParaRPr kumimoji="1" lang="zh-CN" altLang="en-US" dirty="0"/>
          </a:p>
        </p:txBody>
      </p:sp>
      <p:sp>
        <p:nvSpPr>
          <p:cNvPr id="3" name="内容占位符 2">
            <a:extLst>
              <a:ext uri="{FF2B5EF4-FFF2-40B4-BE49-F238E27FC236}">
                <a16:creationId xmlns:a16="http://schemas.microsoft.com/office/drawing/2014/main" id="{D55EDBC0-E973-EB41-AF0D-69DC4767DED2}"/>
              </a:ext>
            </a:extLst>
          </p:cNvPr>
          <p:cNvSpPr>
            <a:spLocks noGrp="1"/>
          </p:cNvSpPr>
          <p:nvPr>
            <p:ph idx="1"/>
          </p:nvPr>
        </p:nvSpPr>
        <p:spPr/>
        <p:txBody>
          <a:bodyPr>
            <a:normAutofit/>
          </a:bodyPr>
          <a:lstStyle/>
          <a:p>
            <a:r>
              <a:rPr kumimoji="1" lang="en-US" altLang="zh-CN" sz="2400" dirty="0"/>
              <a:t>Gender stereotype:</a:t>
            </a:r>
          </a:p>
          <a:p>
            <a:endParaRPr kumimoji="1" lang="en-US" altLang="zh-CN" sz="2400" dirty="0"/>
          </a:p>
          <a:p>
            <a:r>
              <a:rPr kumimoji="1" lang="en-US" altLang="zh-CN" sz="2400" dirty="0"/>
              <a:t>In English language, </a:t>
            </a:r>
            <a:r>
              <a:rPr lang="en-GB" altLang="zh-CN" sz="2400" dirty="0"/>
              <a:t>the stereotype of men is strong, dominant and independent; women are seen as weak, dependent even men’s property (Elizabeth, 2018).</a:t>
            </a:r>
            <a:endParaRPr kumimoji="1" lang="zh-CN" altLang="en-US" sz="2400" dirty="0"/>
          </a:p>
        </p:txBody>
      </p:sp>
    </p:spTree>
    <p:extLst>
      <p:ext uri="{BB962C8B-B14F-4D97-AF65-F5344CB8AC3E}">
        <p14:creationId xmlns:p14="http://schemas.microsoft.com/office/powerpoint/2010/main" val="2459182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E5DDEBA-2E05-BB4D-A4FA-6615E3C695FD}"/>
              </a:ext>
            </a:extLst>
          </p:cNvPr>
          <p:cNvSpPr>
            <a:spLocks noGrp="1"/>
          </p:cNvSpPr>
          <p:nvPr>
            <p:ph type="title"/>
          </p:nvPr>
        </p:nvSpPr>
        <p:spPr/>
        <p:txBody>
          <a:bodyPr/>
          <a:lstStyle/>
          <a:p>
            <a:r>
              <a:rPr kumimoji="1" lang="en-US" altLang="zh-CN" dirty="0"/>
              <a:t>The gender bias integration in English</a:t>
            </a:r>
            <a:endParaRPr kumimoji="1" lang="zh-CN" altLang="en-US" dirty="0"/>
          </a:p>
        </p:txBody>
      </p:sp>
      <p:sp>
        <p:nvSpPr>
          <p:cNvPr id="3" name="内容占位符 2">
            <a:extLst>
              <a:ext uri="{FF2B5EF4-FFF2-40B4-BE49-F238E27FC236}">
                <a16:creationId xmlns:a16="http://schemas.microsoft.com/office/drawing/2014/main" id="{8FAC4DD9-75F2-BF4D-9F9C-39CCBE772535}"/>
              </a:ext>
            </a:extLst>
          </p:cNvPr>
          <p:cNvSpPr>
            <a:spLocks noGrp="1"/>
          </p:cNvSpPr>
          <p:nvPr>
            <p:ph idx="1"/>
          </p:nvPr>
        </p:nvSpPr>
        <p:spPr/>
        <p:txBody>
          <a:bodyPr/>
          <a:lstStyle/>
          <a:p>
            <a:r>
              <a:rPr kumimoji="1" lang="en-GB" altLang="zh-CN" sz="2000" b="1" dirty="0"/>
              <a:t>English language is fatherhood </a:t>
            </a:r>
          </a:p>
          <a:p>
            <a:r>
              <a:rPr kumimoji="1" lang="en-GB" altLang="zh-CN" sz="2000" dirty="0"/>
              <a:t>“The very semantics of the language reflects [women’s] condition. We do not even have our own names, but bear that of the father until we exchange it for that of a husband.” (Morgan, 2014)</a:t>
            </a:r>
          </a:p>
          <a:p>
            <a:endParaRPr kumimoji="1" lang="en-GB" altLang="zh-CN" sz="2000" dirty="0"/>
          </a:p>
          <a:p>
            <a:r>
              <a:rPr kumimoji="1" lang="en-GB" altLang="zh-CN" dirty="0"/>
              <a:t>“Mrs. “ is a respectful address for married or widowed women. Like Miss, it appears in the name and characteristics. Sometimes the address includes the husband’s first and last name instead of her own name. Especially in written correspondence, or when the wife’s name is not known (Allen, 2008)</a:t>
            </a:r>
          </a:p>
          <a:p>
            <a:endParaRPr kumimoji="1" lang="en-GB" altLang="zh-CN" u="sng" dirty="0"/>
          </a:p>
          <a:p>
            <a:endParaRPr kumimoji="1" lang="zh-CN" altLang="en-US" dirty="0"/>
          </a:p>
        </p:txBody>
      </p:sp>
    </p:spTree>
    <p:extLst>
      <p:ext uri="{BB962C8B-B14F-4D97-AF65-F5344CB8AC3E}">
        <p14:creationId xmlns:p14="http://schemas.microsoft.com/office/powerpoint/2010/main" val="339993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CE384F4-ED3F-0841-8174-0F6BC05EC2B9}"/>
              </a:ext>
            </a:extLst>
          </p:cNvPr>
          <p:cNvSpPr>
            <a:spLocks noGrp="1"/>
          </p:cNvSpPr>
          <p:nvPr>
            <p:ph type="title"/>
          </p:nvPr>
        </p:nvSpPr>
        <p:spPr/>
        <p:txBody>
          <a:bodyPr/>
          <a:lstStyle/>
          <a:p>
            <a:r>
              <a:rPr kumimoji="1" lang="en-US" altLang="zh-CN" dirty="0"/>
              <a:t>The gender bias integration in English</a:t>
            </a:r>
            <a:endParaRPr kumimoji="1" lang="zh-CN" altLang="en-US" dirty="0"/>
          </a:p>
        </p:txBody>
      </p:sp>
      <p:pic>
        <p:nvPicPr>
          <p:cNvPr id="5" name="内容占位符 4">
            <a:extLst>
              <a:ext uri="{FF2B5EF4-FFF2-40B4-BE49-F238E27FC236}">
                <a16:creationId xmlns:a16="http://schemas.microsoft.com/office/drawing/2014/main" id="{BC4BBBD9-8BD6-874A-A67F-086429F7CA44}"/>
              </a:ext>
            </a:extLst>
          </p:cNvPr>
          <p:cNvPicPr>
            <a:picLocks noGrp="1" noChangeAspect="1"/>
          </p:cNvPicPr>
          <p:nvPr>
            <p:ph idx="1"/>
          </p:nvPr>
        </p:nvPicPr>
        <p:blipFill>
          <a:blip r:embed="rId2"/>
          <a:stretch>
            <a:fillRect/>
          </a:stretch>
        </p:blipFill>
        <p:spPr>
          <a:xfrm>
            <a:off x="5106630" y="2663418"/>
            <a:ext cx="6498396" cy="2928620"/>
          </a:xfrm>
        </p:spPr>
      </p:pic>
      <p:sp>
        <p:nvSpPr>
          <p:cNvPr id="6" name="文本框 5">
            <a:extLst>
              <a:ext uri="{FF2B5EF4-FFF2-40B4-BE49-F238E27FC236}">
                <a16:creationId xmlns:a16="http://schemas.microsoft.com/office/drawing/2014/main" id="{9E5EE5A3-B3D2-E94E-9D69-4D29DFCF5071}"/>
              </a:ext>
            </a:extLst>
          </p:cNvPr>
          <p:cNvSpPr txBox="1"/>
          <p:nvPr/>
        </p:nvSpPr>
        <p:spPr>
          <a:xfrm>
            <a:off x="412092" y="2586137"/>
            <a:ext cx="5426486" cy="400110"/>
          </a:xfrm>
          <a:prstGeom prst="rect">
            <a:avLst/>
          </a:prstGeom>
          <a:noFill/>
        </p:spPr>
        <p:txBody>
          <a:bodyPr wrap="none" rtlCol="0">
            <a:spAutoFit/>
          </a:bodyPr>
          <a:lstStyle/>
          <a:p>
            <a:r>
              <a:rPr kumimoji="1" lang="en-US" altLang="zh-CN" sz="2000" b="1" dirty="0"/>
              <a:t>English language system is Male-centered</a:t>
            </a:r>
            <a:endParaRPr kumimoji="1" lang="zh-CN" altLang="en-US" sz="2000" b="1" dirty="0"/>
          </a:p>
        </p:txBody>
      </p:sp>
      <p:sp>
        <p:nvSpPr>
          <p:cNvPr id="7" name="文本框 6">
            <a:extLst>
              <a:ext uri="{FF2B5EF4-FFF2-40B4-BE49-F238E27FC236}">
                <a16:creationId xmlns:a16="http://schemas.microsoft.com/office/drawing/2014/main" id="{B241699E-5517-7F4C-8AFA-DAFF7F171312}"/>
              </a:ext>
            </a:extLst>
          </p:cNvPr>
          <p:cNvSpPr txBox="1"/>
          <p:nvPr/>
        </p:nvSpPr>
        <p:spPr>
          <a:xfrm>
            <a:off x="6073834" y="5661287"/>
            <a:ext cx="5295666" cy="369332"/>
          </a:xfrm>
          <a:prstGeom prst="rect">
            <a:avLst/>
          </a:prstGeom>
          <a:noFill/>
        </p:spPr>
        <p:txBody>
          <a:bodyPr wrap="square" rtlCol="0">
            <a:spAutoFit/>
          </a:bodyPr>
          <a:lstStyle/>
          <a:p>
            <a:r>
              <a:rPr kumimoji="1" lang="en-US" altLang="zh-CN" u="sng" dirty="0"/>
              <a:t>Picture resource: https://</a:t>
            </a:r>
            <a:r>
              <a:rPr kumimoji="1" lang="en-US" altLang="zh-CN" u="sng" dirty="0" err="1"/>
              <a:t>feminisminindia.com</a:t>
            </a:r>
            <a:endParaRPr kumimoji="1" lang="zh-CN" altLang="en-US" u="sng" dirty="0"/>
          </a:p>
        </p:txBody>
      </p:sp>
      <p:sp>
        <p:nvSpPr>
          <p:cNvPr id="12" name="文本框 11">
            <a:extLst>
              <a:ext uri="{FF2B5EF4-FFF2-40B4-BE49-F238E27FC236}">
                <a16:creationId xmlns:a16="http://schemas.microsoft.com/office/drawing/2014/main" id="{15BDF5E6-E9BF-3C4E-9A29-285802CA9264}"/>
              </a:ext>
            </a:extLst>
          </p:cNvPr>
          <p:cNvSpPr txBox="1"/>
          <p:nvPr/>
        </p:nvSpPr>
        <p:spPr>
          <a:xfrm>
            <a:off x="842963" y="3957638"/>
            <a:ext cx="184731" cy="369332"/>
          </a:xfrm>
          <a:prstGeom prst="rect">
            <a:avLst/>
          </a:prstGeom>
          <a:noFill/>
        </p:spPr>
        <p:txBody>
          <a:bodyPr wrap="none" rtlCol="0">
            <a:spAutoFit/>
          </a:bodyPr>
          <a:lstStyle/>
          <a:p>
            <a:endParaRPr kumimoji="1" lang="zh-CN" altLang="en-US" dirty="0"/>
          </a:p>
        </p:txBody>
      </p:sp>
      <p:sp>
        <p:nvSpPr>
          <p:cNvPr id="13" name="文本框 12">
            <a:extLst>
              <a:ext uri="{FF2B5EF4-FFF2-40B4-BE49-F238E27FC236}">
                <a16:creationId xmlns:a16="http://schemas.microsoft.com/office/drawing/2014/main" id="{AF8BB297-2D49-F24E-8EA0-54E2776BDE4E}"/>
              </a:ext>
            </a:extLst>
          </p:cNvPr>
          <p:cNvSpPr txBox="1"/>
          <p:nvPr/>
        </p:nvSpPr>
        <p:spPr>
          <a:xfrm>
            <a:off x="900113" y="3357563"/>
            <a:ext cx="4419800" cy="923330"/>
          </a:xfrm>
          <a:prstGeom prst="rect">
            <a:avLst/>
          </a:prstGeom>
          <a:noFill/>
        </p:spPr>
        <p:txBody>
          <a:bodyPr wrap="none" rtlCol="0">
            <a:spAutoFit/>
          </a:bodyPr>
          <a:lstStyle/>
          <a:p>
            <a:r>
              <a:rPr lang="en-US" altLang="zh-CN" dirty="0"/>
              <a:t>A. the use of the so-called "he / man" </a:t>
            </a:r>
          </a:p>
          <a:p>
            <a:r>
              <a:rPr lang="en-US" altLang="zh-CN" dirty="0"/>
              <a:t>language and the related "common </a:t>
            </a:r>
          </a:p>
          <a:p>
            <a:r>
              <a:rPr lang="en-US" altLang="zh-CN" dirty="0"/>
              <a:t>gender" category.</a:t>
            </a:r>
            <a:endParaRPr kumimoji="1" lang="zh-CN" altLang="en-US" dirty="0"/>
          </a:p>
        </p:txBody>
      </p:sp>
      <p:sp>
        <p:nvSpPr>
          <p:cNvPr id="14" name="文本框 13">
            <a:extLst>
              <a:ext uri="{FF2B5EF4-FFF2-40B4-BE49-F238E27FC236}">
                <a16:creationId xmlns:a16="http://schemas.microsoft.com/office/drawing/2014/main" id="{06B0379A-EA38-5346-9FAA-015F0FC7C1EB}"/>
              </a:ext>
            </a:extLst>
          </p:cNvPr>
          <p:cNvSpPr txBox="1"/>
          <p:nvPr/>
        </p:nvSpPr>
        <p:spPr>
          <a:xfrm>
            <a:off x="1000125" y="4714875"/>
            <a:ext cx="4838184" cy="1754326"/>
          </a:xfrm>
          <a:prstGeom prst="rect">
            <a:avLst/>
          </a:prstGeom>
          <a:noFill/>
        </p:spPr>
        <p:txBody>
          <a:bodyPr wrap="none" rtlCol="0">
            <a:spAutoFit/>
          </a:bodyPr>
          <a:lstStyle/>
          <a:p>
            <a:r>
              <a:rPr kumimoji="1" lang="en-US" altLang="zh-CN" dirty="0"/>
              <a:t>B. </a:t>
            </a:r>
            <a:r>
              <a:rPr lang="en-US" altLang="zh-CN" dirty="0"/>
              <a:t>grammar advocates using </a:t>
            </a:r>
          </a:p>
          <a:p>
            <a:r>
              <a:rPr lang="en-US" altLang="zh-CN" dirty="0"/>
              <a:t>    masculine pronouns in the context</a:t>
            </a:r>
            <a:r>
              <a:rPr lang="zh-CN" altLang="zh-CN" dirty="0"/>
              <a:t> </a:t>
            </a:r>
            <a:endParaRPr lang="en-US" altLang="zh-CN" dirty="0"/>
          </a:p>
          <a:p>
            <a:r>
              <a:rPr kumimoji="1" lang="en-US" altLang="zh-CN" dirty="0"/>
              <a:t>  </a:t>
            </a:r>
            <a:r>
              <a:rPr lang="en-US" altLang="zh-CN" dirty="0"/>
              <a:t>When nouns are used in a single </a:t>
            </a:r>
          </a:p>
          <a:p>
            <a:r>
              <a:rPr lang="en-US" altLang="zh-CN" dirty="0"/>
              <a:t>   form with generic references </a:t>
            </a:r>
            <a:r>
              <a:rPr lang="en-GB" altLang="zh-CN" dirty="0"/>
              <a:t>(He, 2010).</a:t>
            </a:r>
            <a:endParaRPr kumimoji="1" lang="en-US" altLang="zh-CN" dirty="0"/>
          </a:p>
          <a:p>
            <a:r>
              <a:rPr kumimoji="1" lang="en-US" altLang="zh-CN" dirty="0"/>
              <a:t>e.g. A student should pay respect </a:t>
            </a:r>
          </a:p>
          <a:p>
            <a:r>
              <a:rPr kumimoji="1" lang="en-US" altLang="zh-CN" dirty="0"/>
              <a:t>       to his teacher. </a:t>
            </a:r>
          </a:p>
        </p:txBody>
      </p:sp>
    </p:spTree>
    <p:extLst>
      <p:ext uri="{BB962C8B-B14F-4D97-AF65-F5344CB8AC3E}">
        <p14:creationId xmlns:p14="http://schemas.microsoft.com/office/powerpoint/2010/main" val="6020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311AE4F-B1CC-E547-BE67-A9C0245AAB3E}"/>
              </a:ext>
            </a:extLst>
          </p:cNvPr>
          <p:cNvSpPr>
            <a:spLocks noGrp="1"/>
          </p:cNvSpPr>
          <p:nvPr>
            <p:ph type="title"/>
          </p:nvPr>
        </p:nvSpPr>
        <p:spPr/>
        <p:txBody>
          <a:bodyPr/>
          <a:lstStyle/>
          <a:p>
            <a:r>
              <a:rPr kumimoji="1" lang="en-US" altLang="zh-CN" dirty="0"/>
              <a:t>The gender bias integration in English</a:t>
            </a:r>
            <a:endParaRPr kumimoji="1" lang="zh-CN" altLang="en-US" dirty="0"/>
          </a:p>
        </p:txBody>
      </p:sp>
      <p:sp>
        <p:nvSpPr>
          <p:cNvPr id="3" name="内容占位符 2">
            <a:extLst>
              <a:ext uri="{FF2B5EF4-FFF2-40B4-BE49-F238E27FC236}">
                <a16:creationId xmlns:a16="http://schemas.microsoft.com/office/drawing/2014/main" id="{2564213C-3B4F-C143-91BA-7A1ED2177AA2}"/>
              </a:ext>
            </a:extLst>
          </p:cNvPr>
          <p:cNvSpPr>
            <a:spLocks noGrp="1"/>
          </p:cNvSpPr>
          <p:nvPr>
            <p:ph idx="1"/>
          </p:nvPr>
        </p:nvSpPr>
        <p:spPr/>
        <p:txBody>
          <a:bodyPr/>
          <a:lstStyle/>
          <a:p>
            <a:r>
              <a:rPr lang="en-GB" altLang="zh-CN" sz="2000" b="1" dirty="0"/>
              <a:t>Sexual connotations of the sematic meaning differ</a:t>
            </a:r>
          </a:p>
          <a:p>
            <a:r>
              <a:rPr lang="en-US" altLang="zh-CN" sz="2000" dirty="0"/>
              <a:t>men‘s agent nouns are often more positive while the counterparts for women obtain negative meanings.</a:t>
            </a:r>
            <a:r>
              <a:rPr lang="zh-CN" altLang="zh-CN" sz="2000" dirty="0"/>
              <a:t> </a:t>
            </a:r>
            <a:endParaRPr lang="en-US" altLang="zh-CN" sz="2000" dirty="0"/>
          </a:p>
          <a:p>
            <a:endParaRPr kumimoji="1" lang="en-US" altLang="zh-CN" sz="2000" u="sng" dirty="0"/>
          </a:p>
          <a:p>
            <a:r>
              <a:rPr kumimoji="1" lang="en-US" altLang="zh-CN" sz="2000" u="sng" dirty="0"/>
              <a:t>E.g.</a:t>
            </a:r>
          </a:p>
          <a:p>
            <a:r>
              <a:rPr kumimoji="1" lang="en-US" altLang="zh-CN" sz="2000" dirty="0"/>
              <a:t>Master----mistress</a:t>
            </a:r>
          </a:p>
          <a:p>
            <a:r>
              <a:rPr kumimoji="1" lang="en-US" altLang="zh-CN" sz="2000" dirty="0"/>
              <a:t>Bachelor-spinster</a:t>
            </a:r>
          </a:p>
          <a:p>
            <a:endParaRPr kumimoji="1" lang="en-US" altLang="zh-CN" dirty="0"/>
          </a:p>
          <a:p>
            <a:endParaRPr kumimoji="1" lang="zh-CN" altLang="en-US" dirty="0"/>
          </a:p>
        </p:txBody>
      </p:sp>
    </p:spTree>
    <p:extLst>
      <p:ext uri="{BB962C8B-B14F-4D97-AF65-F5344CB8AC3E}">
        <p14:creationId xmlns:p14="http://schemas.microsoft.com/office/powerpoint/2010/main" val="3836421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6DADDC-EE68-CF4A-8676-3924C17D3F4D}"/>
              </a:ext>
            </a:extLst>
          </p:cNvPr>
          <p:cNvSpPr>
            <a:spLocks noGrp="1"/>
          </p:cNvSpPr>
          <p:nvPr>
            <p:ph type="title"/>
          </p:nvPr>
        </p:nvSpPr>
        <p:spPr/>
        <p:txBody>
          <a:bodyPr/>
          <a:lstStyle/>
          <a:p>
            <a:r>
              <a:rPr kumimoji="1" lang="en-US" altLang="zh-CN" dirty="0"/>
              <a:t>What can we do?</a:t>
            </a:r>
            <a:endParaRPr kumimoji="1" lang="zh-CN" altLang="en-US" dirty="0"/>
          </a:p>
        </p:txBody>
      </p:sp>
      <p:sp>
        <p:nvSpPr>
          <p:cNvPr id="3" name="内容占位符 2">
            <a:extLst>
              <a:ext uri="{FF2B5EF4-FFF2-40B4-BE49-F238E27FC236}">
                <a16:creationId xmlns:a16="http://schemas.microsoft.com/office/drawing/2014/main" id="{5F0CDD7C-82F1-9844-83F1-1AF238FAD990}"/>
              </a:ext>
            </a:extLst>
          </p:cNvPr>
          <p:cNvSpPr>
            <a:spLocks noGrp="1"/>
          </p:cNvSpPr>
          <p:nvPr>
            <p:ph idx="1"/>
          </p:nvPr>
        </p:nvSpPr>
        <p:spPr/>
        <p:txBody>
          <a:bodyPr>
            <a:normAutofit fontScale="25000" lnSpcReduction="20000"/>
          </a:bodyPr>
          <a:lstStyle/>
          <a:p>
            <a:pPr marL="0" indent="0">
              <a:buNone/>
            </a:pPr>
            <a:r>
              <a:rPr kumimoji="1" lang="en-US" altLang="zh-CN" sz="8000" dirty="0"/>
              <a:t> </a:t>
            </a:r>
            <a:r>
              <a:rPr kumimoji="1" lang="en-US" altLang="zh-CN" sz="8000" i="1" dirty="0"/>
              <a:t>In our individual behavior: </a:t>
            </a:r>
          </a:p>
          <a:p>
            <a:endParaRPr kumimoji="1" lang="en-US" altLang="zh-CN" sz="8000" dirty="0"/>
          </a:p>
          <a:p>
            <a:r>
              <a:rPr lang="en-GB" altLang="zh-CN" sz="8000" b="1" dirty="0"/>
              <a:t>Use genderless collective references</a:t>
            </a:r>
          </a:p>
          <a:p>
            <a:r>
              <a:rPr lang="en-GB" altLang="zh-CN" sz="8000" b="1" dirty="0"/>
              <a:t>Avoid the generic “he”</a:t>
            </a:r>
          </a:p>
          <a:p>
            <a:r>
              <a:rPr lang="en-GB" altLang="zh-CN" sz="8000" b="1" dirty="0"/>
              <a:t>Describe roles without specifying gender</a:t>
            </a:r>
          </a:p>
          <a:p>
            <a:r>
              <a:rPr lang="en-GB" altLang="zh-CN" sz="8000" b="1" dirty="0"/>
              <a:t>Don’t add gender markers</a:t>
            </a:r>
          </a:p>
          <a:p>
            <a:r>
              <a:rPr lang="en-GB" altLang="zh-CN" sz="8000" b="1" dirty="0"/>
              <a:t>Use plural where possible</a:t>
            </a:r>
            <a:endParaRPr kumimoji="1" lang="en-US" altLang="zh-CN" sz="8000" dirty="0"/>
          </a:p>
          <a:p>
            <a:endParaRPr kumimoji="1" lang="en-US" altLang="zh-CN" sz="8000" dirty="0"/>
          </a:p>
          <a:p>
            <a:endParaRPr kumimoji="1" lang="en-US" altLang="zh-CN" sz="8000" dirty="0"/>
          </a:p>
          <a:p>
            <a:endParaRPr kumimoji="1" lang="en-US" altLang="zh-CN" sz="8000" dirty="0"/>
          </a:p>
          <a:p>
            <a:endParaRPr kumimoji="1" lang="en-US" altLang="zh-CN" dirty="0"/>
          </a:p>
          <a:p>
            <a:pPr marL="0" indent="0">
              <a:buNone/>
            </a:pPr>
            <a:r>
              <a:rPr kumimoji="1" lang="en-US" altLang="zh-CN" dirty="0"/>
              <a:t> </a:t>
            </a:r>
            <a:endParaRPr kumimoji="1" lang="zh-CN" altLang="en-US" dirty="0"/>
          </a:p>
        </p:txBody>
      </p:sp>
    </p:spTree>
    <p:extLst>
      <p:ext uri="{BB962C8B-B14F-4D97-AF65-F5344CB8AC3E}">
        <p14:creationId xmlns:p14="http://schemas.microsoft.com/office/powerpoint/2010/main" val="386290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2FCCA7-27BD-DF41-85E0-5DC4D0F629A5}"/>
              </a:ext>
            </a:extLst>
          </p:cNvPr>
          <p:cNvSpPr>
            <a:spLocks noGrp="1"/>
          </p:cNvSpPr>
          <p:nvPr>
            <p:ph type="title"/>
          </p:nvPr>
        </p:nvSpPr>
        <p:spPr/>
        <p:txBody>
          <a:bodyPr/>
          <a:lstStyle/>
          <a:p>
            <a:r>
              <a:rPr kumimoji="1" lang="en-US" altLang="zh-CN" dirty="0"/>
              <a:t>Reference</a:t>
            </a:r>
            <a:endParaRPr kumimoji="1" lang="zh-CN" altLang="en-US" dirty="0"/>
          </a:p>
        </p:txBody>
      </p:sp>
      <p:sp>
        <p:nvSpPr>
          <p:cNvPr id="3" name="内容占位符 2">
            <a:extLst>
              <a:ext uri="{FF2B5EF4-FFF2-40B4-BE49-F238E27FC236}">
                <a16:creationId xmlns:a16="http://schemas.microsoft.com/office/drawing/2014/main" id="{A7368D72-0E02-7146-9C73-1783881F0614}"/>
              </a:ext>
            </a:extLst>
          </p:cNvPr>
          <p:cNvSpPr>
            <a:spLocks noGrp="1"/>
          </p:cNvSpPr>
          <p:nvPr>
            <p:ph idx="1"/>
          </p:nvPr>
        </p:nvSpPr>
        <p:spPr>
          <a:xfrm>
            <a:off x="1154954" y="2603499"/>
            <a:ext cx="8825659" cy="3725863"/>
          </a:xfrm>
        </p:spPr>
        <p:txBody>
          <a:bodyPr>
            <a:normAutofit/>
          </a:bodyPr>
          <a:lstStyle/>
          <a:p>
            <a:r>
              <a:rPr lang="en-GB" altLang="zh-CN" dirty="0" err="1"/>
              <a:t>Sczesny</a:t>
            </a:r>
            <a:r>
              <a:rPr lang="en-GB" altLang="zh-CN" dirty="0"/>
              <a:t>, S., </a:t>
            </a:r>
            <a:r>
              <a:rPr lang="en-GB" altLang="zh-CN" dirty="0" err="1"/>
              <a:t>Formanowicz</a:t>
            </a:r>
            <a:r>
              <a:rPr lang="en-GB" altLang="zh-CN" dirty="0"/>
              <a:t>, M., &amp; Moser, F. 2016</a:t>
            </a:r>
            <a:r>
              <a:rPr lang="en-GB" altLang="zh-CN" i="1" dirty="0"/>
              <a:t>. Can gender-fair language reduce gender stereotyping and discrimination?</a:t>
            </a:r>
            <a:r>
              <a:rPr lang="en-GB" altLang="zh-CN" dirty="0"/>
              <a:t>. </a:t>
            </a:r>
            <a:r>
              <a:rPr lang="en-GB" altLang="zh-CN" i="1" dirty="0"/>
              <a:t>Frontiers in psychology</a:t>
            </a:r>
            <a:r>
              <a:rPr lang="en-GB" altLang="zh-CN" dirty="0"/>
              <a:t>, pp. </a:t>
            </a:r>
            <a:r>
              <a:rPr lang="en-GB" altLang="zh-CN" i="1" dirty="0"/>
              <a:t>7</a:t>
            </a:r>
            <a:r>
              <a:rPr lang="en-GB" altLang="zh-CN" dirty="0"/>
              <a:t>, 25.</a:t>
            </a:r>
          </a:p>
          <a:p>
            <a:r>
              <a:rPr lang="en-GB" altLang="zh-CN" dirty="0" err="1"/>
              <a:t>Umera</a:t>
            </a:r>
            <a:r>
              <a:rPr lang="en-GB" altLang="zh-CN" dirty="0"/>
              <a:t>-Okeke, N. 2012. </a:t>
            </a:r>
            <a:r>
              <a:rPr lang="en-GB" altLang="zh-CN" i="1" dirty="0"/>
              <a:t>Linguistic sexism: an overview of the English language in everyday discourse. AFRREV LALIGENS: An international journal of language, literature and gender studies</a:t>
            </a:r>
            <a:r>
              <a:rPr lang="en-GB" altLang="zh-CN" dirty="0"/>
              <a:t>, </a:t>
            </a:r>
            <a:r>
              <a:rPr lang="en-GB" altLang="zh-CN" i="1" dirty="0"/>
              <a:t>1</a:t>
            </a:r>
            <a:r>
              <a:rPr lang="en-GB" altLang="zh-CN" dirty="0"/>
              <a:t>(1), pp. 1-17.</a:t>
            </a:r>
          </a:p>
          <a:p>
            <a:r>
              <a:rPr lang="en-GB" altLang="zh-CN" dirty="0"/>
              <a:t>Morgan, R. 2014. </a:t>
            </a:r>
            <a:r>
              <a:rPr lang="en-GB" altLang="zh-CN" i="1" dirty="0"/>
              <a:t>Going too far: The personal chronicle of a feminist</a:t>
            </a:r>
            <a:r>
              <a:rPr lang="en-GB" altLang="zh-CN" dirty="0"/>
              <a:t>. Open Road Media.</a:t>
            </a:r>
          </a:p>
          <a:p>
            <a:r>
              <a:rPr kumimoji="1" lang="en-GB" altLang="zh-CN" dirty="0" err="1"/>
              <a:t>Shundalyn</a:t>
            </a:r>
            <a:r>
              <a:rPr kumimoji="1" lang="en-GB" altLang="zh-CN" dirty="0"/>
              <a:t>, Allen. 2018. </a:t>
            </a:r>
            <a:r>
              <a:rPr lang="en-GB" altLang="zh-CN" i="1" dirty="0"/>
              <a:t>Here’s How to Know the Difference Between Miss, Mrs., and Ms. </a:t>
            </a:r>
            <a:r>
              <a:rPr lang="en-GB" altLang="zh-CN" dirty="0"/>
              <a:t>[Online] Available at: &lt;https://</a:t>
            </a:r>
            <a:r>
              <a:rPr lang="en-GB" altLang="zh-CN" dirty="0" err="1"/>
              <a:t>www.grammarly.com</a:t>
            </a:r>
            <a:r>
              <a:rPr lang="en-GB" altLang="zh-CN" dirty="0"/>
              <a:t>/blog/</a:t>
            </a:r>
            <a:r>
              <a:rPr lang="en-GB" altLang="zh-CN" dirty="0" err="1"/>
              <a:t>ms</a:t>
            </a:r>
            <a:r>
              <a:rPr lang="en-GB" altLang="zh-CN" dirty="0"/>
              <a:t>-</a:t>
            </a:r>
            <a:r>
              <a:rPr lang="en-GB" altLang="zh-CN" dirty="0" err="1"/>
              <a:t>mrs</a:t>
            </a:r>
            <a:r>
              <a:rPr lang="en-GB" altLang="zh-CN" dirty="0"/>
              <a:t>-miss-difference/&gt;</a:t>
            </a:r>
            <a:endParaRPr lang="en-GB" altLang="zh-CN" i="1" dirty="0"/>
          </a:p>
          <a:p>
            <a:endParaRPr kumimoji="1" lang="zh-CN" altLang="en-US" dirty="0"/>
          </a:p>
        </p:txBody>
      </p:sp>
    </p:spTree>
    <p:extLst>
      <p:ext uri="{BB962C8B-B14F-4D97-AF65-F5344CB8AC3E}">
        <p14:creationId xmlns:p14="http://schemas.microsoft.com/office/powerpoint/2010/main" val="2101778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A0A5737-4925-174F-8285-1654E7D87880}"/>
              </a:ext>
            </a:extLst>
          </p:cNvPr>
          <p:cNvSpPr>
            <a:spLocks noGrp="1"/>
          </p:cNvSpPr>
          <p:nvPr>
            <p:ph type="title"/>
          </p:nvPr>
        </p:nvSpPr>
        <p:spPr/>
        <p:txBody>
          <a:bodyPr/>
          <a:lstStyle/>
          <a:p>
            <a:endParaRPr kumimoji="1" lang="zh-CN" altLang="en-US" dirty="0"/>
          </a:p>
        </p:txBody>
      </p:sp>
      <p:sp>
        <p:nvSpPr>
          <p:cNvPr id="3" name="内容占位符 2">
            <a:extLst>
              <a:ext uri="{FF2B5EF4-FFF2-40B4-BE49-F238E27FC236}">
                <a16:creationId xmlns:a16="http://schemas.microsoft.com/office/drawing/2014/main" id="{C489F43A-CD1D-CF43-ACA7-561ADA5CAB48}"/>
              </a:ext>
            </a:extLst>
          </p:cNvPr>
          <p:cNvSpPr>
            <a:spLocks noGrp="1"/>
          </p:cNvSpPr>
          <p:nvPr>
            <p:ph idx="1"/>
          </p:nvPr>
        </p:nvSpPr>
        <p:spPr>
          <a:xfrm>
            <a:off x="1154954" y="2603500"/>
            <a:ext cx="8825659" cy="3754438"/>
          </a:xfrm>
        </p:spPr>
        <p:txBody>
          <a:bodyPr>
            <a:normAutofit lnSpcReduction="10000"/>
          </a:bodyPr>
          <a:lstStyle/>
          <a:p>
            <a:r>
              <a:rPr lang="en-GB" altLang="zh-CN" cap="all" dirty="0">
                <a:hlinkClick r:id="rId2"/>
              </a:rPr>
              <a:t>ELIZABETH, ARIF-FEAR</a:t>
            </a:r>
            <a:r>
              <a:rPr lang="en-GB" altLang="zh-CN" cap="all" dirty="0"/>
              <a:t>. 2018. </a:t>
            </a:r>
            <a:r>
              <a:rPr lang="en-GB" altLang="zh-CN" i="1" dirty="0"/>
              <a:t>10 Examples of everyday sexism in the English language. </a:t>
            </a:r>
            <a:r>
              <a:rPr lang="en-GB" altLang="zh-CN" dirty="0"/>
              <a:t>[Online] Available at:   </a:t>
            </a:r>
            <a:r>
              <a:rPr lang="en-GB" altLang="zh-CN" dirty="0">
                <a:hlinkClick r:id="rId3"/>
              </a:rPr>
              <a:t>https://voiceofsalam.com/2018/02/11/10-examples-of-everyday-sexism-in-the-english-language/</a:t>
            </a:r>
            <a:endParaRPr lang="en-GB" altLang="zh-CN" dirty="0"/>
          </a:p>
          <a:p>
            <a:r>
              <a:rPr lang="en-GB" altLang="zh-CN" dirty="0"/>
              <a:t>He, G., 2010. An Analysis of Sexism in English. </a:t>
            </a:r>
            <a:r>
              <a:rPr lang="en-GB" altLang="zh-CN" i="1" dirty="0"/>
              <a:t>Journal of Language Teaching and Research</a:t>
            </a:r>
            <a:r>
              <a:rPr lang="en-GB" altLang="zh-CN" dirty="0"/>
              <a:t>, 1(3).</a:t>
            </a:r>
            <a:endParaRPr lang="en-GB" altLang="zh-CN" i="1" dirty="0"/>
          </a:p>
          <a:p>
            <a:r>
              <a:rPr kumimoji="1" lang="en-US" altLang="zh-CN" dirty="0"/>
              <a:t>Sexist Language. [Online] </a:t>
            </a:r>
            <a:r>
              <a:rPr kumimoji="1" lang="en-US" altLang="zh-CN" dirty="0" err="1"/>
              <a:t>Avaliable</a:t>
            </a:r>
            <a:r>
              <a:rPr kumimoji="1" lang="en-US" altLang="zh-CN" dirty="0"/>
              <a:t> at </a:t>
            </a:r>
            <a:r>
              <a:rPr kumimoji="1" lang="en-US" altLang="zh-CN" dirty="0">
                <a:hlinkClick r:id="rId4"/>
              </a:rPr>
              <a:t>https://grammar.yourdictionary.com/style-and-usage/sexist-language.html</a:t>
            </a:r>
            <a:endParaRPr kumimoji="1" lang="en-US" altLang="zh-CN" dirty="0"/>
          </a:p>
          <a:p>
            <a:r>
              <a:rPr lang="en-GB" altLang="zh-CN" dirty="0" err="1"/>
              <a:t>Sczesny</a:t>
            </a:r>
            <a:r>
              <a:rPr lang="en-GB" altLang="zh-CN" dirty="0"/>
              <a:t>, S., </a:t>
            </a:r>
            <a:r>
              <a:rPr lang="en-GB" altLang="zh-CN" dirty="0" err="1"/>
              <a:t>Formanowicz</a:t>
            </a:r>
            <a:r>
              <a:rPr lang="en-GB" altLang="zh-CN" dirty="0"/>
              <a:t>, M. and Moser, F., 2016. Can Gender-Fair Language Reduce Gender Stereotyping and Discrimination?. </a:t>
            </a:r>
            <a:r>
              <a:rPr lang="en-GB" altLang="zh-CN" i="1" dirty="0"/>
              <a:t>Frontiers in Psychology</a:t>
            </a:r>
            <a:r>
              <a:rPr lang="en-GB" altLang="zh-CN" dirty="0"/>
              <a:t>, 7.</a:t>
            </a:r>
            <a:endParaRPr kumimoji="1" lang="zh-CN" altLang="en-US" dirty="0"/>
          </a:p>
        </p:txBody>
      </p:sp>
    </p:spTree>
    <p:extLst>
      <p:ext uri="{BB962C8B-B14F-4D97-AF65-F5344CB8AC3E}">
        <p14:creationId xmlns:p14="http://schemas.microsoft.com/office/powerpoint/2010/main" val="3543464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A1F0C42-A530-0140-8555-7FFD61A41221}"/>
              </a:ext>
            </a:extLst>
          </p:cNvPr>
          <p:cNvSpPr>
            <a:spLocks noGrp="1"/>
          </p:cNvSpPr>
          <p:nvPr>
            <p:ph type="title"/>
          </p:nvPr>
        </p:nvSpPr>
        <p:spPr>
          <a:xfrm>
            <a:off x="1154954" y="701040"/>
            <a:ext cx="8761413" cy="1689948"/>
          </a:xfrm>
        </p:spPr>
        <p:txBody>
          <a:bodyPr/>
          <a:lstStyle/>
          <a:p>
            <a:pPr algn="ctr"/>
            <a:r>
              <a:rPr kumimoji="1" lang="en-US" altLang="zh-CN" sz="6600" b="1" dirty="0">
                <a:solidFill>
                  <a:schemeClr val="tx1"/>
                </a:solidFill>
              </a:rPr>
              <a:t>THANK YOU!</a:t>
            </a:r>
            <a:endParaRPr kumimoji="1" lang="zh-CN" altLang="en-US" sz="6600" b="1" dirty="0">
              <a:solidFill>
                <a:schemeClr val="tx1"/>
              </a:solidFill>
            </a:endParaRPr>
          </a:p>
        </p:txBody>
      </p:sp>
      <p:pic>
        <p:nvPicPr>
          <p:cNvPr id="5" name="内容占位符 4">
            <a:extLst>
              <a:ext uri="{FF2B5EF4-FFF2-40B4-BE49-F238E27FC236}">
                <a16:creationId xmlns:a16="http://schemas.microsoft.com/office/drawing/2014/main" id="{A46CC5BF-8F39-3944-A0AA-881CC14AA909}"/>
              </a:ext>
            </a:extLst>
          </p:cNvPr>
          <p:cNvPicPr>
            <a:picLocks noGrp="1" noChangeAspect="1"/>
          </p:cNvPicPr>
          <p:nvPr>
            <p:ph idx="1"/>
          </p:nvPr>
        </p:nvPicPr>
        <p:blipFill>
          <a:blip r:embed="rId2"/>
          <a:stretch>
            <a:fillRect/>
          </a:stretch>
        </p:blipFill>
        <p:spPr>
          <a:xfrm>
            <a:off x="1847580" y="1979508"/>
            <a:ext cx="7132320" cy="5046132"/>
          </a:xfrm>
        </p:spPr>
      </p:pic>
    </p:spTree>
    <p:extLst>
      <p:ext uri="{BB962C8B-B14F-4D97-AF65-F5344CB8AC3E}">
        <p14:creationId xmlns:p14="http://schemas.microsoft.com/office/powerpoint/2010/main" val="3541754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离子会议室">
  <a:themeElements>
    <a:clrScheme name="离子会议室">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离子会议室">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离子会议室">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1_离子会议室">
  <a:themeElements>
    <a:clrScheme name="离子会议室">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离子会议室">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离子会议室">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{3F1A636C-BA7C-8B4E-88D5-6FA85EC92B37}tf10001076</Template>
  <TotalTime>5790</TotalTime>
  <Words>660</Words>
  <Application>Microsoft Macintosh PowerPoint</Application>
  <PresentationFormat>宽屏</PresentationFormat>
  <Paragraphs>71</Paragraphs>
  <Slides>12</Slides>
  <Notes>0</Notes>
  <HiddenSlides>0</HiddenSlides>
  <MMClips>0</MMClips>
  <ScaleCrop>false</ScaleCrop>
  <HeadingPairs>
    <vt:vector size="6" baseType="variant">
      <vt:variant>
        <vt:lpstr>已用的字体</vt:lpstr>
      </vt:variant>
      <vt:variant>
        <vt:i4>4</vt:i4>
      </vt:variant>
      <vt:variant>
        <vt:lpstr>主题</vt:lpstr>
      </vt:variant>
      <vt:variant>
        <vt:i4>2</vt:i4>
      </vt:variant>
      <vt:variant>
        <vt:lpstr>幻灯片标题</vt:lpstr>
      </vt:variant>
      <vt:variant>
        <vt:i4>12</vt:i4>
      </vt:variant>
    </vt:vector>
  </HeadingPairs>
  <TitlesOfParts>
    <vt:vector size="18" baseType="lpstr">
      <vt:lpstr>宋体</vt:lpstr>
      <vt:lpstr>Arial</vt:lpstr>
      <vt:lpstr>Century Gothic</vt:lpstr>
      <vt:lpstr>Wingdings 3</vt:lpstr>
      <vt:lpstr>离子会议室</vt:lpstr>
      <vt:lpstr>1_离子会议室</vt:lpstr>
      <vt:lpstr>To Deal with Sexism in English Language</vt:lpstr>
      <vt:lpstr>Rationale</vt:lpstr>
      <vt:lpstr>Rationale</vt:lpstr>
      <vt:lpstr>Rationale</vt:lpstr>
      <vt:lpstr>How the language was gendered?</vt:lpstr>
      <vt:lpstr>The gender bias integration in English</vt:lpstr>
      <vt:lpstr>The gender bias integration in English</vt:lpstr>
      <vt:lpstr>The gender bias integration in English</vt:lpstr>
      <vt:lpstr>What can we do?</vt:lpstr>
      <vt:lpstr>Reference</vt:lpstr>
      <vt:lpstr>PowerPoint 演示文稿</vt:lpstr>
      <vt:lpstr>THANK YOU!</vt:lpstr>
    </vt:vector>
  </TitlesOfParts>
  <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Sexism---Gender Bias in Language</dc:title>
  <dc:creator>li x. (xl10y18)</dc:creator>
  <cp:lastModifiedBy>li x. (xl10y18)</cp:lastModifiedBy>
  <cp:revision>50</cp:revision>
  <dcterms:created xsi:type="dcterms:W3CDTF">2020-10-23T23:12:33Z</dcterms:created>
  <dcterms:modified xsi:type="dcterms:W3CDTF">2020-11-01T21:19:35Z</dcterms:modified>
</cp:coreProperties>
</file>