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30"/>
  </p:notesMasterIdLst>
  <p:sldIdLst>
    <p:sldId id="256" r:id="rId2"/>
    <p:sldId id="304" r:id="rId3"/>
    <p:sldId id="305" r:id="rId4"/>
    <p:sldId id="259" r:id="rId5"/>
    <p:sldId id="260" r:id="rId6"/>
    <p:sldId id="261" r:id="rId7"/>
    <p:sldId id="281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95" r:id="rId18"/>
    <p:sldId id="296" r:id="rId19"/>
    <p:sldId id="297" r:id="rId20"/>
    <p:sldId id="298" r:id="rId21"/>
    <p:sldId id="299" r:id="rId22"/>
    <p:sldId id="300" r:id="rId23"/>
    <p:sldId id="301" r:id="rId24"/>
    <p:sldId id="302" r:id="rId25"/>
    <p:sldId id="282" r:id="rId26"/>
    <p:sldId id="303" r:id="rId27"/>
    <p:sldId id="284" r:id="rId28"/>
    <p:sldId id="280" r:id="rId29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1" d="100"/>
          <a:sy n="111" d="100"/>
        </p:scale>
        <p:origin x="210" y="51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B728AA-F5B8-4860-8C64-5019AD6A5F1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51873C-54C6-4F70-A9D1-110EAAB665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Aims and learning objectives </a:t>
          </a:r>
          <a:endParaRPr lang="en-US"/>
        </a:p>
      </dgm:t>
    </dgm:pt>
    <dgm:pt modelId="{3C0EB1F9-7CA0-4E40-8BFF-7FBC5C83F1BD}" type="parTrans" cxnId="{9E5543A2-FBDF-4439-B6AB-F2179A198778}">
      <dgm:prSet/>
      <dgm:spPr/>
      <dgm:t>
        <a:bodyPr/>
        <a:lstStyle/>
        <a:p>
          <a:endParaRPr lang="en-US"/>
        </a:p>
      </dgm:t>
    </dgm:pt>
    <dgm:pt modelId="{EB9AEDA9-0602-4E86-BC82-B6C2A39346D4}" type="sibTrans" cxnId="{9E5543A2-FBDF-4439-B6AB-F2179A19877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EB85462-A5AF-49F5-B977-748724D740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Recap of the lecture on the courts</a:t>
          </a:r>
          <a:endParaRPr lang="en-US"/>
        </a:p>
      </dgm:t>
    </dgm:pt>
    <dgm:pt modelId="{68FA85E9-D993-43EA-9E9C-C01EE3A303B5}" type="parTrans" cxnId="{13E52854-9CE8-4D36-89CA-7E1A474E6002}">
      <dgm:prSet/>
      <dgm:spPr/>
      <dgm:t>
        <a:bodyPr/>
        <a:lstStyle/>
        <a:p>
          <a:endParaRPr lang="en-US"/>
        </a:p>
      </dgm:t>
    </dgm:pt>
    <dgm:pt modelId="{67D0B658-6519-4EB6-A8F3-FF155B3592AB}" type="sibTrans" cxnId="{13E52854-9CE8-4D36-89CA-7E1A474E600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F05EA69-99EF-417E-9886-325E15F859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Activities </a:t>
          </a:r>
          <a:endParaRPr lang="en-US"/>
        </a:p>
      </dgm:t>
    </dgm:pt>
    <dgm:pt modelId="{9304E84C-DAC5-4764-86C7-C4E8F48C3ED2}" type="parTrans" cxnId="{A7FA1EE1-FDED-4564-AE5E-D11247AAA347}">
      <dgm:prSet/>
      <dgm:spPr/>
      <dgm:t>
        <a:bodyPr/>
        <a:lstStyle/>
        <a:p>
          <a:endParaRPr lang="en-US"/>
        </a:p>
      </dgm:t>
    </dgm:pt>
    <dgm:pt modelId="{89EC327D-5F67-4618-9A4C-6E19A72AB41D}" type="sibTrans" cxnId="{A7FA1EE1-FDED-4564-AE5E-D11247AAA34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0B16D5C-FDFF-4E24-BA13-7E5E19761BD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Summary </a:t>
          </a:r>
          <a:endParaRPr lang="en-US"/>
        </a:p>
      </dgm:t>
    </dgm:pt>
    <dgm:pt modelId="{6226D8BE-0DAD-4EAD-A2AC-505AD580A1B5}" type="parTrans" cxnId="{C78AF428-01F6-480F-9700-D1B06AA77BF1}">
      <dgm:prSet/>
      <dgm:spPr/>
      <dgm:t>
        <a:bodyPr/>
        <a:lstStyle/>
        <a:p>
          <a:endParaRPr lang="en-US"/>
        </a:p>
      </dgm:t>
    </dgm:pt>
    <dgm:pt modelId="{37BD634D-7A64-4102-B3B5-CAF52A2BD735}" type="sibTrans" cxnId="{C78AF428-01F6-480F-9700-D1B06AA77BF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CE40A84-A89C-4B31-95D2-36ECFC38DD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Thank you</a:t>
          </a:r>
          <a:endParaRPr lang="en-US"/>
        </a:p>
      </dgm:t>
    </dgm:pt>
    <dgm:pt modelId="{7B161EAC-BDDA-4CC9-99D5-4BB61176158C}" type="parTrans" cxnId="{4CCCA699-0A0C-4677-9A27-0B66E0A1B39A}">
      <dgm:prSet/>
      <dgm:spPr/>
      <dgm:t>
        <a:bodyPr/>
        <a:lstStyle/>
        <a:p>
          <a:endParaRPr lang="en-US"/>
        </a:p>
      </dgm:t>
    </dgm:pt>
    <dgm:pt modelId="{1CAA5961-2741-4E45-9356-E8A0125CC844}" type="sibTrans" cxnId="{4CCCA699-0A0C-4677-9A27-0B66E0A1B39A}">
      <dgm:prSet/>
      <dgm:spPr/>
      <dgm:t>
        <a:bodyPr/>
        <a:lstStyle/>
        <a:p>
          <a:endParaRPr lang="en-US"/>
        </a:p>
      </dgm:t>
    </dgm:pt>
    <dgm:pt modelId="{C8F26D8E-4381-44D3-8A99-499E2C8F4FB9}" type="pres">
      <dgm:prSet presAssocID="{DDB728AA-F5B8-4860-8C64-5019AD6A5F1A}" presName="root" presStyleCnt="0">
        <dgm:presLayoutVars>
          <dgm:dir/>
          <dgm:resizeHandles val="exact"/>
        </dgm:presLayoutVars>
      </dgm:prSet>
      <dgm:spPr/>
    </dgm:pt>
    <dgm:pt modelId="{59DA4E72-F05F-4786-80AF-C19B15B2AF3C}" type="pres">
      <dgm:prSet presAssocID="{DDB728AA-F5B8-4860-8C64-5019AD6A5F1A}" presName="container" presStyleCnt="0">
        <dgm:presLayoutVars>
          <dgm:dir/>
          <dgm:resizeHandles val="exact"/>
        </dgm:presLayoutVars>
      </dgm:prSet>
      <dgm:spPr/>
    </dgm:pt>
    <dgm:pt modelId="{D7046FCD-326F-4260-A497-A5BC1D1619C2}" type="pres">
      <dgm:prSet presAssocID="{5E51873C-54C6-4F70-A9D1-110EAAB66553}" presName="compNode" presStyleCnt="0"/>
      <dgm:spPr/>
    </dgm:pt>
    <dgm:pt modelId="{DB7C1E2C-6534-4CA6-B291-D3A708B96422}" type="pres">
      <dgm:prSet presAssocID="{5E51873C-54C6-4F70-A9D1-110EAAB66553}" presName="iconBgRect" presStyleLbl="bgShp" presStyleIdx="0" presStyleCnt="5"/>
      <dgm:spPr/>
    </dgm:pt>
    <dgm:pt modelId="{B0CC4DB5-4186-46A0-BCA7-91A119BE30D6}" type="pres">
      <dgm:prSet presAssocID="{5E51873C-54C6-4F70-A9D1-110EAAB6655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BCEE174-A2AF-4B1B-950E-43140890A857}" type="pres">
      <dgm:prSet presAssocID="{5E51873C-54C6-4F70-A9D1-110EAAB66553}" presName="spaceRect" presStyleCnt="0"/>
      <dgm:spPr/>
    </dgm:pt>
    <dgm:pt modelId="{49AFE93B-F077-4B7C-B4E4-79D3348BB58D}" type="pres">
      <dgm:prSet presAssocID="{5E51873C-54C6-4F70-A9D1-110EAAB66553}" presName="textRect" presStyleLbl="revTx" presStyleIdx="0" presStyleCnt="5">
        <dgm:presLayoutVars>
          <dgm:chMax val="1"/>
          <dgm:chPref val="1"/>
        </dgm:presLayoutVars>
      </dgm:prSet>
      <dgm:spPr/>
    </dgm:pt>
    <dgm:pt modelId="{A7B65954-BC22-4935-B575-9902E01F92A0}" type="pres">
      <dgm:prSet presAssocID="{EB9AEDA9-0602-4E86-BC82-B6C2A39346D4}" presName="sibTrans" presStyleLbl="sibTrans2D1" presStyleIdx="0" presStyleCnt="0"/>
      <dgm:spPr/>
    </dgm:pt>
    <dgm:pt modelId="{28991254-9080-4BF0-BF63-5710F71A1B1B}" type="pres">
      <dgm:prSet presAssocID="{1EB85462-A5AF-49F5-B977-748724D74083}" presName="compNode" presStyleCnt="0"/>
      <dgm:spPr/>
    </dgm:pt>
    <dgm:pt modelId="{78C59151-2807-4F53-902A-BF6167188107}" type="pres">
      <dgm:prSet presAssocID="{1EB85462-A5AF-49F5-B977-748724D74083}" presName="iconBgRect" presStyleLbl="bgShp" presStyleIdx="1" presStyleCnt="5"/>
      <dgm:spPr/>
    </dgm:pt>
    <dgm:pt modelId="{08A991B9-1B44-4E27-B762-6D847F7C0A52}" type="pres">
      <dgm:prSet presAssocID="{1EB85462-A5AF-49F5-B977-748724D7408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472AD93B-899F-465E-ADB9-76D15993945B}" type="pres">
      <dgm:prSet presAssocID="{1EB85462-A5AF-49F5-B977-748724D74083}" presName="spaceRect" presStyleCnt="0"/>
      <dgm:spPr/>
    </dgm:pt>
    <dgm:pt modelId="{49FF8340-E178-41C8-A13F-DB8047604F94}" type="pres">
      <dgm:prSet presAssocID="{1EB85462-A5AF-49F5-B977-748724D74083}" presName="textRect" presStyleLbl="revTx" presStyleIdx="1" presStyleCnt="5">
        <dgm:presLayoutVars>
          <dgm:chMax val="1"/>
          <dgm:chPref val="1"/>
        </dgm:presLayoutVars>
      </dgm:prSet>
      <dgm:spPr/>
    </dgm:pt>
    <dgm:pt modelId="{8924F492-0F57-45C7-BEEE-706B082C0400}" type="pres">
      <dgm:prSet presAssocID="{67D0B658-6519-4EB6-A8F3-FF155B3592AB}" presName="sibTrans" presStyleLbl="sibTrans2D1" presStyleIdx="0" presStyleCnt="0"/>
      <dgm:spPr/>
    </dgm:pt>
    <dgm:pt modelId="{BD9DAE05-B6BA-4C92-B142-2E2C42FB8BC4}" type="pres">
      <dgm:prSet presAssocID="{CF05EA69-99EF-417E-9886-325E15F8592C}" presName="compNode" presStyleCnt="0"/>
      <dgm:spPr/>
    </dgm:pt>
    <dgm:pt modelId="{5FA54F35-2A78-477B-BD61-F098516AE4C6}" type="pres">
      <dgm:prSet presAssocID="{CF05EA69-99EF-417E-9886-325E15F8592C}" presName="iconBgRect" presStyleLbl="bgShp" presStyleIdx="2" presStyleCnt="5"/>
      <dgm:spPr/>
    </dgm:pt>
    <dgm:pt modelId="{94E86FBD-B316-40A1-A9EE-338FB8793AF8}" type="pres">
      <dgm:prSet presAssocID="{CF05EA69-99EF-417E-9886-325E15F8592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nagement"/>
        </a:ext>
      </dgm:extLst>
    </dgm:pt>
    <dgm:pt modelId="{BF7C57D4-1558-4C46-A954-5FC64B00BC9A}" type="pres">
      <dgm:prSet presAssocID="{CF05EA69-99EF-417E-9886-325E15F8592C}" presName="spaceRect" presStyleCnt="0"/>
      <dgm:spPr/>
    </dgm:pt>
    <dgm:pt modelId="{B6D139A8-6188-45F3-A671-81BE9C38F626}" type="pres">
      <dgm:prSet presAssocID="{CF05EA69-99EF-417E-9886-325E15F8592C}" presName="textRect" presStyleLbl="revTx" presStyleIdx="2" presStyleCnt="5">
        <dgm:presLayoutVars>
          <dgm:chMax val="1"/>
          <dgm:chPref val="1"/>
        </dgm:presLayoutVars>
      </dgm:prSet>
      <dgm:spPr/>
    </dgm:pt>
    <dgm:pt modelId="{38C5A8C9-5FD9-46AF-A855-5EB0340F090D}" type="pres">
      <dgm:prSet presAssocID="{89EC327D-5F67-4618-9A4C-6E19A72AB41D}" presName="sibTrans" presStyleLbl="sibTrans2D1" presStyleIdx="0" presStyleCnt="0"/>
      <dgm:spPr/>
    </dgm:pt>
    <dgm:pt modelId="{6ABA4BCC-C0F0-4281-B57A-4B1F26491E2B}" type="pres">
      <dgm:prSet presAssocID="{40B16D5C-FDFF-4E24-BA13-7E5E19761BD1}" presName="compNode" presStyleCnt="0"/>
      <dgm:spPr/>
    </dgm:pt>
    <dgm:pt modelId="{55FA15D1-640E-48BC-8F23-0D64D4FEC7BD}" type="pres">
      <dgm:prSet presAssocID="{40B16D5C-FDFF-4E24-BA13-7E5E19761BD1}" presName="iconBgRect" presStyleLbl="bgShp" presStyleIdx="3" presStyleCnt="5"/>
      <dgm:spPr/>
    </dgm:pt>
    <dgm:pt modelId="{E00F5A84-FE19-4322-B6DF-1C997FB5E7B2}" type="pres">
      <dgm:prSet presAssocID="{40B16D5C-FDFF-4E24-BA13-7E5E19761BD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312BE988-8585-4100-A13D-FDE0F74E3CBE}" type="pres">
      <dgm:prSet presAssocID="{40B16D5C-FDFF-4E24-BA13-7E5E19761BD1}" presName="spaceRect" presStyleCnt="0"/>
      <dgm:spPr/>
    </dgm:pt>
    <dgm:pt modelId="{B0C857F4-C797-4C1A-AC46-0394590E50F5}" type="pres">
      <dgm:prSet presAssocID="{40B16D5C-FDFF-4E24-BA13-7E5E19761BD1}" presName="textRect" presStyleLbl="revTx" presStyleIdx="3" presStyleCnt="5">
        <dgm:presLayoutVars>
          <dgm:chMax val="1"/>
          <dgm:chPref val="1"/>
        </dgm:presLayoutVars>
      </dgm:prSet>
      <dgm:spPr/>
    </dgm:pt>
    <dgm:pt modelId="{11239C7A-2B67-453B-8470-03DF3E37ABB5}" type="pres">
      <dgm:prSet presAssocID="{37BD634D-7A64-4102-B3B5-CAF52A2BD735}" presName="sibTrans" presStyleLbl="sibTrans2D1" presStyleIdx="0" presStyleCnt="0"/>
      <dgm:spPr/>
    </dgm:pt>
    <dgm:pt modelId="{2D842F57-27ED-4D16-88FD-37F8EE798108}" type="pres">
      <dgm:prSet presAssocID="{8CE40A84-A89C-4B31-95D2-36ECFC38DD51}" presName="compNode" presStyleCnt="0"/>
      <dgm:spPr/>
    </dgm:pt>
    <dgm:pt modelId="{B647BD85-1106-40F5-80EB-F838F821694D}" type="pres">
      <dgm:prSet presAssocID="{8CE40A84-A89C-4B31-95D2-36ECFC38DD51}" presName="iconBgRect" presStyleLbl="bgShp" presStyleIdx="4" presStyleCnt="5"/>
      <dgm:spPr/>
    </dgm:pt>
    <dgm:pt modelId="{6639BEF4-A606-497B-A291-0EB05C412E84}" type="pres">
      <dgm:prSet presAssocID="{8CE40A84-A89C-4B31-95D2-36ECFC38DD5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E6F5ED1B-1251-47C7-AAAB-FD586E75626C}" type="pres">
      <dgm:prSet presAssocID="{8CE40A84-A89C-4B31-95D2-36ECFC38DD51}" presName="spaceRect" presStyleCnt="0"/>
      <dgm:spPr/>
    </dgm:pt>
    <dgm:pt modelId="{6C25F4EC-30F7-47C1-B9A0-FB466218E3AD}" type="pres">
      <dgm:prSet presAssocID="{8CE40A84-A89C-4B31-95D2-36ECFC38DD5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ED19814-67AA-41B1-BC46-5AE3BB2631FA}" type="presOf" srcId="{5E51873C-54C6-4F70-A9D1-110EAAB66553}" destId="{49AFE93B-F077-4B7C-B4E4-79D3348BB58D}" srcOrd="0" destOrd="0" presId="urn:microsoft.com/office/officeart/2018/2/layout/IconCircleList"/>
    <dgm:cxn modelId="{C78AF428-01F6-480F-9700-D1B06AA77BF1}" srcId="{DDB728AA-F5B8-4860-8C64-5019AD6A5F1A}" destId="{40B16D5C-FDFF-4E24-BA13-7E5E19761BD1}" srcOrd="3" destOrd="0" parTransId="{6226D8BE-0DAD-4EAD-A2AC-505AD580A1B5}" sibTransId="{37BD634D-7A64-4102-B3B5-CAF52A2BD735}"/>
    <dgm:cxn modelId="{C1CA3D2C-754A-48B6-AAE7-D2130E4DCE5F}" type="presOf" srcId="{67D0B658-6519-4EB6-A8F3-FF155B3592AB}" destId="{8924F492-0F57-45C7-BEEE-706B082C0400}" srcOrd="0" destOrd="0" presId="urn:microsoft.com/office/officeart/2018/2/layout/IconCircleList"/>
    <dgm:cxn modelId="{E6E13A6A-15F3-4083-907F-A64EFFA99D4A}" type="presOf" srcId="{37BD634D-7A64-4102-B3B5-CAF52A2BD735}" destId="{11239C7A-2B67-453B-8470-03DF3E37ABB5}" srcOrd="0" destOrd="0" presId="urn:microsoft.com/office/officeart/2018/2/layout/IconCircleList"/>
    <dgm:cxn modelId="{9052B552-2477-4B6C-BC48-615A464153FB}" type="presOf" srcId="{8CE40A84-A89C-4B31-95D2-36ECFC38DD51}" destId="{6C25F4EC-30F7-47C1-B9A0-FB466218E3AD}" srcOrd="0" destOrd="0" presId="urn:microsoft.com/office/officeart/2018/2/layout/IconCircleList"/>
    <dgm:cxn modelId="{13E52854-9CE8-4D36-89CA-7E1A474E6002}" srcId="{DDB728AA-F5B8-4860-8C64-5019AD6A5F1A}" destId="{1EB85462-A5AF-49F5-B977-748724D74083}" srcOrd="1" destOrd="0" parTransId="{68FA85E9-D993-43EA-9E9C-C01EE3A303B5}" sibTransId="{67D0B658-6519-4EB6-A8F3-FF155B3592AB}"/>
    <dgm:cxn modelId="{D1105655-1A00-437A-BDA9-28D37685F800}" type="presOf" srcId="{1EB85462-A5AF-49F5-B977-748724D74083}" destId="{49FF8340-E178-41C8-A13F-DB8047604F94}" srcOrd="0" destOrd="0" presId="urn:microsoft.com/office/officeart/2018/2/layout/IconCircleList"/>
    <dgm:cxn modelId="{15EAD356-0BC9-4247-8F28-E54CEC095515}" type="presOf" srcId="{89EC327D-5F67-4618-9A4C-6E19A72AB41D}" destId="{38C5A8C9-5FD9-46AF-A855-5EB0340F090D}" srcOrd="0" destOrd="0" presId="urn:microsoft.com/office/officeart/2018/2/layout/IconCircleList"/>
    <dgm:cxn modelId="{DA29EE7D-81E5-4EFB-9646-48802F4D6551}" type="presOf" srcId="{40B16D5C-FDFF-4E24-BA13-7E5E19761BD1}" destId="{B0C857F4-C797-4C1A-AC46-0394590E50F5}" srcOrd="0" destOrd="0" presId="urn:microsoft.com/office/officeart/2018/2/layout/IconCircleList"/>
    <dgm:cxn modelId="{4CCCA699-0A0C-4677-9A27-0B66E0A1B39A}" srcId="{DDB728AA-F5B8-4860-8C64-5019AD6A5F1A}" destId="{8CE40A84-A89C-4B31-95D2-36ECFC38DD51}" srcOrd="4" destOrd="0" parTransId="{7B161EAC-BDDA-4CC9-99D5-4BB61176158C}" sibTransId="{1CAA5961-2741-4E45-9356-E8A0125CC844}"/>
    <dgm:cxn modelId="{9E5543A2-FBDF-4439-B6AB-F2179A198778}" srcId="{DDB728AA-F5B8-4860-8C64-5019AD6A5F1A}" destId="{5E51873C-54C6-4F70-A9D1-110EAAB66553}" srcOrd="0" destOrd="0" parTransId="{3C0EB1F9-7CA0-4E40-8BFF-7FBC5C83F1BD}" sibTransId="{EB9AEDA9-0602-4E86-BC82-B6C2A39346D4}"/>
    <dgm:cxn modelId="{7E6540C2-106B-491F-912E-B0EDD63AEF00}" type="presOf" srcId="{DDB728AA-F5B8-4860-8C64-5019AD6A5F1A}" destId="{C8F26D8E-4381-44D3-8A99-499E2C8F4FB9}" srcOrd="0" destOrd="0" presId="urn:microsoft.com/office/officeart/2018/2/layout/IconCircleList"/>
    <dgm:cxn modelId="{C2FA6ECE-D10F-43DA-9E72-71F685C31F30}" type="presOf" srcId="{CF05EA69-99EF-417E-9886-325E15F8592C}" destId="{B6D139A8-6188-45F3-A671-81BE9C38F626}" srcOrd="0" destOrd="0" presId="urn:microsoft.com/office/officeart/2018/2/layout/IconCircleList"/>
    <dgm:cxn modelId="{A7FA1EE1-FDED-4564-AE5E-D11247AAA347}" srcId="{DDB728AA-F5B8-4860-8C64-5019AD6A5F1A}" destId="{CF05EA69-99EF-417E-9886-325E15F8592C}" srcOrd="2" destOrd="0" parTransId="{9304E84C-DAC5-4764-86C7-C4E8F48C3ED2}" sibTransId="{89EC327D-5F67-4618-9A4C-6E19A72AB41D}"/>
    <dgm:cxn modelId="{C205BFEC-24AA-4804-88B5-CA6EC44C5C89}" type="presOf" srcId="{EB9AEDA9-0602-4E86-BC82-B6C2A39346D4}" destId="{A7B65954-BC22-4935-B575-9902E01F92A0}" srcOrd="0" destOrd="0" presId="urn:microsoft.com/office/officeart/2018/2/layout/IconCircleList"/>
    <dgm:cxn modelId="{F3F0DB10-CBD3-48F6-83A4-4A99644785E1}" type="presParOf" srcId="{C8F26D8E-4381-44D3-8A99-499E2C8F4FB9}" destId="{59DA4E72-F05F-4786-80AF-C19B15B2AF3C}" srcOrd="0" destOrd="0" presId="urn:microsoft.com/office/officeart/2018/2/layout/IconCircleList"/>
    <dgm:cxn modelId="{68F95699-5E83-45EB-A4AD-9818DA25DCBC}" type="presParOf" srcId="{59DA4E72-F05F-4786-80AF-C19B15B2AF3C}" destId="{D7046FCD-326F-4260-A497-A5BC1D1619C2}" srcOrd="0" destOrd="0" presId="urn:microsoft.com/office/officeart/2018/2/layout/IconCircleList"/>
    <dgm:cxn modelId="{3AEFE775-4CC9-4502-8067-4C9A64DEFA63}" type="presParOf" srcId="{D7046FCD-326F-4260-A497-A5BC1D1619C2}" destId="{DB7C1E2C-6534-4CA6-B291-D3A708B96422}" srcOrd="0" destOrd="0" presId="urn:microsoft.com/office/officeart/2018/2/layout/IconCircleList"/>
    <dgm:cxn modelId="{2B0FBA31-AE60-4F7E-B03F-197F164EC898}" type="presParOf" srcId="{D7046FCD-326F-4260-A497-A5BC1D1619C2}" destId="{B0CC4DB5-4186-46A0-BCA7-91A119BE30D6}" srcOrd="1" destOrd="0" presId="urn:microsoft.com/office/officeart/2018/2/layout/IconCircleList"/>
    <dgm:cxn modelId="{2D185823-1C7A-4075-AA5E-4FE99FAAC5C4}" type="presParOf" srcId="{D7046FCD-326F-4260-A497-A5BC1D1619C2}" destId="{EBCEE174-A2AF-4B1B-950E-43140890A857}" srcOrd="2" destOrd="0" presId="urn:microsoft.com/office/officeart/2018/2/layout/IconCircleList"/>
    <dgm:cxn modelId="{47B95708-F22E-4B5B-83F5-7CB1B0DC3C29}" type="presParOf" srcId="{D7046FCD-326F-4260-A497-A5BC1D1619C2}" destId="{49AFE93B-F077-4B7C-B4E4-79D3348BB58D}" srcOrd="3" destOrd="0" presId="urn:microsoft.com/office/officeart/2018/2/layout/IconCircleList"/>
    <dgm:cxn modelId="{4B4C9CFA-FB59-4CFD-BB44-27EC3A9DB7FD}" type="presParOf" srcId="{59DA4E72-F05F-4786-80AF-C19B15B2AF3C}" destId="{A7B65954-BC22-4935-B575-9902E01F92A0}" srcOrd="1" destOrd="0" presId="urn:microsoft.com/office/officeart/2018/2/layout/IconCircleList"/>
    <dgm:cxn modelId="{B798ECC7-EF61-4A5B-B1D0-B1641E1AC813}" type="presParOf" srcId="{59DA4E72-F05F-4786-80AF-C19B15B2AF3C}" destId="{28991254-9080-4BF0-BF63-5710F71A1B1B}" srcOrd="2" destOrd="0" presId="urn:microsoft.com/office/officeart/2018/2/layout/IconCircleList"/>
    <dgm:cxn modelId="{32394F9E-1F81-42EB-88DB-C52CF7FFEFD4}" type="presParOf" srcId="{28991254-9080-4BF0-BF63-5710F71A1B1B}" destId="{78C59151-2807-4F53-902A-BF6167188107}" srcOrd="0" destOrd="0" presId="urn:microsoft.com/office/officeart/2018/2/layout/IconCircleList"/>
    <dgm:cxn modelId="{3D04462F-AC75-482A-9CE1-D56C87F9EB4B}" type="presParOf" srcId="{28991254-9080-4BF0-BF63-5710F71A1B1B}" destId="{08A991B9-1B44-4E27-B762-6D847F7C0A52}" srcOrd="1" destOrd="0" presId="urn:microsoft.com/office/officeart/2018/2/layout/IconCircleList"/>
    <dgm:cxn modelId="{BA3C03F6-AAB7-408F-B913-9998FE5B4778}" type="presParOf" srcId="{28991254-9080-4BF0-BF63-5710F71A1B1B}" destId="{472AD93B-899F-465E-ADB9-76D15993945B}" srcOrd="2" destOrd="0" presId="urn:microsoft.com/office/officeart/2018/2/layout/IconCircleList"/>
    <dgm:cxn modelId="{2CFC3B59-E79C-4201-ACEF-21FD4105BA03}" type="presParOf" srcId="{28991254-9080-4BF0-BF63-5710F71A1B1B}" destId="{49FF8340-E178-41C8-A13F-DB8047604F94}" srcOrd="3" destOrd="0" presId="urn:microsoft.com/office/officeart/2018/2/layout/IconCircleList"/>
    <dgm:cxn modelId="{C1DB7448-E2F0-4580-949A-758DC228D4AC}" type="presParOf" srcId="{59DA4E72-F05F-4786-80AF-C19B15B2AF3C}" destId="{8924F492-0F57-45C7-BEEE-706B082C0400}" srcOrd="3" destOrd="0" presId="urn:microsoft.com/office/officeart/2018/2/layout/IconCircleList"/>
    <dgm:cxn modelId="{EA879CF6-E539-4FDE-BC30-C9AFEC32819C}" type="presParOf" srcId="{59DA4E72-F05F-4786-80AF-C19B15B2AF3C}" destId="{BD9DAE05-B6BA-4C92-B142-2E2C42FB8BC4}" srcOrd="4" destOrd="0" presId="urn:microsoft.com/office/officeart/2018/2/layout/IconCircleList"/>
    <dgm:cxn modelId="{FB4DCBA9-E489-4FE5-B65A-007E0C34A54D}" type="presParOf" srcId="{BD9DAE05-B6BA-4C92-B142-2E2C42FB8BC4}" destId="{5FA54F35-2A78-477B-BD61-F098516AE4C6}" srcOrd="0" destOrd="0" presId="urn:microsoft.com/office/officeart/2018/2/layout/IconCircleList"/>
    <dgm:cxn modelId="{077D8B2E-9543-4CB7-B930-2B2289748C79}" type="presParOf" srcId="{BD9DAE05-B6BA-4C92-B142-2E2C42FB8BC4}" destId="{94E86FBD-B316-40A1-A9EE-338FB8793AF8}" srcOrd="1" destOrd="0" presId="urn:microsoft.com/office/officeart/2018/2/layout/IconCircleList"/>
    <dgm:cxn modelId="{40A637B3-D46A-4443-9C21-EA1EE45B5C0B}" type="presParOf" srcId="{BD9DAE05-B6BA-4C92-B142-2E2C42FB8BC4}" destId="{BF7C57D4-1558-4C46-A954-5FC64B00BC9A}" srcOrd="2" destOrd="0" presId="urn:microsoft.com/office/officeart/2018/2/layout/IconCircleList"/>
    <dgm:cxn modelId="{56F1076D-9823-4871-A88A-BD23EA0D54A7}" type="presParOf" srcId="{BD9DAE05-B6BA-4C92-B142-2E2C42FB8BC4}" destId="{B6D139A8-6188-45F3-A671-81BE9C38F626}" srcOrd="3" destOrd="0" presId="urn:microsoft.com/office/officeart/2018/2/layout/IconCircleList"/>
    <dgm:cxn modelId="{7DD06E16-5A5B-43B5-9802-CF17687ADEC9}" type="presParOf" srcId="{59DA4E72-F05F-4786-80AF-C19B15B2AF3C}" destId="{38C5A8C9-5FD9-46AF-A855-5EB0340F090D}" srcOrd="5" destOrd="0" presId="urn:microsoft.com/office/officeart/2018/2/layout/IconCircleList"/>
    <dgm:cxn modelId="{1EB0DBFD-9553-4F37-8DB3-F2B143DD9EA6}" type="presParOf" srcId="{59DA4E72-F05F-4786-80AF-C19B15B2AF3C}" destId="{6ABA4BCC-C0F0-4281-B57A-4B1F26491E2B}" srcOrd="6" destOrd="0" presId="urn:microsoft.com/office/officeart/2018/2/layout/IconCircleList"/>
    <dgm:cxn modelId="{3654AF8C-0541-484E-9F9E-D3DB248DB713}" type="presParOf" srcId="{6ABA4BCC-C0F0-4281-B57A-4B1F26491E2B}" destId="{55FA15D1-640E-48BC-8F23-0D64D4FEC7BD}" srcOrd="0" destOrd="0" presId="urn:microsoft.com/office/officeart/2018/2/layout/IconCircleList"/>
    <dgm:cxn modelId="{308C175D-369F-4114-B6C8-73C7AA67957D}" type="presParOf" srcId="{6ABA4BCC-C0F0-4281-B57A-4B1F26491E2B}" destId="{E00F5A84-FE19-4322-B6DF-1C997FB5E7B2}" srcOrd="1" destOrd="0" presId="urn:microsoft.com/office/officeart/2018/2/layout/IconCircleList"/>
    <dgm:cxn modelId="{27AD1D02-C454-4277-B9AB-1DD72431CAB3}" type="presParOf" srcId="{6ABA4BCC-C0F0-4281-B57A-4B1F26491E2B}" destId="{312BE988-8585-4100-A13D-FDE0F74E3CBE}" srcOrd="2" destOrd="0" presId="urn:microsoft.com/office/officeart/2018/2/layout/IconCircleList"/>
    <dgm:cxn modelId="{B4649E6F-F749-4D65-AD7F-F9A2AE31E6AA}" type="presParOf" srcId="{6ABA4BCC-C0F0-4281-B57A-4B1F26491E2B}" destId="{B0C857F4-C797-4C1A-AC46-0394590E50F5}" srcOrd="3" destOrd="0" presId="urn:microsoft.com/office/officeart/2018/2/layout/IconCircleList"/>
    <dgm:cxn modelId="{D87D3804-8CAD-4A79-A46D-ED2B8729FFE8}" type="presParOf" srcId="{59DA4E72-F05F-4786-80AF-C19B15B2AF3C}" destId="{11239C7A-2B67-453B-8470-03DF3E37ABB5}" srcOrd="7" destOrd="0" presId="urn:microsoft.com/office/officeart/2018/2/layout/IconCircleList"/>
    <dgm:cxn modelId="{4AEE7A15-BA12-4B27-8701-08AD39B40F23}" type="presParOf" srcId="{59DA4E72-F05F-4786-80AF-C19B15B2AF3C}" destId="{2D842F57-27ED-4D16-88FD-37F8EE798108}" srcOrd="8" destOrd="0" presId="urn:microsoft.com/office/officeart/2018/2/layout/IconCircleList"/>
    <dgm:cxn modelId="{C8EDAAC1-16E8-4B77-8C92-11B661A8BB14}" type="presParOf" srcId="{2D842F57-27ED-4D16-88FD-37F8EE798108}" destId="{B647BD85-1106-40F5-80EB-F838F821694D}" srcOrd="0" destOrd="0" presId="urn:microsoft.com/office/officeart/2018/2/layout/IconCircleList"/>
    <dgm:cxn modelId="{DC43842A-45D9-4041-A770-56FE0753F283}" type="presParOf" srcId="{2D842F57-27ED-4D16-88FD-37F8EE798108}" destId="{6639BEF4-A606-497B-A291-0EB05C412E84}" srcOrd="1" destOrd="0" presId="urn:microsoft.com/office/officeart/2018/2/layout/IconCircleList"/>
    <dgm:cxn modelId="{C221DC33-AC97-477F-93CF-721266A70459}" type="presParOf" srcId="{2D842F57-27ED-4D16-88FD-37F8EE798108}" destId="{E6F5ED1B-1251-47C7-AAAB-FD586E75626C}" srcOrd="2" destOrd="0" presId="urn:microsoft.com/office/officeart/2018/2/layout/IconCircleList"/>
    <dgm:cxn modelId="{1929585E-91C4-47C4-9D77-8888D8115ED3}" type="presParOf" srcId="{2D842F57-27ED-4D16-88FD-37F8EE798108}" destId="{6C25F4EC-30F7-47C1-B9A0-FB466218E3A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7C1E2C-6534-4CA6-B291-D3A708B96422}">
      <dsp:nvSpPr>
        <dsp:cNvPr id="0" name=""/>
        <dsp:cNvSpPr/>
      </dsp:nvSpPr>
      <dsp:spPr>
        <a:xfrm>
          <a:off x="379339" y="1246"/>
          <a:ext cx="584128" cy="5841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CC4DB5-4186-46A0-BCA7-91A119BE30D6}">
      <dsp:nvSpPr>
        <dsp:cNvPr id="0" name=""/>
        <dsp:cNvSpPr/>
      </dsp:nvSpPr>
      <dsp:spPr>
        <a:xfrm>
          <a:off x="502006" y="123913"/>
          <a:ext cx="338794" cy="3387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AFE93B-F077-4B7C-B4E4-79D3348BB58D}">
      <dsp:nvSpPr>
        <dsp:cNvPr id="0" name=""/>
        <dsp:cNvSpPr/>
      </dsp:nvSpPr>
      <dsp:spPr>
        <a:xfrm>
          <a:off x="1088637" y="1246"/>
          <a:ext cx="1376873" cy="5841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Aims and learning objectives </a:t>
          </a:r>
          <a:endParaRPr lang="en-US" sz="1300" kern="1200"/>
        </a:p>
      </dsp:txBody>
      <dsp:txXfrm>
        <a:off x="1088637" y="1246"/>
        <a:ext cx="1376873" cy="584128"/>
      </dsp:txXfrm>
    </dsp:sp>
    <dsp:sp modelId="{78C59151-2807-4F53-902A-BF6167188107}">
      <dsp:nvSpPr>
        <dsp:cNvPr id="0" name=""/>
        <dsp:cNvSpPr/>
      </dsp:nvSpPr>
      <dsp:spPr>
        <a:xfrm>
          <a:off x="2705420" y="1246"/>
          <a:ext cx="584128" cy="5841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A991B9-1B44-4E27-B762-6D847F7C0A52}">
      <dsp:nvSpPr>
        <dsp:cNvPr id="0" name=""/>
        <dsp:cNvSpPr/>
      </dsp:nvSpPr>
      <dsp:spPr>
        <a:xfrm>
          <a:off x="2828087" y="123913"/>
          <a:ext cx="338794" cy="3387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F8340-E178-41C8-A13F-DB8047604F94}">
      <dsp:nvSpPr>
        <dsp:cNvPr id="0" name=""/>
        <dsp:cNvSpPr/>
      </dsp:nvSpPr>
      <dsp:spPr>
        <a:xfrm>
          <a:off x="3414719" y="1246"/>
          <a:ext cx="1376873" cy="5841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Recap of the lecture on the courts</a:t>
          </a:r>
          <a:endParaRPr lang="en-US" sz="1300" kern="1200"/>
        </a:p>
      </dsp:txBody>
      <dsp:txXfrm>
        <a:off x="3414719" y="1246"/>
        <a:ext cx="1376873" cy="584128"/>
      </dsp:txXfrm>
    </dsp:sp>
    <dsp:sp modelId="{5FA54F35-2A78-477B-BD61-F098516AE4C6}">
      <dsp:nvSpPr>
        <dsp:cNvPr id="0" name=""/>
        <dsp:cNvSpPr/>
      </dsp:nvSpPr>
      <dsp:spPr>
        <a:xfrm>
          <a:off x="379339" y="1014384"/>
          <a:ext cx="584128" cy="5841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E86FBD-B316-40A1-A9EE-338FB8793AF8}">
      <dsp:nvSpPr>
        <dsp:cNvPr id="0" name=""/>
        <dsp:cNvSpPr/>
      </dsp:nvSpPr>
      <dsp:spPr>
        <a:xfrm>
          <a:off x="502006" y="1137051"/>
          <a:ext cx="338794" cy="3387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D139A8-6188-45F3-A671-81BE9C38F626}">
      <dsp:nvSpPr>
        <dsp:cNvPr id="0" name=""/>
        <dsp:cNvSpPr/>
      </dsp:nvSpPr>
      <dsp:spPr>
        <a:xfrm>
          <a:off x="1088637" y="1014384"/>
          <a:ext cx="1376873" cy="5841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Activities </a:t>
          </a:r>
          <a:endParaRPr lang="en-US" sz="1300" kern="1200"/>
        </a:p>
      </dsp:txBody>
      <dsp:txXfrm>
        <a:off x="1088637" y="1014384"/>
        <a:ext cx="1376873" cy="584128"/>
      </dsp:txXfrm>
    </dsp:sp>
    <dsp:sp modelId="{55FA15D1-640E-48BC-8F23-0D64D4FEC7BD}">
      <dsp:nvSpPr>
        <dsp:cNvPr id="0" name=""/>
        <dsp:cNvSpPr/>
      </dsp:nvSpPr>
      <dsp:spPr>
        <a:xfrm>
          <a:off x="2705420" y="1014384"/>
          <a:ext cx="584128" cy="5841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0F5A84-FE19-4322-B6DF-1C997FB5E7B2}">
      <dsp:nvSpPr>
        <dsp:cNvPr id="0" name=""/>
        <dsp:cNvSpPr/>
      </dsp:nvSpPr>
      <dsp:spPr>
        <a:xfrm>
          <a:off x="2828087" y="1137051"/>
          <a:ext cx="338794" cy="3387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C857F4-C797-4C1A-AC46-0394590E50F5}">
      <dsp:nvSpPr>
        <dsp:cNvPr id="0" name=""/>
        <dsp:cNvSpPr/>
      </dsp:nvSpPr>
      <dsp:spPr>
        <a:xfrm>
          <a:off x="3414719" y="1014384"/>
          <a:ext cx="1376873" cy="5841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Summary </a:t>
          </a:r>
          <a:endParaRPr lang="en-US" sz="1300" kern="1200"/>
        </a:p>
      </dsp:txBody>
      <dsp:txXfrm>
        <a:off x="3414719" y="1014384"/>
        <a:ext cx="1376873" cy="584128"/>
      </dsp:txXfrm>
    </dsp:sp>
    <dsp:sp modelId="{B647BD85-1106-40F5-80EB-F838F821694D}">
      <dsp:nvSpPr>
        <dsp:cNvPr id="0" name=""/>
        <dsp:cNvSpPr/>
      </dsp:nvSpPr>
      <dsp:spPr>
        <a:xfrm>
          <a:off x="379339" y="2027523"/>
          <a:ext cx="584128" cy="5841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39BEF4-A606-497B-A291-0EB05C412E84}">
      <dsp:nvSpPr>
        <dsp:cNvPr id="0" name=""/>
        <dsp:cNvSpPr/>
      </dsp:nvSpPr>
      <dsp:spPr>
        <a:xfrm>
          <a:off x="502006" y="2150190"/>
          <a:ext cx="338794" cy="3387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25F4EC-30F7-47C1-B9A0-FB466218E3AD}">
      <dsp:nvSpPr>
        <dsp:cNvPr id="0" name=""/>
        <dsp:cNvSpPr/>
      </dsp:nvSpPr>
      <dsp:spPr>
        <a:xfrm>
          <a:off x="1088637" y="2027523"/>
          <a:ext cx="1376873" cy="5841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Thank you</a:t>
          </a:r>
          <a:endParaRPr lang="en-US" sz="1300" kern="1200"/>
        </a:p>
      </dsp:txBody>
      <dsp:txXfrm>
        <a:off x="1088637" y="2027523"/>
        <a:ext cx="1376873" cy="584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11ff8fa496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11ff8fa496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135728905a3_0_3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135728905a3_0_3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135728905a3_0_3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135728905a3_0_30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g135728905a3_0_2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0" name="Google Shape;210;g135728905a3_0_2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47038"/>
            <a:ext cx="7886700" cy="3188970"/>
          </a:xfrm>
        </p:spPr>
        <p:txBody>
          <a:bodyPr>
            <a:normAutofit/>
          </a:bodyPr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628649" y="1282446"/>
            <a:ext cx="7886700" cy="20574"/>
          </a:xfrm>
          <a:custGeom>
            <a:avLst/>
            <a:gdLst>
              <a:gd name="connsiteX0" fmla="*/ 0 w 7886700"/>
              <a:gd name="connsiteY0" fmla="*/ 0 h 20574"/>
              <a:gd name="connsiteX1" fmla="*/ 420624 w 7886700"/>
              <a:gd name="connsiteY1" fmla="*/ 0 h 20574"/>
              <a:gd name="connsiteX2" fmla="*/ 1156716 w 7886700"/>
              <a:gd name="connsiteY2" fmla="*/ 0 h 20574"/>
              <a:gd name="connsiteX3" fmla="*/ 1577340 w 7886700"/>
              <a:gd name="connsiteY3" fmla="*/ 0 h 20574"/>
              <a:gd name="connsiteX4" fmla="*/ 2155698 w 7886700"/>
              <a:gd name="connsiteY4" fmla="*/ 0 h 20574"/>
              <a:gd name="connsiteX5" fmla="*/ 2970657 w 7886700"/>
              <a:gd name="connsiteY5" fmla="*/ 0 h 20574"/>
              <a:gd name="connsiteX6" fmla="*/ 3627882 w 7886700"/>
              <a:gd name="connsiteY6" fmla="*/ 0 h 20574"/>
              <a:gd name="connsiteX7" fmla="*/ 4363974 w 7886700"/>
              <a:gd name="connsiteY7" fmla="*/ 0 h 20574"/>
              <a:gd name="connsiteX8" fmla="*/ 4942332 w 7886700"/>
              <a:gd name="connsiteY8" fmla="*/ 0 h 20574"/>
              <a:gd name="connsiteX9" fmla="*/ 5599557 w 7886700"/>
              <a:gd name="connsiteY9" fmla="*/ 0 h 20574"/>
              <a:gd name="connsiteX10" fmla="*/ 6414516 w 7886700"/>
              <a:gd name="connsiteY10" fmla="*/ 0 h 20574"/>
              <a:gd name="connsiteX11" fmla="*/ 6914007 w 7886700"/>
              <a:gd name="connsiteY11" fmla="*/ 0 h 20574"/>
              <a:gd name="connsiteX12" fmla="*/ 7886700 w 7886700"/>
              <a:gd name="connsiteY12" fmla="*/ 0 h 20574"/>
              <a:gd name="connsiteX13" fmla="*/ 7886700 w 7886700"/>
              <a:gd name="connsiteY13" fmla="*/ 20574 h 20574"/>
              <a:gd name="connsiteX14" fmla="*/ 7308342 w 7886700"/>
              <a:gd name="connsiteY14" fmla="*/ 20574 h 20574"/>
              <a:gd name="connsiteX15" fmla="*/ 6887718 w 7886700"/>
              <a:gd name="connsiteY15" fmla="*/ 20574 h 20574"/>
              <a:gd name="connsiteX16" fmla="*/ 6230493 w 7886700"/>
              <a:gd name="connsiteY16" fmla="*/ 20574 h 20574"/>
              <a:gd name="connsiteX17" fmla="*/ 5731002 w 7886700"/>
              <a:gd name="connsiteY17" fmla="*/ 20574 h 20574"/>
              <a:gd name="connsiteX18" fmla="*/ 5073777 w 7886700"/>
              <a:gd name="connsiteY18" fmla="*/ 20574 h 20574"/>
              <a:gd name="connsiteX19" fmla="*/ 4416552 w 7886700"/>
              <a:gd name="connsiteY19" fmla="*/ 20574 h 20574"/>
              <a:gd name="connsiteX20" fmla="*/ 3759327 w 7886700"/>
              <a:gd name="connsiteY20" fmla="*/ 20574 h 20574"/>
              <a:gd name="connsiteX21" fmla="*/ 3102102 w 7886700"/>
              <a:gd name="connsiteY21" fmla="*/ 20574 h 20574"/>
              <a:gd name="connsiteX22" fmla="*/ 2523744 w 7886700"/>
              <a:gd name="connsiteY22" fmla="*/ 20574 h 20574"/>
              <a:gd name="connsiteX23" fmla="*/ 1787652 w 7886700"/>
              <a:gd name="connsiteY23" fmla="*/ 20574 h 20574"/>
              <a:gd name="connsiteX24" fmla="*/ 1130427 w 7886700"/>
              <a:gd name="connsiteY24" fmla="*/ 20574 h 20574"/>
              <a:gd name="connsiteX25" fmla="*/ 0 w 7886700"/>
              <a:gd name="connsiteY25" fmla="*/ 20574 h 20574"/>
              <a:gd name="connsiteX26" fmla="*/ 0 w 7886700"/>
              <a:gd name="connsiteY26" fmla="*/ 0 h 20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886700" h="20574" fill="none" extrusionOk="0">
                <a:moveTo>
                  <a:pt x="0" y="0"/>
                </a:moveTo>
                <a:cubicBezTo>
                  <a:pt x="157525" y="2723"/>
                  <a:pt x="287389" y="-6453"/>
                  <a:pt x="420624" y="0"/>
                </a:cubicBezTo>
                <a:cubicBezTo>
                  <a:pt x="553859" y="6453"/>
                  <a:pt x="825625" y="29874"/>
                  <a:pt x="1156716" y="0"/>
                </a:cubicBezTo>
                <a:cubicBezTo>
                  <a:pt x="1487807" y="-29874"/>
                  <a:pt x="1467015" y="9632"/>
                  <a:pt x="1577340" y="0"/>
                </a:cubicBezTo>
                <a:cubicBezTo>
                  <a:pt x="1687665" y="-9632"/>
                  <a:pt x="2024250" y="19395"/>
                  <a:pt x="2155698" y="0"/>
                </a:cubicBezTo>
                <a:cubicBezTo>
                  <a:pt x="2287146" y="-19395"/>
                  <a:pt x="2775210" y="-36481"/>
                  <a:pt x="2970657" y="0"/>
                </a:cubicBezTo>
                <a:cubicBezTo>
                  <a:pt x="3166104" y="36481"/>
                  <a:pt x="3456933" y="2822"/>
                  <a:pt x="3627882" y="0"/>
                </a:cubicBezTo>
                <a:cubicBezTo>
                  <a:pt x="3798831" y="-2822"/>
                  <a:pt x="4063535" y="23706"/>
                  <a:pt x="4363974" y="0"/>
                </a:cubicBezTo>
                <a:cubicBezTo>
                  <a:pt x="4664413" y="-23706"/>
                  <a:pt x="4721338" y="-85"/>
                  <a:pt x="4942332" y="0"/>
                </a:cubicBezTo>
                <a:cubicBezTo>
                  <a:pt x="5163326" y="85"/>
                  <a:pt x="5298512" y="10710"/>
                  <a:pt x="5599557" y="0"/>
                </a:cubicBezTo>
                <a:cubicBezTo>
                  <a:pt x="5900603" y="-10710"/>
                  <a:pt x="6095214" y="3467"/>
                  <a:pt x="6414516" y="0"/>
                </a:cubicBezTo>
                <a:cubicBezTo>
                  <a:pt x="6733818" y="-3467"/>
                  <a:pt x="6803711" y="5617"/>
                  <a:pt x="6914007" y="0"/>
                </a:cubicBezTo>
                <a:cubicBezTo>
                  <a:pt x="7024303" y="-5617"/>
                  <a:pt x="7602090" y="-33929"/>
                  <a:pt x="7886700" y="0"/>
                </a:cubicBezTo>
                <a:cubicBezTo>
                  <a:pt x="7887140" y="6295"/>
                  <a:pt x="7885688" y="11558"/>
                  <a:pt x="7886700" y="20574"/>
                </a:cubicBezTo>
                <a:cubicBezTo>
                  <a:pt x="7637258" y="10284"/>
                  <a:pt x="7575695" y="9871"/>
                  <a:pt x="7308342" y="20574"/>
                </a:cubicBezTo>
                <a:cubicBezTo>
                  <a:pt x="7040989" y="31277"/>
                  <a:pt x="7003134" y="37163"/>
                  <a:pt x="6887718" y="20574"/>
                </a:cubicBezTo>
                <a:cubicBezTo>
                  <a:pt x="6772302" y="3985"/>
                  <a:pt x="6488136" y="51389"/>
                  <a:pt x="6230493" y="20574"/>
                </a:cubicBezTo>
                <a:cubicBezTo>
                  <a:pt x="5972851" y="-10241"/>
                  <a:pt x="5929971" y="28764"/>
                  <a:pt x="5731002" y="20574"/>
                </a:cubicBezTo>
                <a:cubicBezTo>
                  <a:pt x="5532033" y="12384"/>
                  <a:pt x="5381360" y="21850"/>
                  <a:pt x="5073777" y="20574"/>
                </a:cubicBezTo>
                <a:cubicBezTo>
                  <a:pt x="4766194" y="19298"/>
                  <a:pt x="4713365" y="22453"/>
                  <a:pt x="4416552" y="20574"/>
                </a:cubicBezTo>
                <a:cubicBezTo>
                  <a:pt x="4119740" y="18695"/>
                  <a:pt x="3915304" y="21560"/>
                  <a:pt x="3759327" y="20574"/>
                </a:cubicBezTo>
                <a:cubicBezTo>
                  <a:pt x="3603351" y="19588"/>
                  <a:pt x="3375414" y="14360"/>
                  <a:pt x="3102102" y="20574"/>
                </a:cubicBezTo>
                <a:cubicBezTo>
                  <a:pt x="2828791" y="26788"/>
                  <a:pt x="2795766" y="12603"/>
                  <a:pt x="2523744" y="20574"/>
                </a:cubicBezTo>
                <a:cubicBezTo>
                  <a:pt x="2251722" y="28545"/>
                  <a:pt x="1947642" y="25435"/>
                  <a:pt x="1787652" y="20574"/>
                </a:cubicBezTo>
                <a:cubicBezTo>
                  <a:pt x="1627662" y="15713"/>
                  <a:pt x="1413335" y="22807"/>
                  <a:pt x="1130427" y="20574"/>
                </a:cubicBezTo>
                <a:cubicBezTo>
                  <a:pt x="847520" y="18341"/>
                  <a:pt x="292942" y="-20486"/>
                  <a:pt x="0" y="20574"/>
                </a:cubicBezTo>
                <a:cubicBezTo>
                  <a:pt x="929" y="11485"/>
                  <a:pt x="125" y="9213"/>
                  <a:pt x="0" y="0"/>
                </a:cubicBezTo>
                <a:close/>
              </a:path>
              <a:path w="7886700" h="20574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888520" y="-5136"/>
                  <a:pt x="998982" y="0"/>
                </a:cubicBezTo>
                <a:cubicBezTo>
                  <a:pt x="1109444" y="5136"/>
                  <a:pt x="1622600" y="-36529"/>
                  <a:pt x="1813941" y="0"/>
                </a:cubicBezTo>
                <a:cubicBezTo>
                  <a:pt x="2005282" y="36529"/>
                  <a:pt x="2177619" y="19108"/>
                  <a:pt x="2392299" y="0"/>
                </a:cubicBezTo>
                <a:cubicBezTo>
                  <a:pt x="2606979" y="-19108"/>
                  <a:pt x="2788556" y="-21788"/>
                  <a:pt x="2970657" y="0"/>
                </a:cubicBezTo>
                <a:cubicBezTo>
                  <a:pt x="3152758" y="21788"/>
                  <a:pt x="3596738" y="18723"/>
                  <a:pt x="3785616" y="0"/>
                </a:cubicBezTo>
                <a:cubicBezTo>
                  <a:pt x="3974494" y="-18723"/>
                  <a:pt x="4136501" y="9985"/>
                  <a:pt x="4285107" y="0"/>
                </a:cubicBezTo>
                <a:cubicBezTo>
                  <a:pt x="4433713" y="-9985"/>
                  <a:pt x="4710656" y="-6143"/>
                  <a:pt x="5100066" y="0"/>
                </a:cubicBezTo>
                <a:cubicBezTo>
                  <a:pt x="5489476" y="6143"/>
                  <a:pt x="5703885" y="5883"/>
                  <a:pt x="5915025" y="0"/>
                </a:cubicBezTo>
                <a:cubicBezTo>
                  <a:pt x="6126165" y="-5883"/>
                  <a:pt x="6308797" y="30350"/>
                  <a:pt x="6572250" y="0"/>
                </a:cubicBezTo>
                <a:cubicBezTo>
                  <a:pt x="6835703" y="-30350"/>
                  <a:pt x="7286910" y="4832"/>
                  <a:pt x="7886700" y="0"/>
                </a:cubicBezTo>
                <a:cubicBezTo>
                  <a:pt x="7887055" y="5465"/>
                  <a:pt x="7886440" y="14230"/>
                  <a:pt x="7886700" y="20574"/>
                </a:cubicBezTo>
                <a:cubicBezTo>
                  <a:pt x="7752936" y="30980"/>
                  <a:pt x="7671143" y="15382"/>
                  <a:pt x="7466076" y="20574"/>
                </a:cubicBezTo>
                <a:cubicBezTo>
                  <a:pt x="7261009" y="25766"/>
                  <a:pt x="7039949" y="39034"/>
                  <a:pt x="6651117" y="20574"/>
                </a:cubicBezTo>
                <a:cubicBezTo>
                  <a:pt x="6262285" y="2114"/>
                  <a:pt x="6379660" y="14574"/>
                  <a:pt x="6151626" y="20574"/>
                </a:cubicBezTo>
                <a:cubicBezTo>
                  <a:pt x="5923592" y="26574"/>
                  <a:pt x="5816137" y="42595"/>
                  <a:pt x="5494401" y="20574"/>
                </a:cubicBezTo>
                <a:cubicBezTo>
                  <a:pt x="5172665" y="-1447"/>
                  <a:pt x="5022009" y="7288"/>
                  <a:pt x="4679442" y="20574"/>
                </a:cubicBezTo>
                <a:cubicBezTo>
                  <a:pt x="4336875" y="33860"/>
                  <a:pt x="4169241" y="-11410"/>
                  <a:pt x="4022217" y="20574"/>
                </a:cubicBezTo>
                <a:cubicBezTo>
                  <a:pt x="3875193" y="52558"/>
                  <a:pt x="3723776" y="39340"/>
                  <a:pt x="3601593" y="20574"/>
                </a:cubicBezTo>
                <a:cubicBezTo>
                  <a:pt x="3479410" y="1808"/>
                  <a:pt x="3283834" y="13589"/>
                  <a:pt x="3102102" y="20574"/>
                </a:cubicBezTo>
                <a:cubicBezTo>
                  <a:pt x="2920370" y="27559"/>
                  <a:pt x="2467386" y="28546"/>
                  <a:pt x="2287143" y="20574"/>
                </a:cubicBezTo>
                <a:cubicBezTo>
                  <a:pt x="2106900" y="12602"/>
                  <a:pt x="1798848" y="52698"/>
                  <a:pt x="1629918" y="20574"/>
                </a:cubicBezTo>
                <a:cubicBezTo>
                  <a:pt x="1460989" y="-11550"/>
                  <a:pt x="1324115" y="28055"/>
                  <a:pt x="1130427" y="20574"/>
                </a:cubicBezTo>
                <a:cubicBezTo>
                  <a:pt x="936739" y="13093"/>
                  <a:pt x="302034" y="23285"/>
                  <a:pt x="0" y="20574"/>
                </a:cubicBezTo>
                <a:cubicBezTo>
                  <a:pt x="-40" y="12796"/>
                  <a:pt x="-161" y="5458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0902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60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ngall.com/digital-marketing-png/download/45561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aim-png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anq.me/2013/05/12/jury3/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s/summary.html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101133" y="112900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i="1" u="sng" dirty="0"/>
              <a:t>The Courts</a:t>
            </a:r>
            <a:endParaRPr b="1" i="1" u="sng" dirty="0"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101125" y="2232550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A9D7D-7DA5-5766-A5BD-60C7E700C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0722" y="246888"/>
            <a:ext cx="5170932" cy="1337310"/>
          </a:xfrm>
        </p:spPr>
        <p:txBody>
          <a:bodyPr anchor="b">
            <a:normAutofit/>
          </a:bodyPr>
          <a:lstStyle/>
          <a:p>
            <a:r>
              <a:rPr lang="en-GB" sz="5400"/>
              <a:t>Content </a:t>
            </a:r>
            <a:endParaRPr lang="en-US" sz="5400"/>
          </a:p>
        </p:txBody>
      </p:sp>
      <p:graphicFrame>
        <p:nvGraphicFramePr>
          <p:cNvPr id="17" name="Content Placeholder 5">
            <a:extLst>
              <a:ext uri="{FF2B5EF4-FFF2-40B4-BE49-F238E27FC236}">
                <a16:creationId xmlns:a16="http://schemas.microsoft.com/office/drawing/2014/main" id="{286BA68E-480E-48DE-7B50-13F7A40EC41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490722" y="2029968"/>
          <a:ext cx="5170932" cy="2612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 descr="Graphical user interface, icon&#10;&#10;Description automatically generated">
            <a:extLst>
              <a:ext uri="{FF2B5EF4-FFF2-40B4-BE49-F238E27FC236}">
                <a16:creationId xmlns:a16="http://schemas.microsoft.com/office/drawing/2014/main" id="{71045D70-0B35-E405-1338-8C3B8EF3D54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8154" r="31379"/>
          <a:stretch/>
        </p:blipFill>
        <p:spPr>
          <a:xfrm>
            <a:off x="15" y="8"/>
            <a:ext cx="3149765" cy="5143492"/>
          </a:xfrm>
          <a:custGeom>
            <a:avLst/>
            <a:gdLst/>
            <a:ahLst/>
            <a:cxnLst/>
            <a:rect l="l" t="t" r="r" b="b"/>
            <a:pathLst>
              <a:path w="4053570" h="6857999">
                <a:moveTo>
                  <a:pt x="0" y="0"/>
                </a:moveTo>
                <a:lnTo>
                  <a:pt x="4022851" y="0"/>
                </a:lnTo>
                <a:lnTo>
                  <a:pt x="4023684" y="7069"/>
                </a:lnTo>
                <a:cubicBezTo>
                  <a:pt x="4038634" y="90834"/>
                  <a:pt x="4036100" y="175741"/>
                  <a:pt x="4040154" y="260014"/>
                </a:cubicBezTo>
                <a:cubicBezTo>
                  <a:pt x="4044969" y="363071"/>
                  <a:pt x="4038888" y="466508"/>
                  <a:pt x="4036607" y="569818"/>
                </a:cubicBezTo>
                <a:cubicBezTo>
                  <a:pt x="4034833" y="657771"/>
                  <a:pt x="4026091" y="745598"/>
                  <a:pt x="4028752" y="833678"/>
                </a:cubicBezTo>
                <a:cubicBezTo>
                  <a:pt x="4028942" y="836724"/>
                  <a:pt x="4028942" y="839770"/>
                  <a:pt x="4028752" y="842816"/>
                </a:cubicBezTo>
                <a:cubicBezTo>
                  <a:pt x="4020643" y="939653"/>
                  <a:pt x="4020643" y="1036998"/>
                  <a:pt x="4028752" y="1133836"/>
                </a:cubicBezTo>
                <a:cubicBezTo>
                  <a:pt x="4031324" y="1174144"/>
                  <a:pt x="4030602" y="1214593"/>
                  <a:pt x="4026598" y="1254787"/>
                </a:cubicBezTo>
                <a:cubicBezTo>
                  <a:pt x="4022797" y="1305935"/>
                  <a:pt x="4010634" y="1357844"/>
                  <a:pt x="4019376" y="1408610"/>
                </a:cubicBezTo>
                <a:cubicBezTo>
                  <a:pt x="4025065" y="1450430"/>
                  <a:pt x="4028194" y="1492566"/>
                  <a:pt x="4028752" y="1534766"/>
                </a:cubicBezTo>
                <a:cubicBezTo>
                  <a:pt x="4033186" y="1629192"/>
                  <a:pt x="4029005" y="1724125"/>
                  <a:pt x="4027358" y="1818805"/>
                </a:cubicBezTo>
                <a:cubicBezTo>
                  <a:pt x="4025584" y="1929096"/>
                  <a:pt x="4028372" y="2039387"/>
                  <a:pt x="4019503" y="2149804"/>
                </a:cubicBezTo>
                <a:cubicBezTo>
                  <a:pt x="4014625" y="2239001"/>
                  <a:pt x="4014625" y="2328401"/>
                  <a:pt x="4019503" y="2417598"/>
                </a:cubicBezTo>
                <a:cubicBezTo>
                  <a:pt x="4021910" y="2499333"/>
                  <a:pt x="4034200" y="2580306"/>
                  <a:pt x="4032173" y="2662929"/>
                </a:cubicBezTo>
                <a:cubicBezTo>
                  <a:pt x="4029765" y="2759258"/>
                  <a:pt x="4018363" y="2855334"/>
                  <a:pt x="4021910" y="2951918"/>
                </a:cubicBezTo>
                <a:cubicBezTo>
                  <a:pt x="4023557" y="2997989"/>
                  <a:pt x="4023684" y="3044060"/>
                  <a:pt x="4024571" y="3090130"/>
                </a:cubicBezTo>
                <a:cubicBezTo>
                  <a:pt x="4025711" y="3145593"/>
                  <a:pt x="4035720" y="3200928"/>
                  <a:pt x="4030145" y="3256264"/>
                </a:cubicBezTo>
                <a:cubicBezTo>
                  <a:pt x="4020897" y="3348533"/>
                  <a:pt x="3996951" y="3439278"/>
                  <a:pt x="4011901" y="3533831"/>
                </a:cubicBezTo>
                <a:cubicBezTo>
                  <a:pt x="4020136" y="3585867"/>
                  <a:pt x="4029385" y="3638030"/>
                  <a:pt x="4034200" y="3690573"/>
                </a:cubicBezTo>
                <a:cubicBezTo>
                  <a:pt x="4038381" y="3737532"/>
                  <a:pt x="4048896" y="3785253"/>
                  <a:pt x="4040914" y="3831958"/>
                </a:cubicBezTo>
                <a:cubicBezTo>
                  <a:pt x="4034073" y="3871937"/>
                  <a:pt x="4037620" y="3911916"/>
                  <a:pt x="4032299" y="3951895"/>
                </a:cubicBezTo>
                <a:cubicBezTo>
                  <a:pt x="4025331" y="4004311"/>
                  <a:pt x="4021657" y="4057616"/>
                  <a:pt x="4016336" y="4110414"/>
                </a:cubicBezTo>
                <a:cubicBezTo>
                  <a:pt x="4011648" y="4158261"/>
                  <a:pt x="4007974" y="4205982"/>
                  <a:pt x="4020643" y="4250911"/>
                </a:cubicBezTo>
                <a:cubicBezTo>
                  <a:pt x="4051684" y="4363994"/>
                  <a:pt x="4034707" y="4476442"/>
                  <a:pt x="4023051" y="4588763"/>
                </a:cubicBezTo>
                <a:cubicBezTo>
                  <a:pt x="4017349" y="4643337"/>
                  <a:pt x="4008987" y="4701084"/>
                  <a:pt x="4021657" y="4751090"/>
                </a:cubicBezTo>
                <a:cubicBezTo>
                  <a:pt x="4044969" y="4839804"/>
                  <a:pt x="4026725" y="4924077"/>
                  <a:pt x="4016589" y="5009238"/>
                </a:cubicBezTo>
                <a:cubicBezTo>
                  <a:pt x="4004363" y="5092546"/>
                  <a:pt x="4006124" y="5177301"/>
                  <a:pt x="4021784" y="5260026"/>
                </a:cubicBezTo>
                <a:cubicBezTo>
                  <a:pt x="4034200" y="5318407"/>
                  <a:pt x="4034200" y="5377804"/>
                  <a:pt x="4035720" y="5436566"/>
                </a:cubicBezTo>
                <a:cubicBezTo>
                  <a:pt x="4036607" y="5473373"/>
                  <a:pt x="4023051" y="5510813"/>
                  <a:pt x="4014055" y="5547492"/>
                </a:cubicBezTo>
                <a:cubicBezTo>
                  <a:pt x="3997965" y="5613743"/>
                  <a:pt x="3992137" y="5681008"/>
                  <a:pt x="4014055" y="5745609"/>
                </a:cubicBezTo>
                <a:cubicBezTo>
                  <a:pt x="4044589" y="5835085"/>
                  <a:pt x="4062073" y="5924561"/>
                  <a:pt x="4049403" y="6019242"/>
                </a:cubicBezTo>
                <a:cubicBezTo>
                  <a:pt x="4042055" y="6077623"/>
                  <a:pt x="4040408" y="6137274"/>
                  <a:pt x="4029385" y="6194894"/>
                </a:cubicBezTo>
                <a:cubicBezTo>
                  <a:pt x="4011268" y="6290463"/>
                  <a:pt x="4017729" y="6385396"/>
                  <a:pt x="4032173" y="6479568"/>
                </a:cubicBezTo>
                <a:cubicBezTo>
                  <a:pt x="4042321" y="6558257"/>
                  <a:pt x="4043423" y="6637846"/>
                  <a:pt x="4035467" y="6716775"/>
                </a:cubicBezTo>
                <a:lnTo>
                  <a:pt x="4025707" y="6857999"/>
                </a:lnTo>
                <a:lnTo>
                  <a:pt x="0" y="6857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871967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2927C-D71C-0347-7418-154B52CA7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50" dirty="0"/>
              <a:t>Aims and Learning objectives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7270E-D646-38CB-293A-65A6369FDC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spcFirstLastPara="1" vert="horz" wrap="square" lIns="68580" tIns="34290" rIns="68580" bIns="34290" rtlCol="0" anchor="t" anchorCtr="0"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sz="3000" b="1" dirty="0"/>
              <a:t>The aim of today's session is to recap the lecture content. </a:t>
            </a:r>
            <a:endParaRPr lang="en-US" b="1"/>
          </a:p>
          <a:p>
            <a:pPr>
              <a:lnSpc>
                <a:spcPct val="200000"/>
              </a:lnSpc>
            </a:pPr>
            <a:r>
              <a:rPr lang="en-GB" sz="3000" b="1" dirty="0"/>
              <a:t>By the end of today's lesson students should be able to understand the courts system and how each court works.</a:t>
            </a:r>
          </a:p>
        </p:txBody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657829A2-D0CE-3F2D-C391-3ACE1BEC9C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12047" y="3105868"/>
            <a:ext cx="2112459" cy="2322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902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6"/>
          <p:cNvSpPr txBox="1">
            <a:spLocks noGrp="1"/>
          </p:cNvSpPr>
          <p:nvPr>
            <p:ph type="title"/>
          </p:nvPr>
        </p:nvSpPr>
        <p:spPr>
          <a:xfrm>
            <a:off x="311700" y="21565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3520" b="1" i="1" u="sng"/>
              <a:t>How are we all feeling after the first assignment? </a:t>
            </a:r>
            <a:endParaRPr sz="3520" b="1" i="1" u="sng"/>
          </a:p>
        </p:txBody>
      </p:sp>
      <p:sp>
        <p:nvSpPr>
          <p:cNvPr id="73" name="Google Shape;73;p16"/>
          <p:cNvSpPr txBox="1">
            <a:spLocks noGrp="1"/>
          </p:cNvSpPr>
          <p:nvPr>
            <p:ph type="body" idx="1"/>
          </p:nvPr>
        </p:nvSpPr>
        <p:spPr>
          <a:xfrm>
            <a:off x="311700" y="1381850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★"/>
            </a:pPr>
            <a:r>
              <a:rPr lang="en">
                <a:solidFill>
                  <a:schemeClr val="dk1"/>
                </a:solidFill>
              </a:rPr>
              <a:t>Put an emoji in the chat.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★"/>
            </a:pPr>
            <a:r>
              <a:rPr lang="en">
                <a:solidFill>
                  <a:schemeClr val="dk1"/>
                </a:solidFill>
              </a:rPr>
              <a:t>First of all, well done to all of you on completing your first assignment. 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★"/>
            </a:pPr>
            <a:r>
              <a:rPr lang="en">
                <a:solidFill>
                  <a:schemeClr val="dk1"/>
                </a:solidFill>
              </a:rPr>
              <a:t>Second, take a break before starting the next one. 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★"/>
            </a:pPr>
            <a:r>
              <a:rPr lang="en">
                <a:solidFill>
                  <a:schemeClr val="dk1"/>
                </a:solidFill>
              </a:rPr>
              <a:t>Tutors are here to support you.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20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3520" b="1" i="1" u="sng"/>
              <a:t>Assignment two </a:t>
            </a:r>
            <a:endParaRPr sz="3520" b="1" i="1" u="sng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AD660C0-AE05-C686-0D83-7E7635A892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316" y="1392072"/>
            <a:ext cx="4314554" cy="333946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D62F003-EB98-13E5-01F7-1C7A7191FA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94829" y="2148829"/>
            <a:ext cx="3903290" cy="68881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3520" b="1" i="1" u="sng"/>
              <a:t>Requirements </a:t>
            </a:r>
            <a:endParaRPr sz="3520" b="1" i="1" u="sng"/>
          </a:p>
        </p:txBody>
      </p:sp>
      <p:sp>
        <p:nvSpPr>
          <p:cNvPr id="86" name="Google Shape;86;p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dirty="0">
                <a:solidFill>
                  <a:schemeClr val="dk1"/>
                </a:solidFill>
              </a:rPr>
              <a:t>Do not use informal language </a:t>
            </a:r>
            <a:endParaRPr dirty="0"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dirty="0">
                <a:solidFill>
                  <a:schemeClr val="dk1"/>
                </a:solidFill>
              </a:rPr>
              <a:t>Follow the Harvard referencing guide on Moodle. </a:t>
            </a:r>
            <a:endParaRPr dirty="0"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dirty="0">
                <a:solidFill>
                  <a:schemeClr val="dk1"/>
                </a:solidFill>
              </a:rPr>
              <a:t>Write in third person.</a:t>
            </a:r>
            <a:endParaRPr dirty="0"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dirty="0">
                <a:solidFill>
                  <a:schemeClr val="dk1"/>
                </a:solidFill>
              </a:rPr>
              <a:t>You do not need to wait until we go over the content because there is alot of information online about this.</a:t>
            </a:r>
            <a:endParaRPr dirty="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919F7-9EAA-F176-1EA5-04F29FFE9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0722" y="246888"/>
            <a:ext cx="5170932" cy="1337310"/>
          </a:xfrm>
        </p:spPr>
        <p:txBody>
          <a:bodyPr anchor="b">
            <a:normAutofit/>
          </a:bodyPr>
          <a:lstStyle/>
          <a:p>
            <a:r>
              <a:rPr lang="en-GB" sz="5400" b="1" i="1" dirty="0"/>
              <a:t>The courts </a:t>
            </a:r>
            <a:endParaRPr lang="en-US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BB52C-853E-1B01-8BBA-8E9FD793C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0722" y="2029968"/>
            <a:ext cx="5170932" cy="2612898"/>
          </a:xfrm>
        </p:spPr>
        <p:txBody>
          <a:bodyPr spcFirstLastPara="1" vert="horz" wrap="square" lIns="68580" tIns="34290" rIns="68580" bIns="34290" rtlCol="0" anchor="t" anchorCtr="0">
            <a:normAutofit/>
          </a:bodyPr>
          <a:lstStyle/>
          <a:p>
            <a:r>
              <a:rPr lang="en-GB" dirty="0"/>
              <a:t>The Uk has their own court system </a:t>
            </a:r>
            <a:endParaRPr lang="en-US" dirty="0"/>
          </a:p>
          <a:p>
            <a:r>
              <a:rPr lang="en-GB" dirty="0"/>
              <a:t>It includes a hierarchy. </a:t>
            </a:r>
          </a:p>
          <a:p>
            <a:r>
              <a:rPr lang="en-GB" dirty="0"/>
              <a:t>The lowest being the magistrate's court.</a:t>
            </a:r>
          </a:p>
          <a:p>
            <a:r>
              <a:rPr lang="en-GB" dirty="0"/>
              <a:t>The highest being the supreme court.</a:t>
            </a:r>
          </a:p>
          <a:p>
            <a:endParaRPr lang="en-GB" dirty="0"/>
          </a:p>
        </p:txBody>
      </p:sp>
      <p:pic>
        <p:nvPicPr>
          <p:cNvPr id="4" name="Picture 4" descr="A picture containing indoor, working, table, cluttered&#10;&#10;Description automatically generated">
            <a:extLst>
              <a:ext uri="{FF2B5EF4-FFF2-40B4-BE49-F238E27FC236}">
                <a16:creationId xmlns:a16="http://schemas.microsoft.com/office/drawing/2014/main" id="{4309D8E4-B1B6-9039-2815-A2C84F5746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293" r="31559" b="-1"/>
          <a:stretch/>
        </p:blipFill>
        <p:spPr>
          <a:xfrm>
            <a:off x="15" y="8"/>
            <a:ext cx="3040163" cy="5143492"/>
          </a:xfrm>
          <a:custGeom>
            <a:avLst/>
            <a:gdLst/>
            <a:ahLst/>
            <a:cxnLst/>
            <a:rect l="l" t="t" r="r" b="b"/>
            <a:pathLst>
              <a:path w="4053570" h="6857999">
                <a:moveTo>
                  <a:pt x="0" y="0"/>
                </a:moveTo>
                <a:lnTo>
                  <a:pt x="4022851" y="0"/>
                </a:lnTo>
                <a:lnTo>
                  <a:pt x="4023684" y="7069"/>
                </a:lnTo>
                <a:cubicBezTo>
                  <a:pt x="4038634" y="90834"/>
                  <a:pt x="4036100" y="175741"/>
                  <a:pt x="4040154" y="260014"/>
                </a:cubicBezTo>
                <a:cubicBezTo>
                  <a:pt x="4044969" y="363071"/>
                  <a:pt x="4038888" y="466508"/>
                  <a:pt x="4036607" y="569818"/>
                </a:cubicBezTo>
                <a:cubicBezTo>
                  <a:pt x="4034833" y="657771"/>
                  <a:pt x="4026091" y="745598"/>
                  <a:pt x="4028752" y="833678"/>
                </a:cubicBezTo>
                <a:cubicBezTo>
                  <a:pt x="4028942" y="836724"/>
                  <a:pt x="4028942" y="839770"/>
                  <a:pt x="4028752" y="842816"/>
                </a:cubicBezTo>
                <a:cubicBezTo>
                  <a:pt x="4020643" y="939653"/>
                  <a:pt x="4020643" y="1036998"/>
                  <a:pt x="4028752" y="1133836"/>
                </a:cubicBezTo>
                <a:cubicBezTo>
                  <a:pt x="4031324" y="1174144"/>
                  <a:pt x="4030602" y="1214593"/>
                  <a:pt x="4026598" y="1254787"/>
                </a:cubicBezTo>
                <a:cubicBezTo>
                  <a:pt x="4022797" y="1305935"/>
                  <a:pt x="4010634" y="1357844"/>
                  <a:pt x="4019376" y="1408610"/>
                </a:cubicBezTo>
                <a:cubicBezTo>
                  <a:pt x="4025065" y="1450430"/>
                  <a:pt x="4028194" y="1492566"/>
                  <a:pt x="4028752" y="1534766"/>
                </a:cubicBezTo>
                <a:cubicBezTo>
                  <a:pt x="4033186" y="1629192"/>
                  <a:pt x="4029005" y="1724125"/>
                  <a:pt x="4027358" y="1818805"/>
                </a:cubicBezTo>
                <a:cubicBezTo>
                  <a:pt x="4025584" y="1929096"/>
                  <a:pt x="4028372" y="2039387"/>
                  <a:pt x="4019503" y="2149804"/>
                </a:cubicBezTo>
                <a:cubicBezTo>
                  <a:pt x="4014625" y="2239001"/>
                  <a:pt x="4014625" y="2328401"/>
                  <a:pt x="4019503" y="2417598"/>
                </a:cubicBezTo>
                <a:cubicBezTo>
                  <a:pt x="4021910" y="2499333"/>
                  <a:pt x="4034200" y="2580306"/>
                  <a:pt x="4032173" y="2662929"/>
                </a:cubicBezTo>
                <a:cubicBezTo>
                  <a:pt x="4029765" y="2759258"/>
                  <a:pt x="4018363" y="2855334"/>
                  <a:pt x="4021910" y="2951918"/>
                </a:cubicBezTo>
                <a:cubicBezTo>
                  <a:pt x="4023557" y="2997989"/>
                  <a:pt x="4023684" y="3044060"/>
                  <a:pt x="4024571" y="3090130"/>
                </a:cubicBezTo>
                <a:cubicBezTo>
                  <a:pt x="4025711" y="3145593"/>
                  <a:pt x="4035720" y="3200928"/>
                  <a:pt x="4030145" y="3256264"/>
                </a:cubicBezTo>
                <a:cubicBezTo>
                  <a:pt x="4020897" y="3348533"/>
                  <a:pt x="3996951" y="3439278"/>
                  <a:pt x="4011901" y="3533831"/>
                </a:cubicBezTo>
                <a:cubicBezTo>
                  <a:pt x="4020136" y="3585867"/>
                  <a:pt x="4029385" y="3638030"/>
                  <a:pt x="4034200" y="3690573"/>
                </a:cubicBezTo>
                <a:cubicBezTo>
                  <a:pt x="4038381" y="3737532"/>
                  <a:pt x="4048896" y="3785253"/>
                  <a:pt x="4040914" y="3831958"/>
                </a:cubicBezTo>
                <a:cubicBezTo>
                  <a:pt x="4034073" y="3871937"/>
                  <a:pt x="4037620" y="3911916"/>
                  <a:pt x="4032299" y="3951895"/>
                </a:cubicBezTo>
                <a:cubicBezTo>
                  <a:pt x="4025331" y="4004311"/>
                  <a:pt x="4021657" y="4057616"/>
                  <a:pt x="4016336" y="4110414"/>
                </a:cubicBezTo>
                <a:cubicBezTo>
                  <a:pt x="4011648" y="4158261"/>
                  <a:pt x="4007974" y="4205982"/>
                  <a:pt x="4020643" y="4250911"/>
                </a:cubicBezTo>
                <a:cubicBezTo>
                  <a:pt x="4051684" y="4363994"/>
                  <a:pt x="4034707" y="4476442"/>
                  <a:pt x="4023051" y="4588763"/>
                </a:cubicBezTo>
                <a:cubicBezTo>
                  <a:pt x="4017349" y="4643337"/>
                  <a:pt x="4008987" y="4701084"/>
                  <a:pt x="4021657" y="4751090"/>
                </a:cubicBezTo>
                <a:cubicBezTo>
                  <a:pt x="4044969" y="4839804"/>
                  <a:pt x="4026725" y="4924077"/>
                  <a:pt x="4016589" y="5009238"/>
                </a:cubicBezTo>
                <a:cubicBezTo>
                  <a:pt x="4004363" y="5092546"/>
                  <a:pt x="4006124" y="5177301"/>
                  <a:pt x="4021784" y="5260026"/>
                </a:cubicBezTo>
                <a:cubicBezTo>
                  <a:pt x="4034200" y="5318407"/>
                  <a:pt x="4034200" y="5377804"/>
                  <a:pt x="4035720" y="5436566"/>
                </a:cubicBezTo>
                <a:cubicBezTo>
                  <a:pt x="4036607" y="5473373"/>
                  <a:pt x="4023051" y="5510813"/>
                  <a:pt x="4014055" y="5547492"/>
                </a:cubicBezTo>
                <a:cubicBezTo>
                  <a:pt x="3997965" y="5613743"/>
                  <a:pt x="3992137" y="5681008"/>
                  <a:pt x="4014055" y="5745609"/>
                </a:cubicBezTo>
                <a:cubicBezTo>
                  <a:pt x="4044589" y="5835085"/>
                  <a:pt x="4062073" y="5924561"/>
                  <a:pt x="4049403" y="6019242"/>
                </a:cubicBezTo>
                <a:cubicBezTo>
                  <a:pt x="4042055" y="6077623"/>
                  <a:pt x="4040408" y="6137274"/>
                  <a:pt x="4029385" y="6194894"/>
                </a:cubicBezTo>
                <a:cubicBezTo>
                  <a:pt x="4011268" y="6290463"/>
                  <a:pt x="4017729" y="6385396"/>
                  <a:pt x="4032173" y="6479568"/>
                </a:cubicBezTo>
                <a:cubicBezTo>
                  <a:pt x="4042321" y="6558257"/>
                  <a:pt x="4043423" y="6637846"/>
                  <a:pt x="4035467" y="6716775"/>
                </a:cubicBezTo>
                <a:lnTo>
                  <a:pt x="4025707" y="6857999"/>
                </a:lnTo>
                <a:lnTo>
                  <a:pt x="0" y="6857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54544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9" descr="Diagram&#10;&#10;Description automatically generated">
            <a:extLst>
              <a:ext uri="{FF2B5EF4-FFF2-40B4-BE49-F238E27FC236}">
                <a16:creationId xmlns:a16="http://schemas.microsoft.com/office/drawing/2014/main" id="{DE6E7F90-C623-B7D1-6380-C10E0E31CB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2287" y="1292194"/>
            <a:ext cx="3021130" cy="385333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09FF0E5-7042-9EE4-5226-77B6D542D04A}"/>
              </a:ext>
            </a:extLst>
          </p:cNvPr>
          <p:cNvSpPr txBox="1"/>
          <p:nvPr/>
        </p:nvSpPr>
        <p:spPr>
          <a:xfrm>
            <a:off x="768541" y="262148"/>
            <a:ext cx="7186430" cy="9002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b="1" i="1" dirty="0"/>
              <a:t>Court Hierarchy </a:t>
            </a:r>
            <a:endParaRPr lang="en-US" sz="1050"/>
          </a:p>
        </p:txBody>
      </p:sp>
    </p:spTree>
    <p:extLst>
      <p:ext uri="{BB962C8B-B14F-4D97-AF65-F5344CB8AC3E}">
        <p14:creationId xmlns:p14="http://schemas.microsoft.com/office/powerpoint/2010/main" val="6277159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C68AB-63A9-06E4-333B-533B13401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500" b="1" i="1" dirty="0"/>
              <a:t>Civil vs Criminal cases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BFC9D-7DDA-614C-C571-5AF80BA98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spcFirstLastPara="1" vert="horz" wrap="square" lIns="68580" tIns="34290" rIns="68580" bIns="34290" rtlCol="0" anchor="t" anchorCtr="0">
            <a:normAutofit fontScale="85000" lnSpcReduction="10000"/>
          </a:bodyPr>
          <a:lstStyle/>
          <a:p>
            <a:pPr algn="ctr">
              <a:lnSpc>
                <a:spcPct val="200000"/>
              </a:lnSpc>
            </a:pPr>
            <a:r>
              <a:rPr lang="en-GB" sz="2700" b="1" dirty="0"/>
              <a:t>There are different courts that hear different cases. </a:t>
            </a:r>
            <a:endParaRPr lang="en-US" b="1"/>
          </a:p>
          <a:p>
            <a:pPr algn="ctr">
              <a:lnSpc>
                <a:spcPct val="200000"/>
              </a:lnSpc>
            </a:pPr>
            <a:r>
              <a:rPr lang="en-GB" sz="2700" b="1" dirty="0"/>
              <a:t>There are civil cases that award damages. </a:t>
            </a:r>
          </a:p>
          <a:p>
            <a:pPr algn="ctr">
              <a:lnSpc>
                <a:spcPct val="200000"/>
              </a:lnSpc>
            </a:pPr>
            <a:r>
              <a:rPr lang="en-GB" sz="2700" b="1" dirty="0"/>
              <a:t>There are also criminal cases, where there can be many punishments given. </a:t>
            </a:r>
          </a:p>
        </p:txBody>
      </p:sp>
    </p:spTree>
    <p:extLst>
      <p:ext uri="{BB962C8B-B14F-4D97-AF65-F5344CB8AC3E}">
        <p14:creationId xmlns:p14="http://schemas.microsoft.com/office/powerpoint/2010/main" val="4095728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32D30-BAC0-DAAB-9C79-A105F36A4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500" dirty="0"/>
              <a:t>Magistrates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9C7CF-6EE4-0FD3-9A47-3C61CF7AE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87886"/>
            <a:ext cx="7886700" cy="3188970"/>
          </a:xfrm>
        </p:spPr>
        <p:txBody>
          <a:bodyPr spcFirstLastPara="1" vert="horz" wrap="square" lIns="68580" tIns="34290" rIns="68580" bIns="34290" rtlCol="0" anchor="t" anchorCtr="0">
            <a:noAutofit/>
          </a:bodyPr>
          <a:lstStyle/>
          <a:p>
            <a:r>
              <a:rPr lang="en-GB" sz="2700" b="1" dirty="0"/>
              <a:t>Magistrates only deal with certain cases. </a:t>
            </a:r>
            <a:endParaRPr lang="en-US" sz="2700" b="1"/>
          </a:p>
          <a:p>
            <a:r>
              <a:rPr lang="en-GB" sz="2700" b="1" dirty="0"/>
              <a:t>Deals with summary or either way offences. </a:t>
            </a:r>
          </a:p>
          <a:p>
            <a:r>
              <a:rPr lang="en-GB" sz="2700" b="1" dirty="0"/>
              <a:t>Either way means that the case either be heard in the Magistrates court or the crown court.</a:t>
            </a:r>
          </a:p>
          <a:p>
            <a:r>
              <a:rPr lang="en-GB" sz="2700" b="1" dirty="0"/>
              <a:t>All cases will begin here. </a:t>
            </a:r>
          </a:p>
          <a:p>
            <a:r>
              <a:rPr lang="en-GB" sz="2700" b="1" dirty="0"/>
              <a:t>Magistrates court can refer to the crown court.</a:t>
            </a:r>
          </a:p>
          <a:p>
            <a:r>
              <a:rPr lang="en-GB" sz="2700" b="1" dirty="0"/>
              <a:t>Limited to what punishments they can give. </a:t>
            </a:r>
          </a:p>
          <a:p>
            <a:r>
              <a:rPr lang="en-GB" sz="2700" b="1" dirty="0"/>
              <a:t>The youth courts sits within the Magistrates court.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124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E94F2-626A-F1F2-D6A4-A401E60D5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164" y="195556"/>
            <a:ext cx="7933673" cy="970686"/>
          </a:xfrm>
        </p:spPr>
        <p:txBody>
          <a:bodyPr spcFirstLastPara="1" vert="horz" wrap="square" lIns="68580" tIns="34290" rIns="68580" bIns="34290" rtlCol="0" anchor="ctr" anchorCtr="0">
            <a:noAutofit/>
          </a:bodyPr>
          <a:lstStyle/>
          <a:p>
            <a:pPr algn="ctr"/>
            <a:r>
              <a:rPr lang="en-GB" b="1" i="1" dirty="0"/>
              <a:t>Sentences given by the magistrate's court  </a:t>
            </a:r>
            <a:endParaRPr lang="en-US" b="1" i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322A3-8164-5D9E-951F-3382D358AF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spcFirstLastPara="1" vert="horz" wrap="square" lIns="68580" tIns="34290" rIns="68580" bIns="34290" rtlCol="0" anchor="t" anchorCtr="0">
            <a:normAutofit/>
          </a:bodyPr>
          <a:lstStyle/>
          <a:p>
            <a:r>
              <a:rPr lang="en-GB" b="1" dirty="0"/>
              <a:t>Governed by the Criminal Justice Act 2003 and Powers of the Criminal Courts (sentencing) Act 2000</a:t>
            </a:r>
          </a:p>
          <a:p>
            <a:r>
              <a:rPr lang="en-GB" b="1" dirty="0"/>
              <a:t>Maximum fine is £5000</a:t>
            </a:r>
          </a:p>
          <a:p>
            <a:r>
              <a:rPr lang="en-GB" b="1" dirty="0"/>
              <a:t>One offence 6 month. </a:t>
            </a:r>
          </a:p>
          <a:p>
            <a:r>
              <a:rPr lang="en-GB" b="1" dirty="0"/>
              <a:t>More than one offence sentencing powers of 12 months. </a:t>
            </a:r>
          </a:p>
          <a:p>
            <a:r>
              <a:rPr lang="en-GB" b="1" dirty="0"/>
              <a:t>If they believe that more is needed they can transfer to the crown court. </a:t>
            </a:r>
          </a:p>
        </p:txBody>
      </p:sp>
    </p:spTree>
    <p:extLst>
      <p:ext uri="{BB962C8B-B14F-4D97-AF65-F5344CB8AC3E}">
        <p14:creationId xmlns:p14="http://schemas.microsoft.com/office/powerpoint/2010/main" val="829810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B88CA-453A-4FF9-2031-11EFB1B45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50" b="1" i="1" dirty="0"/>
              <a:t>Crown court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3211C-CA97-2DCE-6BFF-CA0952A1B6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spcFirstLastPara="1" vert="horz" wrap="square" lIns="68580" tIns="34290" rIns="68580" bIns="34290" rtlCol="0" anchor="t" anchorCtr="0">
            <a:normAutofit/>
          </a:bodyPr>
          <a:lstStyle/>
          <a:p>
            <a:r>
              <a:rPr lang="en-GB" b="1" dirty="0"/>
              <a:t>Supreme Court Act 1981 , S.46 - Trials on indictment. </a:t>
            </a:r>
          </a:p>
          <a:p>
            <a:r>
              <a:rPr lang="en-GB" b="1" dirty="0"/>
              <a:t>Here you will find the jury.</a:t>
            </a:r>
          </a:p>
          <a:p>
            <a:r>
              <a:rPr lang="en-GB" b="1" dirty="0"/>
              <a:t>There are different classifications of offences. </a:t>
            </a:r>
          </a:p>
          <a:p>
            <a:r>
              <a:rPr lang="en-GB" b="1" dirty="0"/>
              <a:t>Class one being the worst offences </a:t>
            </a:r>
          </a:p>
          <a:p>
            <a:r>
              <a:rPr lang="en-GB" b="1" dirty="0"/>
              <a:t>Class four being less serious than class one</a:t>
            </a:r>
            <a:r>
              <a:rPr lang="en-GB" dirty="0"/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1425468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3C1D-4599-E466-8C8A-06A48E036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" y="479640"/>
            <a:ext cx="2571750" cy="1289304"/>
          </a:xfrm>
        </p:spPr>
        <p:txBody>
          <a:bodyPr anchor="b">
            <a:normAutofit/>
          </a:bodyPr>
          <a:lstStyle/>
          <a:p>
            <a:r>
              <a:rPr lang="en-GB" dirty="0"/>
              <a:t>Court of appeal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45C34-785F-0E0D-CFBF-BB956B6792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202" y="2105406"/>
            <a:ext cx="2571750" cy="2558034"/>
          </a:xfrm>
        </p:spPr>
        <p:txBody>
          <a:bodyPr spcFirstLastPara="1" vert="horz" wrap="square" lIns="68580" tIns="34290" rIns="68580" bIns="34290" rtlCol="0" anchor="t" anchorCtr="0">
            <a:normAutofit/>
          </a:bodyPr>
          <a:lstStyle/>
          <a:p>
            <a:r>
              <a:rPr lang="en-GB" sz="1800" b="1" dirty="0"/>
              <a:t>Royal courts of justice in London </a:t>
            </a:r>
          </a:p>
          <a:p>
            <a:r>
              <a:rPr lang="en-GB" sz="1800" b="1" dirty="0"/>
              <a:t>Some recent cases include; </a:t>
            </a:r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5B4F2107-2DFA-3653-CB4A-46E8EE2D09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722" y="662441"/>
            <a:ext cx="5177790" cy="3818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1948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98E77-8B95-810A-6AF7-155F43D79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Supreme court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B1002-6B4C-4BDC-93CC-976D4C993D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spcFirstLastPara="1" vert="horz" wrap="square" lIns="68580" tIns="34290" rIns="68580" bIns="34290" rtlCol="0" anchor="t" anchorCtr="0"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en-GB" b="1" dirty="0"/>
              <a:t>Final appeal court. </a:t>
            </a:r>
            <a:endParaRPr lang="en-US" b="1"/>
          </a:p>
          <a:p>
            <a:pPr>
              <a:lnSpc>
                <a:spcPct val="200000"/>
              </a:lnSpc>
            </a:pPr>
            <a:r>
              <a:rPr lang="en-GB" b="1" dirty="0"/>
              <a:t>Case will not be dealt with if it has not gone to the lower courts before reaching the supreme court. </a:t>
            </a:r>
          </a:p>
          <a:p>
            <a:pPr>
              <a:lnSpc>
                <a:spcPct val="200000"/>
              </a:lnSpc>
            </a:pPr>
            <a:r>
              <a:rPr lang="en-GB" b="1" dirty="0"/>
              <a:t>This is the final decision of the case, and no further appeals can be made. </a:t>
            </a:r>
          </a:p>
        </p:txBody>
      </p:sp>
    </p:spTree>
    <p:extLst>
      <p:ext uri="{BB962C8B-B14F-4D97-AF65-F5344CB8AC3E}">
        <p14:creationId xmlns:p14="http://schemas.microsoft.com/office/powerpoint/2010/main" val="18946964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7E3A1-DC24-75D3-AAED-230E5BAF5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Civil courts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390D2-5CB1-5C90-A79C-48FEAB231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spcFirstLastPara="1" vert="horz" wrap="square" lIns="68580" tIns="34290" rIns="68580" bIns="34290" rtlCol="0" anchor="t" anchorCtr="0">
            <a:normAutofit/>
          </a:bodyPr>
          <a:lstStyle/>
          <a:p>
            <a:r>
              <a:rPr lang="en-GB" b="1" dirty="0"/>
              <a:t>Civil cases are heard in several courts. </a:t>
            </a:r>
          </a:p>
          <a:p>
            <a:r>
              <a:rPr lang="en-GB" b="1" dirty="0"/>
              <a:t>Including; Magistrates, County court, High court, court of appeal. </a:t>
            </a:r>
          </a:p>
          <a:p>
            <a:r>
              <a:rPr lang="en-GB" b="1" dirty="0"/>
              <a:t>Sueing. </a:t>
            </a:r>
          </a:p>
          <a:p>
            <a:r>
              <a:rPr lang="en-GB" b="1" dirty="0"/>
              <a:t>Not a criminal punishment. </a:t>
            </a:r>
          </a:p>
          <a:p>
            <a:r>
              <a:rPr lang="en-GB" b="1" dirty="0"/>
              <a:t>Dispute resolution. </a:t>
            </a:r>
          </a:p>
        </p:txBody>
      </p:sp>
    </p:spTree>
    <p:extLst>
      <p:ext uri="{BB962C8B-B14F-4D97-AF65-F5344CB8AC3E}">
        <p14:creationId xmlns:p14="http://schemas.microsoft.com/office/powerpoint/2010/main" val="23001397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A744B-8AAB-EE49-B81B-71DE78004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Magistrates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6C6E3-DAF8-E31E-8465-7193018BE6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spcFirstLastPara="1" vert="horz" wrap="square" lIns="68580" tIns="34290" rIns="68580" bIns="34290" rtlCol="0" anchor="t" anchorCtr="0">
            <a:normAutofit/>
          </a:bodyPr>
          <a:lstStyle/>
          <a:p>
            <a:r>
              <a:rPr lang="en-GB" b="1" dirty="0"/>
              <a:t>In civil cases they deal with granting several things such as; </a:t>
            </a:r>
            <a:endParaRPr lang="en-US" b="1"/>
          </a:p>
          <a:p>
            <a:r>
              <a:rPr lang="en-GB" b="1" dirty="0"/>
              <a:t>Licences to sell alcohol. </a:t>
            </a:r>
          </a:p>
          <a:p>
            <a:r>
              <a:rPr lang="en-GB" b="1" dirty="0"/>
              <a:t>Warrants for bailiffs.</a:t>
            </a:r>
          </a:p>
          <a:p>
            <a:r>
              <a:rPr lang="en-GB" b="1" dirty="0"/>
              <a:t>Council tax summonses.</a:t>
            </a:r>
          </a:p>
        </p:txBody>
      </p:sp>
    </p:spTree>
    <p:extLst>
      <p:ext uri="{BB962C8B-B14F-4D97-AF65-F5344CB8AC3E}">
        <p14:creationId xmlns:p14="http://schemas.microsoft.com/office/powerpoint/2010/main" val="5720338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2EBAD-F3D1-4AE5-F128-2951F533B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County court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3407E-1F8E-D77F-7D5F-1F9C194931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spcFirstLastPara="1" vert="horz" wrap="square" lIns="68580" tIns="34290" rIns="68580" bIns="34290" rtlCol="0" anchor="t" anchorCtr="0">
            <a:normAutofit/>
          </a:bodyPr>
          <a:lstStyle/>
          <a:p>
            <a:r>
              <a:rPr lang="en-GB" b="1" dirty="0"/>
              <a:t>Small claims – under £10,000</a:t>
            </a:r>
          </a:p>
          <a:p>
            <a:r>
              <a:rPr lang="en-GB" b="1" dirty="0"/>
              <a:t>Fast track – between £10,000 and £25,000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3371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CB4DB-82F8-4B09-7CD2-A21DA531E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High court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8E362-72BF-86DE-0F24-73E99B51B2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spcFirstLastPara="1" vert="horz" wrap="square" lIns="68580" tIns="34290" rIns="68580" bIns="34290" rtlCol="0" anchor="t" anchorCtr="0">
            <a:normAutofit/>
          </a:bodyPr>
          <a:lstStyle/>
          <a:p>
            <a:r>
              <a:rPr lang="en-GB" b="1" dirty="0"/>
              <a:t>Three divisions; </a:t>
            </a:r>
          </a:p>
          <a:p>
            <a:r>
              <a:rPr lang="en-GB" b="1" dirty="0"/>
              <a:t>1. Queens bench </a:t>
            </a:r>
          </a:p>
          <a:p>
            <a:r>
              <a:rPr lang="en-GB" b="1" dirty="0"/>
              <a:t>2. Family </a:t>
            </a:r>
          </a:p>
          <a:p>
            <a:r>
              <a:rPr lang="en-GB" b="1" dirty="0"/>
              <a:t>3. Chancery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87846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82ACF-B5C6-AC34-C840-768609F5F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Activity one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B1A73-F346-19C6-0653-D1E5BE43C9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spcFirstLastPara="1" vert="horz" wrap="square" lIns="68580" tIns="34290" rIns="68580" bIns="34290" rtlCol="0" anchor="t" anchorCtr="0">
            <a:normAutofit/>
          </a:bodyPr>
          <a:lstStyle/>
          <a:p>
            <a:r>
              <a:rPr lang="en-GB" b="1" dirty="0"/>
              <a:t>Which court am I talking about?</a:t>
            </a:r>
          </a:p>
          <a:p>
            <a:r>
              <a:rPr lang="en-GB" b="1" dirty="0"/>
              <a:t>I can give a maximum fine of £5000 fine. </a:t>
            </a:r>
          </a:p>
          <a:p>
            <a:r>
              <a:rPr lang="en-GB" b="1" dirty="0"/>
              <a:t>I can transfer this case to the crown court. </a:t>
            </a:r>
          </a:p>
          <a:p>
            <a:r>
              <a:rPr lang="en-GB" b="1" dirty="0"/>
              <a:t>Which court am I?</a:t>
            </a:r>
          </a:p>
        </p:txBody>
      </p:sp>
    </p:spTree>
    <p:extLst>
      <p:ext uri="{BB962C8B-B14F-4D97-AF65-F5344CB8AC3E}">
        <p14:creationId xmlns:p14="http://schemas.microsoft.com/office/powerpoint/2010/main" val="40637549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3373D-0B0F-5FA6-ECAD-5527EC620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Which court am I?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F9EE4-FDAD-6997-D42D-6CD2D254DF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spcFirstLastPara="1" vert="horz" wrap="square" lIns="68580" tIns="34290" rIns="68580" bIns="34290" rtlCol="0" anchor="t" anchorCtr="0">
            <a:normAutofit/>
          </a:bodyPr>
          <a:lstStyle/>
          <a:p>
            <a:r>
              <a:rPr lang="en-GB" b="1" dirty="0"/>
              <a:t>I am the last appeal court in the United Kingdom. </a:t>
            </a:r>
          </a:p>
          <a:p>
            <a:r>
              <a:rPr lang="en-GB" b="1" dirty="0"/>
              <a:t>Which court am I?</a:t>
            </a:r>
          </a:p>
          <a:p>
            <a:endParaRPr lang="en-GB" b="1" dirty="0"/>
          </a:p>
          <a:p>
            <a:r>
              <a:rPr lang="en-GB" b="1" dirty="0"/>
              <a:t>There are 218 of me throughout England and Wales</a:t>
            </a:r>
          </a:p>
          <a:p>
            <a:r>
              <a:rPr lang="en-GB" b="1" dirty="0"/>
              <a:t>Small claims and fast track are heard here. </a:t>
            </a:r>
          </a:p>
          <a:p>
            <a:r>
              <a:rPr lang="en-GB" b="1" dirty="0"/>
              <a:t>Which court am I ? </a:t>
            </a:r>
          </a:p>
        </p:txBody>
      </p:sp>
    </p:spTree>
    <p:extLst>
      <p:ext uri="{BB962C8B-B14F-4D97-AF65-F5344CB8AC3E}">
        <p14:creationId xmlns:p14="http://schemas.microsoft.com/office/powerpoint/2010/main" val="36048428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E83E0-E0D3-FCE8-79C1-80E569C19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Which court am I?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04144-4A9F-AFC3-8660-0916750CBC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spcFirstLastPara="1" vert="horz" wrap="square" lIns="68580" tIns="34290" rIns="68580" bIns="34290" rtlCol="0" anchor="t" anchorCtr="0">
            <a:normAutofit/>
          </a:bodyPr>
          <a:lstStyle/>
          <a:p>
            <a:r>
              <a:rPr lang="en-GB" b="1" dirty="0"/>
              <a:t>Juries usually sit within this court.</a:t>
            </a:r>
          </a:p>
          <a:p>
            <a:r>
              <a:rPr lang="en-GB" b="1" dirty="0"/>
              <a:t>I am the second criminal court.</a:t>
            </a:r>
          </a:p>
          <a:p>
            <a:r>
              <a:rPr lang="en-GB" b="1" dirty="0"/>
              <a:t>I have more sentencing powers than the magistrate's court.</a:t>
            </a:r>
          </a:p>
          <a:p>
            <a:r>
              <a:rPr lang="en-GB" b="1" dirty="0"/>
              <a:t>I hear cases such as robbery, ABH, GHB and more. </a:t>
            </a:r>
          </a:p>
          <a:p>
            <a:r>
              <a:rPr lang="en-GB" b="1" dirty="0"/>
              <a:t>What court am I?</a:t>
            </a:r>
          </a:p>
        </p:txBody>
      </p:sp>
    </p:spTree>
    <p:extLst>
      <p:ext uri="{BB962C8B-B14F-4D97-AF65-F5344CB8AC3E}">
        <p14:creationId xmlns:p14="http://schemas.microsoft.com/office/powerpoint/2010/main" val="29822997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21E97-2B32-8E33-35DC-33260AECE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i="1" u="sng" dirty="0"/>
              <a:t>Which court am I?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E91CB-3485-2BE2-AF71-F601A9F5BA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spcFirstLastPara="1" vert="horz" wrap="square" lIns="68580" tIns="34290" rIns="68580" bIns="34290" rtlCol="0" anchor="t" anchorCtr="0">
            <a:normAutofit/>
          </a:bodyPr>
          <a:lstStyle/>
          <a:p>
            <a:r>
              <a:rPr lang="en-GB" b="1" dirty="0"/>
              <a:t>I hear cases that concern young people. </a:t>
            </a:r>
          </a:p>
          <a:p>
            <a:r>
              <a:rPr lang="en-GB" b="1" dirty="0"/>
              <a:t>I am placed within the Magistrates court.</a:t>
            </a:r>
          </a:p>
          <a:p>
            <a:r>
              <a:rPr lang="en-GB" b="1" dirty="0"/>
              <a:t>There magistrates sit within this court. </a:t>
            </a:r>
          </a:p>
          <a:p>
            <a:r>
              <a:rPr lang="en-GB" b="1" dirty="0"/>
              <a:t>Which court am I?</a:t>
            </a:r>
          </a:p>
        </p:txBody>
      </p:sp>
    </p:spTree>
    <p:extLst>
      <p:ext uri="{BB962C8B-B14F-4D97-AF65-F5344CB8AC3E}">
        <p14:creationId xmlns:p14="http://schemas.microsoft.com/office/powerpoint/2010/main" val="18486675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E4967-F0FA-B24F-A9EA-A9E0C41B1E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 two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F374E-18D1-A22E-6EAF-0CBAEBB2D1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spcFirstLastPara="1" vert="horz" wrap="square" lIns="68580" tIns="34290" rIns="68580" bIns="34290" rtlCol="0" anchor="t" anchorCtr="0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Rachel has been charged with murder.  </a:t>
            </a:r>
          </a:p>
          <a:p>
            <a:r>
              <a:rPr lang="en-GB" b="1" dirty="0">
                <a:ea typeface="+mn-lt"/>
                <a:cs typeface="+mn-lt"/>
              </a:rPr>
              <a:t>She wants to plead not guilty.  </a:t>
            </a:r>
          </a:p>
          <a:p>
            <a:r>
              <a:rPr lang="en-GB" b="1" dirty="0">
                <a:ea typeface="+mn-lt"/>
                <a:cs typeface="+mn-lt"/>
              </a:rPr>
              <a:t>Advise her whether she can, what court will hear her case and how it is likely to be heard</a:t>
            </a: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John has been charged with theft.  </a:t>
            </a:r>
          </a:p>
          <a:p>
            <a:r>
              <a:rPr lang="en-GB" b="1" dirty="0">
                <a:ea typeface="+mn-lt"/>
                <a:cs typeface="+mn-lt"/>
              </a:rPr>
              <a:t>Explain to him his options regarding where his case could be tried..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735714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BC134-FD12-E4AF-2F94-07C0EF0F4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 three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540BF-3264-A589-F0A1-88FFA2669F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spcFirstLastPara="1" vert="horz" wrap="square" lIns="68580" tIns="34290" rIns="68580" bIns="34290" rtlCol="0" anchor="t" anchorCtr="0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Jack assaulted Jane on a drunken night out.  </a:t>
            </a:r>
          </a:p>
          <a:p>
            <a:r>
              <a:rPr lang="en-GB" b="1" dirty="0">
                <a:ea typeface="+mn-lt"/>
                <a:cs typeface="+mn-lt"/>
              </a:rPr>
              <a:t>Advise Jack as to which court, he is likely to attend.</a:t>
            </a:r>
          </a:p>
          <a:p>
            <a:endParaRPr lang="en-GB" b="1" dirty="0"/>
          </a:p>
          <a:p>
            <a:r>
              <a:rPr lang="en-GB" b="1" dirty="0">
                <a:ea typeface="+mn-lt"/>
                <a:cs typeface="+mn-lt"/>
              </a:rPr>
              <a:t>Nigel has a car accident and is injured.  </a:t>
            </a:r>
          </a:p>
          <a:p>
            <a:r>
              <a:rPr lang="en-GB" b="1" dirty="0">
                <a:ea typeface="+mn-lt"/>
                <a:cs typeface="+mn-lt"/>
              </a:rPr>
              <a:t>He wants to claim personal injury damages from the other driver, Jason.  </a:t>
            </a:r>
          </a:p>
          <a:p>
            <a:r>
              <a:rPr lang="en-GB" b="1" dirty="0">
                <a:ea typeface="+mn-lt"/>
                <a:cs typeface="+mn-lt"/>
              </a:rPr>
              <a:t>Advise Nigel as to which court, he can use to start the case.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20097099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DFE3E-9774-5BD7-6FD1-2CCF1A925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 four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3424A-ACC2-FD0D-3728-84801948B7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spcFirstLastPara="1" vert="horz" wrap="square" lIns="68580" tIns="34290" rIns="68580" bIns="34290" rtlCol="0" anchor="t" anchorCtr="0">
            <a:normAutofit lnSpcReduction="10000"/>
          </a:bodyPr>
          <a:lstStyle/>
          <a:p>
            <a:r>
              <a:rPr lang="en-GB" b="1" dirty="0">
                <a:ea typeface="+mn-lt"/>
                <a:cs typeface="+mn-lt"/>
              </a:rPr>
              <a:t>Samantha wishes to start a legal action for defamation against her local newspaper.  </a:t>
            </a:r>
          </a:p>
          <a:p>
            <a:r>
              <a:rPr lang="en-GB" b="1" dirty="0">
                <a:ea typeface="+mn-lt"/>
                <a:cs typeface="+mn-lt"/>
              </a:rPr>
              <a:t>Advise her as to which court, she should use.</a:t>
            </a:r>
          </a:p>
          <a:p>
            <a:endParaRPr lang="en-GB" b="1" dirty="0"/>
          </a:p>
          <a:p>
            <a:r>
              <a:rPr lang="en-GB" b="1" dirty="0">
                <a:ea typeface="+mn-lt"/>
                <a:cs typeface="+mn-lt"/>
              </a:rPr>
              <a:t>Frank has bought a computer costing £600.  The computer has never worked properly, and he wants to claim his money back.  </a:t>
            </a:r>
          </a:p>
          <a:p>
            <a:r>
              <a:rPr lang="en-GB" b="1" dirty="0">
                <a:ea typeface="+mn-lt"/>
                <a:cs typeface="+mn-lt"/>
              </a:rPr>
              <a:t>Advise him which type of court will hear his case and why.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702588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DBD2C-E1C4-CBD6-AC20-7C2C95E00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500" b="1" i="1" u="sng" dirty="0"/>
              <a:t>Activity five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181B1-8DD4-F13C-8D48-1EE6501FEF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spcFirstLastPara="1" vert="horz" wrap="square" lIns="68580" tIns="34290" rIns="68580" bIns="34290" rtlCol="0" anchor="t" anchorCtr="0">
            <a:normAutofit/>
          </a:bodyPr>
          <a:lstStyle/>
          <a:p>
            <a:r>
              <a:rPr lang="en-GB" b="1" dirty="0"/>
              <a:t>Case law: </a:t>
            </a:r>
            <a:endParaRPr lang="en-US" b="1"/>
          </a:p>
          <a:p>
            <a:r>
              <a:rPr lang="en-GB" b="1" dirty="0"/>
              <a:t>Research one of the following cases; </a:t>
            </a:r>
          </a:p>
          <a:p>
            <a:r>
              <a:rPr lang="en-GB" b="1" dirty="0"/>
              <a:t>R v R 1991 </a:t>
            </a:r>
          </a:p>
          <a:p>
            <a:r>
              <a:rPr lang="en-GB" b="1" dirty="0"/>
              <a:t>R v Ahluwalia </a:t>
            </a:r>
          </a:p>
          <a:p>
            <a:r>
              <a:rPr lang="en-GB" b="1" dirty="0"/>
              <a:t>Donoghue v Stevenson</a:t>
            </a:r>
          </a:p>
          <a:p>
            <a:r>
              <a:rPr lang="en-GB" b="1" dirty="0"/>
              <a:t>Write the importance of the case.</a:t>
            </a:r>
          </a:p>
          <a:p>
            <a:r>
              <a:rPr lang="en-GB" b="1" dirty="0"/>
              <a:t>10 Minutes then prepare to feedback.</a:t>
            </a:r>
          </a:p>
        </p:txBody>
      </p:sp>
    </p:spTree>
    <p:extLst>
      <p:ext uri="{BB962C8B-B14F-4D97-AF65-F5344CB8AC3E}">
        <p14:creationId xmlns:p14="http://schemas.microsoft.com/office/powerpoint/2010/main" val="39129439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FA29A-CB91-5CAB-2F47-C3BD164F9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0722" y="246888"/>
            <a:ext cx="5170932" cy="1337310"/>
          </a:xfrm>
        </p:spPr>
        <p:txBody>
          <a:bodyPr anchor="b">
            <a:normAutofit/>
          </a:bodyPr>
          <a:lstStyle/>
          <a:p>
            <a:r>
              <a:rPr lang="en-GB" sz="5400" b="1" i="1" dirty="0"/>
              <a:t>Summary </a:t>
            </a:r>
            <a:endParaRPr lang="en-US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BBADB-4DB3-4E1B-9128-2865DD445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0722" y="2029968"/>
            <a:ext cx="5170932" cy="2612898"/>
          </a:xfrm>
        </p:spPr>
        <p:txBody>
          <a:bodyPr spcFirstLastPara="1" vert="horz" wrap="square" lIns="68580" tIns="34290" rIns="68580" bIns="34290" rtlCol="0" anchor="t" anchorCtr="0">
            <a:normAutofit/>
          </a:bodyPr>
          <a:lstStyle/>
          <a:p>
            <a:r>
              <a:rPr lang="en-GB" sz="2400" dirty="0"/>
              <a:t>Court in the United Kingdom </a:t>
            </a:r>
            <a:endParaRPr lang="en-US" sz="2400" dirty="0"/>
          </a:p>
          <a:p>
            <a:r>
              <a:rPr lang="en-GB" sz="2400" dirty="0"/>
              <a:t>Supreme court, high court, crown court, magistrates court. </a:t>
            </a:r>
          </a:p>
          <a:p>
            <a:r>
              <a:rPr lang="en-GB" sz="2400" dirty="0"/>
              <a:t>Next week's session; The personnel of the justice system </a:t>
            </a:r>
          </a:p>
        </p:txBody>
      </p:sp>
      <p:pic>
        <p:nvPicPr>
          <p:cNvPr id="7" name="Picture 7" descr="A picture containing text, floor&#10;&#10;Description automatically generated">
            <a:extLst>
              <a:ext uri="{FF2B5EF4-FFF2-40B4-BE49-F238E27FC236}">
                <a16:creationId xmlns:a16="http://schemas.microsoft.com/office/drawing/2014/main" id="{322CF6AE-FAAB-9B3D-6223-70D41A3A802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213" r="35924"/>
          <a:stretch/>
        </p:blipFill>
        <p:spPr>
          <a:xfrm>
            <a:off x="15" y="8"/>
            <a:ext cx="3040163" cy="5143492"/>
          </a:xfrm>
          <a:custGeom>
            <a:avLst/>
            <a:gdLst/>
            <a:ahLst/>
            <a:cxnLst/>
            <a:rect l="l" t="t" r="r" b="b"/>
            <a:pathLst>
              <a:path w="4053570" h="6857999">
                <a:moveTo>
                  <a:pt x="0" y="0"/>
                </a:moveTo>
                <a:lnTo>
                  <a:pt x="4022851" y="0"/>
                </a:lnTo>
                <a:lnTo>
                  <a:pt x="4023684" y="7069"/>
                </a:lnTo>
                <a:cubicBezTo>
                  <a:pt x="4038634" y="90834"/>
                  <a:pt x="4036100" y="175741"/>
                  <a:pt x="4040154" y="260014"/>
                </a:cubicBezTo>
                <a:cubicBezTo>
                  <a:pt x="4044969" y="363071"/>
                  <a:pt x="4038888" y="466508"/>
                  <a:pt x="4036607" y="569818"/>
                </a:cubicBezTo>
                <a:cubicBezTo>
                  <a:pt x="4034833" y="657771"/>
                  <a:pt x="4026091" y="745598"/>
                  <a:pt x="4028752" y="833678"/>
                </a:cubicBezTo>
                <a:cubicBezTo>
                  <a:pt x="4028942" y="836724"/>
                  <a:pt x="4028942" y="839770"/>
                  <a:pt x="4028752" y="842816"/>
                </a:cubicBezTo>
                <a:cubicBezTo>
                  <a:pt x="4020643" y="939653"/>
                  <a:pt x="4020643" y="1036998"/>
                  <a:pt x="4028752" y="1133836"/>
                </a:cubicBezTo>
                <a:cubicBezTo>
                  <a:pt x="4031324" y="1174144"/>
                  <a:pt x="4030602" y="1214593"/>
                  <a:pt x="4026598" y="1254787"/>
                </a:cubicBezTo>
                <a:cubicBezTo>
                  <a:pt x="4022797" y="1305935"/>
                  <a:pt x="4010634" y="1357844"/>
                  <a:pt x="4019376" y="1408610"/>
                </a:cubicBezTo>
                <a:cubicBezTo>
                  <a:pt x="4025065" y="1450430"/>
                  <a:pt x="4028194" y="1492566"/>
                  <a:pt x="4028752" y="1534766"/>
                </a:cubicBezTo>
                <a:cubicBezTo>
                  <a:pt x="4033186" y="1629192"/>
                  <a:pt x="4029005" y="1724125"/>
                  <a:pt x="4027358" y="1818805"/>
                </a:cubicBezTo>
                <a:cubicBezTo>
                  <a:pt x="4025584" y="1929096"/>
                  <a:pt x="4028372" y="2039387"/>
                  <a:pt x="4019503" y="2149804"/>
                </a:cubicBezTo>
                <a:cubicBezTo>
                  <a:pt x="4014625" y="2239001"/>
                  <a:pt x="4014625" y="2328401"/>
                  <a:pt x="4019503" y="2417598"/>
                </a:cubicBezTo>
                <a:cubicBezTo>
                  <a:pt x="4021910" y="2499333"/>
                  <a:pt x="4034200" y="2580306"/>
                  <a:pt x="4032173" y="2662929"/>
                </a:cubicBezTo>
                <a:cubicBezTo>
                  <a:pt x="4029765" y="2759258"/>
                  <a:pt x="4018363" y="2855334"/>
                  <a:pt x="4021910" y="2951918"/>
                </a:cubicBezTo>
                <a:cubicBezTo>
                  <a:pt x="4023557" y="2997989"/>
                  <a:pt x="4023684" y="3044060"/>
                  <a:pt x="4024571" y="3090130"/>
                </a:cubicBezTo>
                <a:cubicBezTo>
                  <a:pt x="4025711" y="3145593"/>
                  <a:pt x="4035720" y="3200928"/>
                  <a:pt x="4030145" y="3256264"/>
                </a:cubicBezTo>
                <a:cubicBezTo>
                  <a:pt x="4020897" y="3348533"/>
                  <a:pt x="3996951" y="3439278"/>
                  <a:pt x="4011901" y="3533831"/>
                </a:cubicBezTo>
                <a:cubicBezTo>
                  <a:pt x="4020136" y="3585867"/>
                  <a:pt x="4029385" y="3638030"/>
                  <a:pt x="4034200" y="3690573"/>
                </a:cubicBezTo>
                <a:cubicBezTo>
                  <a:pt x="4038381" y="3737532"/>
                  <a:pt x="4048896" y="3785253"/>
                  <a:pt x="4040914" y="3831958"/>
                </a:cubicBezTo>
                <a:cubicBezTo>
                  <a:pt x="4034073" y="3871937"/>
                  <a:pt x="4037620" y="3911916"/>
                  <a:pt x="4032299" y="3951895"/>
                </a:cubicBezTo>
                <a:cubicBezTo>
                  <a:pt x="4025331" y="4004311"/>
                  <a:pt x="4021657" y="4057616"/>
                  <a:pt x="4016336" y="4110414"/>
                </a:cubicBezTo>
                <a:cubicBezTo>
                  <a:pt x="4011648" y="4158261"/>
                  <a:pt x="4007974" y="4205982"/>
                  <a:pt x="4020643" y="4250911"/>
                </a:cubicBezTo>
                <a:cubicBezTo>
                  <a:pt x="4051684" y="4363994"/>
                  <a:pt x="4034707" y="4476442"/>
                  <a:pt x="4023051" y="4588763"/>
                </a:cubicBezTo>
                <a:cubicBezTo>
                  <a:pt x="4017349" y="4643337"/>
                  <a:pt x="4008987" y="4701084"/>
                  <a:pt x="4021657" y="4751090"/>
                </a:cubicBezTo>
                <a:cubicBezTo>
                  <a:pt x="4044969" y="4839804"/>
                  <a:pt x="4026725" y="4924077"/>
                  <a:pt x="4016589" y="5009238"/>
                </a:cubicBezTo>
                <a:cubicBezTo>
                  <a:pt x="4004363" y="5092546"/>
                  <a:pt x="4006124" y="5177301"/>
                  <a:pt x="4021784" y="5260026"/>
                </a:cubicBezTo>
                <a:cubicBezTo>
                  <a:pt x="4034200" y="5318407"/>
                  <a:pt x="4034200" y="5377804"/>
                  <a:pt x="4035720" y="5436566"/>
                </a:cubicBezTo>
                <a:cubicBezTo>
                  <a:pt x="4036607" y="5473373"/>
                  <a:pt x="4023051" y="5510813"/>
                  <a:pt x="4014055" y="5547492"/>
                </a:cubicBezTo>
                <a:cubicBezTo>
                  <a:pt x="3997965" y="5613743"/>
                  <a:pt x="3992137" y="5681008"/>
                  <a:pt x="4014055" y="5745609"/>
                </a:cubicBezTo>
                <a:cubicBezTo>
                  <a:pt x="4044589" y="5835085"/>
                  <a:pt x="4062073" y="5924561"/>
                  <a:pt x="4049403" y="6019242"/>
                </a:cubicBezTo>
                <a:cubicBezTo>
                  <a:pt x="4042055" y="6077623"/>
                  <a:pt x="4040408" y="6137274"/>
                  <a:pt x="4029385" y="6194894"/>
                </a:cubicBezTo>
                <a:cubicBezTo>
                  <a:pt x="4011268" y="6290463"/>
                  <a:pt x="4017729" y="6385396"/>
                  <a:pt x="4032173" y="6479568"/>
                </a:cubicBezTo>
                <a:cubicBezTo>
                  <a:pt x="4042321" y="6558257"/>
                  <a:pt x="4043423" y="6637846"/>
                  <a:pt x="4035467" y="6716775"/>
                </a:cubicBezTo>
                <a:lnTo>
                  <a:pt x="4025707" y="6857999"/>
                </a:lnTo>
                <a:lnTo>
                  <a:pt x="0" y="6857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814327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939</Words>
  <Application>Microsoft Office PowerPoint</Application>
  <PresentationFormat>On-screen Show (16:9)</PresentationFormat>
  <Paragraphs>132</Paragraphs>
  <Slides>28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0" baseType="lpstr">
      <vt:lpstr>Arial</vt:lpstr>
      <vt:lpstr>Simple Light</vt:lpstr>
      <vt:lpstr>The Courts</vt:lpstr>
      <vt:lpstr>Content </vt:lpstr>
      <vt:lpstr>Aims and Learning objectives </vt:lpstr>
      <vt:lpstr>How are we all feeling after the first assignment? </vt:lpstr>
      <vt:lpstr>Assignment two </vt:lpstr>
      <vt:lpstr>Requirements </vt:lpstr>
      <vt:lpstr>The courts </vt:lpstr>
      <vt:lpstr>PowerPoint Presentation</vt:lpstr>
      <vt:lpstr>Civil vs Criminal cases </vt:lpstr>
      <vt:lpstr>Magistrates </vt:lpstr>
      <vt:lpstr>Sentences given by the magistrate's court  </vt:lpstr>
      <vt:lpstr>Crown court</vt:lpstr>
      <vt:lpstr>Court of appeal  </vt:lpstr>
      <vt:lpstr>Supreme court </vt:lpstr>
      <vt:lpstr>Civil courts </vt:lpstr>
      <vt:lpstr>Magistrates </vt:lpstr>
      <vt:lpstr>County court </vt:lpstr>
      <vt:lpstr>High court </vt:lpstr>
      <vt:lpstr>Activity one </vt:lpstr>
      <vt:lpstr>Which court am I? </vt:lpstr>
      <vt:lpstr>Which court am I?</vt:lpstr>
      <vt:lpstr>Which court am I?</vt:lpstr>
      <vt:lpstr>Activity two</vt:lpstr>
      <vt:lpstr>Activity three</vt:lpstr>
      <vt:lpstr>Activity four </vt:lpstr>
      <vt:lpstr>Activity five </vt:lpstr>
      <vt:lpstr>Summary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Sources of law</dc:title>
  <dc:creator>Sian Turvey</dc:creator>
  <cp:lastModifiedBy>Sian Turvey</cp:lastModifiedBy>
  <cp:revision>2</cp:revision>
  <dcterms:modified xsi:type="dcterms:W3CDTF">2023-03-16T15:39:56Z</dcterms:modified>
</cp:coreProperties>
</file>