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65" r:id="rId4"/>
    <p:sldId id="295" r:id="rId5"/>
    <p:sldId id="296" r:id="rId6"/>
    <p:sldId id="297" r:id="rId7"/>
    <p:sldId id="281" r:id="rId8"/>
    <p:sldId id="282" r:id="rId9"/>
    <p:sldId id="283" r:id="rId10"/>
    <p:sldId id="284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60" r:id="rId19"/>
    <p:sldId id="270" r:id="rId20"/>
    <p:sldId id="279" r:id="rId21"/>
    <p:sldId id="274" r:id="rId22"/>
    <p:sldId id="280" r:id="rId23"/>
    <p:sldId id="262" r:id="rId24"/>
    <p:sldId id="285" r:id="rId25"/>
    <p:sldId id="293" r:id="rId26"/>
    <p:sldId id="29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FF7CD4-E788-B800-4323-E0EBC397B4C2}" v="1471" dt="2025-12-06T11:09:15.447"/>
    <p1510:client id="{F6503B69-D150-768D-08C0-E54CB55DDFC9}" v="9" dt="2025-12-06T09:15:26.8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9F502A-AE3F-4004-BA59-820AE5774A4A}" type="doc">
      <dgm:prSet loTypeId="urn:microsoft.com/office/officeart/2009/3/layout/HorizontalOrganizationChart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B66FEA1-EFAF-4D52-8B19-D9A6140A49AF}">
      <dgm:prSet/>
      <dgm:spPr/>
      <dgm:t>
        <a:bodyPr/>
        <a:lstStyle/>
        <a:p>
          <a:r>
            <a:rPr lang="en-US" dirty="0"/>
            <a:t>5 barriers to communication will be discussed based on the case study</a:t>
          </a:r>
        </a:p>
      </dgm:t>
    </dgm:pt>
    <dgm:pt modelId="{303502D6-5E80-4AF3-ADD0-BD344566F4C1}" type="parTrans" cxnId="{4AED3CBB-410D-4391-A851-13011D6C9EF0}">
      <dgm:prSet/>
      <dgm:spPr/>
      <dgm:t>
        <a:bodyPr/>
        <a:lstStyle/>
        <a:p>
          <a:endParaRPr lang="en-US"/>
        </a:p>
      </dgm:t>
    </dgm:pt>
    <dgm:pt modelId="{45AC278C-3DE2-4FDA-B213-16BCF3079CE9}" type="sibTrans" cxnId="{4AED3CBB-410D-4391-A851-13011D6C9EF0}">
      <dgm:prSet/>
      <dgm:spPr/>
      <dgm:t>
        <a:bodyPr/>
        <a:lstStyle/>
        <a:p>
          <a:endParaRPr lang="en-US"/>
        </a:p>
      </dgm:t>
    </dgm:pt>
    <dgm:pt modelId="{E9536270-419A-4BB5-9E43-EED1D33C5C9B}">
      <dgm:prSet/>
      <dgm:spPr/>
      <dgm:t>
        <a:bodyPr/>
        <a:lstStyle/>
        <a:p>
          <a:r>
            <a:rPr lang="en-US" dirty="0"/>
            <a:t>Application of 3 models of communication</a:t>
          </a:r>
        </a:p>
      </dgm:t>
    </dgm:pt>
    <dgm:pt modelId="{00211534-2C1D-4CF3-982E-30A5C8E71B1F}" type="parTrans" cxnId="{C3B7AB31-7CAA-4EA5-93F1-DAA527D62BF6}">
      <dgm:prSet/>
      <dgm:spPr/>
      <dgm:t>
        <a:bodyPr/>
        <a:lstStyle/>
        <a:p>
          <a:endParaRPr lang="en-US"/>
        </a:p>
      </dgm:t>
    </dgm:pt>
    <dgm:pt modelId="{00961CE6-3FCE-426D-A789-79A40CDD849E}" type="sibTrans" cxnId="{C3B7AB31-7CAA-4EA5-93F1-DAA527D62BF6}">
      <dgm:prSet/>
      <dgm:spPr/>
      <dgm:t>
        <a:bodyPr/>
        <a:lstStyle/>
        <a:p>
          <a:endParaRPr lang="en-US"/>
        </a:p>
      </dgm:t>
    </dgm:pt>
    <dgm:pt modelId="{ACEA2589-144B-4125-AE16-C04D34413672}">
      <dgm:prSet/>
      <dgm:spPr/>
      <dgm:t>
        <a:bodyPr/>
        <a:lstStyle/>
        <a:p>
          <a:r>
            <a:rPr lang="en-US"/>
            <a:t>Provide relevant solutions to the 5 barriers</a:t>
          </a:r>
        </a:p>
      </dgm:t>
    </dgm:pt>
    <dgm:pt modelId="{58E35A8C-830D-4BAE-9C50-4457B2BB1F88}" type="parTrans" cxnId="{2DAB7595-B346-40E3-9BE2-684A6A7496DD}">
      <dgm:prSet/>
      <dgm:spPr/>
      <dgm:t>
        <a:bodyPr/>
        <a:lstStyle/>
        <a:p>
          <a:endParaRPr lang="en-US"/>
        </a:p>
      </dgm:t>
    </dgm:pt>
    <dgm:pt modelId="{A60EA139-4D0D-4E36-BCFD-4344FE866C0D}" type="sibTrans" cxnId="{2DAB7595-B346-40E3-9BE2-684A6A7496DD}">
      <dgm:prSet/>
      <dgm:spPr/>
      <dgm:t>
        <a:bodyPr/>
        <a:lstStyle/>
        <a:p>
          <a:endParaRPr lang="en-US"/>
        </a:p>
      </dgm:t>
    </dgm:pt>
    <dgm:pt modelId="{88B3C749-364A-49A1-A310-70BD3EF29569}" type="pres">
      <dgm:prSet presAssocID="{9E9F502A-AE3F-4004-BA59-820AE5774A4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0708145-3591-4D10-822B-358019C829AF}" type="pres">
      <dgm:prSet presAssocID="{FB66FEA1-EFAF-4D52-8B19-D9A6140A49AF}" presName="hierRoot1" presStyleCnt="0">
        <dgm:presLayoutVars>
          <dgm:hierBranch val="init"/>
        </dgm:presLayoutVars>
      </dgm:prSet>
      <dgm:spPr/>
    </dgm:pt>
    <dgm:pt modelId="{6D53705A-A4D7-4378-9E97-4F7AC428A3D6}" type="pres">
      <dgm:prSet presAssocID="{FB66FEA1-EFAF-4D52-8B19-D9A6140A49AF}" presName="rootComposite1" presStyleCnt="0"/>
      <dgm:spPr/>
    </dgm:pt>
    <dgm:pt modelId="{8AD9107B-9865-44B3-9605-DA005526F1CB}" type="pres">
      <dgm:prSet presAssocID="{FB66FEA1-EFAF-4D52-8B19-D9A6140A49AF}" presName="rootText1" presStyleLbl="node0" presStyleIdx="0" presStyleCnt="3">
        <dgm:presLayoutVars>
          <dgm:chPref val="3"/>
        </dgm:presLayoutVars>
      </dgm:prSet>
      <dgm:spPr/>
    </dgm:pt>
    <dgm:pt modelId="{2856D41D-4054-4824-A0F7-6A2AC25FBA07}" type="pres">
      <dgm:prSet presAssocID="{FB66FEA1-EFAF-4D52-8B19-D9A6140A49AF}" presName="rootConnector1" presStyleLbl="node1" presStyleIdx="0" presStyleCnt="0"/>
      <dgm:spPr/>
    </dgm:pt>
    <dgm:pt modelId="{250E497F-5E92-4B96-8EDF-D133AC2FAF4E}" type="pres">
      <dgm:prSet presAssocID="{FB66FEA1-EFAF-4D52-8B19-D9A6140A49AF}" presName="hierChild2" presStyleCnt="0"/>
      <dgm:spPr/>
    </dgm:pt>
    <dgm:pt modelId="{7D2104F5-0A6E-4D1D-95A3-6B4483D8F3B5}" type="pres">
      <dgm:prSet presAssocID="{FB66FEA1-EFAF-4D52-8B19-D9A6140A49AF}" presName="hierChild3" presStyleCnt="0"/>
      <dgm:spPr/>
    </dgm:pt>
    <dgm:pt modelId="{B5E09255-2031-481A-A9BF-E394F7D8B575}" type="pres">
      <dgm:prSet presAssocID="{E9536270-419A-4BB5-9E43-EED1D33C5C9B}" presName="hierRoot1" presStyleCnt="0">
        <dgm:presLayoutVars>
          <dgm:hierBranch val="init"/>
        </dgm:presLayoutVars>
      </dgm:prSet>
      <dgm:spPr/>
    </dgm:pt>
    <dgm:pt modelId="{02A82FBE-2EC7-45C6-81B7-331EC803827F}" type="pres">
      <dgm:prSet presAssocID="{E9536270-419A-4BB5-9E43-EED1D33C5C9B}" presName="rootComposite1" presStyleCnt="0"/>
      <dgm:spPr/>
    </dgm:pt>
    <dgm:pt modelId="{B26DEFEE-7317-4686-9457-8475739BA41C}" type="pres">
      <dgm:prSet presAssocID="{E9536270-419A-4BB5-9E43-EED1D33C5C9B}" presName="rootText1" presStyleLbl="node0" presStyleIdx="1" presStyleCnt="3">
        <dgm:presLayoutVars>
          <dgm:chPref val="3"/>
        </dgm:presLayoutVars>
      </dgm:prSet>
      <dgm:spPr/>
    </dgm:pt>
    <dgm:pt modelId="{C23F6938-FCB3-4409-9EA2-649602DEEA5A}" type="pres">
      <dgm:prSet presAssocID="{E9536270-419A-4BB5-9E43-EED1D33C5C9B}" presName="rootConnector1" presStyleLbl="node1" presStyleIdx="0" presStyleCnt="0"/>
      <dgm:spPr/>
    </dgm:pt>
    <dgm:pt modelId="{569EB2A6-623F-4AD6-97B0-DA54222EC7A5}" type="pres">
      <dgm:prSet presAssocID="{E9536270-419A-4BB5-9E43-EED1D33C5C9B}" presName="hierChild2" presStyleCnt="0"/>
      <dgm:spPr/>
    </dgm:pt>
    <dgm:pt modelId="{B30B0843-D583-4DA7-AF3A-AA12746575EC}" type="pres">
      <dgm:prSet presAssocID="{E9536270-419A-4BB5-9E43-EED1D33C5C9B}" presName="hierChild3" presStyleCnt="0"/>
      <dgm:spPr/>
    </dgm:pt>
    <dgm:pt modelId="{2D7B0657-0EBC-4CFC-9B90-B5D5F14C3057}" type="pres">
      <dgm:prSet presAssocID="{ACEA2589-144B-4125-AE16-C04D34413672}" presName="hierRoot1" presStyleCnt="0">
        <dgm:presLayoutVars>
          <dgm:hierBranch val="init"/>
        </dgm:presLayoutVars>
      </dgm:prSet>
      <dgm:spPr/>
    </dgm:pt>
    <dgm:pt modelId="{37BF6694-708A-4E40-849A-E99959E6F6B8}" type="pres">
      <dgm:prSet presAssocID="{ACEA2589-144B-4125-AE16-C04D34413672}" presName="rootComposite1" presStyleCnt="0"/>
      <dgm:spPr/>
    </dgm:pt>
    <dgm:pt modelId="{29B9541D-383C-4915-96C2-8BC1ED465902}" type="pres">
      <dgm:prSet presAssocID="{ACEA2589-144B-4125-AE16-C04D34413672}" presName="rootText1" presStyleLbl="node0" presStyleIdx="2" presStyleCnt="3">
        <dgm:presLayoutVars>
          <dgm:chPref val="3"/>
        </dgm:presLayoutVars>
      </dgm:prSet>
      <dgm:spPr/>
    </dgm:pt>
    <dgm:pt modelId="{3FE5D27C-BBC3-4B2E-BBD7-CDCDB090379F}" type="pres">
      <dgm:prSet presAssocID="{ACEA2589-144B-4125-AE16-C04D34413672}" presName="rootConnector1" presStyleLbl="node1" presStyleIdx="0" presStyleCnt="0"/>
      <dgm:spPr/>
    </dgm:pt>
    <dgm:pt modelId="{75217A87-43D0-4664-8A39-DD14A84BEDA5}" type="pres">
      <dgm:prSet presAssocID="{ACEA2589-144B-4125-AE16-C04D34413672}" presName="hierChild2" presStyleCnt="0"/>
      <dgm:spPr/>
    </dgm:pt>
    <dgm:pt modelId="{AACD1632-11FF-4141-AEF8-9403F5CC8C3F}" type="pres">
      <dgm:prSet presAssocID="{ACEA2589-144B-4125-AE16-C04D34413672}" presName="hierChild3" presStyleCnt="0"/>
      <dgm:spPr/>
    </dgm:pt>
  </dgm:ptLst>
  <dgm:cxnLst>
    <dgm:cxn modelId="{306C911C-BD53-479E-9B6A-A8A9B24DCE68}" type="presOf" srcId="{9E9F502A-AE3F-4004-BA59-820AE5774A4A}" destId="{88B3C749-364A-49A1-A310-70BD3EF29569}" srcOrd="0" destOrd="0" presId="urn:microsoft.com/office/officeart/2009/3/layout/HorizontalOrganizationChart"/>
    <dgm:cxn modelId="{67E8032A-8123-4EE4-99FB-58972E78AD3A}" type="presOf" srcId="{E9536270-419A-4BB5-9E43-EED1D33C5C9B}" destId="{C23F6938-FCB3-4409-9EA2-649602DEEA5A}" srcOrd="1" destOrd="0" presId="urn:microsoft.com/office/officeart/2009/3/layout/HorizontalOrganizationChart"/>
    <dgm:cxn modelId="{C3B7AB31-7CAA-4EA5-93F1-DAA527D62BF6}" srcId="{9E9F502A-AE3F-4004-BA59-820AE5774A4A}" destId="{E9536270-419A-4BB5-9E43-EED1D33C5C9B}" srcOrd="1" destOrd="0" parTransId="{00211534-2C1D-4CF3-982E-30A5C8E71B1F}" sibTransId="{00961CE6-3FCE-426D-A789-79A40CDD849E}"/>
    <dgm:cxn modelId="{F427C65B-2B89-42CB-B5C1-F49896485191}" type="presOf" srcId="{E9536270-419A-4BB5-9E43-EED1D33C5C9B}" destId="{B26DEFEE-7317-4686-9457-8475739BA41C}" srcOrd="0" destOrd="0" presId="urn:microsoft.com/office/officeart/2009/3/layout/HorizontalOrganizationChart"/>
    <dgm:cxn modelId="{4E505649-2C15-42E8-A33F-3A7FB2D848D8}" type="presOf" srcId="{FB66FEA1-EFAF-4D52-8B19-D9A6140A49AF}" destId="{8AD9107B-9865-44B3-9605-DA005526F1CB}" srcOrd="0" destOrd="0" presId="urn:microsoft.com/office/officeart/2009/3/layout/HorizontalOrganizationChart"/>
    <dgm:cxn modelId="{2DAB7595-B346-40E3-9BE2-684A6A7496DD}" srcId="{9E9F502A-AE3F-4004-BA59-820AE5774A4A}" destId="{ACEA2589-144B-4125-AE16-C04D34413672}" srcOrd="2" destOrd="0" parTransId="{58E35A8C-830D-4BAE-9C50-4457B2BB1F88}" sibTransId="{A60EA139-4D0D-4E36-BCFD-4344FE866C0D}"/>
    <dgm:cxn modelId="{4AED3CBB-410D-4391-A851-13011D6C9EF0}" srcId="{9E9F502A-AE3F-4004-BA59-820AE5774A4A}" destId="{FB66FEA1-EFAF-4D52-8B19-D9A6140A49AF}" srcOrd="0" destOrd="0" parTransId="{303502D6-5E80-4AF3-ADD0-BD344566F4C1}" sibTransId="{45AC278C-3DE2-4FDA-B213-16BCF3079CE9}"/>
    <dgm:cxn modelId="{6129E7C0-04EA-4682-B2C3-20BC4CA108AB}" type="presOf" srcId="{FB66FEA1-EFAF-4D52-8B19-D9A6140A49AF}" destId="{2856D41D-4054-4824-A0F7-6A2AC25FBA07}" srcOrd="1" destOrd="0" presId="urn:microsoft.com/office/officeart/2009/3/layout/HorizontalOrganizationChart"/>
    <dgm:cxn modelId="{0A9EFECA-7A0B-4F9E-AC66-120858F2EB0A}" type="presOf" srcId="{ACEA2589-144B-4125-AE16-C04D34413672}" destId="{29B9541D-383C-4915-96C2-8BC1ED465902}" srcOrd="0" destOrd="0" presId="urn:microsoft.com/office/officeart/2009/3/layout/HorizontalOrganizationChart"/>
    <dgm:cxn modelId="{6EA5B5EB-779F-4D5A-87AA-2EF84DF566F3}" type="presOf" srcId="{ACEA2589-144B-4125-AE16-C04D34413672}" destId="{3FE5D27C-BBC3-4B2E-BBD7-CDCDB090379F}" srcOrd="1" destOrd="0" presId="urn:microsoft.com/office/officeart/2009/3/layout/HorizontalOrganizationChart"/>
    <dgm:cxn modelId="{79794E3F-A7B6-4A56-A77B-8719C6845BE3}" type="presParOf" srcId="{88B3C749-364A-49A1-A310-70BD3EF29569}" destId="{70708145-3591-4D10-822B-358019C829AF}" srcOrd="0" destOrd="0" presId="urn:microsoft.com/office/officeart/2009/3/layout/HorizontalOrganizationChart"/>
    <dgm:cxn modelId="{66742ADA-5D96-46F5-98C0-8EFC2E18939F}" type="presParOf" srcId="{70708145-3591-4D10-822B-358019C829AF}" destId="{6D53705A-A4D7-4378-9E97-4F7AC428A3D6}" srcOrd="0" destOrd="0" presId="urn:microsoft.com/office/officeart/2009/3/layout/HorizontalOrganizationChart"/>
    <dgm:cxn modelId="{7605A81B-A1C9-4594-9E7F-964DDE1D89DC}" type="presParOf" srcId="{6D53705A-A4D7-4378-9E97-4F7AC428A3D6}" destId="{8AD9107B-9865-44B3-9605-DA005526F1CB}" srcOrd="0" destOrd="0" presId="urn:microsoft.com/office/officeart/2009/3/layout/HorizontalOrganizationChart"/>
    <dgm:cxn modelId="{F64C3745-A3EE-43E0-8EB5-6F1DC0957D47}" type="presParOf" srcId="{6D53705A-A4D7-4378-9E97-4F7AC428A3D6}" destId="{2856D41D-4054-4824-A0F7-6A2AC25FBA07}" srcOrd="1" destOrd="0" presId="urn:microsoft.com/office/officeart/2009/3/layout/HorizontalOrganizationChart"/>
    <dgm:cxn modelId="{ECFAEF90-3B35-45C4-A016-FB284B0BD18A}" type="presParOf" srcId="{70708145-3591-4D10-822B-358019C829AF}" destId="{250E497F-5E92-4B96-8EDF-D133AC2FAF4E}" srcOrd="1" destOrd="0" presId="urn:microsoft.com/office/officeart/2009/3/layout/HorizontalOrganizationChart"/>
    <dgm:cxn modelId="{7D9C5458-D126-42FB-8B88-3067D24C3E6D}" type="presParOf" srcId="{70708145-3591-4D10-822B-358019C829AF}" destId="{7D2104F5-0A6E-4D1D-95A3-6B4483D8F3B5}" srcOrd="2" destOrd="0" presId="urn:microsoft.com/office/officeart/2009/3/layout/HorizontalOrganizationChart"/>
    <dgm:cxn modelId="{8631B728-1CF8-4BFF-AE5C-4501D26268DA}" type="presParOf" srcId="{88B3C749-364A-49A1-A310-70BD3EF29569}" destId="{B5E09255-2031-481A-A9BF-E394F7D8B575}" srcOrd="1" destOrd="0" presId="urn:microsoft.com/office/officeart/2009/3/layout/HorizontalOrganizationChart"/>
    <dgm:cxn modelId="{02192E0F-AE2D-43A7-B2AB-A8D9E60DC624}" type="presParOf" srcId="{B5E09255-2031-481A-A9BF-E394F7D8B575}" destId="{02A82FBE-2EC7-45C6-81B7-331EC803827F}" srcOrd="0" destOrd="0" presId="urn:microsoft.com/office/officeart/2009/3/layout/HorizontalOrganizationChart"/>
    <dgm:cxn modelId="{9FE62226-B79A-4D5A-9922-D749BE638480}" type="presParOf" srcId="{02A82FBE-2EC7-45C6-81B7-331EC803827F}" destId="{B26DEFEE-7317-4686-9457-8475739BA41C}" srcOrd="0" destOrd="0" presId="urn:microsoft.com/office/officeart/2009/3/layout/HorizontalOrganizationChart"/>
    <dgm:cxn modelId="{F856D53B-A76A-40F6-A855-7EBA7D67DBEE}" type="presParOf" srcId="{02A82FBE-2EC7-45C6-81B7-331EC803827F}" destId="{C23F6938-FCB3-4409-9EA2-649602DEEA5A}" srcOrd="1" destOrd="0" presId="urn:microsoft.com/office/officeart/2009/3/layout/HorizontalOrganizationChart"/>
    <dgm:cxn modelId="{688CFAC7-251E-4F67-BAD6-533357B1EA03}" type="presParOf" srcId="{B5E09255-2031-481A-A9BF-E394F7D8B575}" destId="{569EB2A6-623F-4AD6-97B0-DA54222EC7A5}" srcOrd="1" destOrd="0" presId="urn:microsoft.com/office/officeart/2009/3/layout/HorizontalOrganizationChart"/>
    <dgm:cxn modelId="{59288FAD-F857-46CF-8673-AB7FAB515A71}" type="presParOf" srcId="{B5E09255-2031-481A-A9BF-E394F7D8B575}" destId="{B30B0843-D583-4DA7-AF3A-AA12746575EC}" srcOrd="2" destOrd="0" presId="urn:microsoft.com/office/officeart/2009/3/layout/HorizontalOrganizationChart"/>
    <dgm:cxn modelId="{014EFE82-0AED-4D08-8AE2-B43B5B03E4F8}" type="presParOf" srcId="{88B3C749-364A-49A1-A310-70BD3EF29569}" destId="{2D7B0657-0EBC-4CFC-9B90-B5D5F14C3057}" srcOrd="2" destOrd="0" presId="urn:microsoft.com/office/officeart/2009/3/layout/HorizontalOrganizationChart"/>
    <dgm:cxn modelId="{AD8D35F0-C556-4D38-AAAA-938D9FB5728F}" type="presParOf" srcId="{2D7B0657-0EBC-4CFC-9B90-B5D5F14C3057}" destId="{37BF6694-708A-4E40-849A-E99959E6F6B8}" srcOrd="0" destOrd="0" presId="urn:microsoft.com/office/officeart/2009/3/layout/HorizontalOrganizationChart"/>
    <dgm:cxn modelId="{DEF1AA0A-6992-4363-9EA3-E3964900BE87}" type="presParOf" srcId="{37BF6694-708A-4E40-849A-E99959E6F6B8}" destId="{29B9541D-383C-4915-96C2-8BC1ED465902}" srcOrd="0" destOrd="0" presId="urn:microsoft.com/office/officeart/2009/3/layout/HorizontalOrganizationChart"/>
    <dgm:cxn modelId="{A642E804-C864-4206-B6E0-F55C2104A818}" type="presParOf" srcId="{37BF6694-708A-4E40-849A-E99959E6F6B8}" destId="{3FE5D27C-BBC3-4B2E-BBD7-CDCDB090379F}" srcOrd="1" destOrd="0" presId="urn:microsoft.com/office/officeart/2009/3/layout/HorizontalOrganizationChart"/>
    <dgm:cxn modelId="{CC42854C-B287-4A83-97A2-E308A75D71CC}" type="presParOf" srcId="{2D7B0657-0EBC-4CFC-9B90-B5D5F14C3057}" destId="{75217A87-43D0-4664-8A39-DD14A84BEDA5}" srcOrd="1" destOrd="0" presId="urn:microsoft.com/office/officeart/2009/3/layout/HorizontalOrganizationChart"/>
    <dgm:cxn modelId="{7C91C944-9726-4884-A995-5E44E6CBD97D}" type="presParOf" srcId="{2D7B0657-0EBC-4CFC-9B90-B5D5F14C3057}" destId="{AACD1632-11FF-4141-AEF8-9403F5CC8C3F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B934AA-81D8-40E5-9B54-F322831BDFF0}" type="doc">
      <dgm:prSet loTypeId="urn:microsoft.com/office/officeart/2005/8/layout/hChevron3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24DD7A2-5B98-4F59-A350-8E439DFE5E2F}" type="pres">
      <dgm:prSet presAssocID="{D5B934AA-81D8-40E5-9B54-F322831BDFF0}" presName="Name0" presStyleCnt="0">
        <dgm:presLayoutVars>
          <dgm:dir/>
          <dgm:resizeHandles val="exact"/>
        </dgm:presLayoutVars>
      </dgm:prSet>
      <dgm:spPr/>
    </dgm:pt>
  </dgm:ptLst>
  <dgm:cxnLst>
    <dgm:cxn modelId="{4C86C758-10D2-489D-9CBB-8953AE9D4E23}" type="presOf" srcId="{D5B934AA-81D8-40E5-9B54-F322831BDFF0}" destId="{A24DD7A2-5B98-4F59-A350-8E439DFE5E2F}" srcOrd="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B934AA-81D8-40E5-9B54-F322831BDFF0}" type="doc">
      <dgm:prSet loTypeId="urn:microsoft.com/office/officeart/2005/8/layout/chevronAccent+Icon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49CF340-877C-487A-8E57-2904099725E1}" type="pres">
      <dgm:prSet presAssocID="{D5B934AA-81D8-40E5-9B54-F322831BDFF0}" presName="Name0" presStyleCnt="0">
        <dgm:presLayoutVars>
          <dgm:dir/>
          <dgm:resizeHandles val="exact"/>
        </dgm:presLayoutVars>
      </dgm:prSet>
      <dgm:spPr/>
    </dgm:pt>
  </dgm:ptLst>
  <dgm:cxnLst>
    <dgm:cxn modelId="{6A3625C4-A72F-49C5-B038-33027BA0689D}" type="presOf" srcId="{D5B934AA-81D8-40E5-9B54-F322831BDFF0}" destId="{949CF340-877C-487A-8E57-2904099725E1}" srcOrd="0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457A33-07B7-4AC9-8725-17F33356F619}" type="doc">
      <dgm:prSet loTypeId="urn:microsoft.com/office/officeart/2005/8/layout/chevronAccent+Icon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BE9CCBE-6210-4350-B782-90C545497122}" type="pres">
      <dgm:prSet presAssocID="{67457A33-07B7-4AC9-8725-17F33356F619}" presName="Name0" presStyleCnt="0">
        <dgm:presLayoutVars>
          <dgm:dir/>
          <dgm:resizeHandles val="exact"/>
        </dgm:presLayoutVars>
      </dgm:prSet>
      <dgm:spPr/>
    </dgm:pt>
  </dgm:ptLst>
  <dgm:cxnLst>
    <dgm:cxn modelId="{978A2A00-594B-4B40-BD7E-5F6375FA921D}" type="presOf" srcId="{67457A33-07B7-4AC9-8725-17F33356F619}" destId="{FBE9CCBE-6210-4350-B782-90C545497122}" srcOrd="0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9107B-9865-44B3-9605-DA005526F1CB}">
      <dsp:nvSpPr>
        <dsp:cNvPr id="0" name=""/>
        <dsp:cNvSpPr/>
      </dsp:nvSpPr>
      <dsp:spPr>
        <a:xfrm>
          <a:off x="993677" y="1163"/>
          <a:ext cx="4679478" cy="142724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5 barriers to communication will be discussed based on the case study</a:t>
          </a:r>
        </a:p>
      </dsp:txBody>
      <dsp:txXfrm>
        <a:off x="993677" y="1163"/>
        <a:ext cx="4679478" cy="1427241"/>
      </dsp:txXfrm>
    </dsp:sp>
    <dsp:sp modelId="{B26DEFEE-7317-4686-9457-8475739BA41C}">
      <dsp:nvSpPr>
        <dsp:cNvPr id="0" name=""/>
        <dsp:cNvSpPr/>
      </dsp:nvSpPr>
      <dsp:spPr>
        <a:xfrm>
          <a:off x="993677" y="2013339"/>
          <a:ext cx="4679478" cy="142724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Application of 3 models of communication</a:t>
          </a:r>
        </a:p>
      </dsp:txBody>
      <dsp:txXfrm>
        <a:off x="993677" y="2013339"/>
        <a:ext cx="4679478" cy="1427241"/>
      </dsp:txXfrm>
    </dsp:sp>
    <dsp:sp modelId="{29B9541D-383C-4915-96C2-8BC1ED465902}">
      <dsp:nvSpPr>
        <dsp:cNvPr id="0" name=""/>
        <dsp:cNvSpPr/>
      </dsp:nvSpPr>
      <dsp:spPr>
        <a:xfrm>
          <a:off x="993677" y="4025515"/>
          <a:ext cx="4679478" cy="142724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Provide relevant solutions to the 5 barriers</a:t>
          </a:r>
        </a:p>
      </dsp:txBody>
      <dsp:txXfrm>
        <a:off x="993677" y="4025515"/>
        <a:ext cx="4679478" cy="1427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62DE18-FDDE-4993-B694-F1B1561FD258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33B685-7FC9-4821-AEDD-494E6E41E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81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3B685-7FC9-4821-AEDD-494E6E41E6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297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3B685-7FC9-4821-AEDD-494E6E41E6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297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339225-EF37-8DE5-428F-FE235E2FDE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0A06B1-CDB8-F25C-B73C-B661DC80EF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749599-5B5C-A85D-2F60-780E7C16E2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489E25-9F17-9D5F-5A60-8BC601F22A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3B685-7FC9-4821-AEDD-494E6E41E63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961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3B685-7FC9-4821-AEDD-494E6E41E6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297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3B685-7FC9-4821-AEDD-494E6E41E63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297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crudge.com/2013/08/07/one-thing-every-church-should-consider-but-usually-doesnt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image" Target="../media/image8.png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image" Target="../media/image7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image" Target="../media/image9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olshero.com" TargetMode="External"/><Relationship Id="rId2" Type="http://schemas.openxmlformats.org/officeDocument/2006/relationships/hyperlink" Target="https://www.planetspark.in/communication-skills/barriers-of-communicat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arrierstocommunication.net/psychological-barriers-to-communication/" TargetMode="External"/><Relationship Id="rId4" Type="http://schemas.openxmlformats.org/officeDocument/2006/relationships/hyperlink" Target="https://www.toolshero.com/communication-methods/berlos-smcr-model-of-communication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slideshow/body-language-in-communication/42222145" TargetMode="External"/><Relationship Id="rId2" Type="http://schemas.openxmlformats.org/officeDocument/2006/relationships/hyperlink" Target="https://commercial-acoustics.com/sound-advice/how-to-reduce-noise-in-factori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hutterstock.com/search/body-language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efoutsiders.com/hs-fs/hubfs/jumbled%20lines%20of%20communication.jpg?width=900&amp;height=600&amp;name=jumbled%20lines%20of%20communication.jpg" TargetMode="External"/><Relationship Id="rId2" Type="http://schemas.openxmlformats.org/officeDocument/2006/relationships/hyperlink" Target="https://globalfoodsafetyresource.com/wpcontent/uploads/2019/03/tailor-training-food-safety-standard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nagementstudyguide.com/berlo-model-of-communication.htm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lantengineering.com/effective-communication-in-a-high-noise-environ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5235086"/>
          </a:xfrm>
        </p:spPr>
        <p:txBody>
          <a:bodyPr anchor="b">
            <a:normAutofit fontScale="90000"/>
          </a:bodyPr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Display" panose="02110004020202020204"/>
              </a:rPr>
            </a:br>
            <a:br>
              <a:rPr lang="en-GB" sz="4000" dirty="0">
                <a:latin typeface="Aptos Display" panose="02110004020202020204"/>
              </a:rPr>
            </a:br>
            <a:r>
              <a:rPr lang="en-GB" sz="4000" dirty="0">
                <a:solidFill>
                  <a:srgbClr val="FFFFFF"/>
                </a:solidFill>
                <a:latin typeface="Aptos Display" panose="02110004020202020204"/>
              </a:rPr>
              <a:t>Group Presentation – Flight Foods  </a:t>
            </a:r>
            <a:br>
              <a:rPr lang="en-GB" sz="4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br>
              <a:rPr lang="en-GB" sz="4000" dirty="0"/>
            </a:br>
            <a:br>
              <a:rPr lang="en-GB" sz="4000" dirty="0"/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2373" y="98323"/>
            <a:ext cx="5643231" cy="6067708"/>
          </a:xfrm>
        </p:spPr>
        <p:txBody>
          <a:bodyPr anchor="ctr">
            <a:normAutofit/>
          </a:bodyPr>
          <a:lstStyle/>
          <a:p>
            <a:pPr lvl="1"/>
            <a:endParaRPr lang="en-GB" sz="2000" dirty="0"/>
          </a:p>
          <a:p>
            <a:endParaRPr lang="en-GB" sz="2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C1AB82-8C82-63A8-4FA0-4FD6EA79F55A}"/>
              </a:ext>
            </a:extLst>
          </p:cNvPr>
          <p:cNvSpPr txBox="1"/>
          <p:nvPr/>
        </p:nvSpPr>
        <p:spPr>
          <a:xfrm flipH="1">
            <a:off x="5920002" y="1538768"/>
            <a:ext cx="6099349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 </a:t>
            </a:r>
            <a:r>
              <a:rPr lang="en-GB" sz="3200" dirty="0"/>
              <a:t>Dean Miller		2411694</a:t>
            </a:r>
          </a:p>
          <a:p>
            <a:r>
              <a:rPr lang="en-GB" sz="3200" dirty="0"/>
              <a:t> </a:t>
            </a:r>
            <a:r>
              <a:rPr lang="en-GB" sz="3200" dirty="0" err="1"/>
              <a:t>Siraje</a:t>
            </a:r>
            <a:r>
              <a:rPr lang="en-GB" sz="3200" dirty="0"/>
              <a:t> Katende		1806780                       </a:t>
            </a:r>
          </a:p>
          <a:p>
            <a:r>
              <a:rPr lang="en-GB" sz="3200" dirty="0"/>
              <a:t> </a:t>
            </a:r>
            <a:r>
              <a:rPr lang="en-GB" sz="3200" dirty="0" err="1"/>
              <a:t>Nazarii</a:t>
            </a:r>
            <a:r>
              <a:rPr lang="en-GB" sz="3200" dirty="0"/>
              <a:t> Vlasov		2439780</a:t>
            </a:r>
          </a:p>
          <a:p>
            <a:r>
              <a:rPr lang="en-GB" sz="3200" dirty="0"/>
              <a:t> Michelle Alderman	2438756</a:t>
            </a:r>
          </a:p>
          <a:p>
            <a:r>
              <a:rPr lang="en-GB" sz="3200" dirty="0"/>
              <a:t> Vasile </a:t>
            </a:r>
            <a:r>
              <a:rPr lang="en-GB" sz="3200" dirty="0" err="1"/>
              <a:t>Hodinescu</a:t>
            </a:r>
            <a:r>
              <a:rPr lang="en-GB" sz="3200" dirty="0"/>
              <a:t>	2437120</a:t>
            </a:r>
          </a:p>
          <a:p>
            <a:endParaRPr lang="en-GB" sz="3200" dirty="0"/>
          </a:p>
          <a:p>
            <a:r>
              <a:rPr lang="en-GB" sz="3200" dirty="0"/>
              <a:t>Lecturer: Timothy Hopkins</a:t>
            </a:r>
          </a:p>
          <a:p>
            <a:endParaRPr lang="en-GB" sz="3200" dirty="0"/>
          </a:p>
          <a:p>
            <a:r>
              <a:rPr lang="en-GB" sz="3200" dirty="0"/>
              <a:t>Group: 1</a:t>
            </a:r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Overview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55975"/>
            <a:ext cx="5898589" cy="5546047"/>
          </a:xfrm>
        </p:spPr>
        <p:txBody>
          <a:bodyPr anchor="ctr"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Introduction</a:t>
            </a:r>
            <a:endParaRPr lang="en-US" dirty="0"/>
          </a:p>
          <a:p>
            <a:pPr marL="514350" indent="-514350">
              <a:buAutoNum type="arabicPeriod"/>
            </a:pPr>
            <a:r>
              <a:rPr lang="en-GB" sz="3200" dirty="0"/>
              <a:t>Cultural barriers-  Dean</a:t>
            </a:r>
            <a:endParaRPr lang="en-US" dirty="0"/>
          </a:p>
          <a:p>
            <a:pPr marL="514350" indent="-514350">
              <a:buAutoNum type="arabicPeriod"/>
            </a:pPr>
            <a:r>
              <a:rPr lang="en-GB" sz="3200" dirty="0">
                <a:latin typeface="Aptos" panose="02110004020202020204"/>
              </a:rPr>
              <a:t>Attitude barrier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- 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Siraje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                                                    </a:t>
            </a:r>
            <a:endParaRPr lang="en-GB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</a:endParaRPr>
          </a:p>
          <a:p>
            <a:pPr marL="514350" indent="-514350">
              <a:buAutoNum type="arabicPeriod"/>
            </a:pPr>
            <a:r>
              <a:rPr lang="en-GB" sz="3200" dirty="0">
                <a:latin typeface="Aptos" panose="02110004020202020204"/>
              </a:rPr>
              <a:t>Physical barrier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- 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Na</a:t>
            </a:r>
            <a:r>
              <a:rPr lang="en-GB" sz="3200" dirty="0" err="1">
                <a:latin typeface="Aptos" panose="02110004020202020204"/>
              </a:rPr>
              <a:t>zarii</a:t>
            </a:r>
            <a:endParaRPr lang="en-GB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</a:endParaRPr>
          </a:p>
          <a:p>
            <a:pPr marL="514350" indent="-514350">
              <a:buAutoNum type="arabicPeriod"/>
            </a:pPr>
            <a:r>
              <a:rPr lang="en-GB" sz="3200" dirty="0">
                <a:latin typeface="Aptos" panose="02110004020202020204"/>
              </a:rPr>
              <a:t>Language barrier-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Michelle</a:t>
            </a:r>
            <a:endParaRPr lang="en-GB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</a:endParaRPr>
          </a:p>
          <a:p>
            <a:pPr marL="514350" indent="-514350">
              <a:buAutoNum type="arabicPeriod"/>
            </a:pPr>
            <a:r>
              <a:rPr lang="en-GB" sz="3200" dirty="0">
                <a:latin typeface="Aptos" panose="02110004020202020204"/>
              </a:rPr>
              <a:t>Psychological barrier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– </a:t>
            </a:r>
            <a:r>
              <a:rPr lang="en-GB" sz="3200" dirty="0">
                <a:latin typeface="Aptos" panose="02110004020202020204"/>
              </a:rPr>
              <a:t>Vasile</a:t>
            </a:r>
            <a:endParaRPr lang="en-GB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</a:endParaRPr>
          </a:p>
          <a:p>
            <a:pPr marL="514350" indent="-514350">
              <a:buAutoNum type="arabicPeriod"/>
            </a:pPr>
            <a:r>
              <a:rPr lang="en-GB" sz="3200" dirty="0">
                <a:latin typeface="Aptos" panose="02110004020202020204"/>
              </a:rPr>
              <a:t>Conclusion</a:t>
            </a:r>
          </a:p>
          <a:p>
            <a:pPr marL="514350" indent="-514350">
              <a:buAutoNum type="arabicPeriod"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References</a:t>
            </a:r>
            <a:endParaRPr lang="en-GB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</a:endParaRPr>
          </a:p>
          <a:p>
            <a:pPr marL="0" indent="0"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788A1-C642-7C72-10C5-B6D50B819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Introduction</a:t>
            </a:r>
            <a:endParaRPr lang="en-US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15D5CB3-3369-6399-169E-F3A50A3C96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0497276"/>
              </p:ext>
            </p:extLst>
          </p:nvPr>
        </p:nvGraphicFramePr>
        <p:xfrm>
          <a:off x="4905052" y="696011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6209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  Cultural Barrier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9245" y="1148811"/>
            <a:ext cx="3681753" cy="5054763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Cultural barriers prevent people from different cultures from effectively communicating and working with each other.</a:t>
            </a:r>
          </a:p>
          <a:p>
            <a:endParaRPr lang="en-GB" sz="2000" dirty="0"/>
          </a:p>
          <a:p>
            <a:endParaRPr lang="en-US" sz="2000" dirty="0"/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Cultural barriers can be caused by differences in languages, beliefs, or values.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Image reference sourced from Getty images</a:t>
            </a:r>
          </a:p>
        </p:txBody>
      </p:sp>
      <p:pic>
        <p:nvPicPr>
          <p:cNvPr id="7" name="Picture 6" descr="City buses near Westminster Palace">
            <a:extLst>
              <a:ext uri="{FF2B5EF4-FFF2-40B4-BE49-F238E27FC236}">
                <a16:creationId xmlns:a16="http://schemas.microsoft.com/office/drawing/2014/main" id="{7C1F2677-63EA-0BF0-B4B0-EF37A1E605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7859" y="1148811"/>
            <a:ext cx="2823586" cy="1884743"/>
          </a:xfrm>
          <a:prstGeom prst="rect">
            <a:avLst/>
          </a:prstGeom>
        </p:spPr>
      </p:pic>
      <p:pic>
        <p:nvPicPr>
          <p:cNvPr id="5" name="Picture 4" descr="Woman covered in paint">
            <a:extLst>
              <a:ext uri="{FF2B5EF4-FFF2-40B4-BE49-F238E27FC236}">
                <a16:creationId xmlns:a16="http://schemas.microsoft.com/office/drawing/2014/main" id="{B5CF78E6-D112-9A16-C17D-985BA51D42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7859" y="3845109"/>
            <a:ext cx="2823586" cy="1884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022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75B6A-B3A8-E910-E177-303105E78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The model used for this barrier</a:t>
            </a:r>
            <a:endParaRPr lang="en-GB" sz="4000">
              <a:solidFill>
                <a:srgbClr val="FFFFFF"/>
              </a:solidFill>
            </a:endParaRP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306ADA59-9C47-5071-E70B-A22ADA7F23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7983" y="2340077"/>
            <a:ext cx="7336433" cy="327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035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14E2A3-6A77-FF1F-00D3-298DB6C12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Solutions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D3940F87-3581-8248-3E47-CDB123F85A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273575"/>
          <a:ext cx="10927829" cy="4031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4" name="Group 3">
            <a:extLst>
              <a:ext uri="{FF2B5EF4-FFF2-40B4-BE49-F238E27FC236}">
                <a16:creationId xmlns:a16="http://schemas.microsoft.com/office/drawing/2014/main" id="{26759DC5-D113-260C-E9D4-483DDE5561AF}"/>
              </a:ext>
            </a:extLst>
          </p:cNvPr>
          <p:cNvGrpSpPr/>
          <p:nvPr/>
        </p:nvGrpSpPr>
        <p:grpSpPr>
          <a:xfrm>
            <a:off x="644055" y="3429000"/>
            <a:ext cx="3904118" cy="1208771"/>
            <a:chOff x="0" y="519024"/>
            <a:chExt cx="3296810" cy="879348"/>
          </a:xfrm>
        </p:grpSpPr>
        <p:sp>
          <p:nvSpPr>
            <p:cNvPr id="17" name="Arrow: Pentagon 16">
              <a:extLst>
                <a:ext uri="{FF2B5EF4-FFF2-40B4-BE49-F238E27FC236}">
                  <a16:creationId xmlns:a16="http://schemas.microsoft.com/office/drawing/2014/main" id="{AF5178DB-6DBC-282B-3326-25E7267D1EF2}"/>
                </a:ext>
              </a:extLst>
            </p:cNvPr>
            <p:cNvSpPr/>
            <p:nvPr/>
          </p:nvSpPr>
          <p:spPr>
            <a:xfrm>
              <a:off x="0" y="519024"/>
              <a:ext cx="3296810" cy="879348"/>
            </a:xfrm>
            <a:prstGeom prst="homePlat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sz="1600"/>
            </a:p>
          </p:txBody>
        </p:sp>
        <p:sp>
          <p:nvSpPr>
            <p:cNvPr id="18" name="Arrow: Pentagon 4">
              <a:extLst>
                <a:ext uri="{FF2B5EF4-FFF2-40B4-BE49-F238E27FC236}">
                  <a16:creationId xmlns:a16="http://schemas.microsoft.com/office/drawing/2014/main" id="{C4438437-8EB4-EEC3-4667-5A95C2E5A851}"/>
                </a:ext>
              </a:extLst>
            </p:cNvPr>
            <p:cNvSpPr txBox="1"/>
            <p:nvPr/>
          </p:nvSpPr>
          <p:spPr>
            <a:xfrm>
              <a:off x="0" y="519024"/>
              <a:ext cx="3076973" cy="87934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8674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b="1" kern="1200" dirty="0"/>
                <a:t>Cultural awareness training</a:t>
              </a:r>
            </a:p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kern="1200" dirty="0"/>
                <a:t>To ensure </a:t>
              </a:r>
              <a:r>
                <a:rPr lang="en-US" sz="1600" kern="1200"/>
                <a:t>better understanding of  </a:t>
              </a:r>
              <a:r>
                <a:rPr lang="en-US" sz="1600" kern="1200" dirty="0"/>
                <a:t>cultural differences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678A62D3-C9CA-94BE-46E1-5911D0F91444}"/>
              </a:ext>
            </a:extLst>
          </p:cNvPr>
          <p:cNvGrpSpPr/>
          <p:nvPr/>
        </p:nvGrpSpPr>
        <p:grpSpPr>
          <a:xfrm>
            <a:off x="4056033" y="3429000"/>
            <a:ext cx="4026787" cy="1208771"/>
            <a:chOff x="3176789" y="523500"/>
            <a:chExt cx="3400397" cy="879348"/>
          </a:xfrm>
        </p:grpSpPr>
        <p:sp>
          <p:nvSpPr>
            <p:cNvPr id="13" name="Arrow: Chevron 12">
              <a:extLst>
                <a:ext uri="{FF2B5EF4-FFF2-40B4-BE49-F238E27FC236}">
                  <a16:creationId xmlns:a16="http://schemas.microsoft.com/office/drawing/2014/main" id="{EB3CABA3-0723-FBF2-2C45-862C25E7913A}"/>
                </a:ext>
              </a:extLst>
            </p:cNvPr>
            <p:cNvSpPr/>
            <p:nvPr/>
          </p:nvSpPr>
          <p:spPr>
            <a:xfrm>
              <a:off x="3176789" y="523500"/>
              <a:ext cx="3400397" cy="879348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sz="1600"/>
            </a:p>
          </p:txBody>
        </p:sp>
        <p:sp>
          <p:nvSpPr>
            <p:cNvPr id="15" name="Arrow: Chevron 6">
              <a:extLst>
                <a:ext uri="{FF2B5EF4-FFF2-40B4-BE49-F238E27FC236}">
                  <a16:creationId xmlns:a16="http://schemas.microsoft.com/office/drawing/2014/main" id="{489FACD1-9EEF-3F7D-1FD8-01920D06194F}"/>
                </a:ext>
              </a:extLst>
            </p:cNvPr>
            <p:cNvSpPr txBox="1"/>
            <p:nvPr/>
          </p:nvSpPr>
          <p:spPr>
            <a:xfrm>
              <a:off x="3616463" y="523500"/>
              <a:ext cx="2521049" cy="87934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b="1" kern="1200" dirty="0"/>
                <a:t>Use clear, shared language</a:t>
              </a:r>
            </a:p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kern="1200" dirty="0"/>
                <a:t>Helps understanding </a:t>
              </a:r>
              <a:r>
                <a:rPr lang="en-US" sz="1600" kern="1200"/>
                <a:t>and alleviates </a:t>
              </a:r>
              <a:r>
                <a:rPr lang="en-US" sz="1600" kern="1200" dirty="0"/>
                <a:t>language barriers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41D869FF-DE3B-E50B-05B5-E17C461F3462}"/>
              </a:ext>
            </a:extLst>
          </p:cNvPr>
          <p:cNvGrpSpPr/>
          <p:nvPr/>
        </p:nvGrpSpPr>
        <p:grpSpPr>
          <a:xfrm>
            <a:off x="7603829" y="3431515"/>
            <a:ext cx="3968056" cy="1208771"/>
            <a:chOff x="6959774" y="521539"/>
            <a:chExt cx="3350802" cy="879348"/>
          </a:xfrm>
        </p:grpSpPr>
        <p:sp>
          <p:nvSpPr>
            <p:cNvPr id="7" name="Arrow: Chevron 6">
              <a:extLst>
                <a:ext uri="{FF2B5EF4-FFF2-40B4-BE49-F238E27FC236}">
                  <a16:creationId xmlns:a16="http://schemas.microsoft.com/office/drawing/2014/main" id="{2273BB2D-D94E-C791-1F64-7DB8A7705229}"/>
                </a:ext>
              </a:extLst>
            </p:cNvPr>
            <p:cNvSpPr/>
            <p:nvPr/>
          </p:nvSpPr>
          <p:spPr>
            <a:xfrm>
              <a:off x="6959774" y="521539"/>
              <a:ext cx="3350802" cy="879348"/>
            </a:xfrm>
            <a:prstGeom prst="chevron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sz="1600"/>
            </a:p>
          </p:txBody>
        </p:sp>
        <p:sp>
          <p:nvSpPr>
            <p:cNvPr id="9" name="Arrow: Chevron 8">
              <a:extLst>
                <a:ext uri="{FF2B5EF4-FFF2-40B4-BE49-F238E27FC236}">
                  <a16:creationId xmlns:a16="http://schemas.microsoft.com/office/drawing/2014/main" id="{ED75566C-E6A3-D032-4AD6-9FBD2CB4AFD6}"/>
                </a:ext>
              </a:extLst>
            </p:cNvPr>
            <p:cNvSpPr txBox="1"/>
            <p:nvPr/>
          </p:nvSpPr>
          <p:spPr>
            <a:xfrm>
              <a:off x="7399448" y="521539"/>
              <a:ext cx="2471454" cy="87934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44006" tIns="29337" rIns="14669" bIns="29337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b="1" dirty="0"/>
                <a:t>Listening skills</a:t>
              </a:r>
              <a:r>
                <a:rPr lang="en-US" sz="1600" dirty="0"/>
                <a:t> </a:t>
              </a:r>
            </a:p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kern="1200" dirty="0"/>
                <a:t>Be adaptable and flexible (McDermott and O’Dell, 2001)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38744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ATTITUDE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BARRIER  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37F2BE3-C41A-EA4A-9C5F-39FBB4CA6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450" y="1152173"/>
            <a:ext cx="6646002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Attitude barriers prevent people from communicating efficiently due to an individual’s beliefs and perceptions. </a:t>
            </a:r>
          </a:p>
          <a:p>
            <a:r>
              <a:rPr lang="en-GB" dirty="0"/>
              <a:t>This can include prejudice, bias, personality conflicts, and negative attitudes. </a:t>
            </a:r>
          </a:p>
          <a:p>
            <a:r>
              <a:rPr lang="en-GB" dirty="0"/>
              <a:t>In the case study, there was a personality conflict between an introverted person and an extroverted person who have different ways of communicating which could impact the efficiency of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846608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75B6A-B3A8-E910-E177-303105E78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3723" y="85520"/>
            <a:ext cx="403783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The model used for this barrier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62B42A-0F92-8748-6559-AA9E42784A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6659" y="586855"/>
            <a:ext cx="7519746" cy="4351338"/>
          </a:xfrm>
        </p:spPr>
        <p:txBody>
          <a:bodyPr>
            <a:normAutofit/>
          </a:bodyPr>
          <a:lstStyle/>
          <a:p>
            <a:r>
              <a:rPr lang="en-GB" b="1" dirty="0"/>
              <a:t>Berlo’s SMCR Model of Communication – “</a:t>
            </a:r>
            <a:r>
              <a:rPr lang="en-GB" dirty="0"/>
              <a:t>A person might have a very good attitude, but if he doesn’t have the right attitude, he would never emerge as a winner” “The sender must have the right attitude to create a long lasting impression on the listeners” – Himanshu </a:t>
            </a:r>
            <a:r>
              <a:rPr lang="en-GB" dirty="0" err="1"/>
              <a:t>Juneja</a:t>
            </a:r>
            <a:r>
              <a:rPr lang="en-GB" dirty="0"/>
              <a:t> (2025)</a:t>
            </a:r>
          </a:p>
          <a:p>
            <a:r>
              <a:rPr lang="en-GB" dirty="0"/>
              <a:t>The case study states that having a negative attitude towards others may impede the transfer of communication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479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ABF3596-4017-A844-3C85-0CA04962D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817" y="669683"/>
            <a:ext cx="11277600" cy="503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975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14E2A3-6A77-FF1F-00D3-298DB6C12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Solutions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46344-AB44-3D56-DFC7-5A22CC6D9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481" y="2358017"/>
            <a:ext cx="10515600" cy="4351338"/>
          </a:xfrm>
        </p:spPr>
        <p:txBody>
          <a:bodyPr/>
          <a:lstStyle/>
          <a:p>
            <a:r>
              <a:rPr lang="en-GB" dirty="0"/>
              <a:t>Learn more about other people, such as their preferred method of communication </a:t>
            </a:r>
          </a:p>
          <a:p>
            <a:r>
              <a:rPr lang="en-GB" dirty="0"/>
              <a:t>Staying open minded</a:t>
            </a:r>
          </a:p>
          <a:p>
            <a:r>
              <a:rPr lang="en-GB" dirty="0"/>
              <a:t>Choosing the right time and right place for communication </a:t>
            </a:r>
          </a:p>
          <a:p>
            <a:r>
              <a:rPr lang="en-GB" dirty="0"/>
              <a:t>Developing empathy and trying to understand other people perspectives </a:t>
            </a:r>
          </a:p>
          <a:p>
            <a:r>
              <a:rPr lang="en-GB" dirty="0"/>
              <a:t>Active listening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397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27276B-258A-D8A8-9178-53BDBDC5B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6FDD046-C835-8A55-5E5E-D15488A9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47E0685-D693-CC3A-2A19-A7A7CE011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E2924C-4FCF-85E9-B240-7A3B81940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969A3B7-445E-A149-2134-C1BA3D5CA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A1EAF4B-5BE7-A0A8-4CE9-28757A0DE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A5FE5D-B7EE-4361-A49C-40CB9CC46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0CC9DD-1CB9-0C74-363C-5018C0FE5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244" y="2826411"/>
            <a:ext cx="2844800" cy="1210992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PHYSICAL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BARRIER</a:t>
            </a:r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DE6B18-8790-DEE3-F351-C31C173723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3398" y="1296353"/>
            <a:ext cx="3789045" cy="42652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D62B43-FD17-8F6B-1136-5D722C431CB7}"/>
              </a:ext>
            </a:extLst>
          </p:cNvPr>
          <p:cNvSpPr txBox="1"/>
          <p:nvPr/>
        </p:nvSpPr>
        <p:spPr>
          <a:xfrm>
            <a:off x="4156846" y="126354"/>
            <a:ext cx="3876752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600" b="1" dirty="0"/>
              <a:t>Physical Barrier – Noise from Old Machines</a:t>
            </a:r>
            <a:endParaRPr lang="en-US" sz="2600"/>
          </a:p>
          <a:p>
            <a:pPr algn="ctr"/>
            <a:endParaRPr lang="en-US" sz="2400" b="1" dirty="0"/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The factory uses old and noisy machines.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Loud noise distracts workers during their tasks.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Employees cannot clearly hear important instructions.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/>
              <a:t>This causes mistakes in food preparation and packaging.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ea typeface="+mn-lt"/>
                <a:cs typeface="+mn-lt"/>
              </a:rPr>
              <a:t>Research shows that factory noise can reduce communication efficiency.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62991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DBEB5-494A-4718-316B-89A1AC4E48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E9BDD3-331D-34F5-35E9-1EA67B3914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014" y="764404"/>
            <a:ext cx="10743971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B4CE48-B555-3A96-685B-D4F2424800F0}"/>
              </a:ext>
            </a:extLst>
          </p:cNvPr>
          <p:cNvSpPr txBox="1"/>
          <p:nvPr/>
        </p:nvSpPr>
        <p:spPr>
          <a:xfrm>
            <a:off x="380149" y="6335470"/>
            <a:ext cx="7435913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i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The Shannon and Weaver model of communication</a:t>
            </a:r>
            <a:r>
              <a:rPr lang="en-US" sz="1000" dirty="0">
                <a:solidFill>
                  <a:schemeClr val="bg1"/>
                </a:solidFill>
              </a:rPr>
              <a:t> (2013) </a:t>
            </a:r>
          </a:p>
          <a:p>
            <a:r>
              <a:rPr lang="en-US" sz="1000" dirty="0">
                <a:solidFill>
                  <a:schemeClr val="bg1"/>
                </a:solidFill>
              </a:rPr>
              <a:t>[Photograph] Available at: </a:t>
            </a:r>
            <a:r>
              <a:rPr lang="en-US" sz="1000" dirty="0">
                <a:solidFill>
                  <a:schemeClr val="bg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https://mikecrudge.com/2013/08/07/one-thing-every-church-should-consider-but-usually-doesnt/</a:t>
            </a:r>
            <a:endParaRPr lang="en-US" sz="10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000" dirty="0">
                <a:solidFill>
                  <a:schemeClr val="bg1"/>
                </a:solidFill>
                <a:ea typeface="+mn-lt"/>
                <a:cs typeface="+mn-lt"/>
              </a:rPr>
              <a:t>(Accessed: 1 December 2025)</a:t>
            </a:r>
            <a:endParaRPr lang="en-US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384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14E2A3-6A77-FF1F-00D3-298DB6C12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Solutions to Reduce the Physical Barrier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25F0DA-2AF4-8A82-8F77-8BC6B03CEB55}"/>
              </a:ext>
            </a:extLst>
          </p:cNvPr>
          <p:cNvSpPr txBox="1"/>
          <p:nvPr/>
        </p:nvSpPr>
        <p:spPr>
          <a:xfrm>
            <a:off x="748782" y="2262547"/>
            <a:ext cx="10830962" cy="4493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 b="1" dirty="0"/>
              <a:t>Replace old machines</a:t>
            </a:r>
            <a:r>
              <a:rPr lang="en-US" sz="2600" dirty="0"/>
              <a:t> with newer and quieter equipment to lower noise levels.</a:t>
            </a:r>
          </a:p>
          <a:p>
            <a:endParaRPr lang="en-US" sz="2600" dirty="0"/>
          </a:p>
          <a:p>
            <a:pPr marL="285750" indent="-285750">
              <a:buFont typeface="Arial"/>
              <a:buChar char="•"/>
            </a:pPr>
            <a:r>
              <a:rPr lang="en-US" sz="2600" b="1" dirty="0"/>
              <a:t>Change the factory layout</a:t>
            </a:r>
            <a:r>
              <a:rPr lang="en-US" sz="2600" dirty="0"/>
              <a:t> so all noisy machines are placed in one area away from workers.</a:t>
            </a:r>
          </a:p>
          <a:p>
            <a:pPr marL="285750" indent="-285750">
              <a:buFont typeface="Arial"/>
              <a:buChar char="•"/>
            </a:pPr>
            <a:endParaRPr lang="en-US" sz="2600" dirty="0"/>
          </a:p>
          <a:p>
            <a:pPr marL="285750" indent="-285750">
              <a:buFont typeface="Arial"/>
              <a:buChar char="•"/>
            </a:pPr>
            <a:r>
              <a:rPr lang="en-US" sz="2600" b="1" dirty="0"/>
              <a:t>Create a quiet room</a:t>
            </a:r>
            <a:r>
              <a:rPr lang="en-US" sz="2600" dirty="0"/>
              <a:t> where workers can receive clear instructions and attend short meetings.</a:t>
            </a:r>
          </a:p>
          <a:p>
            <a:pPr marL="285750" indent="-285750">
              <a:buFont typeface="Arial"/>
              <a:buChar char="•"/>
            </a:pPr>
            <a:endParaRPr lang="en-US" sz="2600" dirty="0"/>
          </a:p>
          <a:p>
            <a:pPr marL="285750" indent="-285750">
              <a:buFont typeface="Arial"/>
              <a:buChar char="•"/>
            </a:pPr>
            <a:r>
              <a:rPr lang="en-US" sz="2600" b="1" dirty="0"/>
              <a:t>Use clear signs and</a:t>
            </a:r>
            <a:r>
              <a:rPr lang="en-US" sz="2600" dirty="0"/>
              <a:t> visual instructions to support communication in noisy areas.</a:t>
            </a:r>
          </a:p>
        </p:txBody>
      </p:sp>
    </p:spTree>
    <p:extLst>
      <p:ext uri="{BB962C8B-B14F-4D97-AF65-F5344CB8AC3E}">
        <p14:creationId xmlns:p14="http://schemas.microsoft.com/office/powerpoint/2010/main" val="35390046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LANGUAGEBARRIER  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pic>
        <p:nvPicPr>
          <p:cNvPr id="5" name="Picture 4" descr="A group of people with tangled lines&#10;&#10;AI-generated content may be incorrect.">
            <a:extLst>
              <a:ext uri="{FF2B5EF4-FFF2-40B4-BE49-F238E27FC236}">
                <a16:creationId xmlns:a16="http://schemas.microsoft.com/office/drawing/2014/main" id="{B0E5F786-E917-84E0-4816-4B350F5862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4107" y="170708"/>
            <a:ext cx="7542755" cy="3875364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93F329C-23F9-FE03-95D8-7C5FF9A79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4" y="4792493"/>
            <a:ext cx="7542755" cy="2246353"/>
          </a:xfrm>
        </p:spPr>
        <p:txBody>
          <a:bodyPr>
            <a:noAutofit/>
          </a:bodyPr>
          <a:lstStyle/>
          <a:p>
            <a:pPr marL="1371600" lvl="3" indent="0">
              <a:buNone/>
            </a:pPr>
            <a:r>
              <a:rPr lang="en-GB" sz="3200" dirty="0"/>
              <a:t>Multiple languages in the workplace can cause numerous problems through misunderstanding.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7A9968-528E-2BF5-5727-E8EBE93472B0}"/>
              </a:ext>
            </a:extLst>
          </p:cNvPr>
          <p:cNvSpPr txBox="1"/>
          <p:nvPr/>
        </p:nvSpPr>
        <p:spPr>
          <a:xfrm>
            <a:off x="4428768" y="4238492"/>
            <a:ext cx="3031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Chiefoutsiders.com</a:t>
            </a:r>
          </a:p>
        </p:txBody>
      </p:sp>
    </p:spTree>
    <p:extLst>
      <p:ext uri="{BB962C8B-B14F-4D97-AF65-F5344CB8AC3E}">
        <p14:creationId xmlns:p14="http://schemas.microsoft.com/office/powerpoint/2010/main" val="3373078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75B6A-B3A8-E910-E177-303105E78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The model used for this barrier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C8E58-D0F8-3D4A-E1DB-9CA1FAB04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6" y="649480"/>
            <a:ext cx="7143551" cy="554604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dirty="0"/>
              <a:t>Shannon and Weaver (1949)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Communication model between the sender and the receiver through a channel classifying barriers as a form of </a:t>
            </a:r>
            <a:r>
              <a:rPr lang="en-GB" sz="3200" b="1" dirty="0"/>
              <a:t>noise</a:t>
            </a:r>
            <a:r>
              <a:rPr lang="en-GB" sz="3200" dirty="0"/>
              <a:t>.</a:t>
            </a:r>
          </a:p>
          <a:p>
            <a:r>
              <a:rPr lang="en-GB" sz="3200" dirty="0"/>
              <a:t>In this case the noise is </a:t>
            </a:r>
            <a:r>
              <a:rPr lang="en-GB" sz="3200" b="1" dirty="0"/>
              <a:t>different</a:t>
            </a:r>
            <a:r>
              <a:rPr lang="en-GB" sz="3200" dirty="0"/>
              <a:t> </a:t>
            </a:r>
            <a:r>
              <a:rPr lang="en-GB" sz="3200" b="1" dirty="0"/>
              <a:t>languages</a:t>
            </a:r>
            <a:r>
              <a:rPr lang="en-GB" sz="3200" dirty="0"/>
              <a:t> being spoken.</a:t>
            </a:r>
          </a:p>
          <a:p>
            <a:r>
              <a:rPr lang="en-GB" sz="3200" dirty="0"/>
              <a:t>Communication can be affected by noise leading to the wrong message being conveyed.</a:t>
            </a:r>
          </a:p>
          <a:p>
            <a:r>
              <a:rPr lang="en-GB" sz="3200" dirty="0"/>
              <a:t>Using this model can help identify what the problem is and what is causing it.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52981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75F36-B70F-4749-07F0-3206823B73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C569F-032A-C9F1-B5BD-065F0C4B7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778C69-487F-D15A-6BAF-2B5154048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4C9F548-E759-E8B0-A1C6-327345EB9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7774BED-1FFB-B99D-10B2-507431E95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2D7474B-4CD2-6805-AB75-7851316B2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2E31E56-E13D-F9F7-A43E-7B9E5355D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A5661C-07CB-F772-07C4-B8B4DB6FA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Shannon and Weaver Model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45DF4-FAEF-E7A0-B05D-F9A4944C8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4830" y="107346"/>
            <a:ext cx="7143551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f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EF617E-ADE0-C69F-3B6D-6FF56DCE0C55}"/>
              </a:ext>
            </a:extLst>
          </p:cNvPr>
          <p:cNvSpPr/>
          <p:nvPr/>
        </p:nvSpPr>
        <p:spPr>
          <a:xfrm>
            <a:off x="4786267" y="993058"/>
            <a:ext cx="1322723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Sender</a:t>
            </a:r>
          </a:p>
          <a:p>
            <a:pPr algn="ctr"/>
            <a:r>
              <a:rPr lang="en-GB" sz="2000" dirty="0"/>
              <a:t>Gary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53D393-9404-39E1-ACAC-A5D5CC8C9EB4}"/>
              </a:ext>
            </a:extLst>
          </p:cNvPr>
          <p:cNvSpPr/>
          <p:nvPr/>
        </p:nvSpPr>
        <p:spPr>
          <a:xfrm>
            <a:off x="10294635" y="993058"/>
            <a:ext cx="1282539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Receiver</a:t>
            </a:r>
          </a:p>
          <a:p>
            <a:pPr algn="ctr"/>
            <a:r>
              <a:rPr lang="en-GB" dirty="0"/>
              <a:t>Staff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AC13E6B-1B0C-4A24-2181-59C2FA72A499}"/>
              </a:ext>
            </a:extLst>
          </p:cNvPr>
          <p:cNvSpPr/>
          <p:nvPr/>
        </p:nvSpPr>
        <p:spPr>
          <a:xfrm>
            <a:off x="7540940" y="993058"/>
            <a:ext cx="1282539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Channel</a:t>
            </a:r>
          </a:p>
          <a:p>
            <a:pPr algn="ctr"/>
            <a:r>
              <a:rPr lang="en-GB" dirty="0"/>
              <a:t>Factory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8730A974-4903-F1EA-FB45-AAEF1E8B7D08}"/>
              </a:ext>
            </a:extLst>
          </p:cNvPr>
          <p:cNvSpPr/>
          <p:nvPr/>
        </p:nvSpPr>
        <p:spPr>
          <a:xfrm>
            <a:off x="6298187" y="1235557"/>
            <a:ext cx="978408" cy="52701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Encoder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1F19D15-5F76-2C1F-20CE-97346A73433F}"/>
              </a:ext>
            </a:extLst>
          </p:cNvPr>
          <p:cNvSpPr/>
          <p:nvPr/>
        </p:nvSpPr>
        <p:spPr>
          <a:xfrm>
            <a:off x="9069853" y="120794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Decoder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9E1BF06-C237-940E-62D8-D845D88C7E6B}"/>
              </a:ext>
            </a:extLst>
          </p:cNvPr>
          <p:cNvCxnSpPr>
            <a:cxnSpLocks/>
          </p:cNvCxnSpPr>
          <p:nvPr/>
        </p:nvCxnSpPr>
        <p:spPr>
          <a:xfrm flipV="1">
            <a:off x="5447628" y="2202221"/>
            <a:ext cx="0" cy="10719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E205357-807B-8C44-B7A9-A25FE7788580}"/>
              </a:ext>
            </a:extLst>
          </p:cNvPr>
          <p:cNvCxnSpPr>
            <a:cxnSpLocks/>
          </p:cNvCxnSpPr>
          <p:nvPr/>
        </p:nvCxnSpPr>
        <p:spPr>
          <a:xfrm flipV="1">
            <a:off x="10935904" y="2202221"/>
            <a:ext cx="2109" cy="115037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05D8524-8EC6-BF9B-7912-11E0B5EC055B}"/>
              </a:ext>
            </a:extLst>
          </p:cNvPr>
          <p:cNvCxnSpPr>
            <a:cxnSpLocks/>
          </p:cNvCxnSpPr>
          <p:nvPr/>
        </p:nvCxnSpPr>
        <p:spPr>
          <a:xfrm>
            <a:off x="5447628" y="4438973"/>
            <a:ext cx="119897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BE8C56-0BAA-D99E-D175-4FCD40287D72}"/>
              </a:ext>
            </a:extLst>
          </p:cNvPr>
          <p:cNvCxnSpPr>
            <a:cxnSpLocks/>
          </p:cNvCxnSpPr>
          <p:nvPr/>
        </p:nvCxnSpPr>
        <p:spPr>
          <a:xfrm>
            <a:off x="5447628" y="3274142"/>
            <a:ext cx="0" cy="115468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BF653CED-3D51-7468-BB85-0E4F08ED80EB}"/>
              </a:ext>
            </a:extLst>
          </p:cNvPr>
          <p:cNvCxnSpPr>
            <a:cxnSpLocks/>
          </p:cNvCxnSpPr>
          <p:nvPr/>
        </p:nvCxnSpPr>
        <p:spPr>
          <a:xfrm>
            <a:off x="10935904" y="3249375"/>
            <a:ext cx="0" cy="118959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DEB22B62-960C-07D8-F7D1-3137498DC58E}"/>
              </a:ext>
            </a:extLst>
          </p:cNvPr>
          <p:cNvCxnSpPr>
            <a:cxnSpLocks/>
          </p:cNvCxnSpPr>
          <p:nvPr/>
        </p:nvCxnSpPr>
        <p:spPr>
          <a:xfrm flipH="1">
            <a:off x="9738928" y="4438973"/>
            <a:ext cx="119697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C3097A5C-713F-C37F-4763-1F4F1B8961A3}"/>
              </a:ext>
            </a:extLst>
          </p:cNvPr>
          <p:cNvSpPr/>
          <p:nvPr/>
        </p:nvSpPr>
        <p:spPr>
          <a:xfrm>
            <a:off x="7540939" y="2247554"/>
            <a:ext cx="1282535" cy="17267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Noise</a:t>
            </a:r>
          </a:p>
          <a:p>
            <a:pPr algn="ctr"/>
            <a:r>
              <a:rPr lang="en-GB" sz="1600" dirty="0"/>
              <a:t>Unsuitable </a:t>
            </a:r>
          </a:p>
          <a:p>
            <a:pPr algn="ctr"/>
            <a:r>
              <a:rPr lang="en-GB" sz="1600" dirty="0"/>
              <a:t>language used</a:t>
            </a:r>
          </a:p>
        </p:txBody>
      </p:sp>
      <p:sp>
        <p:nvSpPr>
          <p:cNvPr id="44" name="Arrow: Up 43">
            <a:extLst>
              <a:ext uri="{FF2B5EF4-FFF2-40B4-BE49-F238E27FC236}">
                <a16:creationId xmlns:a16="http://schemas.microsoft.com/office/drawing/2014/main" id="{A35706B3-63DF-27AA-481D-194B1A6FDB8E}"/>
              </a:ext>
            </a:extLst>
          </p:cNvPr>
          <p:cNvSpPr/>
          <p:nvPr/>
        </p:nvSpPr>
        <p:spPr>
          <a:xfrm>
            <a:off x="8064230" y="1917600"/>
            <a:ext cx="235957" cy="393290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83520AF-4F23-69A1-E452-852EAD71A20D}"/>
              </a:ext>
            </a:extLst>
          </p:cNvPr>
          <p:cNvSpPr/>
          <p:nvPr/>
        </p:nvSpPr>
        <p:spPr>
          <a:xfrm>
            <a:off x="7284814" y="4128947"/>
            <a:ext cx="1810914" cy="59976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Feedback</a:t>
            </a:r>
          </a:p>
          <a:p>
            <a:pPr algn="ctr"/>
            <a:r>
              <a:rPr lang="en-GB" sz="1600" dirty="0"/>
              <a:t>Not possible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1B299EF-55C1-BCA0-1D73-24A8DD9286F5}"/>
              </a:ext>
            </a:extLst>
          </p:cNvPr>
          <p:cNvSpPr/>
          <p:nvPr/>
        </p:nvSpPr>
        <p:spPr>
          <a:xfrm>
            <a:off x="5970920" y="2090237"/>
            <a:ext cx="1334935" cy="182382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English speech</a:t>
            </a:r>
          </a:p>
          <a:p>
            <a:pPr algn="ctr"/>
            <a:r>
              <a:rPr lang="en-GB" sz="1600" dirty="0"/>
              <a:t>&amp;</a:t>
            </a:r>
          </a:p>
          <a:p>
            <a:pPr algn="ctr"/>
            <a:r>
              <a:rPr lang="en-GB" sz="1600" dirty="0"/>
              <a:t>English signs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0B41B61-A65C-5BDF-F65C-C7CF43C4AF7A}"/>
              </a:ext>
            </a:extLst>
          </p:cNvPr>
          <p:cNvSpPr/>
          <p:nvPr/>
        </p:nvSpPr>
        <p:spPr>
          <a:xfrm>
            <a:off x="9058557" y="2123285"/>
            <a:ext cx="1392797" cy="17907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Decoding not possible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DC312EC-5D50-95B0-8AE6-A581A5852403}"/>
              </a:ext>
            </a:extLst>
          </p:cNvPr>
          <p:cNvSpPr txBox="1"/>
          <p:nvPr/>
        </p:nvSpPr>
        <p:spPr>
          <a:xfrm>
            <a:off x="5447628" y="5607006"/>
            <a:ext cx="1528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by Michelle Alderman</a:t>
            </a:r>
          </a:p>
        </p:txBody>
      </p:sp>
    </p:spTree>
    <p:extLst>
      <p:ext uri="{BB962C8B-B14F-4D97-AF65-F5344CB8AC3E}">
        <p14:creationId xmlns:p14="http://schemas.microsoft.com/office/powerpoint/2010/main" val="2300601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14E2A3-6A77-FF1F-00D3-298DB6C12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Solutions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D3940F87-3581-8248-3E47-CDB123F85A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8844" y="2273575"/>
          <a:ext cx="11033042" cy="4955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5C837F-3843-510A-4726-604268FE0E1E}"/>
              </a:ext>
            </a:extLst>
          </p:cNvPr>
          <p:cNvGraphicFramePr/>
          <p:nvPr/>
        </p:nvGraphicFramePr>
        <p:xfrm>
          <a:off x="-492393" y="2170031"/>
          <a:ext cx="13095515" cy="5848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Picture 5" descr="Hand washing">
            <a:extLst>
              <a:ext uri="{FF2B5EF4-FFF2-40B4-BE49-F238E27FC236}">
                <a16:creationId xmlns:a16="http://schemas.microsoft.com/office/drawing/2014/main" id="{1EB71FD8-ECBA-8AFE-62B4-A4DDE887AF3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80" y="4915374"/>
            <a:ext cx="3214745" cy="143173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B573053-C79F-C0CD-9DC0-050AAE5FCBCD}"/>
              </a:ext>
            </a:extLst>
          </p:cNvPr>
          <p:cNvSpPr/>
          <p:nvPr/>
        </p:nvSpPr>
        <p:spPr>
          <a:xfrm>
            <a:off x="86080" y="3748344"/>
            <a:ext cx="3214745" cy="1123991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WASH HANDS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</a:rPr>
              <a:t>LAVARSE LAS MANOS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</a:rPr>
              <a:t>NAWA MIKONO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</a:rPr>
              <a:t>SPALA-TE PE MAINI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10E4D3-151D-2822-FDDB-DDE6BCB980A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77254" y="3732071"/>
            <a:ext cx="3087025" cy="26150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9246357-E010-9183-02FF-3C5CD810BE24}"/>
              </a:ext>
            </a:extLst>
          </p:cNvPr>
          <p:cNvSpPr txBox="1"/>
          <p:nvPr/>
        </p:nvSpPr>
        <p:spPr>
          <a:xfrm>
            <a:off x="0" y="6332592"/>
            <a:ext cx="191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Image source : </a:t>
            </a:r>
            <a:r>
              <a:rPr lang="en-GB" sz="1400" dirty="0" err="1"/>
              <a:t>LeadSmart</a:t>
            </a:r>
            <a:r>
              <a:rPr lang="en-GB" sz="1400" dirty="0"/>
              <a:t> PH.com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A4BED66-B459-598D-796A-B288FD578F59}"/>
              </a:ext>
            </a:extLst>
          </p:cNvPr>
          <p:cNvGrpSpPr/>
          <p:nvPr/>
        </p:nvGrpSpPr>
        <p:grpSpPr>
          <a:xfrm>
            <a:off x="8934214" y="2215672"/>
            <a:ext cx="3214746" cy="1470758"/>
            <a:chOff x="9026441" y="664943"/>
            <a:chExt cx="3214746" cy="1470758"/>
          </a:xfrm>
        </p:grpSpPr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3F3CD44D-D51C-D305-1DAA-AAAEB5C7FB19}"/>
                </a:ext>
              </a:extLst>
            </p:cNvPr>
            <p:cNvSpPr/>
            <p:nvPr/>
          </p:nvSpPr>
          <p:spPr>
            <a:xfrm>
              <a:off x="9026441" y="666224"/>
              <a:ext cx="3214746" cy="1469477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4">
                <a:hueOff val="6599937"/>
                <a:satOff val="-29202"/>
                <a:lumOff val="-4903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Rounded Corners 4">
              <a:extLst>
                <a:ext uri="{FF2B5EF4-FFF2-40B4-BE49-F238E27FC236}">
                  <a16:creationId xmlns:a16="http://schemas.microsoft.com/office/drawing/2014/main" id="{CC5AB418-9963-4539-509C-6A70FCACA033}"/>
                </a:ext>
              </a:extLst>
            </p:cNvPr>
            <p:cNvSpPr txBox="1"/>
            <p:nvPr/>
          </p:nvSpPr>
          <p:spPr>
            <a:xfrm>
              <a:off x="9069481" y="664943"/>
              <a:ext cx="3128666" cy="138339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113792" rIns="113792" bIns="113792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b="1" kern="1200" dirty="0"/>
                <a:t>Use body language to express what you mean 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8002FDE-D9A7-44C8-B36E-44F9EF2D00BA}"/>
              </a:ext>
            </a:extLst>
          </p:cNvPr>
          <p:cNvGrpSpPr/>
          <p:nvPr/>
        </p:nvGrpSpPr>
        <p:grpSpPr>
          <a:xfrm>
            <a:off x="43040" y="2227934"/>
            <a:ext cx="3214746" cy="1469477"/>
            <a:chOff x="652178" y="677348"/>
            <a:chExt cx="3214746" cy="1469477"/>
          </a:xfrm>
        </p:grpSpPr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2BAC993E-563A-7B02-D79B-CFB6C9D0BF17}"/>
                </a:ext>
              </a:extLst>
            </p:cNvPr>
            <p:cNvSpPr/>
            <p:nvPr/>
          </p:nvSpPr>
          <p:spPr>
            <a:xfrm>
              <a:off x="652178" y="677348"/>
              <a:ext cx="3214746" cy="1469477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4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: Rounded Corners 4">
              <a:extLst>
                <a:ext uri="{FF2B5EF4-FFF2-40B4-BE49-F238E27FC236}">
                  <a16:creationId xmlns:a16="http://schemas.microsoft.com/office/drawing/2014/main" id="{D71CC8D6-EBE1-C348-A76C-768A2EB3701E}"/>
                </a:ext>
              </a:extLst>
            </p:cNvPr>
            <p:cNvSpPr txBox="1"/>
            <p:nvPr/>
          </p:nvSpPr>
          <p:spPr>
            <a:xfrm>
              <a:off x="695218" y="720388"/>
              <a:ext cx="3128666" cy="138339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113792" rIns="113792" bIns="113792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b="1" kern="1200" dirty="0"/>
                <a:t>Display signs in multiple languages and include images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1BD82242-7059-69F7-3799-77FCFCC68906}"/>
              </a:ext>
            </a:extLst>
          </p:cNvPr>
          <p:cNvGrpSpPr/>
          <p:nvPr/>
        </p:nvGrpSpPr>
        <p:grpSpPr>
          <a:xfrm>
            <a:off x="4488627" y="2215672"/>
            <a:ext cx="3214746" cy="1469477"/>
            <a:chOff x="4840804" y="666224"/>
            <a:chExt cx="3214746" cy="1469477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809895EF-5B4E-703C-A605-9F0FF31F019A}"/>
                </a:ext>
              </a:extLst>
            </p:cNvPr>
            <p:cNvSpPr/>
            <p:nvPr/>
          </p:nvSpPr>
          <p:spPr>
            <a:xfrm>
              <a:off x="4840804" y="666224"/>
              <a:ext cx="3214746" cy="1469477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4">
                <a:hueOff val="3299968"/>
                <a:satOff val="-14601"/>
                <a:lumOff val="-2452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90ED3159-DAAE-046C-FD4A-C8EB5AC20BAA}"/>
                </a:ext>
              </a:extLst>
            </p:cNvPr>
            <p:cNvSpPr txBox="1"/>
            <p:nvPr/>
          </p:nvSpPr>
          <p:spPr>
            <a:xfrm>
              <a:off x="4883844" y="709264"/>
              <a:ext cx="3128666" cy="138339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113792" rIns="113792" bIns="113792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b="1" kern="1200" dirty="0"/>
                <a:t>Have staff training sessions ensuring staff understand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2D360CAC-B34E-A0C1-01DA-C05C88DB1E4C}"/>
              </a:ext>
            </a:extLst>
          </p:cNvPr>
          <p:cNvSpPr txBox="1"/>
          <p:nvPr/>
        </p:nvSpPr>
        <p:spPr>
          <a:xfrm>
            <a:off x="8934214" y="6324469"/>
            <a:ext cx="16419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Image source : Shutterstock.com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7322F55-9BED-4FF2-8495-42BFF313413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45587" y="3910601"/>
            <a:ext cx="3214746" cy="214734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B89489B-CA5D-D332-A17D-4CC5FA71258C}"/>
              </a:ext>
            </a:extLst>
          </p:cNvPr>
          <p:cNvSpPr txBox="1"/>
          <p:nvPr/>
        </p:nvSpPr>
        <p:spPr>
          <a:xfrm>
            <a:off x="4337179" y="6334780"/>
            <a:ext cx="2422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Image source: Global Food Safety  Resource</a:t>
            </a:r>
          </a:p>
        </p:txBody>
      </p:sp>
    </p:spTree>
    <p:extLst>
      <p:ext uri="{BB962C8B-B14F-4D97-AF65-F5344CB8AC3E}">
        <p14:creationId xmlns:p14="http://schemas.microsoft.com/office/powerpoint/2010/main" val="339793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42" y="457201"/>
            <a:ext cx="3425483" cy="3588870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Psychological barriers </a:t>
            </a:r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4247" y="1920439"/>
            <a:ext cx="7167617" cy="3037398"/>
          </a:xfrm>
        </p:spPr>
        <p:txBody>
          <a:bodyPr anchor="ctr">
            <a:normAutofit/>
          </a:bodyPr>
          <a:lstStyle/>
          <a:p>
            <a:pPr marL="457200" lvl="1" indent="0">
              <a:buNone/>
            </a:pPr>
            <a:r>
              <a:rPr lang="en-US" sz="2800" dirty="0">
                <a:solidFill>
                  <a:srgbClr val="0070C0"/>
                </a:solidFill>
              </a:rPr>
              <a:t> Psychological barriers = Mental and emotional factors (Thomas, 2025)</a:t>
            </a:r>
            <a:endParaRPr lang="en-US" dirty="0"/>
          </a:p>
          <a:p>
            <a:pPr lvl="2"/>
            <a:r>
              <a:rPr lang="en-US" sz="2400" dirty="0">
                <a:solidFill>
                  <a:srgbClr val="0070C0"/>
                </a:solidFill>
              </a:rPr>
              <a:t>Prejudice</a:t>
            </a:r>
          </a:p>
          <a:p>
            <a:pPr lvl="2"/>
            <a:r>
              <a:rPr lang="en-US" sz="2400" dirty="0">
                <a:solidFill>
                  <a:srgbClr val="0070C0"/>
                </a:solidFill>
              </a:rPr>
              <a:t>Self-perspective</a:t>
            </a:r>
          </a:p>
          <a:p>
            <a:pPr lvl="2"/>
            <a:r>
              <a:rPr lang="en-US" sz="2400" dirty="0">
                <a:solidFill>
                  <a:srgbClr val="0070C0"/>
                </a:solidFill>
              </a:rPr>
              <a:t>Moods </a:t>
            </a:r>
          </a:p>
          <a:p>
            <a:pPr lvl="2"/>
            <a:r>
              <a:rPr lang="en-US" sz="2400" dirty="0">
                <a:solidFill>
                  <a:srgbClr val="0070C0"/>
                </a:solidFill>
                <a:latin typeface="Aptos" panose="02110004020202020204"/>
                <a:cs typeface="Arial"/>
              </a:rPr>
              <a:t>Stress</a:t>
            </a:r>
            <a:endParaRPr lang="en-US" sz="2400" dirty="0">
              <a:solidFill>
                <a:srgbClr val="0070C0"/>
              </a:solidFill>
              <a:latin typeface="Aptos" panose="02110004020202020204"/>
              <a:cs typeface="Arial" panose="020B0604020202020204" pitchFamily="34" charset="0"/>
            </a:endParaRPr>
          </a:p>
          <a:p>
            <a:pPr lvl="2"/>
            <a:r>
              <a:rPr lang="en-US" sz="2400" dirty="0">
                <a:solidFill>
                  <a:srgbClr val="0070C0"/>
                </a:solidFill>
                <a:latin typeface="Aptos" panose="02110004020202020204"/>
                <a:cs typeface="Arial"/>
              </a:rPr>
              <a:t>Negative attitudes </a:t>
            </a:r>
            <a:endParaRPr lang="en-US" sz="2400" dirty="0">
              <a:solidFill>
                <a:srgbClr val="0070C0"/>
              </a:solidFill>
              <a:latin typeface="Aptos" panose="02110004020202020204"/>
              <a:cs typeface="Arial" panose="020B0604020202020204" pitchFamily="34" charset="0"/>
            </a:endParaRPr>
          </a:p>
          <a:p>
            <a:pPr>
              <a:buFont typeface="Wingdings" panose="02070309020205020404" pitchFamily="49" charset="0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75B6A-B3A8-E910-E177-303105E78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652169"/>
            <a:ext cx="3429966" cy="3322183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Berlo's SMCR Model of communication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C8E58-D0F8-3D4A-E1DB-9CA1FAB04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410" y="1758236"/>
            <a:ext cx="7470121" cy="3167726"/>
          </a:xfrm>
        </p:spPr>
        <p:txBody>
          <a:bodyPr anchor="ctr">
            <a:normAutofit fontScale="47500" lnSpcReduction="20000"/>
          </a:bodyPr>
          <a:lstStyle/>
          <a:p>
            <a:pPr marL="457200" lvl="1" indent="0">
              <a:buNone/>
            </a:pPr>
            <a:r>
              <a:rPr lang="en-US" sz="5800" dirty="0">
                <a:solidFill>
                  <a:srgbClr val="0070C0"/>
                </a:solidFill>
              </a:rPr>
              <a:t> David Berlo created his SMCR model based on Claude Shannon and Warren Weaver in 1960 (Janse 2024).</a:t>
            </a:r>
            <a:endParaRPr lang="en-US" sz="5800" dirty="0"/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5800" b="1" u="sng" dirty="0">
                <a:solidFill>
                  <a:srgbClr val="0070C0"/>
                </a:solidFill>
              </a:rPr>
              <a:t>S</a:t>
            </a:r>
            <a:r>
              <a:rPr lang="en-US" sz="5800" dirty="0">
                <a:solidFill>
                  <a:srgbClr val="0070C0"/>
                </a:solidFill>
              </a:rPr>
              <a:t>ender</a:t>
            </a:r>
            <a:endParaRPr lang="en-US" sz="5800" dirty="0">
              <a:solidFill>
                <a:srgbClr val="000000"/>
              </a:solidFill>
            </a:endParaRP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5800" b="1" u="sng" dirty="0">
                <a:solidFill>
                  <a:srgbClr val="0070C0"/>
                </a:solidFill>
              </a:rPr>
              <a:t>M</a:t>
            </a:r>
            <a:r>
              <a:rPr lang="en-US" sz="5800" dirty="0">
                <a:solidFill>
                  <a:srgbClr val="0070C0"/>
                </a:solidFill>
              </a:rPr>
              <a:t>essage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5800" b="1" u="sng" dirty="0">
                <a:solidFill>
                  <a:srgbClr val="0070C0"/>
                </a:solidFill>
              </a:rPr>
              <a:t>C</a:t>
            </a:r>
            <a:r>
              <a:rPr lang="en-US" sz="5800" dirty="0">
                <a:solidFill>
                  <a:srgbClr val="0070C0"/>
                </a:solidFill>
              </a:rPr>
              <a:t>hannel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5800" b="1" u="sng" dirty="0">
                <a:solidFill>
                  <a:srgbClr val="0070C0"/>
                </a:solidFill>
              </a:rPr>
              <a:t>R</a:t>
            </a:r>
            <a:r>
              <a:rPr lang="en-US" sz="5800" dirty="0">
                <a:solidFill>
                  <a:srgbClr val="0070C0"/>
                </a:solidFill>
              </a:rPr>
              <a:t>eceiver</a:t>
            </a:r>
          </a:p>
          <a:p>
            <a:pPr marL="914400" lvl="2" indent="0">
              <a:buNone/>
            </a:pPr>
            <a:endParaRPr lang="en-US" sz="2800" dirty="0">
              <a:solidFill>
                <a:srgbClr val="0070C0"/>
              </a:solidFill>
            </a:endParaRPr>
          </a:p>
          <a:p>
            <a:pPr marL="457200" lvl="1" indent="0">
              <a:buNone/>
            </a:pPr>
            <a:r>
              <a:rPr lang="en-US" sz="3200" dirty="0">
                <a:solidFill>
                  <a:srgbClr val="0070C0"/>
                </a:solidFill>
              </a:rPr>
              <a:t> </a:t>
            </a:r>
          </a:p>
        </p:txBody>
      </p:sp>
    </p:spTree>
    <p:extLst>
      <p:ext uri="{BB962C8B-B14F-4D97-AF65-F5344CB8AC3E}">
        <p14:creationId xmlns:p14="http://schemas.microsoft.com/office/powerpoint/2010/main" val="3131762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67A2D3-1196-C119-AE50-D57D7CC2A03B}"/>
              </a:ext>
            </a:extLst>
          </p:cNvPr>
          <p:cNvSpPr txBox="1"/>
          <p:nvPr/>
        </p:nvSpPr>
        <p:spPr>
          <a:xfrm>
            <a:off x="1567542" y="522514"/>
            <a:ext cx="948145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Berlo's SMCR Model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A948DF-981D-02B6-9D2B-AC8627F90788}"/>
              </a:ext>
            </a:extLst>
          </p:cNvPr>
          <p:cNvSpPr/>
          <p:nvPr/>
        </p:nvSpPr>
        <p:spPr>
          <a:xfrm>
            <a:off x="522514" y="1959429"/>
            <a:ext cx="2079171" cy="70757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Gary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BF13DB-0D50-4171-8564-09B9443CB14F}"/>
              </a:ext>
            </a:extLst>
          </p:cNvPr>
          <p:cNvSpPr/>
          <p:nvPr/>
        </p:nvSpPr>
        <p:spPr>
          <a:xfrm>
            <a:off x="3494314" y="1959429"/>
            <a:ext cx="2079171" cy="707571"/>
          </a:xfrm>
          <a:prstGeom prst="rect">
            <a:avLst/>
          </a:prstGeom>
          <a:solidFill>
            <a:schemeClr val="bg1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Message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3D8B56-9BA8-4A68-45DC-F6C215FBBBB2}"/>
              </a:ext>
            </a:extLst>
          </p:cNvPr>
          <p:cNvSpPr/>
          <p:nvPr/>
        </p:nvSpPr>
        <p:spPr>
          <a:xfrm>
            <a:off x="6564084" y="1959428"/>
            <a:ext cx="2079171" cy="707571"/>
          </a:xfrm>
          <a:prstGeom prst="rect">
            <a:avLst/>
          </a:prstGeom>
          <a:solidFill>
            <a:schemeClr val="bg1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Channel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AC23363-F92B-0355-48D7-90324DB60885}"/>
              </a:ext>
            </a:extLst>
          </p:cNvPr>
          <p:cNvSpPr/>
          <p:nvPr/>
        </p:nvSpPr>
        <p:spPr>
          <a:xfrm>
            <a:off x="9590313" y="1959428"/>
            <a:ext cx="2079171" cy="707571"/>
          </a:xfrm>
          <a:prstGeom prst="rect">
            <a:avLst/>
          </a:prstGeom>
          <a:solidFill>
            <a:schemeClr val="bg1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Workers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FC4CC73-D0FE-480B-09CE-6CC13A40B94E}"/>
              </a:ext>
            </a:extLst>
          </p:cNvPr>
          <p:cNvSpPr/>
          <p:nvPr/>
        </p:nvSpPr>
        <p:spPr>
          <a:xfrm>
            <a:off x="522515" y="3189513"/>
            <a:ext cx="2079170" cy="34072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9189F56-8BA1-E92B-8D6C-296B5C0DABE7}"/>
              </a:ext>
            </a:extLst>
          </p:cNvPr>
          <p:cNvSpPr/>
          <p:nvPr/>
        </p:nvSpPr>
        <p:spPr>
          <a:xfrm>
            <a:off x="3494315" y="3178628"/>
            <a:ext cx="2079170" cy="34072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997BF90-EEB7-6A8A-6AF9-39421011EAE7}"/>
              </a:ext>
            </a:extLst>
          </p:cNvPr>
          <p:cNvSpPr/>
          <p:nvPr/>
        </p:nvSpPr>
        <p:spPr>
          <a:xfrm>
            <a:off x="6564086" y="3178627"/>
            <a:ext cx="2079170" cy="34072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C29C02-07CD-A7AB-B95C-A63E085F9C2C}"/>
              </a:ext>
            </a:extLst>
          </p:cNvPr>
          <p:cNvSpPr/>
          <p:nvPr/>
        </p:nvSpPr>
        <p:spPr>
          <a:xfrm>
            <a:off x="9590314" y="3178627"/>
            <a:ext cx="2079170" cy="34072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16E0FA-C632-93D0-6B9B-40481F329D41}"/>
              </a:ext>
            </a:extLst>
          </p:cNvPr>
          <p:cNvSpPr txBox="1"/>
          <p:nvPr/>
        </p:nvSpPr>
        <p:spPr>
          <a:xfrm>
            <a:off x="522514" y="3178629"/>
            <a:ext cx="207917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English native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Food hygiene and safety trained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Laak of self-discipline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Managerial status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High authority self-image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8E0084-B2E7-F12B-28AB-19FFD63F44C3}"/>
              </a:ext>
            </a:extLst>
          </p:cNvPr>
          <p:cNvSpPr txBox="1"/>
          <p:nvPr/>
        </p:nvSpPr>
        <p:spPr>
          <a:xfrm>
            <a:off x="3494314" y="3178629"/>
            <a:ext cx="207917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Job indication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Verbally and written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Raised voice, screamed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Without further explanations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English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447138-EA88-0590-68F1-D908935CAD0F}"/>
              </a:ext>
            </a:extLst>
          </p:cNvPr>
          <p:cNvSpPr txBox="1"/>
          <p:nvPr/>
        </p:nvSpPr>
        <p:spPr>
          <a:xfrm>
            <a:off x="6564086" y="3178628"/>
            <a:ext cx="207917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Hearing in a noise factory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Visual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 written signs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Gary's poor appearance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Stressful environment 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35210BE-2E34-FB0F-B1B3-4EEDDBE51974}"/>
              </a:ext>
            </a:extLst>
          </p:cNvPr>
          <p:cNvSpPr txBox="1"/>
          <p:nvPr/>
        </p:nvSpPr>
        <p:spPr>
          <a:xfrm>
            <a:off x="9590314" y="3178629"/>
            <a:ext cx="20791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Poor English speaking / reading skills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Confused and stressed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No knowledge about job nature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Immigrant social system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Diverse culture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18" name="Arrow: Curved Down 17">
            <a:extLst>
              <a:ext uri="{FF2B5EF4-FFF2-40B4-BE49-F238E27FC236}">
                <a16:creationId xmlns:a16="http://schemas.microsoft.com/office/drawing/2014/main" id="{693D8EAD-6BF6-962D-6DB2-CC54220F9401}"/>
              </a:ext>
            </a:extLst>
          </p:cNvPr>
          <p:cNvSpPr/>
          <p:nvPr/>
        </p:nvSpPr>
        <p:spPr>
          <a:xfrm>
            <a:off x="1774371" y="1404257"/>
            <a:ext cx="2558142" cy="555171"/>
          </a:xfrm>
          <a:prstGeom prst="curvedDown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Encodes</a:t>
            </a:r>
          </a:p>
        </p:txBody>
      </p:sp>
      <p:sp>
        <p:nvSpPr>
          <p:cNvPr id="19" name="Arrow: Curved Down 18">
            <a:extLst>
              <a:ext uri="{FF2B5EF4-FFF2-40B4-BE49-F238E27FC236}">
                <a16:creationId xmlns:a16="http://schemas.microsoft.com/office/drawing/2014/main" id="{7272ADD9-F63C-BBD5-C5A3-045072FCF22C}"/>
              </a:ext>
            </a:extLst>
          </p:cNvPr>
          <p:cNvSpPr/>
          <p:nvPr/>
        </p:nvSpPr>
        <p:spPr>
          <a:xfrm>
            <a:off x="7870371" y="1404257"/>
            <a:ext cx="2558142" cy="555171"/>
          </a:xfrm>
          <a:prstGeom prst="curvedDown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Decodes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7D55D4-4DE9-3119-44B6-CF65DE6862D7}"/>
              </a:ext>
            </a:extLst>
          </p:cNvPr>
          <p:cNvSpPr txBox="1"/>
          <p:nvPr/>
        </p:nvSpPr>
        <p:spPr>
          <a:xfrm>
            <a:off x="215080" y="242291"/>
            <a:ext cx="13470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2"/>
                </a:solidFill>
              </a:rPr>
              <a:t>Created by</a:t>
            </a:r>
          </a:p>
          <a:p>
            <a:r>
              <a:rPr lang="en-GB" sz="1600" dirty="0">
                <a:solidFill>
                  <a:schemeClr val="bg2"/>
                </a:solidFill>
              </a:rPr>
              <a:t>Vasile </a:t>
            </a:r>
            <a:r>
              <a:rPr lang="en-GB" sz="1600" dirty="0" err="1">
                <a:solidFill>
                  <a:schemeClr val="bg2"/>
                </a:solidFill>
              </a:rPr>
              <a:t>Hodinescu</a:t>
            </a:r>
            <a:endParaRPr lang="en-GB" sz="16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964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14E2A3-6A77-FF1F-00D3-298DB6C12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Solutions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DE2836-104D-7607-5873-9A15A2F4F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7885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 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5BCB1A-E1C3-137E-3984-43E20E84D60F}"/>
              </a:ext>
            </a:extLst>
          </p:cNvPr>
          <p:cNvSpPr txBox="1"/>
          <p:nvPr/>
        </p:nvSpPr>
        <p:spPr>
          <a:xfrm>
            <a:off x="938061" y="2702176"/>
            <a:ext cx="10423306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 In her article Singh 2025, is providing as a few solutions to overcome psychological barriers:</a:t>
            </a:r>
          </a:p>
          <a:p>
            <a:pPr marL="1371600" lvl="2" indent="-457200">
              <a:buFont typeface="Arial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Open communication and empathy </a:t>
            </a:r>
          </a:p>
          <a:p>
            <a:pPr marL="1371600" lvl="2" indent="-457200">
              <a:buFont typeface="Arial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Supportive environment</a:t>
            </a:r>
          </a:p>
          <a:p>
            <a:pPr marL="1371600" lvl="2" indent="-457200">
              <a:buFont typeface="Arial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Build confidence from feedback and motivation</a:t>
            </a:r>
          </a:p>
          <a:p>
            <a:pPr marL="1371600" lvl="2" indent="-457200">
              <a:buFont typeface="Arial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1371600" lvl="2" indent="-457200">
              <a:buFont typeface="Arial"/>
              <a:buChar char="•"/>
            </a:pPr>
            <a:endParaRPr lang="en-GB" sz="2800" dirty="0">
              <a:solidFill>
                <a:srgbClr val="0070C0"/>
              </a:solidFill>
            </a:endParaRPr>
          </a:p>
          <a:p>
            <a:pPr marL="1371600" lvl="2" indent="-457200">
              <a:buFont typeface="Arial"/>
              <a:buChar char="•"/>
            </a:pPr>
            <a:endParaRPr lang="en-GB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543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C274EE-43ED-D5A5-B537-676B2CB44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1D728EFF-C6D7-B323-B788-056E16A13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DCFCE39-BF25-EA10-A321-CA82B501B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E98460F0-E5D1-48CA-007B-C4727A875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2095AE51-11CA-CECF-C9F4-E410DB33C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165EA-75DB-02DE-B084-5F5FFA26D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Conclusion 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AC6CC7-17CF-9867-55EC-ED17651B0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819" y="3429000"/>
            <a:ext cx="10515600" cy="185022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 </a:t>
            </a:r>
            <a:r>
              <a:rPr lang="en-GB" dirty="0">
                <a:solidFill>
                  <a:srgbClr val="0070C0"/>
                </a:solidFill>
              </a:rPr>
              <a:t>In conclusion, communication plays a crucial role in an organization, it can make the difference between success and failure as the case study presented to us and none the less it plays a big role in our lives in general even if we don’t realise it sometimes.</a:t>
            </a:r>
          </a:p>
        </p:txBody>
      </p:sp>
    </p:spTree>
    <p:extLst>
      <p:ext uri="{BB962C8B-B14F-4D97-AF65-F5344CB8AC3E}">
        <p14:creationId xmlns:p14="http://schemas.microsoft.com/office/powerpoint/2010/main" val="42470500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377E6-C215-1F49-FA28-BCE16A607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5F5CC8-3ACF-E827-7166-A8E3FA14D6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A. Singh (2025), </a:t>
            </a:r>
            <a:r>
              <a:rPr lang="en-GB" i="1" dirty="0">
                <a:solidFill>
                  <a:srgbClr val="000000"/>
                </a:solidFill>
              </a:rPr>
              <a:t>Barriers of Communication – Types, Examples &amp; How to Overcome Them, </a:t>
            </a:r>
            <a:r>
              <a:rPr lang="en-GB" dirty="0">
                <a:solidFill>
                  <a:srgbClr val="000000"/>
                </a:solidFill>
              </a:rPr>
              <a:t>Available at: 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  <a:hlinkClick r:id="rId2"/>
              </a:rPr>
              <a:t>https://www.planetspark.in/communication-skills/barriers-of-communication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 (Accessed on: 06.12.25) - Vasile</a:t>
            </a:r>
          </a:p>
          <a:p>
            <a:r>
              <a:rPr lang="en-GB" dirty="0"/>
              <a:t>B. Janse (2024), </a:t>
            </a:r>
            <a:r>
              <a:rPr lang="en-GB" i="1" dirty="0"/>
              <a:t>David Berlo's SMCR Model of Communication explained, </a:t>
            </a:r>
            <a:r>
              <a:rPr lang="en-GB" dirty="0"/>
              <a:t>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https://www.toolshero.com</a:t>
            </a:r>
            <a:r>
              <a:rPr lang="en-GB" dirty="0">
                <a:ea typeface="+mn-lt"/>
                <a:cs typeface="+mn-lt"/>
              </a:rPr>
              <a:t> /communication-</a:t>
            </a:r>
            <a:r>
              <a:rPr lang="en-GB" dirty="0">
                <a:ea typeface="+mn-lt"/>
                <a:cs typeface="+mn-lt"/>
                <a:hlinkClick r:id="rId4"/>
              </a:rPr>
              <a:t>methods/</a:t>
            </a:r>
            <a:r>
              <a:rPr lang="en-GB" dirty="0" err="1">
                <a:ea typeface="+mn-lt"/>
                <a:cs typeface="+mn-lt"/>
                <a:hlinkClick r:id="rId4"/>
              </a:rPr>
              <a:t>berlos</a:t>
            </a:r>
            <a:r>
              <a:rPr lang="en-GB" dirty="0">
                <a:ea typeface="+mn-lt"/>
                <a:cs typeface="+mn-lt"/>
                <a:hlinkClick r:id="rId4"/>
              </a:rPr>
              <a:t>-</a:t>
            </a:r>
            <a:r>
              <a:rPr lang="en-GB" dirty="0" err="1">
                <a:ea typeface="+mn-lt"/>
                <a:cs typeface="+mn-lt"/>
                <a:hlinkClick r:id="rId4"/>
              </a:rPr>
              <a:t>smcr</a:t>
            </a:r>
            <a:r>
              <a:rPr lang="en-GB" dirty="0">
                <a:ea typeface="+mn-lt"/>
                <a:cs typeface="+mn-lt"/>
                <a:hlinkClick r:id="rId4"/>
              </a:rPr>
              <a:t>-model-of-communication/</a:t>
            </a:r>
            <a:r>
              <a:rPr lang="en-GB" dirty="0">
                <a:ea typeface="+mn-lt"/>
                <a:cs typeface="+mn-lt"/>
              </a:rPr>
              <a:t> (Accessed on: 01.12.25) - Vasile</a:t>
            </a:r>
            <a:endParaRPr lang="en-GB" dirty="0"/>
          </a:p>
          <a:p>
            <a:r>
              <a:rPr lang="en-GB" dirty="0"/>
              <a:t>C. Thomas (2025), </a:t>
            </a:r>
            <a:r>
              <a:rPr lang="en-GB" i="1" dirty="0"/>
              <a:t>Psychological Barriers to Communication, </a:t>
            </a:r>
            <a:r>
              <a:rPr lang="en-GB" dirty="0"/>
              <a:t>Available at: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  <a:hlinkClick r:id="rId5"/>
              </a:rPr>
              <a:t>https://barrierstocommunication.net/psychological-barriers-to-communication/</a:t>
            </a:r>
            <a:r>
              <a:rPr lang="en-GB" dirty="0">
                <a:ea typeface="+mn-lt"/>
                <a:cs typeface="+mn-lt"/>
              </a:rPr>
              <a:t> (Accessed on: 05.12.25) - Vasile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8161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F7C626-5233-1E55-74C9-2C60A7424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DCB5AD9-0949-B1A1-167B-9F930DFEC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CC92135-F1B8-F59A-E8D3-FD04B4FDA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877A22A-C339-4F26-B953-0D4B9ED40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1078DF1-70E8-D247-8246-3F5B740F5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AE4B4-A3C4-C3BE-607D-11481645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8C87C4-0C52-0867-FC7D-64275A4FC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Commercial Acoustics (2025). </a:t>
            </a:r>
            <a:r>
              <a:rPr lang="en-US" i="1" dirty="0">
                <a:ea typeface="+mn-lt"/>
                <a:cs typeface="+mn-lt"/>
              </a:rPr>
              <a:t>How to Reduce Noise in Factories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https://commercial-acoustics.com/sound-advice/how-to-reduce-noise-in-factories/</a:t>
            </a:r>
            <a:r>
              <a:rPr lang="en-US" dirty="0">
                <a:ea typeface="+mn-lt"/>
                <a:cs typeface="+mn-lt"/>
              </a:rPr>
              <a:t> (Accessed: 6 December 2025) – </a:t>
            </a:r>
            <a:r>
              <a:rPr lang="en-US" dirty="0" err="1">
                <a:ea typeface="+mn-lt"/>
                <a:cs typeface="+mn-lt"/>
              </a:rPr>
              <a:t>Nazarii</a:t>
            </a:r>
            <a:r>
              <a:rPr lang="en-US" dirty="0">
                <a:ea typeface="+mn-lt"/>
                <a:cs typeface="+mn-lt"/>
              </a:rPr>
              <a:t> </a:t>
            </a:r>
          </a:p>
          <a:p>
            <a:r>
              <a:rPr lang="en-GB" dirty="0"/>
              <a:t>Google,(2025) </a:t>
            </a:r>
            <a:r>
              <a:rPr lang="en-GB" dirty="0">
                <a:hlinkClick r:id="rId3"/>
              </a:rPr>
              <a:t>https://www.slideshare.net/slideshow/body-language-in-communication/42222145</a:t>
            </a:r>
            <a:r>
              <a:rPr lang="en-GB" dirty="0"/>
              <a:t> , (Accessed on 04/12/2025) - Michelle </a:t>
            </a:r>
          </a:p>
          <a:p>
            <a:r>
              <a:rPr lang="en-GB" dirty="0"/>
              <a:t>Google,(2025)</a:t>
            </a:r>
            <a:r>
              <a:rPr lang="en-GB" dirty="0">
                <a:hlinkClick r:id="rId4"/>
              </a:rPr>
              <a:t>https://www.shutterstock.com/search/body-language</a:t>
            </a:r>
            <a:r>
              <a:rPr lang="en-GB" dirty="0"/>
              <a:t> (Accessed on 06/12/2025) – Michelle </a:t>
            </a:r>
          </a:p>
          <a:p>
            <a:endParaRPr lang="en-GB" dirty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48403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4C3FD-0A53-12B1-C8F1-13E1482D06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9298F14-B677-55B7-F3C4-A47298EAF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1F92A6-42BC-730B-D28C-52EBD97E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1218494-2280-0705-2AB2-DCF912851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871A275-4D1D-7DCF-0CF5-04B83BBA5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9DF417-84CD-8B13-566C-326B652BC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538C3C-EEDD-6674-F09B-AC1186CEC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Google,(2025)</a:t>
            </a:r>
            <a:r>
              <a:rPr lang="en-GB" dirty="0">
                <a:hlinkClick r:id="rId2"/>
              </a:rPr>
              <a:t>https://globalfoodsafetyresource.com/wpcontent/uploads/2019/03/tailor-training-food-safety-standards.jpg</a:t>
            </a:r>
            <a:r>
              <a:rPr lang="en-GB" dirty="0"/>
              <a:t>  (Accessed on 06/12/2025) – Michelle </a:t>
            </a:r>
          </a:p>
          <a:p>
            <a:r>
              <a:rPr lang="en-GB" dirty="0"/>
              <a:t>Google,(2025) </a:t>
            </a:r>
            <a:r>
              <a:rPr lang="en-GB" dirty="0">
                <a:hlinkClick r:id="rId3"/>
              </a:rPr>
              <a:t>https://www.chiefoutsiders.com/hs-fs/hubfs/jumbled%20lines%20of%20communication.jpg?width=900&amp;height=600&amp;name=jumbled%20lines%20of%20communication.jpg</a:t>
            </a:r>
            <a:r>
              <a:rPr lang="en-GB" dirty="0"/>
              <a:t> (Accessed 06/12/2025) – Michelle </a:t>
            </a:r>
          </a:p>
          <a:p>
            <a:r>
              <a:rPr lang="en-GB" dirty="0"/>
              <a:t>Himanshu Juneja, Founder of Management Study Guide, Berlo’s Model of Communication – </a:t>
            </a:r>
            <a:r>
              <a:rPr lang="en-GB" dirty="0">
                <a:hlinkClick r:id="rId4"/>
              </a:rPr>
              <a:t>Here</a:t>
            </a:r>
            <a:r>
              <a:rPr lang="en-GB" dirty="0"/>
              <a:t> – </a:t>
            </a:r>
            <a:r>
              <a:rPr lang="en-GB" dirty="0" err="1"/>
              <a:t>Siraje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499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43EA8A-0784-085E-49E8-EDD3DDFDB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A40340B-9B93-2745-5DC2-2E086042A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A8E281A-DC59-8D2D-C16D-9BEF4134C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CFAA154-381B-E03B-CF21-163D4D96B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C83E033-A1A8-C03E-49D9-A725A422F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183CD-FAC7-931C-DE97-CFE9A4FD0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60B20-27D2-B1B3-6B55-ABE7075C6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Shannon, C.E. and Weaver, W. (1949) </a:t>
            </a:r>
            <a:r>
              <a:rPr lang="en-GB" i="1" dirty="0"/>
              <a:t>The mathematical theory of communication</a:t>
            </a:r>
            <a:r>
              <a:rPr lang="en-GB" dirty="0"/>
              <a:t>. Urbana: University of Illinois Press.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Plant Engineering (2021). Effective communication in a high-noise environment. Available at: </a:t>
            </a:r>
            <a:r>
              <a:rPr lang="en-US" dirty="0">
                <a:ea typeface="+mn-lt"/>
                <a:cs typeface="+mn-lt"/>
                <a:hlinkClick r:id="rId2"/>
              </a:rPr>
              <a:t>https://www.plantengineering.com/effective-communication-in-a-high-noise-environment/</a:t>
            </a:r>
            <a:r>
              <a:rPr lang="en-US" dirty="0">
                <a:ea typeface="+mn-lt"/>
                <a:cs typeface="+mn-lt"/>
              </a:rPr>
              <a:t> (Accessed: 6 December 2025) - </a:t>
            </a:r>
            <a:r>
              <a:rPr lang="en-US" dirty="0" err="1">
                <a:ea typeface="+mn-lt"/>
                <a:cs typeface="+mn-lt"/>
              </a:rPr>
              <a:t>Nazarii</a:t>
            </a:r>
            <a:r>
              <a:rPr lang="en-US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673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21289</TotalTime>
  <Words>1253</Words>
  <Application>Microsoft Office PowerPoint</Application>
  <PresentationFormat>Widescreen</PresentationFormat>
  <Paragraphs>195</Paragraphs>
  <Slides>26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Wingdings</vt:lpstr>
      <vt:lpstr>Office Theme</vt:lpstr>
      <vt:lpstr>LCLM4003 Effective Teamwork and Communication  Group Presentation – Flight Foods     </vt:lpstr>
      <vt:lpstr>Overview</vt:lpstr>
      <vt:lpstr>Introduction</vt:lpstr>
      <vt:lpstr>  Cultural Barrier </vt:lpstr>
      <vt:lpstr>The model used for this barrier</vt:lpstr>
      <vt:lpstr>Solutions</vt:lpstr>
      <vt:lpstr>ATTITUDE BARRIER   </vt:lpstr>
      <vt:lpstr>The model used for this barrier</vt:lpstr>
      <vt:lpstr>PowerPoint Presentation</vt:lpstr>
      <vt:lpstr>Solutions</vt:lpstr>
      <vt:lpstr>PHYSICAL BARRIER</vt:lpstr>
      <vt:lpstr>PowerPoint Presentation</vt:lpstr>
      <vt:lpstr>Solutions to Reduce the Physical Barrier</vt:lpstr>
      <vt:lpstr>LANGUAGEBARRIER   </vt:lpstr>
      <vt:lpstr>The model used for this barrier</vt:lpstr>
      <vt:lpstr>Shannon and Weaver Model </vt:lpstr>
      <vt:lpstr>Solutions</vt:lpstr>
      <vt:lpstr>Psychological barriers  </vt:lpstr>
      <vt:lpstr>Berlo's SMCR Model of communication </vt:lpstr>
      <vt:lpstr>PowerPoint Presentation</vt:lpstr>
      <vt:lpstr>Solutions</vt:lpstr>
      <vt:lpstr>Conclusion 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LCLM4003 Effective Teamwork and Communication  </dc:title>
  <dc:creator>Lloyd Beharry</dc:creator>
  <cp:lastModifiedBy>Zoriana Shpyt (2437386)</cp:lastModifiedBy>
  <cp:revision>635</cp:revision>
  <dcterms:created xsi:type="dcterms:W3CDTF">2025-03-30T08:53:31Z</dcterms:created>
  <dcterms:modified xsi:type="dcterms:W3CDTF">2025-12-08T07:14:08Z</dcterms:modified>
</cp:coreProperties>
</file>