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60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5787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30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340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679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759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135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7546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8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73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796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54A5C-E6D7-45C0-887A-DB9CED867BA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85C0C90-89BB-4733-9BFC-6099F655F86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448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214492_student_uwtsd_ac_uk/EV68cDzOKzxAmPEPZuJ7l6UBBgvkvW61EQm7C6ymjLrJBw?nav=eyJyZWZlcnJhbEluZm8iOnsicmVmZXJyYWxBcHAiOiJTdHJlYW1XZWJBcHAiLCJyZWZlcnJhbFZpZXciOiJTaGFyZURpYWxvZyIsInJlZmVycmFsQXBwUGxhdGZvcm0iOiJXZWIiLCJyZWZlcnJhbE1vZGUiOiJ2aWV3In19&amp;email=h.prosser%40uwtsd.ac.uk&amp;e=ZTp5mF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94F50-E8F8-9C27-5333-012175477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371660"/>
            <a:ext cx="9603275" cy="3450613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Roberto-Alexandru Stere</a:t>
            </a: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2214492</a:t>
            </a: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</a:p>
          <a:p>
            <a:pPr marL="0" indent="0" algn="ctr">
              <a:buNone/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and Cultural Awareness BMIH5003</a:t>
            </a: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</a:t>
            </a: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Heidi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prosser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Recording-20231027_153237.webm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196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4F9F9-1E20-67CC-CE9B-A1998B702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7200" y="-1281601"/>
            <a:ext cx="9144000" cy="238760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dirty="0"/>
              <a:t>The power of multilingualism and language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55589E-7979-49FB-F6B6-03C404BDB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6363" y="1496147"/>
            <a:ext cx="3537526" cy="1655762"/>
          </a:xfrm>
        </p:spPr>
        <p:txBody>
          <a:bodyPr>
            <a:normAutofit/>
          </a:bodyPr>
          <a:lstStyle/>
          <a:p>
            <a:r>
              <a:rPr lang="en-GB" sz="2600" b="1" i="1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i="1" dirty="0">
                <a:latin typeface="Arial" panose="020B0604020202020204" pitchFamily="34" charset="0"/>
                <a:cs typeface="Arial" panose="020B0604020202020204" pitchFamily="34" charset="0"/>
              </a:rPr>
              <a:t>table :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7BD5A7-40EF-A14D-9035-633CE70FB3D5}"/>
              </a:ext>
            </a:extLst>
          </p:cNvPr>
          <p:cNvSpPr txBox="1"/>
          <p:nvPr/>
        </p:nvSpPr>
        <p:spPr>
          <a:xfrm>
            <a:off x="452580" y="3706091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Diversity Hotel &amp; Spa London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Multilingualism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Language Awareness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Modern European Language: French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640B18-FDAC-347B-F2A6-FD543C128B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888" y="3840651"/>
            <a:ext cx="4376315" cy="28702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2FAB0F3D-B5BF-E0C4-E2E0-74963FF9F627}"/>
              </a:ext>
            </a:extLst>
          </p:cNvPr>
          <p:cNvSpPr txBox="1">
            <a:spLocks/>
          </p:cNvSpPr>
          <p:nvPr/>
        </p:nvSpPr>
        <p:spPr>
          <a:xfrm>
            <a:off x="4608946" y="1050581"/>
            <a:ext cx="2632361" cy="3206299"/>
          </a:xfrm>
          <a:prstGeom prst="rect">
            <a:avLst/>
          </a:prstGeom>
        </p:spPr>
        <p:txBody>
          <a:bodyPr vert="horz" lIns="91440" tIns="91440" rIns="91440" bIns="9144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b="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187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B09B2-14BD-C576-A600-64D8C93F7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125" y="139501"/>
            <a:ext cx="9603275" cy="1049235"/>
          </a:xfrm>
        </p:spPr>
        <p:txBody>
          <a:bodyPr>
            <a:normAutofit/>
          </a:bodyPr>
          <a:lstStyle/>
          <a:p>
            <a:r>
              <a:rPr lang="en-GB" sz="4000" b="1" i="1" dirty="0">
                <a:effectLst/>
              </a:rPr>
              <a:t>The Benefits of Multilingualism</a:t>
            </a:r>
            <a:endParaRPr lang="en-GB" sz="4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C5303-5F8F-00BE-93B2-A39269A65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60" y="2006495"/>
            <a:ext cx="9603275" cy="345061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Unlocking Opportunities:</a:t>
            </a:r>
          </a:p>
          <a:p>
            <a:pPr marL="0" indent="0">
              <a:buNone/>
            </a:pPr>
            <a:endParaRPr lang="en-GB" sz="5000" b="1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Customer Base: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8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French-speaking tourists: France, Canada, Belgium, and more.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Guest Experience: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8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Personalized service in their native language.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Online Reviews: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8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Satisfied guests share their experiences.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Revenue: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8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Attract a broader clientele.</a:t>
            </a:r>
          </a:p>
          <a:p>
            <a:pPr marL="0" indent="0">
              <a:buNone/>
            </a:pPr>
            <a:endParaRPr lang="en-GB" sz="3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Hotel receptionist assisting the guest">
            <a:extLst>
              <a:ext uri="{FF2B5EF4-FFF2-40B4-BE49-F238E27FC236}">
                <a16:creationId xmlns:a16="http://schemas.microsoft.com/office/drawing/2014/main" id="{13D2CD69-6245-7DC9-945A-FC93214F04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2695" y="3565237"/>
            <a:ext cx="3753945" cy="250147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67124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ADEF2-258A-85D6-8A69-94133D07C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997" y="0"/>
            <a:ext cx="9603275" cy="1049235"/>
          </a:xfrm>
        </p:spPr>
        <p:txBody>
          <a:bodyPr>
            <a:normAutofit/>
          </a:bodyPr>
          <a:lstStyle/>
          <a:p>
            <a:r>
              <a:rPr lang="en-GB" sz="4000" b="1" i="1" dirty="0">
                <a:effectLst/>
              </a:rPr>
              <a:t>French Language Overview</a:t>
            </a:r>
            <a:endParaRPr lang="en-GB" sz="4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BA189-0034-401C-56C8-144DB8226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8023"/>
            <a:ext cx="9603275" cy="345061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en-GB" sz="3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French:</a:t>
            </a:r>
          </a:p>
          <a:p>
            <a:pPr marL="0" indent="0">
              <a:buNone/>
            </a:pPr>
            <a:endParaRPr lang="en-GB" sz="3200" b="1" i="1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Where is French Spoken?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France, Canada, Belgium, Switzerland, and numerous African countries.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French Hard to Learn?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Moderately challenging, but valuable for hospitality.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Politeness in French: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"Bonjour" (Good morning) and "</a:t>
            </a:r>
            <a:r>
              <a:rPr lang="en-GB" sz="29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S'il</a:t>
            </a: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vous</a:t>
            </a: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plaît</a:t>
            </a: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 (Please).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Avoid "</a:t>
            </a:r>
            <a:r>
              <a:rPr lang="en-GB" sz="29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 (informal) with guests; use "</a:t>
            </a:r>
            <a:r>
              <a:rPr lang="en-GB" sz="29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vous</a:t>
            </a:r>
            <a:r>
              <a:rPr lang="en-GB" sz="29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 (formal).</a:t>
            </a:r>
          </a:p>
          <a:p>
            <a:endParaRPr lang="en-GB" b="1" i="1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66103B0-3F87-0E22-AC28-6C9069AAB8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974" y="3509818"/>
            <a:ext cx="5154026" cy="26600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5600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0F649-922A-BEDC-F0B6-8B039EF81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942" y="65610"/>
            <a:ext cx="9603275" cy="1049235"/>
          </a:xfrm>
        </p:spPr>
        <p:txBody>
          <a:bodyPr>
            <a:noAutofit/>
          </a:bodyPr>
          <a:lstStyle/>
          <a:p>
            <a:pPr algn="ctr"/>
            <a:r>
              <a:rPr lang="en-GB" sz="4000" b="1" i="1" dirty="0">
                <a:effectLst/>
              </a:rPr>
              <a:t>Language Awareness in the Hotel Industry</a:t>
            </a:r>
            <a:endParaRPr lang="en-GB" sz="4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5426E-7716-F1E7-0371-F42F77868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1077"/>
            <a:ext cx="9603275" cy="34506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Bridging Cultures with Language:</a:t>
            </a:r>
          </a:p>
          <a:p>
            <a:pPr marL="0" indent="0">
              <a:buNone/>
            </a:pPr>
            <a:endParaRPr lang="en-GB" b="1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Language Awareness Matters?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 and rapport with guests.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Avoid misunderstandings and cultural impediments.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Real-World Example: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Greeting a French guest with "Bonjour" and "</a:t>
            </a:r>
            <a:r>
              <a:rPr lang="en-GB" sz="1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S'il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vous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plaît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."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Communication: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 common phrases and cultural nuances.</a:t>
            </a:r>
          </a:p>
          <a:p>
            <a:pPr marL="0" indent="0">
              <a:buNone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Blog - Evolution of Hotel Emp Safety">
            <a:extLst>
              <a:ext uri="{FF2B5EF4-FFF2-40B4-BE49-F238E27FC236}">
                <a16:creationId xmlns:a16="http://schemas.microsoft.com/office/drawing/2014/main" id="{190F381C-3D75-59B4-DDFA-E42C20321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956" y="2913697"/>
            <a:ext cx="4650140" cy="309759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10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3B3AA-D0A9-B83A-7C19-17D5E7449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0"/>
            <a:ext cx="9603275" cy="1049235"/>
          </a:xfrm>
        </p:spPr>
        <p:txBody>
          <a:bodyPr>
            <a:noAutofit/>
          </a:bodyPr>
          <a:lstStyle/>
          <a:p>
            <a:pPr algn="ctr"/>
            <a:r>
              <a:rPr lang="en-GB" sz="4000" b="1" i="1" dirty="0">
                <a:effectLst/>
              </a:rPr>
              <a:t>Embrace Multilingualism at Diversity Hotel &amp; Spa London</a:t>
            </a:r>
            <a:endParaRPr lang="en-GB" sz="4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3ED1C-EF7B-1948-658C-994604F57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60313"/>
            <a:ext cx="9603275" cy="345061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 marL="0" indent="0">
              <a:buNone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Benefits of Multilingualism: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guest experience, global clientele, and revenue growth.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French Language Insights: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French-speaking regions, moderate learning challenge, and key phrases.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Opportunities: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training programs for staff.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 Our Team: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Equip our staff with language awareness skills for success.</a:t>
            </a:r>
          </a:p>
          <a:p>
            <a:pPr marL="0" indent="0">
              <a:buNone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The Langley Buckinghamshire">
            <a:extLst>
              <a:ext uri="{FF2B5EF4-FFF2-40B4-BE49-F238E27FC236}">
                <a16:creationId xmlns:a16="http://schemas.microsoft.com/office/drawing/2014/main" id="{E96B25D3-E1CC-B87E-9E7B-A13D175A4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364" y="3092906"/>
            <a:ext cx="4479636" cy="29817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16551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7DA77-7388-73AB-281C-72B3E38F2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-100644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sz="4000" b="1" i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7F263-99A5-4F3E-2191-4E037171D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24" y="1951077"/>
            <a:ext cx="9603275" cy="345061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i="1" dirty="0">
                <a:effectLst/>
              </a:rPr>
              <a:t>Photos:</a:t>
            </a:r>
          </a:p>
          <a:p>
            <a:r>
              <a:rPr lang="en-GB" sz="4800" i="1" dirty="0">
                <a:effectLst/>
              </a:rPr>
              <a:t>The best spas near London</a:t>
            </a:r>
            <a:r>
              <a:rPr lang="en-GB" sz="4800" dirty="0">
                <a:effectLst/>
              </a:rPr>
              <a:t> (no date) </a:t>
            </a:r>
            <a:r>
              <a:rPr lang="en-GB" sz="4800" i="1" dirty="0">
                <a:effectLst/>
              </a:rPr>
              <a:t>Condé Nast Traveller The best spas near London</a:t>
            </a:r>
            <a:r>
              <a:rPr lang="en-GB" sz="4800" dirty="0">
                <a:effectLst/>
              </a:rPr>
              <a:t>. Available at: https://www.cntraveller.com/gallery/best-spas-near-london. (Accessed: 25 October 2023). </a:t>
            </a:r>
          </a:p>
          <a:p>
            <a:r>
              <a:rPr lang="en-GB" sz="4800" dirty="0">
                <a:effectLst/>
              </a:rPr>
              <a:t>Mobile, R. (2019) </a:t>
            </a:r>
            <a:r>
              <a:rPr lang="en-GB" sz="4800" i="1" dirty="0">
                <a:effectLst/>
              </a:rPr>
              <a:t>React</a:t>
            </a:r>
            <a:r>
              <a:rPr lang="en-GB" sz="4800" dirty="0">
                <a:effectLst/>
              </a:rPr>
              <a:t>. Available at: https://news.reactmobile.com/blog/the-evolution-of-hotel-employee-safety-technology (Accessed: 25 October 2023). </a:t>
            </a:r>
          </a:p>
          <a:p>
            <a:r>
              <a:rPr lang="fr-FR" sz="4800" dirty="0">
                <a:effectLst/>
              </a:rPr>
              <a:t>(No date) </a:t>
            </a:r>
            <a:r>
              <a:rPr lang="fr-FR" sz="4800" i="1" dirty="0">
                <a:effectLst/>
              </a:rPr>
              <a:t>tes</a:t>
            </a:r>
            <a:r>
              <a:rPr lang="fr-FR" sz="4800" dirty="0">
                <a:effectLst/>
              </a:rPr>
              <a:t>. </a:t>
            </a:r>
            <a:r>
              <a:rPr lang="fr-FR" sz="4800" dirty="0" err="1">
                <a:effectLst/>
              </a:rPr>
              <a:t>Available</a:t>
            </a:r>
            <a:r>
              <a:rPr lang="fr-FR" sz="4800" dirty="0">
                <a:effectLst/>
              </a:rPr>
              <a:t> at: https://www.tes.com/teaching-resource/display-french-speaking-country-fact-sheets-and-photos-12303266. </a:t>
            </a:r>
            <a:r>
              <a:rPr lang="en-GB" sz="4800" dirty="0">
                <a:effectLst/>
              </a:rPr>
              <a:t>(Accessed: 25 October 2023). </a:t>
            </a:r>
            <a:endParaRPr lang="fr-FR" sz="4800" dirty="0">
              <a:effectLst/>
            </a:endParaRPr>
          </a:p>
          <a:p>
            <a:r>
              <a:rPr lang="en-GB" sz="4800" dirty="0">
                <a:effectLst/>
              </a:rPr>
              <a:t>(2022) </a:t>
            </a:r>
            <a:r>
              <a:rPr lang="en-GB" sz="4800" i="1" dirty="0" err="1">
                <a:effectLst/>
              </a:rPr>
              <a:t>WelcomeWare</a:t>
            </a:r>
            <a:r>
              <a:rPr lang="en-GB" sz="4800" dirty="0">
                <a:effectLst/>
              </a:rPr>
              <a:t>. Available at: https://www.welcomeware.live/6-skills-hotel-receptionists-must-have/ (Accessed: 25 October 2023). </a:t>
            </a:r>
          </a:p>
          <a:p>
            <a:r>
              <a:rPr lang="en-GB" sz="4800" dirty="0"/>
              <a:t>Logo-Created by student.</a:t>
            </a:r>
          </a:p>
          <a:p>
            <a:pPr marL="0" indent="0">
              <a:buNone/>
            </a:pPr>
            <a:r>
              <a:rPr lang="en-GB" sz="4800" dirty="0"/>
              <a:t>-----------------------------------------------------------------------------------------------------------------------------------------------------------------------------------------------</a:t>
            </a:r>
          </a:p>
          <a:p>
            <a:r>
              <a:rPr lang="en-GB" sz="4800" dirty="0">
                <a:effectLst/>
              </a:rPr>
              <a:t>Guarino, B. (2023) </a:t>
            </a:r>
            <a:r>
              <a:rPr lang="en-GB" sz="4800" i="1" dirty="0">
                <a:effectLst/>
              </a:rPr>
              <a:t>The benefits of multilingualism</a:t>
            </a:r>
            <a:r>
              <a:rPr lang="en-GB" sz="4800" dirty="0">
                <a:effectLst/>
              </a:rPr>
              <a:t>, </a:t>
            </a:r>
            <a:r>
              <a:rPr lang="en-GB" sz="4800" i="1" dirty="0" err="1">
                <a:effectLst/>
              </a:rPr>
              <a:t>Mondly</a:t>
            </a:r>
            <a:r>
              <a:rPr lang="en-GB" sz="4800" i="1" dirty="0">
                <a:effectLst/>
              </a:rPr>
              <a:t> Blog</a:t>
            </a:r>
            <a:r>
              <a:rPr lang="en-GB" sz="4800" dirty="0">
                <a:effectLst/>
              </a:rPr>
              <a:t>. Available at: https://www.mondly.com/blog/benefits-multilingualism/ (Accessed: 25 October 2023). </a:t>
            </a:r>
          </a:p>
          <a:p>
            <a:r>
              <a:rPr lang="en-GB" sz="4800" dirty="0">
                <a:effectLst/>
              </a:rPr>
              <a:t>Blue, G.M. (2002) </a:t>
            </a:r>
            <a:r>
              <a:rPr lang="en-GB" sz="4800" i="1" dirty="0">
                <a:effectLst/>
              </a:rPr>
              <a:t>Hospitality language as a professional skill</a:t>
            </a:r>
            <a:r>
              <a:rPr lang="en-GB" sz="4800" dirty="0">
                <a:effectLst/>
              </a:rPr>
              <a:t>, </a:t>
            </a:r>
            <a:r>
              <a:rPr lang="en-GB" sz="4800" i="1" dirty="0">
                <a:effectLst/>
              </a:rPr>
              <a:t>English for Specific Purposes</a:t>
            </a:r>
            <a:r>
              <a:rPr lang="en-GB" sz="4800" dirty="0">
                <a:effectLst/>
              </a:rPr>
              <a:t>. Available at: https://www.sciencedirect.com/science/article/abs/pii/S088949060100031X (Accessed: 25 October 2023). </a:t>
            </a:r>
          </a:p>
          <a:p>
            <a:endParaRPr lang="en-GB" sz="380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28549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212</TotalTime>
  <Words>518</Words>
  <Application>Microsoft Office PowerPoint</Application>
  <PresentationFormat>Widescreen</PresentationFormat>
  <Paragraphs>67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Gill Sans MT</vt:lpstr>
      <vt:lpstr>Söhne</vt:lpstr>
      <vt:lpstr>Gallery</vt:lpstr>
      <vt:lpstr>PowerPoint Presentation</vt:lpstr>
      <vt:lpstr>The power of multilingualism and language awareness</vt:lpstr>
      <vt:lpstr>The Benefits of Multilingualism</vt:lpstr>
      <vt:lpstr>French Language Overview</vt:lpstr>
      <vt:lpstr>Language Awareness in the Hotel Industry</vt:lpstr>
      <vt:lpstr>Embrace Multilingualism at Diversity Hotel &amp; Spa London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power of multilingualism and language awareness</dc:title>
  <dc:creator>Row Sann</dc:creator>
  <cp:lastModifiedBy>Row Sann</cp:lastModifiedBy>
  <cp:revision>3</cp:revision>
  <dcterms:created xsi:type="dcterms:W3CDTF">2023-10-27T10:23:04Z</dcterms:created>
  <dcterms:modified xsi:type="dcterms:W3CDTF">2023-10-27T14:36:49Z</dcterms:modified>
</cp:coreProperties>
</file>