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2.xml" ContentType="application/vnd.openxmlformats-officedocument.presentationml.notesSlide+xml"/>
  <Override PartName="/ppt/ink/ink1.xml" ContentType="application/inkml+xml"/>
  <Override PartName="/ppt/ink/ink2.xml" ContentType="application/inkml+xml"/>
  <Override PartName="/ppt/tags/tag12.xml" ContentType="application/vnd.openxmlformats-officedocument.presentationml.tags+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tags/tag13.xml" ContentType="application/vnd.openxmlformats-officedocument.presentationml.tags+xml"/>
  <Override PartName="/ppt/ink/ink11.xml" ContentType="application/inkml+xml"/>
  <Override PartName="/ppt/ink/ink12.xml" ContentType="application/inkml+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ink/ink13.xml" ContentType="application/inkml+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ink/ink14.xml" ContentType="application/inkml+xml"/>
  <Override PartName="/ppt/tags/tag31.xml" ContentType="application/vnd.openxmlformats-officedocument.presentationml.tags+xml"/>
  <Override PartName="/ppt/ink/ink15.xml" ContentType="application/inkml+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ink/ink16.xml" ContentType="application/inkml+xml"/>
  <Override PartName="/ppt/ink/ink17.xml" ContentType="application/inkml+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7"/>
  </p:notesMasterIdLst>
  <p:sldIdLst>
    <p:sldId id="382" r:id="rId2"/>
    <p:sldId id="258" r:id="rId3"/>
    <p:sldId id="424" r:id="rId4"/>
    <p:sldId id="421" r:id="rId5"/>
    <p:sldId id="422" r:id="rId6"/>
    <p:sldId id="423" r:id="rId7"/>
    <p:sldId id="259" r:id="rId8"/>
    <p:sldId id="260" r:id="rId9"/>
    <p:sldId id="386" r:id="rId10"/>
    <p:sldId id="261" r:id="rId11"/>
    <p:sldId id="263" r:id="rId12"/>
    <p:sldId id="387" r:id="rId13"/>
    <p:sldId id="385" r:id="rId14"/>
    <p:sldId id="264" r:id="rId15"/>
    <p:sldId id="265" r:id="rId16"/>
    <p:sldId id="266" r:id="rId17"/>
    <p:sldId id="267" r:id="rId18"/>
    <p:sldId id="269" r:id="rId19"/>
    <p:sldId id="268" r:id="rId20"/>
    <p:sldId id="287" r:id="rId21"/>
    <p:sldId id="288" r:id="rId22"/>
    <p:sldId id="289" r:id="rId23"/>
    <p:sldId id="270" r:id="rId24"/>
    <p:sldId id="271" r:id="rId25"/>
    <p:sldId id="416" r:id="rId26"/>
    <p:sldId id="273" r:id="rId27"/>
    <p:sldId id="274" r:id="rId28"/>
    <p:sldId id="275" r:id="rId29"/>
    <p:sldId id="390" r:id="rId30"/>
    <p:sldId id="391" r:id="rId31"/>
    <p:sldId id="277" r:id="rId32"/>
    <p:sldId id="272" r:id="rId33"/>
    <p:sldId id="276" r:id="rId34"/>
    <p:sldId id="420" r:id="rId35"/>
    <p:sldId id="278" r:id="rId36"/>
    <p:sldId id="280" r:id="rId37"/>
    <p:sldId id="282" r:id="rId38"/>
    <p:sldId id="281" r:id="rId39"/>
    <p:sldId id="283" r:id="rId40"/>
    <p:sldId id="284" r:id="rId41"/>
    <p:sldId id="285" r:id="rId42"/>
    <p:sldId id="417" r:id="rId43"/>
    <p:sldId id="418" r:id="rId44"/>
    <p:sldId id="427" r:id="rId45"/>
    <p:sldId id="428" r:id="rId46"/>
  </p:sldIdLst>
  <p:sldSz cx="9144000" cy="6858000" type="screen4x3"/>
  <p:notesSz cx="6797675" cy="9925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34" autoAdjust="0"/>
    <p:restoredTop sz="94664" autoAdjust="0"/>
  </p:normalViewPr>
  <p:slideViewPr>
    <p:cSldViewPr>
      <p:cViewPr>
        <p:scale>
          <a:sx n="86" d="100"/>
          <a:sy n="86" d="100"/>
        </p:scale>
        <p:origin x="821" y="48"/>
      </p:cViewPr>
      <p:guideLst>
        <p:guide orient="horz" pos="2160"/>
        <p:guide pos="2880"/>
      </p:guideLst>
    </p:cSldViewPr>
  </p:slideViewPr>
  <p:outlineViewPr>
    <p:cViewPr>
      <p:scale>
        <a:sx n="33" d="100"/>
        <a:sy n="33" d="100"/>
      </p:scale>
      <p:origin x="0" y="-106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4" d="100"/>
          <a:sy n="74" d="100"/>
        </p:scale>
        <p:origin x="123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2T11:43:40.92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6-23T18:47:59.037"/>
    </inkml:context>
    <inkml:brush xml:id="br0">
      <inkml:brushProperty name="width" value="0.1" units="cm"/>
      <inkml:brushProperty name="height" value="0.1" units="cm"/>
      <inkml:brushProperty name="color" value="#66CC00"/>
    </inkml:brush>
  </inkml:definitions>
  <inkml:trace contextRef="#ctx0" brushRef="#br0">67 14 4353,'0'0'6705,"0"0"-5320,0 0-1001,0 0-304,0 0 56,0 0-128,0 0-16,-8-14-320,-11 18-985,-1 20-695,1 1-1049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49:33.124"/>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49:45.271"/>
    </inkml:context>
    <inkml:brush xml:id="br0">
      <inkml:brushProperty name="width" value="0.1" units="cm"/>
      <inkml:brushProperty name="height" value="0.1" units="cm"/>
      <inkml:brushProperty name="ignorePressure" value="1"/>
    </inkml:brush>
  </inkml:definitions>
  <inkml:trace contextRef="#ctx0" brushRef="#br0">1 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49:47.632"/>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0:27.470"/>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0:31.760"/>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6-23T19:02:59.970"/>
    </inkml:context>
    <inkml:brush xml:id="br0">
      <inkml:brushProperty name="width" value="0.1" units="cm"/>
      <inkml:brushProperty name="height" value="0.1" units="cm"/>
      <inkml:brushProperty name="color" value="#E71224"/>
    </inkml:brush>
  </inkml:definitions>
  <inkml:trace contextRef="#ctx0" brushRef="#br0">0 1 1456,'0'0'4361,"0"0"-3873,0 0-488,0 0-912,0 0-1112,0 0 39,0 0 993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6-23T19:03:10.671"/>
    </inkml:context>
    <inkml:brush xml:id="br0">
      <inkml:brushProperty name="width" value="0.1" units="cm"/>
      <inkml:brushProperty name="height" value="0.1" units="cm"/>
      <inkml:brushProperty name="color" value="#E71224"/>
    </inkml:brush>
  </inkml:definitions>
  <inkml:trace contextRef="#ctx0" brushRef="#br0">1 1 8890,'0'0'1240,"0"0"-1240,0 0-800,0 0-512,0 0 704,0 0-633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21.618"/>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9:47.816"/>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1 0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32.894"/>
    </inkml:context>
    <inkml:brush xml:id="br0">
      <inkml:brushProperty name="width" value="0.05" units="cm"/>
      <inkml:brushProperty name="height" value="0.05" units="cm"/>
    </inkml:brush>
  </inkml:definitions>
  <inkml:trace contextRef="#ctx0" brushRef="#br0">114 81 10914 0 0,'0'0'11251'0'0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9.691"/>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9.691"/>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9:03.984"/>
    </inkml:context>
    <inkml:brush xml:id="br0">
      <inkml:brushProperty name="width" value="0.1" units="cm"/>
      <inkml:brushProperty name="height" value="0.1" units="cm"/>
      <inkml:brushProperty name="ignorePressure" value="1"/>
    </inkml:brush>
  </inkml:definitions>
  <inkml:trace contextRef="#ctx0" brushRef="#br0">0 1,'0'0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9:04.941"/>
    </inkml:context>
    <inkml:brush xml:id="br0">
      <inkml:brushProperty name="width" value="0.1" units="cm"/>
      <inkml:brushProperty name="height" value="0.1" units="cm"/>
      <inkml:brushProperty name="ignorePressure" value="1"/>
    </inkml:brush>
  </inkml:definitions>
  <inkml:trace contextRef="#ctx0" brushRef="#br0">1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62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1"/>
            <a:ext cx="2945659" cy="496252"/>
          </a:xfrm>
          <a:prstGeom prst="rect">
            <a:avLst/>
          </a:prstGeom>
        </p:spPr>
        <p:txBody>
          <a:bodyPr vert="horz" lIns="91440" tIns="45720" rIns="91440" bIns="45720" rtlCol="0"/>
          <a:lstStyle>
            <a:lvl1pPr algn="r">
              <a:defRPr sz="1200"/>
            </a:lvl1pPr>
          </a:lstStyle>
          <a:p>
            <a:fld id="{B7A126F7-C520-466E-8A08-C83A624AAD89}" type="datetimeFigureOut">
              <a:rPr lang="en-GB" smtClean="0"/>
              <a:pPr/>
              <a:t>30/09/2025</a:t>
            </a:fld>
            <a:endParaRPr lang="en-GB"/>
          </a:p>
        </p:txBody>
      </p:sp>
      <p:sp>
        <p:nvSpPr>
          <p:cNvPr id="4" name="Slide Image Placeholder 3"/>
          <p:cNvSpPr>
            <a:spLocks noGrp="1" noRot="1" noChangeAspect="1"/>
          </p:cNvSpPr>
          <p:nvPr>
            <p:ph type="sldImg" idx="2"/>
          </p:nvPr>
        </p:nvSpPr>
        <p:spPr>
          <a:xfrm>
            <a:off x="917575" y="744538"/>
            <a:ext cx="4962525" cy="3721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4399"/>
            <a:ext cx="5438140" cy="446627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7076"/>
            <a:ext cx="2945659" cy="49625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7076"/>
            <a:ext cx="2945659" cy="496252"/>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a:p>
        </p:txBody>
      </p:sp>
    </p:spTree>
    <p:extLst>
      <p:ext uri="{BB962C8B-B14F-4D97-AF65-F5344CB8AC3E}">
        <p14:creationId xmlns:p14="http://schemas.microsoft.com/office/powerpoint/2010/main" val="249992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30/09/2025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30/09/2025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30/09/2025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30/09/2025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30/09/2025</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30/09/2025</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30/09/2025</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30/09/2025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30/09/2025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30/09/2025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30/09/2025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30/09/2025</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30/09/2025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customXml" Target="../ink/ink2.xml"/><Relationship Id="rId5" Type="http://schemas.openxmlformats.org/officeDocument/2006/relationships/image" Target="../media/image4.png"/><Relationship Id="rId4" Type="http://schemas.openxmlformats.org/officeDocument/2006/relationships/customXml" Target="../ink/ink1.xml"/><Relationship Id="rId9"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9.png"/><Relationship Id="rId3" Type="http://schemas.openxmlformats.org/officeDocument/2006/relationships/customXml" Target="../ink/ink3.xml"/><Relationship Id="rId7" Type="http://schemas.openxmlformats.org/officeDocument/2006/relationships/customXml" Target="../ink/ink5.xml"/><Relationship Id="rId12" Type="http://schemas.openxmlformats.org/officeDocument/2006/relationships/customXml" Target="../ink/ink9.xml"/><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image" Target="../media/image7.png"/><Relationship Id="rId11" Type="http://schemas.openxmlformats.org/officeDocument/2006/relationships/customXml" Target="../ink/ink8.xml"/><Relationship Id="rId5" Type="http://schemas.openxmlformats.org/officeDocument/2006/relationships/customXml" Target="../ink/ink4.xml"/><Relationship Id="rId10" Type="http://schemas.openxmlformats.org/officeDocument/2006/relationships/image" Target="../media/image8.png"/><Relationship Id="rId4" Type="http://schemas.openxmlformats.org/officeDocument/2006/relationships/image" Target="../media/image5.png"/><Relationship Id="rId9" Type="http://schemas.openxmlformats.org/officeDocument/2006/relationships/customXml" Target="../ink/ink7.xml"/><Relationship Id="rId14" Type="http://schemas.openxmlformats.org/officeDocument/2006/relationships/customXml" Target="../ink/ink10.xml"/></Relationships>
</file>

<file path=ppt/slides/_rels/slide15.xml.rels><?xml version="1.0" encoding="UTF-8" standalone="yes"?>
<Relationships xmlns="http://schemas.openxmlformats.org/package/2006/relationships"><Relationship Id="rId18" Type="http://schemas.openxmlformats.org/officeDocument/2006/relationships/image" Target="../media/image15.png"/><Relationship Id="rId3" Type="http://schemas.openxmlformats.org/officeDocument/2006/relationships/customXml" Target="../ink/ink11.xm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customXml" Target="../ink/ink1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5.xml.rels><?xml version="1.0" encoding="UTF-8" standalone="yes"?>
<Relationships xmlns="http://schemas.openxmlformats.org/package/2006/relationships"><Relationship Id="rId3" Type="http://schemas.openxmlformats.org/officeDocument/2006/relationships/customXml" Target="../ink/ink13.xml"/><Relationship Id="rId2" Type="http://schemas.openxmlformats.org/officeDocument/2006/relationships/slideLayout" Target="../slideLayouts/slideLayout2.xml"/><Relationship Id="rId1" Type="http://schemas.openxmlformats.org/officeDocument/2006/relationships/tags" Target="../tags/tag23.xml"/><Relationship Id="rId134" Type="http://schemas.openxmlformats.org/officeDocument/2006/relationships/image" Target="../media/image305.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8.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9.xml"/></Relationships>
</file>

<file path=ppt/slides/_rels/slide34.xml.rels><?xml version="1.0" encoding="UTF-8" standalone="yes"?>
<Relationships xmlns="http://schemas.openxmlformats.org/package/2006/relationships"><Relationship Id="rId3" Type="http://schemas.openxmlformats.org/officeDocument/2006/relationships/customXml" Target="../ink/ink14.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50.png"/></Relationships>
</file>

<file path=ppt/slides/_rels/slide35.xml.rels><?xml version="1.0" encoding="UTF-8" standalone="yes"?>
<Relationships xmlns="http://schemas.openxmlformats.org/package/2006/relationships"><Relationship Id="rId3" Type="http://schemas.openxmlformats.org/officeDocument/2006/relationships/customXml" Target="../ink/ink15.xml"/><Relationship Id="rId2" Type="http://schemas.openxmlformats.org/officeDocument/2006/relationships/slideLayout" Target="../slideLayouts/slideLayout2.xml"/><Relationship Id="rId1" Type="http://schemas.openxmlformats.org/officeDocument/2006/relationships/tags" Target="../tags/tag31.xml"/><Relationship Id="rId4" Type="http://schemas.openxmlformats.org/officeDocument/2006/relationships/image" Target="../media/image50.png"/></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41.xml.rels><?xml version="1.0" encoding="UTF-8" standalone="yes"?>
<Relationships xmlns="http://schemas.openxmlformats.org/package/2006/relationships"><Relationship Id="rId3" Type="http://schemas.openxmlformats.org/officeDocument/2006/relationships/customXml" Target="../ink/ink16.xml"/><Relationship Id="rId2" Type="http://schemas.openxmlformats.org/officeDocument/2006/relationships/slideLayout" Target="../slideLayouts/slideLayout2.xml"/><Relationship Id="rId1" Type="http://schemas.openxmlformats.org/officeDocument/2006/relationships/tags" Target="../tags/tag37.xml"/><Relationship Id="rId5" Type="http://schemas.openxmlformats.org/officeDocument/2006/relationships/customXml" Target="../ink/ink17.xml"/><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8.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471564"/>
            <a:ext cx="7772400" cy="1053444"/>
          </a:xfrm>
        </p:spPr>
        <p:txBody>
          <a:bodyPr/>
          <a:lstStyle/>
          <a:p>
            <a:r>
              <a:rPr lang="en-GB" dirty="0">
                <a:solidFill>
                  <a:srgbClr val="FFFF00"/>
                </a:solidFill>
              </a:rPr>
              <a:t>MBA International Business</a:t>
            </a:r>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187624" y="2852936"/>
            <a:ext cx="6400800" cy="2525780"/>
          </a:xfrm>
        </p:spPr>
        <p:txBody>
          <a:bodyPr/>
          <a:lstStyle/>
          <a:p>
            <a:r>
              <a:rPr lang="en-GB" sz="3600" dirty="0">
                <a:solidFill>
                  <a:srgbClr val="FFFF00"/>
                </a:solidFill>
              </a:rPr>
              <a:t>Financial Management </a:t>
            </a:r>
            <a:r>
              <a:rPr lang="en-GB" sz="2800" dirty="0">
                <a:solidFill>
                  <a:srgbClr val="FFFF00"/>
                </a:solidFill>
              </a:rPr>
              <a:t>(LCMB7002) </a:t>
            </a:r>
          </a:p>
          <a:p>
            <a:endParaRPr lang="en-GB" dirty="0">
              <a:solidFill>
                <a:schemeClr val="bg1"/>
              </a:solidFill>
            </a:endParaRPr>
          </a:p>
          <a:p>
            <a:r>
              <a:rPr lang="en-GB" dirty="0">
                <a:solidFill>
                  <a:schemeClr val="bg1"/>
                </a:solidFill>
              </a:rPr>
              <a:t>Financial performance analysis 2</a:t>
            </a: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8" y="0"/>
            <a:ext cx="9164655" cy="908720"/>
          </a:xfrm>
          <a:solidFill>
            <a:schemeClr val="tx2">
              <a:lumMod val="20000"/>
              <a:lumOff val="80000"/>
            </a:schemeClr>
          </a:solidFill>
        </p:spPr>
        <p:txBody>
          <a:bodyPr>
            <a:normAutofit/>
          </a:bodyPr>
          <a:lstStyle/>
          <a:p>
            <a:pPr algn="ctr"/>
            <a:r>
              <a:rPr lang="en-GB" sz="2800" dirty="0"/>
              <a:t>LEARNING OUTCOMES</a:t>
            </a:r>
          </a:p>
        </p:txBody>
      </p:sp>
      <p:sp>
        <p:nvSpPr>
          <p:cNvPr id="3" name="Content Placeholder 2"/>
          <p:cNvSpPr>
            <a:spLocks noGrp="1"/>
          </p:cNvSpPr>
          <p:nvPr>
            <p:ph idx="1"/>
          </p:nvPr>
        </p:nvSpPr>
        <p:spPr>
          <a:xfrm>
            <a:off x="-1" y="908720"/>
            <a:ext cx="9164655" cy="4824536"/>
          </a:xfrm>
          <a:solidFill>
            <a:schemeClr val="tx2"/>
          </a:solidFill>
        </p:spPr>
        <p:txBody>
          <a:bodyPr>
            <a:normAutofit/>
          </a:bodyPr>
          <a:lstStyle/>
          <a:p>
            <a:pPr marL="0" indent="0">
              <a:buNone/>
            </a:pPr>
            <a:r>
              <a:rPr lang="en-GB" dirty="0"/>
              <a:t> </a:t>
            </a:r>
          </a:p>
          <a:p>
            <a:r>
              <a:rPr lang="en-GB" dirty="0">
                <a:solidFill>
                  <a:schemeClr val="accent1">
                    <a:lumMod val="20000"/>
                    <a:lumOff val="80000"/>
                  </a:schemeClr>
                </a:solidFill>
              </a:rPr>
              <a:t>identify the major categories of ratios that can be used for analysing financial statements;</a:t>
            </a:r>
          </a:p>
          <a:p>
            <a:r>
              <a:rPr lang="en-GB" dirty="0">
                <a:solidFill>
                  <a:schemeClr val="accent1">
                    <a:lumMod val="20000"/>
                    <a:lumOff val="80000"/>
                  </a:schemeClr>
                </a:solidFill>
              </a:rPr>
              <a:t>calculate key ratios for assessing the financial performance and position of a business; and</a:t>
            </a:r>
          </a:p>
          <a:p>
            <a:r>
              <a:rPr lang="en-GB" dirty="0">
                <a:solidFill>
                  <a:schemeClr val="accent1">
                    <a:lumMod val="20000"/>
                    <a:lumOff val="80000"/>
                  </a:schemeClr>
                </a:solidFill>
              </a:rPr>
              <a:t>discuss the limitations of ratios as a tool of financial analysis</a:t>
            </a:r>
          </a:p>
        </p:txBody>
      </p:sp>
      <p:sp>
        <p:nvSpPr>
          <p:cNvPr id="4" name="Slide Number Placeholder 3">
            <a:extLst>
              <a:ext uri="{FF2B5EF4-FFF2-40B4-BE49-F238E27FC236}">
                <a16:creationId xmlns:a16="http://schemas.microsoft.com/office/drawing/2014/main" id="{DB7FBB15-328E-4CF3-A49C-41293CEB99BB}"/>
              </a:ext>
            </a:extLst>
          </p:cNvPr>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462820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BB520-2564-2631-4BFF-992EEA9BD8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67A25A-2AD4-3949-622D-8F6414C309B0}"/>
              </a:ext>
            </a:extLst>
          </p:cNvPr>
          <p:cNvSpPr>
            <a:spLocks noGrp="1"/>
          </p:cNvSpPr>
          <p:nvPr>
            <p:ph type="title"/>
          </p:nvPr>
        </p:nvSpPr>
        <p:spPr>
          <a:xfrm>
            <a:off x="-10328" y="0"/>
            <a:ext cx="9164655" cy="908720"/>
          </a:xfrm>
          <a:solidFill>
            <a:schemeClr val="tx2">
              <a:lumMod val="20000"/>
              <a:lumOff val="80000"/>
            </a:schemeClr>
          </a:solidFill>
        </p:spPr>
        <p:txBody>
          <a:bodyPr>
            <a:normAutofit/>
          </a:bodyPr>
          <a:lstStyle/>
          <a:p>
            <a:pPr algn="ctr"/>
            <a:r>
              <a:rPr lang="en-GB" sz="2800" dirty="0"/>
              <a:t>Overview</a:t>
            </a:r>
          </a:p>
        </p:txBody>
      </p:sp>
      <p:sp>
        <p:nvSpPr>
          <p:cNvPr id="3" name="Content Placeholder 2">
            <a:extLst>
              <a:ext uri="{FF2B5EF4-FFF2-40B4-BE49-F238E27FC236}">
                <a16:creationId xmlns:a16="http://schemas.microsoft.com/office/drawing/2014/main" id="{320B350E-EDAC-0119-B1FD-507ACF51AEDA}"/>
              </a:ext>
            </a:extLst>
          </p:cNvPr>
          <p:cNvSpPr>
            <a:spLocks noGrp="1"/>
          </p:cNvSpPr>
          <p:nvPr>
            <p:ph idx="1"/>
          </p:nvPr>
        </p:nvSpPr>
        <p:spPr>
          <a:xfrm>
            <a:off x="-1" y="908720"/>
            <a:ext cx="9164655" cy="4824536"/>
          </a:xfrm>
          <a:solidFill>
            <a:schemeClr val="tx2"/>
          </a:solidFill>
        </p:spPr>
        <p:txBody>
          <a:bodyPr>
            <a:normAutofit fontScale="92500" lnSpcReduction="10000"/>
          </a:bodyPr>
          <a:lstStyle/>
          <a:p>
            <a:pPr marL="0" indent="0">
              <a:buNone/>
            </a:pPr>
            <a:r>
              <a:rPr lang="en-GB" dirty="0"/>
              <a:t> </a:t>
            </a:r>
          </a:p>
          <a:p>
            <a:r>
              <a:rPr lang="en-GB" sz="2600" dirty="0">
                <a:solidFill>
                  <a:schemeClr val="tx2">
                    <a:lumMod val="20000"/>
                    <a:lumOff val="80000"/>
                  </a:schemeClr>
                </a:solidFill>
                <a:cs typeface="Times New Roman" panose="02020603050405020304" pitchFamily="18" charset="0"/>
              </a:rPr>
              <a:t>The annual accounts of a business are a good guide to a company’s financial results. However, on their own they are limited in their ability to assess how a business has performed over the last year</a:t>
            </a:r>
          </a:p>
          <a:p>
            <a:pPr marL="0" indent="0">
              <a:buNone/>
            </a:pPr>
            <a:endParaRPr lang="en-GB" sz="2600" dirty="0">
              <a:solidFill>
                <a:schemeClr val="tx2">
                  <a:lumMod val="20000"/>
                  <a:lumOff val="80000"/>
                </a:schemeClr>
              </a:solidFill>
              <a:cs typeface="Times New Roman" panose="02020603050405020304" pitchFamily="18" charset="0"/>
            </a:endParaRPr>
          </a:p>
          <a:p>
            <a:r>
              <a:rPr lang="en-GB" sz="2600" dirty="0">
                <a:solidFill>
                  <a:schemeClr val="tx2">
                    <a:lumMod val="20000"/>
                    <a:lumOff val="80000"/>
                  </a:schemeClr>
                </a:solidFill>
                <a:cs typeface="Times New Roman" panose="02020603050405020304" pitchFamily="18" charset="0"/>
              </a:rPr>
              <a:t>It is necessary to look beyond the figures by analysing the relationship between them. This is done by performing a series of calculations called </a:t>
            </a:r>
            <a:r>
              <a:rPr lang="en-GB" sz="2600" b="1" i="1" dirty="0">
                <a:solidFill>
                  <a:schemeClr val="tx2">
                    <a:lumMod val="20000"/>
                    <a:lumOff val="80000"/>
                  </a:schemeClr>
                </a:solidFill>
                <a:cs typeface="Times New Roman" panose="02020603050405020304" pitchFamily="18" charset="0"/>
              </a:rPr>
              <a:t>ratios</a:t>
            </a:r>
          </a:p>
          <a:p>
            <a:pPr marL="0" indent="0">
              <a:buNone/>
            </a:pPr>
            <a:endParaRPr lang="en-GB" sz="2600" dirty="0">
              <a:solidFill>
                <a:schemeClr val="tx2">
                  <a:lumMod val="20000"/>
                  <a:lumOff val="80000"/>
                </a:schemeClr>
              </a:solidFill>
              <a:cs typeface="Times New Roman" panose="02020603050405020304" pitchFamily="18" charset="0"/>
            </a:endParaRPr>
          </a:p>
          <a:p>
            <a:r>
              <a:rPr lang="en-GB" sz="2600" dirty="0">
                <a:solidFill>
                  <a:schemeClr val="tx2">
                    <a:lumMod val="20000"/>
                    <a:lumOff val="80000"/>
                  </a:schemeClr>
                </a:solidFill>
                <a:cs typeface="Times New Roman" panose="02020603050405020304" pitchFamily="18" charset="0"/>
              </a:rPr>
              <a:t>These are also known as performance indicators and are a useful method of highlighting the strengths and weaknesses of a set of financial accounts. </a:t>
            </a:r>
          </a:p>
          <a:p>
            <a:endParaRPr lang="en-GB" dirty="0"/>
          </a:p>
        </p:txBody>
      </p:sp>
      <p:sp>
        <p:nvSpPr>
          <p:cNvPr id="4" name="Slide Number Placeholder 3">
            <a:extLst>
              <a:ext uri="{FF2B5EF4-FFF2-40B4-BE49-F238E27FC236}">
                <a16:creationId xmlns:a16="http://schemas.microsoft.com/office/drawing/2014/main" id="{3F1BF5DA-2A61-783D-CD13-EDA278A1063C}"/>
              </a:ext>
            </a:extLst>
          </p:cNvPr>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668923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C0C40-242A-2F89-CB34-A144C256E2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11189A-FCB6-3C48-CA38-FC66F6F943B0}"/>
              </a:ext>
            </a:extLst>
          </p:cNvPr>
          <p:cNvSpPr>
            <a:spLocks noGrp="1"/>
          </p:cNvSpPr>
          <p:nvPr>
            <p:ph type="title"/>
          </p:nvPr>
        </p:nvSpPr>
        <p:spPr>
          <a:xfrm>
            <a:off x="-10328" y="0"/>
            <a:ext cx="9164655" cy="908720"/>
          </a:xfrm>
          <a:solidFill>
            <a:schemeClr val="tx2">
              <a:lumMod val="20000"/>
              <a:lumOff val="80000"/>
            </a:schemeClr>
          </a:solidFill>
        </p:spPr>
        <p:txBody>
          <a:bodyPr>
            <a:normAutofit/>
          </a:bodyPr>
          <a:lstStyle/>
          <a:p>
            <a:pPr algn="ctr"/>
            <a:r>
              <a:rPr lang="en-GB" sz="2800" dirty="0"/>
              <a:t>Recap</a:t>
            </a:r>
          </a:p>
        </p:txBody>
      </p:sp>
      <p:sp>
        <p:nvSpPr>
          <p:cNvPr id="3" name="Content Placeholder 2">
            <a:extLst>
              <a:ext uri="{FF2B5EF4-FFF2-40B4-BE49-F238E27FC236}">
                <a16:creationId xmlns:a16="http://schemas.microsoft.com/office/drawing/2014/main" id="{F750FB39-1C32-FCA4-88FA-F45A83C705F0}"/>
              </a:ext>
            </a:extLst>
          </p:cNvPr>
          <p:cNvSpPr>
            <a:spLocks noGrp="1"/>
          </p:cNvSpPr>
          <p:nvPr>
            <p:ph idx="1"/>
          </p:nvPr>
        </p:nvSpPr>
        <p:spPr>
          <a:xfrm>
            <a:off x="-1" y="908720"/>
            <a:ext cx="9164655" cy="4824536"/>
          </a:xfrm>
          <a:solidFill>
            <a:schemeClr val="tx2"/>
          </a:solidFill>
        </p:spPr>
        <p:txBody>
          <a:bodyPr>
            <a:normAutofit fontScale="92500" lnSpcReduction="20000"/>
          </a:bodyPr>
          <a:lstStyle/>
          <a:p>
            <a:pPr marL="0" indent="0">
              <a:buNone/>
            </a:pPr>
            <a:r>
              <a:rPr lang="en-GB" b="1" dirty="0"/>
              <a:t> </a:t>
            </a:r>
            <a:r>
              <a:rPr lang="en-GB" sz="2600" b="1" dirty="0">
                <a:solidFill>
                  <a:schemeClr val="accent1">
                    <a:lumMod val="20000"/>
                    <a:lumOff val="80000"/>
                  </a:schemeClr>
                </a:solidFill>
              </a:rPr>
              <a:t>Definition of Ratios</a:t>
            </a:r>
          </a:p>
          <a:p>
            <a:r>
              <a:rPr lang="en-GB" sz="2600" dirty="0">
                <a:solidFill>
                  <a:schemeClr val="tx2">
                    <a:lumMod val="20000"/>
                    <a:lumOff val="80000"/>
                  </a:schemeClr>
                </a:solidFill>
                <a:cs typeface="Times New Roman" panose="02020603050405020304" pitchFamily="18" charset="0"/>
              </a:rPr>
              <a:t>Financial ratios provide a quick and relatively simple means of assessing the financial health of a business</a:t>
            </a:r>
          </a:p>
          <a:p>
            <a:endParaRPr lang="en-GB" sz="2600" dirty="0">
              <a:solidFill>
                <a:schemeClr val="tx2">
                  <a:lumMod val="20000"/>
                  <a:lumOff val="80000"/>
                </a:schemeClr>
              </a:solidFill>
              <a:cs typeface="Times New Roman" panose="02020603050405020304" pitchFamily="18" charset="0"/>
            </a:endParaRPr>
          </a:p>
          <a:p>
            <a:pPr marL="0" indent="0">
              <a:buNone/>
            </a:pPr>
            <a:r>
              <a:rPr lang="en-GB" sz="2600" b="1" dirty="0">
                <a:solidFill>
                  <a:schemeClr val="accent1">
                    <a:lumMod val="20000"/>
                    <a:lumOff val="80000"/>
                  </a:schemeClr>
                </a:solidFill>
              </a:rPr>
              <a:t>Purpose of Ratio Analysis</a:t>
            </a:r>
            <a:endParaRPr lang="en-GB" sz="2600" dirty="0">
              <a:solidFill>
                <a:schemeClr val="accent1">
                  <a:lumMod val="20000"/>
                  <a:lumOff val="80000"/>
                </a:schemeClr>
              </a:solidFill>
              <a:cs typeface="Times New Roman" panose="02020603050405020304" pitchFamily="18" charset="0"/>
            </a:endParaRPr>
          </a:p>
          <a:p>
            <a:pPr marL="0" indent="0">
              <a:buNone/>
            </a:pPr>
            <a:endParaRPr lang="en-GB" sz="2600" dirty="0">
              <a:solidFill>
                <a:schemeClr val="tx2">
                  <a:lumMod val="20000"/>
                  <a:lumOff val="80000"/>
                </a:schemeClr>
              </a:solidFill>
              <a:cs typeface="Times New Roman" panose="02020603050405020304" pitchFamily="18" charset="0"/>
            </a:endParaRPr>
          </a:p>
          <a:p>
            <a:pPr marL="360363" indent="-360363">
              <a:defRPr/>
            </a:pPr>
            <a:r>
              <a:rPr lang="en-GB" sz="2400" dirty="0">
                <a:solidFill>
                  <a:schemeClr val="accent1">
                    <a:lumMod val="20000"/>
                    <a:lumOff val="80000"/>
                  </a:schemeClr>
                </a:solidFill>
              </a:rPr>
              <a:t>to assess a company’s financial performance</a:t>
            </a:r>
          </a:p>
          <a:p>
            <a:pPr marL="360363" indent="-360363">
              <a:defRPr/>
            </a:pPr>
            <a:r>
              <a:rPr lang="en-GB" sz="2400" dirty="0">
                <a:solidFill>
                  <a:schemeClr val="accent1">
                    <a:lumMod val="20000"/>
                    <a:lumOff val="80000"/>
                  </a:schemeClr>
                </a:solidFill>
              </a:rPr>
              <a:t>to evaluate the financial stability</a:t>
            </a:r>
          </a:p>
          <a:p>
            <a:pPr marL="360363" indent="-360363">
              <a:defRPr/>
            </a:pPr>
            <a:r>
              <a:rPr lang="en-GB" sz="2400" dirty="0">
                <a:solidFill>
                  <a:schemeClr val="accent1">
                    <a:lumMod val="20000"/>
                    <a:lumOff val="80000"/>
                  </a:schemeClr>
                </a:solidFill>
              </a:rPr>
              <a:t>to predict future performance and stability</a:t>
            </a:r>
          </a:p>
          <a:p>
            <a:pPr marL="360363" indent="-360363">
              <a:defRPr/>
            </a:pPr>
            <a:endParaRPr lang="en-GB" sz="2600" dirty="0">
              <a:solidFill>
                <a:schemeClr val="accent1">
                  <a:lumMod val="20000"/>
                  <a:lumOff val="80000"/>
                </a:schemeClr>
              </a:solidFill>
            </a:endParaRPr>
          </a:p>
          <a:p>
            <a:pPr marL="0" indent="0">
              <a:buNone/>
              <a:defRPr/>
            </a:pPr>
            <a:r>
              <a:rPr lang="en-US" altLang="en-US" sz="2400" dirty="0">
                <a:solidFill>
                  <a:schemeClr val="accent1">
                    <a:lumMod val="20000"/>
                    <a:lumOff val="80000"/>
                  </a:schemeClr>
                </a:solidFill>
              </a:rPr>
              <a:t>Ratios in absolute terms </a:t>
            </a:r>
            <a:r>
              <a:rPr lang="en-US" altLang="en-US" sz="2400" u="sng" dirty="0">
                <a:solidFill>
                  <a:schemeClr val="accent1">
                    <a:lumMod val="20000"/>
                    <a:lumOff val="80000"/>
                  </a:schemeClr>
                </a:solidFill>
              </a:rPr>
              <a:t>may not be meaningful </a:t>
            </a:r>
            <a:r>
              <a:rPr lang="en-US" altLang="en-US" sz="2400" dirty="0">
                <a:solidFill>
                  <a:schemeClr val="accent1">
                    <a:lumMod val="20000"/>
                    <a:lumOff val="80000"/>
                  </a:schemeClr>
                </a:solidFill>
              </a:rPr>
              <a:t>but </a:t>
            </a:r>
            <a:r>
              <a:rPr lang="en-GB" sz="2400" dirty="0">
                <a:solidFill>
                  <a:schemeClr val="accent1">
                    <a:lumMod val="20000"/>
                    <a:lumOff val="80000"/>
                  </a:schemeClr>
                </a:solidFill>
              </a:rPr>
              <a:t>allows </a:t>
            </a:r>
            <a:r>
              <a:rPr lang="en-GB" sz="2400" b="1" dirty="0">
                <a:solidFill>
                  <a:schemeClr val="accent1">
                    <a:lumMod val="20000"/>
                    <a:lumOff val="80000"/>
                  </a:schemeClr>
                </a:solidFill>
              </a:rPr>
              <a:t>comparisons</a:t>
            </a:r>
            <a:r>
              <a:rPr lang="en-GB" sz="2400" dirty="0">
                <a:solidFill>
                  <a:schemeClr val="accent1">
                    <a:lumMod val="20000"/>
                    <a:lumOff val="80000"/>
                  </a:schemeClr>
                </a:solidFill>
              </a:rPr>
              <a:t> to be made by use of benchmarks (trend, inter-firm, sector averages).</a:t>
            </a:r>
          </a:p>
          <a:p>
            <a:endParaRPr lang="en-GB" dirty="0"/>
          </a:p>
        </p:txBody>
      </p:sp>
      <p:sp>
        <p:nvSpPr>
          <p:cNvPr id="4" name="Slide Number Placeholder 3">
            <a:extLst>
              <a:ext uri="{FF2B5EF4-FFF2-40B4-BE49-F238E27FC236}">
                <a16:creationId xmlns:a16="http://schemas.microsoft.com/office/drawing/2014/main" id="{814F275B-4580-9C16-1B51-2AE012FAA3D2}"/>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360422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5A7DA-C4FC-9DDB-E983-1424E80861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671FA3-DC20-A156-1309-673085E7D2E1}"/>
              </a:ext>
            </a:extLst>
          </p:cNvPr>
          <p:cNvSpPr>
            <a:spLocks noGrp="1"/>
          </p:cNvSpPr>
          <p:nvPr>
            <p:ph type="title"/>
          </p:nvPr>
        </p:nvSpPr>
        <p:spPr>
          <a:xfrm>
            <a:off x="-10328" y="0"/>
            <a:ext cx="9164655" cy="908720"/>
          </a:xfrm>
          <a:solidFill>
            <a:schemeClr val="tx2">
              <a:lumMod val="20000"/>
              <a:lumOff val="80000"/>
            </a:schemeClr>
          </a:solidFill>
        </p:spPr>
        <p:txBody>
          <a:bodyPr>
            <a:normAutofit/>
          </a:bodyPr>
          <a:lstStyle/>
          <a:p>
            <a:pPr algn="ctr"/>
            <a:r>
              <a:rPr lang="en-GB" sz="2800" dirty="0"/>
              <a:t>Recap</a:t>
            </a:r>
          </a:p>
        </p:txBody>
      </p:sp>
      <p:sp>
        <p:nvSpPr>
          <p:cNvPr id="3" name="Content Placeholder 2">
            <a:extLst>
              <a:ext uri="{FF2B5EF4-FFF2-40B4-BE49-F238E27FC236}">
                <a16:creationId xmlns:a16="http://schemas.microsoft.com/office/drawing/2014/main" id="{01D1BF23-60F8-5EA7-F36E-B93F26465EC0}"/>
              </a:ext>
            </a:extLst>
          </p:cNvPr>
          <p:cNvSpPr>
            <a:spLocks noGrp="1"/>
          </p:cNvSpPr>
          <p:nvPr>
            <p:ph idx="1"/>
          </p:nvPr>
        </p:nvSpPr>
        <p:spPr>
          <a:xfrm>
            <a:off x="-1" y="908720"/>
            <a:ext cx="9164655" cy="4824536"/>
          </a:xfrm>
          <a:solidFill>
            <a:schemeClr val="tx2"/>
          </a:solidFill>
        </p:spPr>
        <p:txBody>
          <a:bodyPr>
            <a:normAutofit/>
          </a:bodyPr>
          <a:lstStyle/>
          <a:p>
            <a:pPr marL="0" indent="0">
              <a:buNone/>
            </a:pPr>
            <a:r>
              <a:rPr lang="en-GB" b="1" dirty="0"/>
              <a:t> </a:t>
            </a:r>
          </a:p>
          <a:p>
            <a:pPr marL="0" indent="0">
              <a:buNone/>
            </a:pPr>
            <a:r>
              <a:rPr lang="en-GB" b="1" dirty="0">
                <a:solidFill>
                  <a:schemeClr val="accent1">
                    <a:lumMod val="20000"/>
                    <a:lumOff val="80000"/>
                  </a:schemeClr>
                </a:solidFill>
              </a:rPr>
              <a:t>Types of Ratios</a:t>
            </a:r>
            <a:endParaRPr lang="en-GB" sz="2200" b="1" dirty="0">
              <a:solidFill>
                <a:schemeClr val="accent1">
                  <a:lumMod val="20000"/>
                  <a:lumOff val="80000"/>
                </a:schemeClr>
              </a:solidFill>
            </a:endParaRPr>
          </a:p>
          <a:p>
            <a:pPr marL="514350" indent="-514350">
              <a:buFont typeface="+mj-lt"/>
              <a:buAutoNum type="arabicPeriod"/>
              <a:tabLst>
                <a:tab pos="360363" algn="l"/>
              </a:tabLst>
            </a:pPr>
            <a:r>
              <a:rPr lang="en-GB" sz="2200" dirty="0">
                <a:solidFill>
                  <a:schemeClr val="accent1">
                    <a:lumMod val="20000"/>
                    <a:lumOff val="80000"/>
                  </a:schemeClr>
                </a:solidFill>
              </a:rPr>
              <a:t>Profitability (i.e., Performance)</a:t>
            </a:r>
          </a:p>
          <a:p>
            <a:pPr marL="514350" indent="-514350">
              <a:buFont typeface="+mj-lt"/>
              <a:buAutoNum type="arabicPeriod"/>
              <a:tabLst>
                <a:tab pos="360363" algn="l"/>
              </a:tabLst>
            </a:pPr>
            <a:r>
              <a:rPr lang="en-GB" sz="2200" dirty="0">
                <a:solidFill>
                  <a:schemeClr val="accent1">
                    <a:lumMod val="20000"/>
                    <a:lumOff val="80000"/>
                  </a:schemeClr>
                </a:solidFill>
              </a:rPr>
              <a:t>Investment</a:t>
            </a:r>
          </a:p>
          <a:p>
            <a:pPr marL="514350" indent="-514350">
              <a:buFont typeface="+mj-lt"/>
              <a:buAutoNum type="arabicPeriod"/>
              <a:tabLst>
                <a:tab pos="360363" algn="l"/>
              </a:tabLst>
            </a:pPr>
            <a:r>
              <a:rPr lang="en-GB" sz="2200" dirty="0">
                <a:solidFill>
                  <a:schemeClr val="accent1">
                    <a:lumMod val="20000"/>
                    <a:lumOff val="80000"/>
                  </a:schemeClr>
                </a:solidFill>
              </a:rPr>
              <a:t>Efficiency (i.e., Working Capital)</a:t>
            </a:r>
          </a:p>
          <a:p>
            <a:pPr marL="514350" indent="-514350">
              <a:buFont typeface="+mj-lt"/>
              <a:buAutoNum type="arabicPeriod"/>
              <a:tabLst>
                <a:tab pos="360363" algn="l"/>
              </a:tabLst>
            </a:pPr>
            <a:r>
              <a:rPr lang="en-GB" sz="2200" dirty="0">
                <a:solidFill>
                  <a:schemeClr val="accent1">
                    <a:lumMod val="20000"/>
                    <a:lumOff val="80000"/>
                  </a:schemeClr>
                </a:solidFill>
              </a:rPr>
              <a:t>Liquidity</a:t>
            </a:r>
          </a:p>
          <a:p>
            <a:pPr marL="514350" indent="-514350">
              <a:buFont typeface="+mj-lt"/>
              <a:buAutoNum type="arabicPeriod"/>
              <a:tabLst>
                <a:tab pos="360363" algn="l"/>
              </a:tabLst>
            </a:pPr>
            <a:r>
              <a:rPr lang="en-GB" sz="2200" dirty="0">
                <a:solidFill>
                  <a:schemeClr val="accent1">
                    <a:lumMod val="20000"/>
                    <a:lumOff val="80000"/>
                  </a:schemeClr>
                </a:solidFill>
              </a:rPr>
              <a:t>Financing ratios (i.e., Gearing)</a:t>
            </a:r>
          </a:p>
          <a:p>
            <a:pPr marL="0" indent="0">
              <a:buNone/>
            </a:pPr>
            <a:endParaRPr lang="en-GB" dirty="0"/>
          </a:p>
        </p:txBody>
      </p:sp>
      <p:sp>
        <p:nvSpPr>
          <p:cNvPr id="4" name="Slide Number Placeholder 3">
            <a:extLst>
              <a:ext uri="{FF2B5EF4-FFF2-40B4-BE49-F238E27FC236}">
                <a16:creationId xmlns:a16="http://schemas.microsoft.com/office/drawing/2014/main" id="{C58B4AAE-265A-8946-818B-DCA16DBC5978}"/>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191219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38AA7-29BA-96A8-C85D-27E471DB9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058865-D9C7-8DF5-D7F2-1959C76E2286}"/>
              </a:ext>
            </a:extLst>
          </p:cNvPr>
          <p:cNvSpPr>
            <a:spLocks noGrp="1"/>
          </p:cNvSpPr>
          <p:nvPr>
            <p:ph type="title"/>
          </p:nvPr>
        </p:nvSpPr>
        <p:spPr>
          <a:xfrm>
            <a:off x="-10328" y="0"/>
            <a:ext cx="9164655" cy="908720"/>
          </a:xfrm>
          <a:solidFill>
            <a:schemeClr val="tx2">
              <a:lumMod val="20000"/>
              <a:lumOff val="80000"/>
            </a:schemeClr>
          </a:solidFill>
        </p:spPr>
        <p:txBody>
          <a:bodyPr>
            <a:normAutofit/>
          </a:bodyPr>
          <a:lstStyle/>
          <a:p>
            <a:pPr algn="ctr"/>
            <a:r>
              <a:rPr lang="en-GB" sz="2800" dirty="0"/>
              <a:t>Recap</a:t>
            </a:r>
          </a:p>
        </p:txBody>
      </p:sp>
      <p:sp>
        <p:nvSpPr>
          <p:cNvPr id="3" name="Content Placeholder 2">
            <a:extLst>
              <a:ext uri="{FF2B5EF4-FFF2-40B4-BE49-F238E27FC236}">
                <a16:creationId xmlns:a16="http://schemas.microsoft.com/office/drawing/2014/main" id="{927823AD-466E-C1DD-CA21-47269FB47E7F}"/>
              </a:ext>
            </a:extLst>
          </p:cNvPr>
          <p:cNvSpPr>
            <a:spLocks noGrp="1"/>
          </p:cNvSpPr>
          <p:nvPr>
            <p:ph idx="1"/>
          </p:nvPr>
        </p:nvSpPr>
        <p:spPr>
          <a:xfrm>
            <a:off x="-1" y="908720"/>
            <a:ext cx="9164655" cy="4824536"/>
          </a:xfrm>
          <a:solidFill>
            <a:schemeClr val="tx2"/>
          </a:solidFill>
        </p:spPr>
        <p:txBody>
          <a:bodyPr>
            <a:normAutofit/>
          </a:bodyPr>
          <a:lstStyle/>
          <a:p>
            <a:pPr marL="0" indent="0">
              <a:buNone/>
            </a:pPr>
            <a:r>
              <a:rPr lang="en-GB" b="1" dirty="0"/>
              <a:t> </a:t>
            </a:r>
          </a:p>
          <a:p>
            <a:pPr marL="0" indent="0">
              <a:buNone/>
            </a:pPr>
            <a:r>
              <a:rPr lang="en-GB" sz="2800" b="1" dirty="0">
                <a:solidFill>
                  <a:schemeClr val="accent1">
                    <a:lumMod val="20000"/>
                    <a:lumOff val="80000"/>
                  </a:schemeClr>
                </a:solidFill>
              </a:rPr>
              <a:t>Trend Analysis</a:t>
            </a:r>
          </a:p>
          <a:p>
            <a:r>
              <a:rPr lang="en-GB" sz="2800" dirty="0">
                <a:solidFill>
                  <a:schemeClr val="accent1">
                    <a:lumMod val="20000"/>
                    <a:lumOff val="80000"/>
                  </a:schemeClr>
                </a:solidFill>
              </a:rPr>
              <a:t>Key ratios can be plotted on a graph to provide a simple visual display of changes occurring over time.</a:t>
            </a:r>
          </a:p>
          <a:p>
            <a:r>
              <a:rPr lang="en-GB" sz="2800" dirty="0">
                <a:solidFill>
                  <a:schemeClr val="accent1">
                    <a:lumMod val="20000"/>
                    <a:lumOff val="80000"/>
                  </a:schemeClr>
                </a:solidFill>
              </a:rPr>
              <a:t>It can be used to compare performance over the past years.</a:t>
            </a:r>
          </a:p>
          <a:p>
            <a:pPr marL="0" indent="0">
              <a:buNone/>
            </a:pPr>
            <a:endParaRPr lang="en-GB" dirty="0"/>
          </a:p>
        </p:txBody>
      </p:sp>
      <p:sp>
        <p:nvSpPr>
          <p:cNvPr id="4" name="Slide Number Placeholder 3">
            <a:extLst>
              <a:ext uri="{FF2B5EF4-FFF2-40B4-BE49-F238E27FC236}">
                <a16:creationId xmlns:a16="http://schemas.microsoft.com/office/drawing/2014/main" id="{01AEF976-8091-20E5-861C-17886B024F52}"/>
              </a:ext>
            </a:extLst>
          </p:cNvPr>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2707691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36462"/>
          </a:xfrm>
          <a:solidFill>
            <a:schemeClr val="tx2">
              <a:lumMod val="20000"/>
              <a:lumOff val="80000"/>
            </a:schemeClr>
          </a:solidFill>
        </p:spPr>
        <p:txBody>
          <a:bodyPr>
            <a:normAutofit/>
          </a:bodyPr>
          <a:lstStyle/>
          <a:p>
            <a:pPr algn="ctr"/>
            <a:r>
              <a:rPr lang="en-GB" sz="2800" dirty="0">
                <a:solidFill>
                  <a:schemeClr val="tx2">
                    <a:lumMod val="75000"/>
                  </a:schemeClr>
                </a:solidFill>
              </a:rPr>
              <a:t>What are ratios?</a:t>
            </a:r>
          </a:p>
        </p:txBody>
      </p:sp>
      <p:sp>
        <p:nvSpPr>
          <p:cNvPr id="3" name="Content Placeholder 2"/>
          <p:cNvSpPr>
            <a:spLocks noGrp="1"/>
          </p:cNvSpPr>
          <p:nvPr>
            <p:ph idx="1"/>
          </p:nvPr>
        </p:nvSpPr>
        <p:spPr>
          <a:xfrm>
            <a:off x="0" y="736462"/>
            <a:ext cx="9144000" cy="4996794"/>
          </a:xfrm>
          <a:solidFill>
            <a:schemeClr val="tx2"/>
          </a:solidFill>
        </p:spPr>
        <p:txBody>
          <a:bodyPr>
            <a:noAutofit/>
          </a:bodyPr>
          <a:lstStyle/>
          <a:p>
            <a:pPr lvl="0"/>
            <a:endParaRPr lang="en-US" sz="1800" dirty="0">
              <a:solidFill>
                <a:schemeClr val="tx2">
                  <a:lumMod val="20000"/>
                  <a:lumOff val="80000"/>
                </a:schemeClr>
              </a:solidFill>
              <a:latin typeface="+mj-lt"/>
              <a:cs typeface="Times New Roman" panose="02020603050405020304" pitchFamily="18" charset="0"/>
            </a:endParaRPr>
          </a:p>
          <a:p>
            <a:pPr lvl="0"/>
            <a:r>
              <a:rPr lang="en-US" sz="1800" dirty="0">
                <a:solidFill>
                  <a:schemeClr val="tx2">
                    <a:lumMod val="20000"/>
                    <a:lumOff val="80000"/>
                  </a:schemeClr>
                </a:solidFill>
                <a:latin typeface="+mj-lt"/>
                <a:cs typeface="Times New Roman" panose="02020603050405020304" pitchFamily="18" charset="0"/>
              </a:rPr>
              <a:t>Accounting ratios are merely a means of presenting the relationships between accounting figures. These relationships can be expressed in a variety of forms…</a:t>
            </a:r>
            <a:endParaRPr lang="en-GB" sz="1800" dirty="0">
              <a:solidFill>
                <a:schemeClr val="tx2">
                  <a:lumMod val="20000"/>
                  <a:lumOff val="80000"/>
                </a:schemeClr>
              </a:solidFill>
              <a:latin typeface="+mj-lt"/>
              <a:cs typeface="Times New Roman" panose="02020603050405020304" pitchFamily="18" charset="0"/>
            </a:endParaRP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percentage [%]</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monetary value [£ or p]</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number of times </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number of days </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ratio [:1]</a:t>
            </a:r>
          </a:p>
          <a:p>
            <a:pPr marL="0" indent="0">
              <a:buNone/>
            </a:pPr>
            <a:endParaRPr lang="en-GB" sz="1800" dirty="0">
              <a:solidFill>
                <a:schemeClr val="tx2">
                  <a:lumMod val="20000"/>
                  <a:lumOff val="80000"/>
                </a:schemeClr>
              </a:solidFill>
              <a:latin typeface="+mj-lt"/>
              <a:cs typeface="Times New Roman" panose="02020603050405020304" pitchFamily="18" charset="0"/>
            </a:endParaRPr>
          </a:p>
          <a:p>
            <a:pPr lvl="0"/>
            <a:r>
              <a:rPr lang="en-US" sz="1800" dirty="0">
                <a:solidFill>
                  <a:schemeClr val="tx2">
                    <a:lumMod val="20000"/>
                    <a:lumOff val="80000"/>
                  </a:schemeClr>
                </a:solidFill>
                <a:latin typeface="+mj-lt"/>
                <a:cs typeface="Times New Roman" panose="02020603050405020304" pitchFamily="18" charset="0"/>
              </a:rPr>
              <a:t>Ratios provide interested parties with a method of measuring the strengths and weaknesses of a company’s financial position. </a:t>
            </a:r>
            <a:endParaRPr lang="en-GB" sz="1800" dirty="0">
              <a:solidFill>
                <a:schemeClr val="tx2">
                  <a:lumMod val="20000"/>
                  <a:lumOff val="80000"/>
                </a:schemeClr>
              </a:solidFill>
              <a:latin typeface="+mj-lt"/>
              <a:cs typeface="Times New Roman" panose="02020603050405020304" pitchFamily="18" charset="0"/>
            </a:endParaRPr>
          </a:p>
          <a:p>
            <a:r>
              <a:rPr lang="en-GB" sz="1800" dirty="0">
                <a:solidFill>
                  <a:schemeClr val="tx2">
                    <a:lumMod val="20000"/>
                    <a:lumOff val="80000"/>
                  </a:schemeClr>
                </a:solidFill>
                <a:latin typeface="+mj-lt"/>
                <a:cs typeface="Times New Roman" panose="02020603050405020304" pitchFamily="18" charset="0"/>
              </a:rPr>
              <a:t> </a:t>
            </a:r>
            <a:r>
              <a:rPr lang="en-US" sz="1800" dirty="0">
                <a:solidFill>
                  <a:schemeClr val="tx2">
                    <a:lumMod val="20000"/>
                    <a:lumOff val="80000"/>
                  </a:schemeClr>
                </a:solidFill>
                <a:latin typeface="+mj-lt"/>
                <a:cs typeface="Times New Roman" panose="02020603050405020304" pitchFamily="18" charset="0"/>
              </a:rPr>
              <a:t>Ratios are however only of value if they are used as a basis of comparison either internally (with the company’s results in previous periods) or externally (with the results of other companies in similar industries.) </a:t>
            </a:r>
            <a:endParaRPr lang="en-GB" sz="1800" dirty="0">
              <a:solidFill>
                <a:schemeClr val="tx2">
                  <a:lumMod val="20000"/>
                  <a:lumOff val="80000"/>
                </a:schemeClr>
              </a:solidFill>
              <a:latin typeface="+mj-lt"/>
              <a:cs typeface="Times New Roman" panose="02020603050405020304" pitchFamily="18" charset="0"/>
            </a:endParaRPr>
          </a:p>
          <a:p>
            <a:pPr marL="0" indent="0">
              <a:buNone/>
            </a:pPr>
            <a:endParaRPr lang="en-GB" sz="2400" dirty="0">
              <a:solidFill>
                <a:schemeClr val="tx2">
                  <a:lumMod val="20000"/>
                  <a:lumOff val="80000"/>
                </a:schemeClr>
              </a:solidFill>
              <a:latin typeface="+mj-lt"/>
              <a:cs typeface="Times New Roman" panose="02020603050405020304" pitchFamily="18" charset="0"/>
            </a:endParaRPr>
          </a:p>
          <a:p>
            <a:endParaRPr lang="en-GB" sz="2400" dirty="0"/>
          </a:p>
        </p:txBody>
      </p:sp>
      <p:sp>
        <p:nvSpPr>
          <p:cNvPr id="4" name="Slide Number Placeholder 3">
            <a:extLst>
              <a:ext uri="{FF2B5EF4-FFF2-40B4-BE49-F238E27FC236}">
                <a16:creationId xmlns:a16="http://schemas.microsoft.com/office/drawing/2014/main" id="{151F52C8-0E23-4D8E-91DD-B9801B0805F8}"/>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3394579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47"/>
            <a:ext cx="9108504" cy="527833"/>
          </a:xfrm>
          <a:solidFill>
            <a:schemeClr val="tx2">
              <a:lumMod val="20000"/>
              <a:lumOff val="80000"/>
            </a:schemeClr>
          </a:solidFill>
        </p:spPr>
        <p:txBody>
          <a:bodyPr>
            <a:normAutofit fontScale="90000"/>
          </a:bodyPr>
          <a:lstStyle/>
          <a:p>
            <a:pPr algn="ctr"/>
            <a:r>
              <a:rPr lang="en-GB" sz="3600" dirty="0">
                <a:solidFill>
                  <a:schemeClr val="tx2">
                    <a:lumMod val="75000"/>
                  </a:schemeClr>
                </a:solidFill>
              </a:rPr>
              <a:t>Types or groups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8</a:t>
            </a:fld>
            <a:endParaRPr lang="en-GB" dirty="0"/>
          </a:p>
        </p:txBody>
      </p:sp>
      <p:sp>
        <p:nvSpPr>
          <p:cNvPr id="1061" name="Rounded Rectangle 1060"/>
          <p:cNvSpPr/>
          <p:nvPr/>
        </p:nvSpPr>
        <p:spPr>
          <a:xfrm>
            <a:off x="760120" y="876784"/>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589146" y="876784"/>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691259" y="4067355"/>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696136" y="41178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78480" y="2521640"/>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a:off x="3492562" y="1543758"/>
            <a:ext cx="209658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p:cNvCxnSpPr>
          <p:nvPr/>
        </p:nvCxnSpPr>
        <p:spPr>
          <a:xfrm>
            <a:off x="3423701" y="4869160"/>
            <a:ext cx="22724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a:cxnSpLocks/>
            <a:stCxn id="1061" idx="2"/>
          </p:cNvCxnSpPr>
          <p:nvPr/>
        </p:nvCxnSpPr>
        <p:spPr>
          <a:xfrm flipH="1">
            <a:off x="2082501" y="2210732"/>
            <a:ext cx="43840" cy="186634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p:cNvCxnSpPr>
          <p:nvPr/>
        </p:nvCxnSpPr>
        <p:spPr>
          <a:xfrm>
            <a:off x="2097741" y="3323922"/>
            <a:ext cx="98073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349662"/>
            <a:ext cx="123533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44701" y="1543758"/>
            <a:ext cx="0" cy="97788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44701" y="3855588"/>
            <a:ext cx="0" cy="10135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7BD13C5-F15E-495E-B85C-E9E745D2CD71}"/>
              </a:ext>
            </a:extLst>
          </p:cNvPr>
          <p:cNvCxnSpPr>
            <a:cxnSpLocks/>
          </p:cNvCxnSpPr>
          <p:nvPr/>
        </p:nvCxnSpPr>
        <p:spPr>
          <a:xfrm flipH="1">
            <a:off x="7002419" y="2251479"/>
            <a:ext cx="43840" cy="1866340"/>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07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0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8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99391"/>
            <a:ext cx="9144000" cy="616164"/>
          </a:xfrm>
          <a:solidFill>
            <a:schemeClr val="tx2">
              <a:lumMod val="20000"/>
              <a:lumOff val="80000"/>
            </a:schemeClr>
          </a:solidFill>
        </p:spPr>
        <p:txBody>
          <a:bodyPr>
            <a:normAutofit/>
          </a:bodyPr>
          <a:lstStyle/>
          <a:p>
            <a:r>
              <a:rPr lang="en-GB" sz="2800" dirty="0"/>
              <a:t>Worked example –  Northern Travel plc</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196688371"/>
              </p:ext>
            </p:extLst>
          </p:nvPr>
        </p:nvGraphicFramePr>
        <p:xfrm>
          <a:off x="0" y="595985"/>
          <a:ext cx="9144000" cy="5020873"/>
        </p:xfrm>
        <a:graphic>
          <a:graphicData uri="http://schemas.openxmlformats.org/drawingml/2006/table">
            <a:tbl>
              <a:tblPr firstRow="1" bandRow="1">
                <a:tableStyleId>{7DF18680-E054-41AD-8BC1-D1AEF772440D}</a:tableStyleId>
              </a:tblPr>
              <a:tblGrid>
                <a:gridCol w="2531787">
                  <a:extLst>
                    <a:ext uri="{9D8B030D-6E8A-4147-A177-3AD203B41FA5}">
                      <a16:colId xmlns:a16="http://schemas.microsoft.com/office/drawing/2014/main" val="187367167"/>
                    </a:ext>
                  </a:extLst>
                </a:gridCol>
                <a:gridCol w="995466">
                  <a:extLst>
                    <a:ext uri="{9D8B030D-6E8A-4147-A177-3AD203B41FA5}">
                      <a16:colId xmlns:a16="http://schemas.microsoft.com/office/drawing/2014/main" val="486046046"/>
                    </a:ext>
                  </a:extLst>
                </a:gridCol>
                <a:gridCol w="1064459">
                  <a:extLst>
                    <a:ext uri="{9D8B030D-6E8A-4147-A177-3AD203B41FA5}">
                      <a16:colId xmlns:a16="http://schemas.microsoft.com/office/drawing/2014/main" val="723788549"/>
                    </a:ext>
                  </a:extLst>
                </a:gridCol>
                <a:gridCol w="2580981">
                  <a:extLst>
                    <a:ext uri="{9D8B030D-6E8A-4147-A177-3AD203B41FA5}">
                      <a16:colId xmlns:a16="http://schemas.microsoft.com/office/drawing/2014/main" val="3719936170"/>
                    </a:ext>
                  </a:extLst>
                </a:gridCol>
                <a:gridCol w="1026352">
                  <a:extLst>
                    <a:ext uri="{9D8B030D-6E8A-4147-A177-3AD203B41FA5}">
                      <a16:colId xmlns:a16="http://schemas.microsoft.com/office/drawing/2014/main" val="2317577860"/>
                    </a:ext>
                  </a:extLst>
                </a:gridCol>
                <a:gridCol w="944955">
                  <a:extLst>
                    <a:ext uri="{9D8B030D-6E8A-4147-A177-3AD203B41FA5}">
                      <a16:colId xmlns:a16="http://schemas.microsoft.com/office/drawing/2014/main" val="521474229"/>
                    </a:ext>
                  </a:extLst>
                </a:gridCol>
              </a:tblGrid>
              <a:tr h="379818">
                <a:tc gridSpan="6">
                  <a:txBody>
                    <a:bodyPr/>
                    <a:lstStyle/>
                    <a:p>
                      <a:pPr algn="ctr"/>
                      <a:r>
                        <a:rPr lang="en-GB" dirty="0"/>
                        <a:t>Summarised Balance sheet (Statement of Financial Position)</a:t>
                      </a:r>
                    </a:p>
                  </a:txBody>
                  <a:tcPr>
                    <a:solidFill>
                      <a:schemeClr val="tx2">
                        <a:lumMod val="75000"/>
                      </a:schemeClr>
                    </a:solidFill>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2022</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2021</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2022</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2021</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0">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9</a:t>
            </a:fld>
            <a:endParaRPr lang="en-GB" dirty="0"/>
          </a:p>
        </p:txBody>
      </p:sp>
    </p:spTree>
    <p:custDataLst>
      <p:tags r:id="rId1"/>
    </p:custDataLst>
    <p:extLst>
      <p:ext uri="{BB962C8B-B14F-4D97-AF65-F5344CB8AC3E}">
        <p14:creationId xmlns:p14="http://schemas.microsoft.com/office/powerpoint/2010/main" val="4228181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99"/>
            <a:ext cx="9144000" cy="622687"/>
          </a:xfrm>
          <a:solidFill>
            <a:schemeClr val="tx2">
              <a:lumMod val="20000"/>
              <a:lumOff val="80000"/>
            </a:schemeClr>
          </a:solidFill>
        </p:spPr>
        <p:txBody>
          <a:bodyPr>
            <a:normAutofit/>
          </a:bodyPr>
          <a:lstStyle/>
          <a:p>
            <a:pPr algn="ctr"/>
            <a:r>
              <a:rPr lang="en-GB" sz="2800" dirty="0"/>
              <a:t>Worked example –  Northern Travel plc</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084524"/>
              </p:ext>
            </p:extLst>
          </p:nvPr>
        </p:nvGraphicFramePr>
        <p:xfrm>
          <a:off x="0" y="654152"/>
          <a:ext cx="9143999" cy="5014708"/>
        </p:xfrm>
        <a:graphic>
          <a:graphicData uri="http://schemas.openxmlformats.org/drawingml/2006/table">
            <a:tbl>
              <a:tblPr firstRow="1" bandRow="1">
                <a:tableStyleId>{7DF18680-E054-41AD-8BC1-D1AEF772440D}</a:tableStyleId>
              </a:tblPr>
              <a:tblGrid>
                <a:gridCol w="3843031">
                  <a:extLst>
                    <a:ext uri="{9D8B030D-6E8A-4147-A177-3AD203B41FA5}">
                      <a16:colId xmlns:a16="http://schemas.microsoft.com/office/drawing/2014/main" val="20000"/>
                    </a:ext>
                  </a:extLst>
                </a:gridCol>
                <a:gridCol w="2252969">
                  <a:extLst>
                    <a:ext uri="{9D8B030D-6E8A-4147-A177-3AD203B41FA5}">
                      <a16:colId xmlns:a16="http://schemas.microsoft.com/office/drawing/2014/main" val="20001"/>
                    </a:ext>
                  </a:extLst>
                </a:gridCol>
                <a:gridCol w="3047999">
                  <a:extLst>
                    <a:ext uri="{9D8B030D-6E8A-4147-A177-3AD203B41FA5}">
                      <a16:colId xmlns:a16="http://schemas.microsoft.com/office/drawing/2014/main" val="20002"/>
                    </a:ext>
                  </a:extLst>
                </a:gridCol>
              </a:tblGrid>
              <a:tr h="298675">
                <a:tc gridSpan="3">
                  <a:txBody>
                    <a:bodyPr/>
                    <a:lstStyle/>
                    <a:p>
                      <a:pPr algn="ctr"/>
                      <a:r>
                        <a:rPr lang="en-GB" sz="1400" dirty="0">
                          <a:solidFill>
                            <a:schemeClr val="tx2">
                              <a:lumMod val="20000"/>
                              <a:lumOff val="80000"/>
                            </a:schemeClr>
                          </a:solidFill>
                        </a:rPr>
                        <a:t>Summarised Income Statement</a:t>
                      </a:r>
                    </a:p>
                  </a:txBody>
                  <a:tcPr>
                    <a:solidFill>
                      <a:schemeClr val="tx2"/>
                    </a:solidFill>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98675">
                <a:tc>
                  <a:txBody>
                    <a:bodyPr/>
                    <a:lstStyle/>
                    <a:p>
                      <a:endParaRPr lang="en-GB" sz="1400" dirty="0"/>
                    </a:p>
                  </a:txBody>
                  <a:tcPr>
                    <a:solidFill>
                      <a:schemeClr val="tx2"/>
                    </a:solidFill>
                  </a:tcPr>
                </a:tc>
                <a:tc>
                  <a:txBody>
                    <a:bodyPr/>
                    <a:lstStyle/>
                    <a:p>
                      <a:pPr algn="ctr"/>
                      <a:r>
                        <a:rPr lang="en-GB" sz="1400" dirty="0">
                          <a:solidFill>
                            <a:schemeClr val="tx2">
                              <a:lumMod val="20000"/>
                              <a:lumOff val="80000"/>
                            </a:schemeClr>
                          </a:solidFill>
                        </a:rPr>
                        <a:t>2022 (£000s)</a:t>
                      </a:r>
                    </a:p>
                  </a:txBody>
                  <a:tcPr>
                    <a:solidFill>
                      <a:schemeClr val="tx2"/>
                    </a:solidFill>
                  </a:tcPr>
                </a:tc>
                <a:tc>
                  <a:txBody>
                    <a:bodyPr/>
                    <a:lstStyle/>
                    <a:p>
                      <a:pPr algn="ctr"/>
                      <a:r>
                        <a:rPr lang="en-GB" sz="1400" dirty="0">
                          <a:solidFill>
                            <a:schemeClr val="tx2">
                              <a:lumMod val="20000"/>
                              <a:lumOff val="80000"/>
                            </a:schemeClr>
                          </a:solidFill>
                        </a:rPr>
                        <a:t>2021 (£000s)</a:t>
                      </a:r>
                    </a:p>
                  </a:txBody>
                  <a:tcPr>
                    <a:solidFill>
                      <a:schemeClr val="tx2"/>
                    </a:solidFill>
                  </a:tcPr>
                </a:tc>
                <a:extLst>
                  <a:ext uri="{0D108BD9-81ED-4DB2-BD59-A6C34878D82A}">
                    <a16:rowId xmlns:a16="http://schemas.microsoft.com/office/drawing/2014/main" val="10001"/>
                  </a:ext>
                </a:extLst>
              </a:tr>
              <a:tr h="298675">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98675">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98675">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98675">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98675">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61155">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68843">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61155">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61155">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98675">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98675">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986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98675">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298675">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98675">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390374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0" y="25332"/>
            <a:ext cx="9144000" cy="711130"/>
          </a:xfrm>
          <a:solidFill>
            <a:schemeClr val="tx2">
              <a:lumMod val="20000"/>
              <a:lumOff val="80000"/>
            </a:schemeClr>
          </a:solidFill>
        </p:spPr>
        <p:txBody>
          <a:bodyPr>
            <a:normAutofit/>
          </a:bodyPr>
          <a:lstStyle/>
          <a:p>
            <a:pPr algn="ctr"/>
            <a:r>
              <a:rPr lang="en-GB" sz="2800" dirty="0">
                <a:solidFill>
                  <a:schemeClr val="tx2">
                    <a:lumMod val="75000"/>
                  </a:schemeClr>
                </a:solidFill>
              </a:rPr>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0" y="736462"/>
            <a:ext cx="9144000" cy="4996794"/>
          </a:xfrm>
          <a:solidFill>
            <a:schemeClr val="tx2">
              <a:lumMod val="75000"/>
            </a:schemeClr>
          </a:solidFill>
        </p:spPr>
        <p:txBody>
          <a:bodyPr>
            <a:normAutofit/>
          </a:bodyPr>
          <a:lstStyle/>
          <a:p>
            <a:r>
              <a:rPr lang="en-GB" sz="2200" dirty="0">
                <a:solidFill>
                  <a:schemeClr val="tx2">
                    <a:lumMod val="20000"/>
                    <a:lumOff val="80000"/>
                  </a:schemeClr>
                </a:solidFill>
                <a:cs typeface="Times New Roman" panose="02020603050405020304" pitchFamily="18" charset="0"/>
              </a:rPr>
              <a:t>Begin with an overview…</a:t>
            </a:r>
          </a:p>
          <a:p>
            <a:pPr marL="0" indent="0">
              <a:buNone/>
            </a:pPr>
            <a:endParaRPr lang="en-GB" sz="2200" dirty="0">
              <a:solidFill>
                <a:schemeClr val="tx2">
                  <a:lumMod val="20000"/>
                  <a:lumOff val="80000"/>
                </a:schemeClr>
              </a:solidFill>
              <a:cs typeface="Times New Roman" panose="02020603050405020304" pitchFamily="18" charset="0"/>
            </a:endParaRPr>
          </a:p>
          <a:p>
            <a:r>
              <a:rPr lang="en-GB" sz="2200" dirty="0">
                <a:solidFill>
                  <a:schemeClr val="tx2">
                    <a:lumMod val="20000"/>
                    <a:lumOff val="80000"/>
                  </a:schemeClr>
                </a:solidFill>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pPr marL="0" indent="0">
              <a:buNone/>
            </a:pPr>
            <a:endParaRPr lang="en-GB" sz="2200" dirty="0">
              <a:solidFill>
                <a:schemeClr val="tx2">
                  <a:lumMod val="20000"/>
                  <a:lumOff val="80000"/>
                </a:schemeClr>
              </a:solidFill>
              <a:cs typeface="Times New Roman" panose="02020603050405020304" pitchFamily="18" charset="0"/>
            </a:endParaRPr>
          </a:p>
          <a:p>
            <a:r>
              <a:rPr lang="en-GB" sz="2200" dirty="0">
                <a:solidFill>
                  <a:schemeClr val="tx2">
                    <a:lumMod val="20000"/>
                    <a:lumOff val="80000"/>
                  </a:schemeClr>
                </a:solidFill>
                <a:cs typeface="Times New Roman" panose="02020603050405020304" pitchFamily="18" charset="0"/>
              </a:rPr>
              <a:t>What is the trend in revenue?</a:t>
            </a:r>
          </a:p>
          <a:p>
            <a:r>
              <a:rPr lang="en-GB" sz="2200" dirty="0">
                <a:solidFill>
                  <a:schemeClr val="tx2">
                    <a:lumMod val="20000"/>
                    <a:lumOff val="80000"/>
                  </a:schemeClr>
                </a:solidFill>
                <a:cs typeface="Times New Roman" panose="02020603050405020304" pitchFamily="18" charset="0"/>
              </a:rPr>
              <a:t>What has happened to Gross Profit and Operating Profit?</a:t>
            </a:r>
          </a:p>
          <a:p>
            <a:r>
              <a:rPr lang="en-GB" sz="2200" dirty="0">
                <a:solidFill>
                  <a:schemeClr val="tx2">
                    <a:lumMod val="20000"/>
                    <a:lumOff val="80000"/>
                  </a:schemeClr>
                </a:solidFill>
                <a:cs typeface="Times New Roman" panose="02020603050405020304" pitchFamily="18" charset="0"/>
              </a:rPr>
              <a:t>Which costs have significantly affected the business?</a:t>
            </a:r>
          </a:p>
          <a:p>
            <a:r>
              <a:rPr lang="en-GB" sz="2200" dirty="0">
                <a:solidFill>
                  <a:schemeClr val="tx2">
                    <a:lumMod val="20000"/>
                    <a:lumOff val="80000"/>
                  </a:schemeClr>
                </a:solidFill>
                <a:cs typeface="Times New Roman" panose="02020603050405020304" pitchFamily="18" charset="0"/>
              </a:rPr>
              <a:t>Is the company expanding or contracting?</a:t>
            </a:r>
          </a:p>
          <a:p>
            <a:r>
              <a:rPr lang="en-GB" sz="2200" dirty="0">
                <a:solidFill>
                  <a:schemeClr val="tx2">
                    <a:lumMod val="20000"/>
                    <a:lumOff val="80000"/>
                  </a:schemeClr>
                </a:solidFill>
                <a:cs typeface="Times New Roman" panose="02020603050405020304" pitchFamily="18" charset="0"/>
              </a:rPr>
              <a:t>Does the business have a high gearing?</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circle(in)">
                                      <p:cBhvr>
                                        <p:cTn id="20" dur="2000"/>
                                        <p:tgtEl>
                                          <p:spTgt spid="3">
                                            <p:txEl>
                                              <p:pRg st="4" end="4"/>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circle(in)">
                                      <p:cBhvr>
                                        <p:cTn id="23" dur="2000"/>
                                        <p:tgtEl>
                                          <p:spTgt spid="3">
                                            <p:txEl>
                                              <p:pRg st="5" end="5"/>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circle(in)">
                                      <p:cBhvr>
                                        <p:cTn id="29" dur="2000"/>
                                        <p:tgtEl>
                                          <p:spTgt spid="3">
                                            <p:txEl>
                                              <p:pRg st="7" end="7"/>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circle(in)">
                                      <p:cBhvr>
                                        <p:cTn id="3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6524-26B6-418E-ACCF-EE88D837AC8B}"/>
              </a:ext>
            </a:extLst>
          </p:cNvPr>
          <p:cNvSpPr>
            <a:spLocks noGrp="1"/>
          </p:cNvSpPr>
          <p:nvPr>
            <p:ph type="title"/>
          </p:nvPr>
        </p:nvSpPr>
        <p:spPr>
          <a:xfrm>
            <a:off x="0" y="-1999"/>
            <a:ext cx="9198260" cy="766703"/>
          </a:xfrm>
          <a:solidFill>
            <a:schemeClr val="tx2">
              <a:lumMod val="20000"/>
              <a:lumOff val="80000"/>
            </a:schemeClr>
          </a:solidFill>
        </p:spPr>
        <p:txBody>
          <a:bodyPr>
            <a:noAutofit/>
          </a:bodyPr>
          <a:lstStyle/>
          <a:p>
            <a:r>
              <a:rPr lang="en-GB" sz="2800" dirty="0">
                <a:solidFill>
                  <a:schemeClr val="tx2">
                    <a:lumMod val="75000"/>
                  </a:schemeClr>
                </a:solidFill>
              </a:rPr>
              <a:t>Calculating relative performance difference</a:t>
            </a:r>
          </a:p>
        </p:txBody>
      </p:sp>
      <p:sp>
        <p:nvSpPr>
          <p:cNvPr id="3" name="Content Placeholder 2">
            <a:extLst>
              <a:ext uri="{FF2B5EF4-FFF2-40B4-BE49-F238E27FC236}">
                <a16:creationId xmlns:a16="http://schemas.microsoft.com/office/drawing/2014/main" id="{777852E5-B11A-456F-A34A-0CEFB1719C1F}"/>
              </a:ext>
            </a:extLst>
          </p:cNvPr>
          <p:cNvSpPr>
            <a:spLocks noGrp="1"/>
          </p:cNvSpPr>
          <p:nvPr>
            <p:ph idx="1"/>
          </p:nvPr>
        </p:nvSpPr>
        <p:spPr>
          <a:xfrm>
            <a:off x="0" y="764704"/>
            <a:ext cx="9198260" cy="4896544"/>
          </a:xfrm>
          <a:solidFill>
            <a:schemeClr val="tx2">
              <a:lumMod val="75000"/>
            </a:schemeClr>
          </a:solidFill>
        </p:spPr>
        <p:txBody>
          <a:bodyPr>
            <a:normAutofit/>
          </a:bodyPr>
          <a:lstStyle/>
          <a:p>
            <a:r>
              <a:rPr lang="en-GB" sz="2400" dirty="0">
                <a:solidFill>
                  <a:schemeClr val="tx2">
                    <a:lumMod val="20000"/>
                    <a:lumOff val="80000"/>
                  </a:schemeClr>
                </a:solidFill>
              </a:rPr>
              <a:t>The relative performance difference effectively completes our first level of analysis</a:t>
            </a:r>
          </a:p>
          <a:p>
            <a:endParaRPr lang="en-GB" sz="2400" dirty="0">
              <a:solidFill>
                <a:schemeClr val="tx2">
                  <a:lumMod val="20000"/>
                  <a:lumOff val="80000"/>
                </a:schemeClr>
              </a:solidFill>
            </a:endParaRPr>
          </a:p>
          <a:p>
            <a:r>
              <a:rPr lang="en-GB" sz="2400" dirty="0">
                <a:solidFill>
                  <a:schemeClr val="tx2">
                    <a:lumMod val="20000"/>
                    <a:lumOff val="80000"/>
                  </a:schemeClr>
                </a:solidFill>
              </a:rPr>
              <a:t>The formula is the newer number minus the older number divided by the older number multiplied by 100</a:t>
            </a:r>
          </a:p>
          <a:p>
            <a:endParaRPr lang="en-GB" sz="2400" dirty="0">
              <a:solidFill>
                <a:schemeClr val="tx2">
                  <a:lumMod val="20000"/>
                  <a:lumOff val="80000"/>
                </a:schemeClr>
              </a:solidFill>
            </a:endParaRPr>
          </a:p>
          <a:p>
            <a:r>
              <a:rPr lang="en-GB" sz="2400" dirty="0">
                <a:solidFill>
                  <a:schemeClr val="tx2">
                    <a:lumMod val="20000"/>
                    <a:lumOff val="80000"/>
                  </a:schemeClr>
                </a:solidFill>
              </a:rPr>
              <a:t>(Newer – Older)/Older x 100</a:t>
            </a:r>
          </a:p>
          <a:p>
            <a:endParaRPr lang="en-GB" sz="2400" dirty="0">
              <a:solidFill>
                <a:schemeClr val="tx2">
                  <a:lumMod val="20000"/>
                  <a:lumOff val="80000"/>
                </a:schemeClr>
              </a:solidFill>
            </a:endParaRPr>
          </a:p>
          <a:p>
            <a:r>
              <a:rPr lang="en-GB" sz="2400" dirty="0">
                <a:solidFill>
                  <a:schemeClr val="tx2">
                    <a:lumMod val="20000"/>
                    <a:lumOff val="80000"/>
                  </a:schemeClr>
                </a:solidFill>
              </a:rPr>
              <a:t>For example, in the ROCE calculation we have…</a:t>
            </a:r>
          </a:p>
          <a:p>
            <a:pPr marL="0" indent="0">
              <a:buNone/>
            </a:pPr>
            <a:r>
              <a:rPr lang="en-GB" sz="2400" dirty="0">
                <a:solidFill>
                  <a:schemeClr val="tx2">
                    <a:lumMod val="20000"/>
                    <a:lumOff val="80000"/>
                  </a:schemeClr>
                </a:solidFill>
              </a:rPr>
              <a:t>    (6.5 – 4.5) / 6.5 x 100 = 30.8%</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47ED2382-294D-409A-835C-2B1F6280F09D}"/>
              </a:ext>
            </a:extLst>
          </p:cNvPr>
          <p:cNvSpPr>
            <a:spLocks noGrp="1"/>
          </p:cNvSpPr>
          <p:nvPr>
            <p:ph type="sldNum" sz="quarter" idx="12"/>
          </p:nvPr>
        </p:nvSpPr>
        <p:spPr/>
        <p:txBody>
          <a:bodyPr/>
          <a:lstStyle/>
          <a:p>
            <a:fld id="{C3F65BB1-9206-4D7F-97F9-47DCC7DC6334}" type="slidenum">
              <a:rPr lang="en-GB" smtClean="0"/>
              <a:pPr/>
              <a:t>12</a:t>
            </a:fld>
            <a:endParaRPr lang="en-GB"/>
          </a:p>
        </p:txBody>
      </p:sp>
    </p:spTree>
    <p:extLst>
      <p:ext uri="{BB962C8B-B14F-4D97-AF65-F5344CB8AC3E}">
        <p14:creationId xmlns:p14="http://schemas.microsoft.com/office/powerpoint/2010/main" val="3791388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circle(in)">
                                      <p:cBhvr>
                                        <p:cTn id="31"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13</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313420374"/>
              </p:ext>
            </p:extLst>
          </p:nvPr>
        </p:nvGraphicFramePr>
        <p:xfrm>
          <a:off x="0" y="0"/>
          <a:ext cx="3779912" cy="4988355"/>
        </p:xfrm>
        <a:graphic>
          <a:graphicData uri="http://schemas.openxmlformats.org/drawingml/2006/table">
            <a:tbl>
              <a:tblPr firstRow="1" bandRow="1">
                <a:tableStyleId>{7DF18680-E054-41AD-8BC1-D1AEF772440D}</a:tableStyleId>
              </a:tblPr>
              <a:tblGrid>
                <a:gridCol w="1588618">
                  <a:extLst>
                    <a:ext uri="{9D8B030D-6E8A-4147-A177-3AD203B41FA5}">
                      <a16:colId xmlns:a16="http://schemas.microsoft.com/office/drawing/2014/main" val="20000"/>
                    </a:ext>
                  </a:extLst>
                </a:gridCol>
                <a:gridCol w="1095647">
                  <a:extLst>
                    <a:ext uri="{9D8B030D-6E8A-4147-A177-3AD203B41FA5}">
                      <a16:colId xmlns:a16="http://schemas.microsoft.com/office/drawing/2014/main" val="20001"/>
                    </a:ext>
                  </a:extLst>
                </a:gridCol>
                <a:gridCol w="1095647">
                  <a:extLst>
                    <a:ext uri="{9D8B030D-6E8A-4147-A177-3AD203B41FA5}">
                      <a16:colId xmlns:a16="http://schemas.microsoft.com/office/drawing/2014/main" val="20002"/>
                    </a:ext>
                  </a:extLst>
                </a:gridCol>
              </a:tblGrid>
              <a:tr h="470535">
                <a:tc gridSpan="3">
                  <a:txBody>
                    <a:bodyPr/>
                    <a:lstStyle/>
                    <a:p>
                      <a:pPr algn="ctr"/>
                      <a:r>
                        <a:rPr lang="en-GB" sz="14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28793">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 (£000s)</a:t>
                      </a:r>
                    </a:p>
                  </a:txBody>
                  <a:tcPr/>
                </a:tc>
                <a:extLst>
                  <a:ext uri="{0D108BD9-81ED-4DB2-BD59-A6C34878D82A}">
                    <a16:rowId xmlns:a16="http://schemas.microsoft.com/office/drawing/2014/main" val="10001"/>
                  </a:ext>
                </a:extLst>
              </a:tr>
              <a:tr h="423679">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64073">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64073">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64073">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64073">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95359">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84852">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9535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407938">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64073">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64073">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64073">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64073">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405183">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64073">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3197692412"/>
              </p:ext>
            </p:extLst>
          </p:nvPr>
        </p:nvGraphicFramePr>
        <p:xfrm>
          <a:off x="3923928" y="0"/>
          <a:ext cx="4968553" cy="573218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524544">
                <a:tc gridSpan="6">
                  <a:txBody>
                    <a:bodyPr/>
                    <a:lstStyle/>
                    <a:p>
                      <a:pPr algn="ctr"/>
                      <a:r>
                        <a:rPr lang="en-GB" sz="1400" dirty="0"/>
                        <a:t>Summarised Balance sheet (Statement of financial position (SOFP))</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767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70267">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83239">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70267">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70267">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70267">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5953">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702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70267">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509117">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70267">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7026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7026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924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74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5" name="Ink 14">
                <a:extLst>
                  <a:ext uri="{FF2B5EF4-FFF2-40B4-BE49-F238E27FC236}">
                    <a16:creationId xmlns:a16="http://schemas.microsoft.com/office/drawing/2014/main" id="{002DC681-FD60-4EAD-A82C-97B92496BD82}"/>
                  </a:ext>
                </a:extLst>
              </p14:cNvPr>
              <p14:cNvContentPartPr/>
              <p14:nvPr/>
            </p14:nvContentPartPr>
            <p14:xfrm>
              <a:off x="3947172" y="-345925"/>
              <a:ext cx="360" cy="360"/>
            </p14:xfrm>
          </p:contentPart>
        </mc:Choice>
        <mc:Fallback xmlns="">
          <p:pic>
            <p:nvPicPr>
              <p:cNvPr id="15" name="Ink 14">
                <a:extLst>
                  <a:ext uri="{FF2B5EF4-FFF2-40B4-BE49-F238E27FC236}">
                    <a16:creationId xmlns:a16="http://schemas.microsoft.com/office/drawing/2014/main" id="{002DC681-FD60-4EAD-A82C-97B92496BD82}"/>
                  </a:ext>
                </a:extLst>
              </p:cNvPr>
              <p:cNvPicPr/>
              <p:nvPr/>
            </p:nvPicPr>
            <p:blipFill>
              <a:blip r:embed="rId9"/>
              <a:stretch>
                <a:fillRect/>
              </a:stretch>
            </p:blipFill>
            <p:spPr>
              <a:xfrm>
                <a:off x="3893532" y="-453925"/>
                <a:ext cx="108000" cy="216000"/>
              </a:xfrm>
              <a:prstGeom prst="rect">
                <a:avLst/>
              </a:prstGeom>
            </p:spPr>
          </p:pic>
        </mc:Fallback>
      </mc:AlternateContent>
      <p:sp>
        <p:nvSpPr>
          <p:cNvPr id="2" name="TextBox 1">
            <a:extLst>
              <a:ext uri="{FF2B5EF4-FFF2-40B4-BE49-F238E27FC236}">
                <a16:creationId xmlns:a16="http://schemas.microsoft.com/office/drawing/2014/main" id="{27170E2D-F17E-445E-881A-803245FEDF00}"/>
              </a:ext>
            </a:extLst>
          </p:cNvPr>
          <p:cNvSpPr txBox="1"/>
          <p:nvPr/>
        </p:nvSpPr>
        <p:spPr>
          <a:xfrm>
            <a:off x="8095239" y="3250137"/>
            <a:ext cx="607291" cy="369332"/>
          </a:xfrm>
          <a:prstGeom prst="rect">
            <a:avLst/>
          </a:prstGeom>
          <a:noFill/>
        </p:spPr>
        <p:txBody>
          <a:bodyPr wrap="square" rtlCol="0">
            <a:spAutoFit/>
          </a:bodyPr>
          <a:lstStyle/>
          <a:p>
            <a:pPr algn="ctr"/>
            <a:r>
              <a:rPr lang="en-GB" dirty="0"/>
              <a:t> =</a:t>
            </a:r>
          </a:p>
        </p:txBody>
      </p:sp>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0" y="22179"/>
            <a:ext cx="9155312" cy="764191"/>
          </a:xfrm>
          <a:solidFill>
            <a:schemeClr val="tx2">
              <a:lumMod val="20000"/>
              <a:lumOff val="80000"/>
            </a:schemeClr>
          </a:solidFill>
        </p:spPr>
        <p:txBody>
          <a:bodyPr>
            <a:normAutofit/>
          </a:bodyPr>
          <a:lstStyle/>
          <a:p>
            <a:pPr algn="ctr"/>
            <a:r>
              <a:rPr lang="en-GB" sz="2800" dirty="0">
                <a:solidFill>
                  <a:schemeClr val="tx2">
                    <a:lumMod val="75000"/>
                  </a:schemeClr>
                </a:solidFill>
              </a:rPr>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3895568198"/>
              </p:ext>
            </p:extLst>
          </p:nvPr>
        </p:nvGraphicFramePr>
        <p:xfrm>
          <a:off x="0" y="620688"/>
          <a:ext cx="9144001" cy="5112568"/>
        </p:xfrm>
        <a:graphic>
          <a:graphicData uri="http://schemas.openxmlformats.org/drawingml/2006/table">
            <a:tbl>
              <a:tblPr firstRow="1" firstCol="1" bandRow="1">
                <a:tableStyleId>{7DF18680-E054-41AD-8BC1-D1AEF772440D}</a:tableStyleId>
              </a:tblPr>
              <a:tblGrid>
                <a:gridCol w="4147757">
                  <a:extLst>
                    <a:ext uri="{9D8B030D-6E8A-4147-A177-3AD203B41FA5}">
                      <a16:colId xmlns:a16="http://schemas.microsoft.com/office/drawing/2014/main" val="3659219510"/>
                    </a:ext>
                  </a:extLst>
                </a:gridCol>
                <a:gridCol w="2465343">
                  <a:extLst>
                    <a:ext uri="{9D8B030D-6E8A-4147-A177-3AD203B41FA5}">
                      <a16:colId xmlns:a16="http://schemas.microsoft.com/office/drawing/2014/main" val="2436635742"/>
                    </a:ext>
                  </a:extLst>
                </a:gridCol>
                <a:gridCol w="2530901">
                  <a:extLst>
                    <a:ext uri="{9D8B030D-6E8A-4147-A177-3AD203B41FA5}">
                      <a16:colId xmlns:a16="http://schemas.microsoft.com/office/drawing/2014/main" val="759345456"/>
                    </a:ext>
                  </a:extLst>
                </a:gridCol>
              </a:tblGrid>
              <a:tr h="894585">
                <a:tc>
                  <a:txBody>
                    <a:bodyPr/>
                    <a:lstStyle/>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bg1"/>
                          </a:solidFill>
                          <a:effectLst/>
                        </a:rPr>
                        <a:t>Return on Capital Employed (ROCE)</a:t>
                      </a: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247766403"/>
                  </a:ext>
                </a:extLst>
              </a:tr>
              <a:tr h="4217983">
                <a:tc>
                  <a:txBody>
                    <a:bodyPr/>
                    <a:lstStyle/>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u="sng" dirty="0">
                          <a:solidFill>
                            <a:schemeClr val="tx2">
                              <a:lumMod val="20000"/>
                              <a:lumOff val="80000"/>
                            </a:schemeClr>
                          </a:solidFill>
                          <a:effectLst/>
                        </a:rPr>
                        <a:t>Operating Profit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Capital Employed</a:t>
                      </a:r>
                    </a:p>
                    <a:p>
                      <a:pPr algn="l">
                        <a:lnSpc>
                          <a:spcPct val="115000"/>
                        </a:lnSpc>
                        <a:spcAft>
                          <a:spcPts val="0"/>
                        </a:spcAft>
                      </a:pPr>
                      <a:r>
                        <a:rPr lang="en-GB" sz="1600" dirty="0">
                          <a:solidFill>
                            <a:schemeClr val="tx2">
                              <a:lumMod val="20000"/>
                              <a:lumOff val="80000"/>
                            </a:schemeClr>
                          </a:solidFill>
                          <a:effectLst/>
                        </a:rPr>
                        <a:t>(Total assets less current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the profit earned in relation to the capital employed (Total Assets less Current Liabilities) in the company.</a:t>
                      </a:r>
                    </a:p>
                    <a:p>
                      <a:pPr algn="l">
                        <a:lnSpc>
                          <a:spcPct val="115000"/>
                        </a:lnSpc>
                        <a:spcAft>
                          <a:spcPts val="0"/>
                        </a:spcAft>
                      </a:pPr>
                      <a:r>
                        <a:rPr lang="en-GB" sz="1600" dirty="0">
                          <a:solidFill>
                            <a:schemeClr val="tx2">
                              <a:lumMod val="20000"/>
                              <a:lumOff val="80000"/>
                            </a:schemeClr>
                          </a:solidFill>
                          <a:effectLst/>
                        </a:rPr>
                        <a:t>An increasing ROCE is seen as a positive indicator of a company’s performance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 </a:t>
                      </a:r>
                      <a:endParaRPr lang="en-GB" sz="16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14</a:t>
            </a:fld>
            <a:endParaRPr lang="en-GB" dirty="0"/>
          </a:p>
        </p:txBody>
      </p:sp>
      <p:sp>
        <p:nvSpPr>
          <p:cNvPr id="5" name="TextBox 4">
            <a:extLst>
              <a:ext uri="{FF2B5EF4-FFF2-40B4-BE49-F238E27FC236}">
                <a16:creationId xmlns:a16="http://schemas.microsoft.com/office/drawing/2014/main" id="{9FA382A3-7773-42DD-9C66-1D8C69BBAEDA}"/>
              </a:ext>
            </a:extLst>
          </p:cNvPr>
          <p:cNvSpPr txBox="1"/>
          <p:nvPr/>
        </p:nvSpPr>
        <p:spPr>
          <a:xfrm>
            <a:off x="6893519" y="2008474"/>
            <a:ext cx="1711912" cy="1015663"/>
          </a:xfrm>
          <a:prstGeom prst="rect">
            <a:avLst/>
          </a:prstGeom>
          <a:noFill/>
        </p:spPr>
        <p:txBody>
          <a:bodyPr wrap="square" rtlCol="0">
            <a:spAutoFit/>
          </a:bodyPr>
          <a:lstStyle/>
          <a:p>
            <a:r>
              <a:rPr lang="en-GB" sz="2000" u="sng" dirty="0"/>
              <a:t>36,500 x 100</a:t>
            </a:r>
          </a:p>
          <a:p>
            <a:r>
              <a:rPr lang="en-GB" sz="2000" dirty="0"/>
              <a:t>      562,000</a:t>
            </a:r>
          </a:p>
          <a:p>
            <a:r>
              <a:rPr lang="en-GB" sz="2000" dirty="0"/>
              <a:t>      = 6.5%</a:t>
            </a:r>
          </a:p>
        </p:txBody>
      </p:sp>
      <p:sp>
        <p:nvSpPr>
          <p:cNvPr id="7" name="TextBox 6">
            <a:extLst>
              <a:ext uri="{FF2B5EF4-FFF2-40B4-BE49-F238E27FC236}">
                <a16:creationId xmlns:a16="http://schemas.microsoft.com/office/drawing/2014/main" id="{A3D21D25-34F4-4A3A-B138-515CD5888FD9}"/>
              </a:ext>
            </a:extLst>
          </p:cNvPr>
          <p:cNvSpPr txBox="1"/>
          <p:nvPr/>
        </p:nvSpPr>
        <p:spPr>
          <a:xfrm>
            <a:off x="4218603" y="3376457"/>
            <a:ext cx="4943073" cy="369332"/>
          </a:xfrm>
          <a:prstGeom prst="rect">
            <a:avLst/>
          </a:prstGeom>
          <a:noFill/>
        </p:spPr>
        <p:txBody>
          <a:bodyPr wrap="square" rtlCol="0">
            <a:spAutoFit/>
          </a:bodyPr>
          <a:lstStyle/>
          <a:p>
            <a:r>
              <a:rPr lang="en-GB" dirty="0"/>
              <a:t>Relative</a:t>
            </a:r>
            <a:r>
              <a:rPr lang="en-GB" sz="1600" dirty="0"/>
              <a:t> difference (4.5 – 6.5/ 6.5 x100) = -30.8%</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E3E3F06B-B101-4587-9721-5E4A050406D8}"/>
                  </a:ext>
                </a:extLst>
              </p14:cNvPr>
              <p14:cNvContentPartPr/>
              <p14:nvPr/>
            </p14:nvContentPartPr>
            <p14:xfrm>
              <a:off x="4176448" y="-344775"/>
              <a:ext cx="24480" cy="19440"/>
            </p14:xfrm>
          </p:contentPart>
        </mc:Choice>
        <mc:Fallback xmlns="">
          <p:pic>
            <p:nvPicPr>
              <p:cNvPr id="8" name="Ink 7">
                <a:extLst>
                  <a:ext uri="{FF2B5EF4-FFF2-40B4-BE49-F238E27FC236}">
                    <a16:creationId xmlns:a16="http://schemas.microsoft.com/office/drawing/2014/main" id="{E3E3F06B-B101-4587-9721-5E4A050406D8}"/>
                  </a:ext>
                </a:extLst>
              </p:cNvPr>
              <p:cNvPicPr/>
              <p:nvPr/>
            </p:nvPicPr>
            <p:blipFill>
              <a:blip r:embed="rId4"/>
              <a:stretch>
                <a:fillRect/>
              </a:stretch>
            </p:blipFill>
            <p:spPr>
              <a:xfrm>
                <a:off x="4158808" y="-362775"/>
                <a:ext cx="60120" cy="550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90F2EF6D-7BD3-460C-9FBA-663D90A2E45F}"/>
                  </a:ext>
                </a:extLst>
              </p14:cNvPr>
              <p14:cNvContentPartPr/>
              <p14:nvPr/>
            </p14:nvContentPartPr>
            <p14:xfrm>
              <a:off x="6746128" y="-345855"/>
              <a:ext cx="360" cy="360"/>
            </p14:xfrm>
          </p:contentPart>
        </mc:Choice>
        <mc:Fallback xmlns="">
          <p:pic>
            <p:nvPicPr>
              <p:cNvPr id="13" name="Ink 12">
                <a:extLst>
                  <a:ext uri="{FF2B5EF4-FFF2-40B4-BE49-F238E27FC236}">
                    <a16:creationId xmlns:a16="http://schemas.microsoft.com/office/drawing/2014/main" id="{90F2EF6D-7BD3-460C-9FBA-663D90A2E45F}"/>
                  </a:ext>
                </a:extLst>
              </p:cNvPr>
              <p:cNvPicPr/>
              <p:nvPr/>
            </p:nvPicPr>
            <p:blipFill>
              <a:blip r:embed="rId6"/>
              <a:stretch>
                <a:fillRect/>
              </a:stretch>
            </p:blipFill>
            <p:spPr>
              <a:xfrm>
                <a:off x="6728128" y="-36385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9301305A-E8C5-4C5E-B72E-CC78828E752B}"/>
                  </a:ext>
                </a:extLst>
              </p14:cNvPr>
              <p14:cNvContentPartPr/>
              <p14:nvPr/>
            </p14:nvContentPartPr>
            <p14:xfrm>
              <a:off x="523888" y="-457455"/>
              <a:ext cx="360" cy="360"/>
            </p14:xfrm>
          </p:contentPart>
        </mc:Choice>
        <mc:Fallback xmlns="">
          <p:pic>
            <p:nvPicPr>
              <p:cNvPr id="14" name="Ink 13">
                <a:extLst>
                  <a:ext uri="{FF2B5EF4-FFF2-40B4-BE49-F238E27FC236}">
                    <a16:creationId xmlns:a16="http://schemas.microsoft.com/office/drawing/2014/main" id="{9301305A-E8C5-4C5E-B72E-CC78828E752B}"/>
                  </a:ext>
                </a:extLst>
              </p:cNvPr>
              <p:cNvPicPr/>
              <p:nvPr/>
            </p:nvPicPr>
            <p:blipFill>
              <a:blip r:embed="rId6"/>
              <a:stretch>
                <a:fillRect/>
              </a:stretch>
            </p:blipFill>
            <p:spPr>
              <a:xfrm>
                <a:off x="506248" y="-47545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5" name="Ink 14">
                <a:extLst>
                  <a:ext uri="{FF2B5EF4-FFF2-40B4-BE49-F238E27FC236}">
                    <a16:creationId xmlns:a16="http://schemas.microsoft.com/office/drawing/2014/main" id="{56856D8D-1145-4179-B9D8-C55A7F0D6A88}"/>
                  </a:ext>
                </a:extLst>
              </p14:cNvPr>
              <p14:cNvContentPartPr/>
              <p14:nvPr/>
            </p14:nvContentPartPr>
            <p14:xfrm>
              <a:off x="2375008" y="-334660"/>
              <a:ext cx="360" cy="360"/>
            </p14:xfrm>
          </p:contentPart>
        </mc:Choice>
        <mc:Fallback xmlns="">
          <p:pic>
            <p:nvPicPr>
              <p:cNvPr id="15" name="Ink 14">
                <a:extLst>
                  <a:ext uri="{FF2B5EF4-FFF2-40B4-BE49-F238E27FC236}">
                    <a16:creationId xmlns:a16="http://schemas.microsoft.com/office/drawing/2014/main" id="{56856D8D-1145-4179-B9D8-C55A7F0D6A88}"/>
                  </a:ext>
                </a:extLst>
              </p:cNvPr>
              <p:cNvPicPr/>
              <p:nvPr/>
            </p:nvPicPr>
            <p:blipFill>
              <a:blip r:embed="rId6"/>
              <a:stretch>
                <a:fillRect/>
              </a:stretch>
            </p:blipFill>
            <p:spPr>
              <a:xfrm>
                <a:off x="2357008" y="-3526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6" name="Ink 15">
                <a:extLst>
                  <a:ext uri="{FF2B5EF4-FFF2-40B4-BE49-F238E27FC236}">
                    <a16:creationId xmlns:a16="http://schemas.microsoft.com/office/drawing/2014/main" id="{41455983-9CD4-4D87-9A6F-E89EC1AA5B39}"/>
                  </a:ext>
                </a:extLst>
              </p14:cNvPr>
              <p14:cNvContentPartPr/>
              <p14:nvPr/>
            </p14:nvContentPartPr>
            <p14:xfrm>
              <a:off x="7604728" y="-357340"/>
              <a:ext cx="360" cy="360"/>
            </p14:xfrm>
          </p:contentPart>
        </mc:Choice>
        <mc:Fallback xmlns="">
          <p:pic>
            <p:nvPicPr>
              <p:cNvPr id="16" name="Ink 15">
                <a:extLst>
                  <a:ext uri="{FF2B5EF4-FFF2-40B4-BE49-F238E27FC236}">
                    <a16:creationId xmlns:a16="http://schemas.microsoft.com/office/drawing/2014/main" id="{41455983-9CD4-4D87-9A6F-E89EC1AA5B39}"/>
                  </a:ext>
                </a:extLst>
              </p:cNvPr>
              <p:cNvPicPr/>
              <p:nvPr/>
            </p:nvPicPr>
            <p:blipFill>
              <a:blip r:embed="rId10"/>
              <a:stretch>
                <a:fillRect/>
              </a:stretch>
            </p:blipFill>
            <p:spPr>
              <a:xfrm>
                <a:off x="7551088" y="-46498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D3E2A680-8718-4F28-8AE3-8A6A23A9B556}"/>
                  </a:ext>
                </a:extLst>
              </p14:cNvPr>
              <p14:cNvContentPartPr/>
              <p14:nvPr/>
            </p14:nvContentPartPr>
            <p14:xfrm>
              <a:off x="8050768" y="-301478"/>
              <a:ext cx="360" cy="360"/>
            </p14:xfrm>
          </p:contentPart>
        </mc:Choice>
        <mc:Fallback xmlns="">
          <p:pic>
            <p:nvPicPr>
              <p:cNvPr id="17" name="Ink 16">
                <a:extLst>
                  <a:ext uri="{FF2B5EF4-FFF2-40B4-BE49-F238E27FC236}">
                    <a16:creationId xmlns:a16="http://schemas.microsoft.com/office/drawing/2014/main" id="{D3E2A680-8718-4F28-8AE3-8A6A23A9B556}"/>
                  </a:ext>
                </a:extLst>
              </p:cNvPr>
              <p:cNvPicPr/>
              <p:nvPr/>
            </p:nvPicPr>
            <p:blipFill>
              <a:blip r:embed="rId10"/>
              <a:stretch>
                <a:fillRect/>
              </a:stretch>
            </p:blipFill>
            <p:spPr>
              <a:xfrm>
                <a:off x="7997128" y="-409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2" name="Ink 31">
                <a:extLst>
                  <a:ext uri="{FF2B5EF4-FFF2-40B4-BE49-F238E27FC236}">
                    <a16:creationId xmlns:a16="http://schemas.microsoft.com/office/drawing/2014/main" id="{216EDF54-8948-4FF3-B9FD-44EC2075EF1A}"/>
                  </a:ext>
                </a:extLst>
              </p14:cNvPr>
              <p14:cNvContentPartPr/>
              <p14:nvPr/>
            </p14:nvContentPartPr>
            <p14:xfrm>
              <a:off x="3555448" y="-383918"/>
              <a:ext cx="360" cy="360"/>
            </p14:xfrm>
          </p:contentPart>
        </mc:Choice>
        <mc:Fallback xmlns="">
          <p:pic>
            <p:nvPicPr>
              <p:cNvPr id="32" name="Ink 31">
                <a:extLst>
                  <a:ext uri="{FF2B5EF4-FFF2-40B4-BE49-F238E27FC236}">
                    <a16:creationId xmlns:a16="http://schemas.microsoft.com/office/drawing/2014/main" id="{216EDF54-8948-4FF3-B9FD-44EC2075EF1A}"/>
                  </a:ext>
                </a:extLst>
              </p:cNvPr>
              <p:cNvPicPr/>
              <p:nvPr/>
            </p:nvPicPr>
            <p:blipFill>
              <a:blip r:embed="rId13"/>
              <a:stretch>
                <a:fillRect/>
              </a:stretch>
            </p:blipFill>
            <p:spPr>
              <a:xfrm>
                <a:off x="3537448" y="-40155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3" name="Ink 32">
                <a:extLst>
                  <a:ext uri="{FF2B5EF4-FFF2-40B4-BE49-F238E27FC236}">
                    <a16:creationId xmlns:a16="http://schemas.microsoft.com/office/drawing/2014/main" id="{096012B4-5683-4C63-946E-978A301B438B}"/>
                  </a:ext>
                </a:extLst>
              </p14:cNvPr>
              <p14:cNvContentPartPr/>
              <p14:nvPr/>
            </p14:nvContentPartPr>
            <p14:xfrm>
              <a:off x="5030008" y="-495518"/>
              <a:ext cx="360" cy="360"/>
            </p14:xfrm>
          </p:contentPart>
        </mc:Choice>
        <mc:Fallback xmlns="">
          <p:pic>
            <p:nvPicPr>
              <p:cNvPr id="33" name="Ink 32">
                <a:extLst>
                  <a:ext uri="{FF2B5EF4-FFF2-40B4-BE49-F238E27FC236}">
                    <a16:creationId xmlns:a16="http://schemas.microsoft.com/office/drawing/2014/main" id="{096012B4-5683-4C63-946E-978A301B438B}"/>
                  </a:ext>
                </a:extLst>
              </p:cNvPr>
              <p:cNvPicPr/>
              <p:nvPr/>
            </p:nvPicPr>
            <p:blipFill>
              <a:blip r:embed="rId13"/>
              <a:stretch>
                <a:fillRect/>
              </a:stretch>
            </p:blipFill>
            <p:spPr>
              <a:xfrm>
                <a:off x="5012368" y="-513158"/>
                <a:ext cx="36000" cy="36000"/>
              </a:xfrm>
              <a:prstGeom prst="rect">
                <a:avLst/>
              </a:prstGeom>
            </p:spPr>
          </p:pic>
        </mc:Fallback>
      </mc:AlternateContent>
      <p:sp>
        <p:nvSpPr>
          <p:cNvPr id="18" name="TextBox 17">
            <a:extLst>
              <a:ext uri="{FF2B5EF4-FFF2-40B4-BE49-F238E27FC236}">
                <a16:creationId xmlns:a16="http://schemas.microsoft.com/office/drawing/2014/main" id="{AA141649-355E-4396-9FA8-5D8351A85051}"/>
              </a:ext>
            </a:extLst>
          </p:cNvPr>
          <p:cNvSpPr txBox="1"/>
          <p:nvPr/>
        </p:nvSpPr>
        <p:spPr>
          <a:xfrm>
            <a:off x="4371040" y="2014666"/>
            <a:ext cx="1979801" cy="1015663"/>
          </a:xfrm>
          <a:prstGeom prst="rect">
            <a:avLst/>
          </a:prstGeom>
          <a:noFill/>
        </p:spPr>
        <p:txBody>
          <a:bodyPr wrap="square" rtlCol="0">
            <a:spAutoFit/>
          </a:bodyPr>
          <a:lstStyle/>
          <a:p>
            <a:r>
              <a:rPr lang="en-GB" sz="2000" u="sng" dirty="0"/>
              <a:t>28,550 x 100 </a:t>
            </a:r>
          </a:p>
          <a:p>
            <a:r>
              <a:rPr lang="en-GB" sz="2000" dirty="0"/>
              <a:t>      632,727</a:t>
            </a:r>
          </a:p>
          <a:p>
            <a:r>
              <a:rPr lang="en-GB" sz="2000" dirty="0"/>
              <a:t>      = 4.5%</a:t>
            </a:r>
          </a:p>
        </p:txBody>
      </p:sp>
      <p:sp>
        <p:nvSpPr>
          <p:cNvPr id="9" name="TextBox 8">
            <a:extLst>
              <a:ext uri="{FF2B5EF4-FFF2-40B4-BE49-F238E27FC236}">
                <a16:creationId xmlns:a16="http://schemas.microsoft.com/office/drawing/2014/main" id="{E1E1B66E-D6A9-2C6F-D8F7-B2B41EA52DB4}"/>
              </a:ext>
            </a:extLst>
          </p:cNvPr>
          <p:cNvSpPr txBox="1"/>
          <p:nvPr/>
        </p:nvSpPr>
        <p:spPr>
          <a:xfrm>
            <a:off x="4293441" y="4069647"/>
            <a:ext cx="4114799" cy="1643527"/>
          </a:xfrm>
          <a:prstGeom prst="rect">
            <a:avLst/>
          </a:prstGeom>
          <a:noFill/>
        </p:spPr>
        <p:txBody>
          <a:bodyPr wrap="square" rtlCol="0">
            <a:spAutoFit/>
          </a:bodyPr>
          <a:lstStyle/>
          <a:p>
            <a:pPr>
              <a:lnSpc>
                <a:spcPct val="115000"/>
              </a:lnSpc>
            </a:pPr>
            <a:endParaRPr lang="en-GB" dirty="0">
              <a:ea typeface="Calibri" panose="020F0502020204030204" pitchFamily="34" charset="0"/>
              <a:cs typeface="Times New Roman" panose="02020603050405020304" pitchFamily="18" charset="0"/>
            </a:endParaRPr>
          </a:p>
          <a:p>
            <a:pPr>
              <a:lnSpc>
                <a:spcPct val="115000"/>
              </a:lnSpc>
            </a:pPr>
            <a:r>
              <a:rPr lang="en-GB" dirty="0">
                <a:ea typeface="Calibri" panose="020F0502020204030204" pitchFamily="34" charset="0"/>
                <a:cs typeface="Times New Roman" panose="02020603050405020304" pitchFamily="18" charset="0"/>
              </a:rPr>
              <a:t>Causation:</a:t>
            </a:r>
          </a:p>
          <a:p>
            <a:pPr>
              <a:lnSpc>
                <a:spcPct val="115000"/>
              </a:lnSpc>
            </a:pPr>
            <a:r>
              <a:rPr lang="en-GB" dirty="0">
                <a:ea typeface="Calibri" panose="020F0502020204030204" pitchFamily="34" charset="0"/>
                <a:cs typeface="Times New Roman" panose="02020603050405020304" pitchFamily="18" charset="0"/>
              </a:rPr>
              <a:t>Operating profit    -21.8%</a:t>
            </a:r>
          </a:p>
          <a:p>
            <a:pPr>
              <a:lnSpc>
                <a:spcPct val="115000"/>
              </a:lnSpc>
            </a:pPr>
            <a:r>
              <a:rPr lang="en-GB" dirty="0">
                <a:ea typeface="Calibri" panose="020F0502020204030204" pitchFamily="34" charset="0"/>
                <a:cs typeface="Times New Roman" panose="02020603050405020304" pitchFamily="18" charset="0"/>
              </a:rPr>
              <a:t>Capital employed +12.6%</a:t>
            </a:r>
          </a:p>
          <a:p>
            <a:endParaRPr lang="en-GB" dirty="0"/>
          </a:p>
        </p:txBody>
      </p:sp>
      <p:sp>
        <p:nvSpPr>
          <p:cNvPr id="3" name="TextBox 2">
            <a:extLst>
              <a:ext uri="{FF2B5EF4-FFF2-40B4-BE49-F238E27FC236}">
                <a16:creationId xmlns:a16="http://schemas.microsoft.com/office/drawing/2014/main" id="{B6BA0CDA-6CF4-326E-EED7-2FCEE6FC8521}"/>
              </a:ext>
            </a:extLst>
          </p:cNvPr>
          <p:cNvSpPr txBox="1"/>
          <p:nvPr/>
        </p:nvSpPr>
        <p:spPr>
          <a:xfrm>
            <a:off x="4188688" y="3771863"/>
            <a:ext cx="4943073" cy="369332"/>
          </a:xfrm>
          <a:prstGeom prst="rect">
            <a:avLst/>
          </a:prstGeom>
          <a:noFill/>
        </p:spPr>
        <p:txBody>
          <a:bodyPr wrap="square" rtlCol="0">
            <a:spAutoFit/>
          </a:bodyPr>
          <a:lstStyle/>
          <a:p>
            <a:pPr algn="ctr"/>
            <a:r>
              <a:rPr lang="en-GB" dirty="0"/>
              <a:t>Adverse</a:t>
            </a:r>
            <a:endParaRPr lang="en-GB" sz="1600" dirty="0"/>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8" grpId="0"/>
      <p:bldP spid="9"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0" y="-11489"/>
            <a:ext cx="9144000" cy="530559"/>
          </a:xfrm>
          <a:solidFill>
            <a:schemeClr val="tx2">
              <a:lumMod val="20000"/>
              <a:lumOff val="80000"/>
            </a:schemeClr>
          </a:solidFill>
        </p:spPr>
        <p:txBody>
          <a:bodyPr>
            <a:normAutofit/>
          </a:bodyPr>
          <a:lstStyle/>
          <a:p>
            <a:pPr algn="ctr"/>
            <a:r>
              <a:rPr lang="en-GB" sz="2800" dirty="0">
                <a:solidFill>
                  <a:schemeClr val="tx2">
                    <a:lumMod val="75000"/>
                  </a:schemeClr>
                </a:solidFill>
              </a:rPr>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882759437"/>
              </p:ext>
            </p:extLst>
          </p:nvPr>
        </p:nvGraphicFramePr>
        <p:xfrm>
          <a:off x="0" y="519071"/>
          <a:ext cx="9144000" cy="5142178"/>
        </p:xfrm>
        <a:graphic>
          <a:graphicData uri="http://schemas.openxmlformats.org/drawingml/2006/table">
            <a:tbl>
              <a:tblPr firstRow="1" firstCol="1" bandRow="1">
                <a:tableStyleId>{7DF18680-E054-41AD-8BC1-D1AEF772440D}</a:tableStyleId>
              </a:tblPr>
              <a:tblGrid>
                <a:gridCol w="3923928">
                  <a:extLst>
                    <a:ext uri="{9D8B030D-6E8A-4147-A177-3AD203B41FA5}">
                      <a16:colId xmlns:a16="http://schemas.microsoft.com/office/drawing/2014/main" val="1475994231"/>
                    </a:ext>
                  </a:extLst>
                </a:gridCol>
                <a:gridCol w="2900726">
                  <a:extLst>
                    <a:ext uri="{9D8B030D-6E8A-4147-A177-3AD203B41FA5}">
                      <a16:colId xmlns:a16="http://schemas.microsoft.com/office/drawing/2014/main" val="3464370937"/>
                    </a:ext>
                  </a:extLst>
                </a:gridCol>
                <a:gridCol w="2319346">
                  <a:extLst>
                    <a:ext uri="{9D8B030D-6E8A-4147-A177-3AD203B41FA5}">
                      <a16:colId xmlns:a16="http://schemas.microsoft.com/office/drawing/2014/main" val="3309834082"/>
                    </a:ext>
                  </a:extLst>
                </a:gridCol>
              </a:tblGrid>
              <a:tr h="991915">
                <a:tc>
                  <a:txBody>
                    <a:bodyPr/>
                    <a:lstStyle/>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bg1"/>
                          </a:solidFill>
                          <a:effectLst/>
                        </a:rPr>
                        <a:t>ASSET TURNOVER</a:t>
                      </a:r>
                    </a:p>
                    <a:p>
                      <a:pPr>
                        <a:lnSpc>
                          <a:spcPct val="115000"/>
                        </a:lnSpc>
                        <a:spcAft>
                          <a:spcPts val="0"/>
                        </a:spcAft>
                      </a:pPr>
                      <a:endParaRPr lang="en-GB" sz="1600" dirty="0">
                        <a:solidFill>
                          <a:schemeClr val="tx2">
                            <a:lumMod val="20000"/>
                            <a:lumOff val="80000"/>
                          </a:schemeClr>
                        </a:solidFill>
                        <a:effectLst/>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088242669"/>
                  </a:ext>
                </a:extLst>
              </a:tr>
              <a:tr h="4150263">
                <a:tc>
                  <a:txBody>
                    <a:bodyPr/>
                    <a:lstStyle/>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u="sng" dirty="0">
                          <a:solidFill>
                            <a:schemeClr val="tx2">
                              <a:lumMod val="20000"/>
                              <a:lumOff val="80000"/>
                            </a:schemeClr>
                          </a:solidFill>
                          <a:effectLst/>
                        </a:rPr>
                        <a:t>    Revenue</a:t>
                      </a: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Capital Employed</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This ratio indicates the revenue earned per £1 of capital employed (Total Assets less Current Liabilities) </a:t>
                      </a:r>
                    </a:p>
                    <a:p>
                      <a:pPr>
                        <a:lnSpc>
                          <a:spcPct val="115000"/>
                        </a:lnSpc>
                        <a:spcAft>
                          <a:spcPts val="0"/>
                        </a:spcAft>
                      </a:pPr>
                      <a:r>
                        <a:rPr lang="en-GB" sz="1600" dirty="0">
                          <a:solidFill>
                            <a:schemeClr val="tx2">
                              <a:lumMod val="20000"/>
                              <a:lumOff val="80000"/>
                            </a:schemeClr>
                          </a:solidFill>
                          <a:effectLst/>
                        </a:rPr>
                        <a:t>An increasing Asset Turnover figure is seen as a positive indicator of a company’s performance.</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 </a:t>
                      </a:r>
                      <a:endParaRPr lang="en-GB" sz="16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15</a:t>
            </a:fld>
            <a:endParaRPr lang="en-GB" dirty="0"/>
          </a:p>
        </p:txBody>
      </p:sp>
      <p:sp>
        <p:nvSpPr>
          <p:cNvPr id="3" name="TextBox 2">
            <a:extLst>
              <a:ext uri="{FF2B5EF4-FFF2-40B4-BE49-F238E27FC236}">
                <a16:creationId xmlns:a16="http://schemas.microsoft.com/office/drawing/2014/main" id="{98B117C9-E99E-44E4-9396-2E73BF1C8813}"/>
              </a:ext>
            </a:extLst>
          </p:cNvPr>
          <p:cNvSpPr txBox="1"/>
          <p:nvPr/>
        </p:nvSpPr>
        <p:spPr>
          <a:xfrm>
            <a:off x="4211960" y="1988840"/>
            <a:ext cx="1909733" cy="923330"/>
          </a:xfrm>
          <a:prstGeom prst="rect">
            <a:avLst/>
          </a:prstGeom>
          <a:noFill/>
        </p:spPr>
        <p:txBody>
          <a:bodyPr wrap="square" rtlCol="0">
            <a:spAutoFit/>
          </a:bodyPr>
          <a:lstStyle/>
          <a:p>
            <a:pPr algn="ctr"/>
            <a:r>
              <a:rPr lang="en-GB" u="sng" dirty="0"/>
              <a:t>300,000 </a:t>
            </a:r>
          </a:p>
          <a:p>
            <a:pPr algn="ctr"/>
            <a:r>
              <a:rPr lang="en-GB" dirty="0"/>
              <a:t>632,727</a:t>
            </a:r>
          </a:p>
          <a:p>
            <a:r>
              <a:rPr lang="en-GB" dirty="0"/>
              <a:t>    = 47.4 pence</a:t>
            </a:r>
            <a:endParaRPr lang="en-GB" u="sng" dirty="0"/>
          </a:p>
        </p:txBody>
      </p:sp>
      <p:sp>
        <p:nvSpPr>
          <p:cNvPr id="5" name="TextBox 4">
            <a:extLst>
              <a:ext uri="{FF2B5EF4-FFF2-40B4-BE49-F238E27FC236}">
                <a16:creationId xmlns:a16="http://schemas.microsoft.com/office/drawing/2014/main" id="{D9ACE91F-DEEC-4C8D-8899-BB9D5A3812C5}"/>
              </a:ext>
            </a:extLst>
          </p:cNvPr>
          <p:cNvSpPr txBox="1"/>
          <p:nvPr/>
        </p:nvSpPr>
        <p:spPr>
          <a:xfrm>
            <a:off x="6958373" y="2051811"/>
            <a:ext cx="1740910" cy="923330"/>
          </a:xfrm>
          <a:prstGeom prst="rect">
            <a:avLst/>
          </a:prstGeom>
          <a:noFill/>
        </p:spPr>
        <p:txBody>
          <a:bodyPr wrap="square" rtlCol="0">
            <a:spAutoFit/>
          </a:bodyPr>
          <a:lstStyle/>
          <a:p>
            <a:pPr algn="ctr"/>
            <a:r>
              <a:rPr lang="en-GB" u="sng" dirty="0"/>
              <a:t>250,000 </a:t>
            </a:r>
          </a:p>
          <a:p>
            <a:pPr algn="ctr"/>
            <a:r>
              <a:rPr lang="en-GB" dirty="0"/>
              <a:t>562,000</a:t>
            </a:r>
            <a:endParaRPr lang="en-GB" u="sng" dirty="0"/>
          </a:p>
          <a:p>
            <a:pPr algn="ctr"/>
            <a:r>
              <a:rPr lang="en-GB" dirty="0"/>
              <a:t>= 44.5 pence</a:t>
            </a:r>
            <a:endParaRPr lang="en-GB" u="sng" dirty="0"/>
          </a:p>
        </p:txBody>
      </p:sp>
      <p:sp>
        <p:nvSpPr>
          <p:cNvPr id="7" name="TextBox 6">
            <a:extLst>
              <a:ext uri="{FF2B5EF4-FFF2-40B4-BE49-F238E27FC236}">
                <a16:creationId xmlns:a16="http://schemas.microsoft.com/office/drawing/2014/main" id="{72729197-71DB-49D9-A277-2F45DAB04FB8}"/>
              </a:ext>
            </a:extLst>
          </p:cNvPr>
          <p:cNvSpPr txBox="1"/>
          <p:nvPr/>
        </p:nvSpPr>
        <p:spPr>
          <a:xfrm>
            <a:off x="3851920" y="3171671"/>
            <a:ext cx="5184575" cy="338554"/>
          </a:xfrm>
          <a:prstGeom prst="rect">
            <a:avLst/>
          </a:prstGeom>
          <a:noFill/>
        </p:spPr>
        <p:txBody>
          <a:bodyPr wrap="square" rtlCol="0">
            <a:spAutoFit/>
          </a:bodyPr>
          <a:lstStyle/>
          <a:p>
            <a:pPr algn="ctr"/>
            <a:r>
              <a:rPr lang="en-GB" sz="1600" dirty="0"/>
              <a:t>Relative difference (47.4 – 44.5) / 44.5 x 100 = +6.5%</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4B7C14E8-3858-4069-AFBD-A95A79CFA7D5}"/>
                  </a:ext>
                </a:extLst>
              </p14:cNvPr>
              <p14:cNvContentPartPr/>
              <p14:nvPr/>
            </p14:nvContentPartPr>
            <p14:xfrm>
              <a:off x="1519962" y="-138633"/>
              <a:ext cx="360" cy="360"/>
            </p14:xfrm>
          </p:contentPart>
        </mc:Choice>
        <mc:Fallback xmlns="">
          <p:pic>
            <p:nvPicPr>
              <p:cNvPr id="8" name="Ink 7">
                <a:extLst>
                  <a:ext uri="{FF2B5EF4-FFF2-40B4-BE49-F238E27FC236}">
                    <a16:creationId xmlns:a16="http://schemas.microsoft.com/office/drawing/2014/main" id="{4B7C14E8-3858-4069-AFBD-A95A79CFA7D5}"/>
                  </a:ext>
                </a:extLst>
              </p:cNvPr>
              <p:cNvPicPr/>
              <p:nvPr/>
            </p:nvPicPr>
            <p:blipFill>
              <a:blip r:embed="rId4"/>
              <a:stretch>
                <a:fillRect/>
              </a:stretch>
            </p:blipFill>
            <p:spPr>
              <a:xfrm>
                <a:off x="1502322" y="-15663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0" name="Ink 19">
                <a:extLst>
                  <a:ext uri="{FF2B5EF4-FFF2-40B4-BE49-F238E27FC236}">
                    <a16:creationId xmlns:a16="http://schemas.microsoft.com/office/drawing/2014/main" id="{BE012391-248A-40B7-9445-D4607B32A2D7}"/>
                  </a:ext>
                </a:extLst>
              </p14:cNvPr>
              <p14:cNvContentPartPr/>
              <p14:nvPr/>
            </p14:nvContentPartPr>
            <p14:xfrm>
              <a:off x="5602722" y="-308553"/>
              <a:ext cx="360" cy="360"/>
            </p14:xfrm>
          </p:contentPart>
        </mc:Choice>
        <mc:Fallback xmlns="">
          <p:pic>
            <p:nvPicPr>
              <p:cNvPr id="20" name="Ink 19">
                <a:extLst>
                  <a:ext uri="{FF2B5EF4-FFF2-40B4-BE49-F238E27FC236}">
                    <a16:creationId xmlns:a16="http://schemas.microsoft.com/office/drawing/2014/main" id="{BE012391-248A-40B7-9445-D4607B32A2D7}"/>
                  </a:ext>
                </a:extLst>
              </p:cNvPr>
              <p:cNvPicPr/>
              <p:nvPr/>
            </p:nvPicPr>
            <p:blipFill>
              <a:blip r:embed="rId18"/>
              <a:stretch>
                <a:fillRect/>
              </a:stretch>
            </p:blipFill>
            <p:spPr>
              <a:xfrm>
                <a:off x="5549082" y="-416553"/>
                <a:ext cx="108000" cy="216000"/>
              </a:xfrm>
              <a:prstGeom prst="rect">
                <a:avLst/>
              </a:prstGeom>
            </p:spPr>
          </p:pic>
        </mc:Fallback>
      </mc:AlternateContent>
      <p:sp>
        <p:nvSpPr>
          <p:cNvPr id="9" name="TextBox 8">
            <a:extLst>
              <a:ext uri="{FF2B5EF4-FFF2-40B4-BE49-F238E27FC236}">
                <a16:creationId xmlns:a16="http://schemas.microsoft.com/office/drawing/2014/main" id="{8A91F493-FDDC-1384-EED5-A49AD6C6CBCB}"/>
              </a:ext>
            </a:extLst>
          </p:cNvPr>
          <p:cNvSpPr txBox="1"/>
          <p:nvPr/>
        </p:nvSpPr>
        <p:spPr>
          <a:xfrm>
            <a:off x="3880845" y="3783179"/>
            <a:ext cx="3168352" cy="923330"/>
          </a:xfrm>
          <a:prstGeom prst="rect">
            <a:avLst/>
          </a:prstGeom>
          <a:noFill/>
        </p:spPr>
        <p:txBody>
          <a:bodyPr wrap="square" rtlCol="0">
            <a:spAutoFit/>
          </a:bodyPr>
          <a:lstStyle/>
          <a:p>
            <a:r>
              <a:rPr lang="en-GB" dirty="0"/>
              <a:t>Causation:</a:t>
            </a:r>
          </a:p>
          <a:p>
            <a:r>
              <a:rPr lang="en-GB" dirty="0"/>
              <a:t>Revenue +20.0%</a:t>
            </a:r>
          </a:p>
          <a:p>
            <a:r>
              <a:rPr lang="en-GB" dirty="0"/>
              <a:t>Capital employed +12.6% </a:t>
            </a:r>
          </a:p>
        </p:txBody>
      </p:sp>
    </p:spTree>
    <p:custDataLst>
      <p:tags r:id="rId1"/>
    </p:custDataLst>
    <p:extLst>
      <p:ext uri="{BB962C8B-B14F-4D97-AF65-F5344CB8AC3E}">
        <p14:creationId xmlns:p14="http://schemas.microsoft.com/office/powerpoint/2010/main" val="5836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0" y="-113566"/>
            <a:ext cx="9144000" cy="733494"/>
          </a:xfrm>
          <a:solidFill>
            <a:schemeClr val="tx2">
              <a:lumMod val="20000"/>
              <a:lumOff val="80000"/>
            </a:schemeClr>
          </a:solidFill>
        </p:spPr>
        <p:txBody>
          <a:bodyPr>
            <a:normAutofit/>
          </a:bodyPr>
          <a:lstStyle/>
          <a:p>
            <a:pPr algn="ctr"/>
            <a:r>
              <a:rPr lang="en-GB" sz="2800" dirty="0">
                <a:solidFill>
                  <a:schemeClr val="tx2"/>
                </a:solidFill>
              </a:rPr>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2285938255"/>
              </p:ext>
            </p:extLst>
          </p:nvPr>
        </p:nvGraphicFramePr>
        <p:xfrm>
          <a:off x="0" y="619928"/>
          <a:ext cx="9144000" cy="5018592"/>
        </p:xfrm>
        <a:graphic>
          <a:graphicData uri="http://schemas.openxmlformats.org/drawingml/2006/table">
            <a:tbl>
              <a:tblPr firstRow="1" firstCol="1" bandRow="1">
                <a:tableStyleId>{7DF18680-E054-41AD-8BC1-D1AEF772440D}</a:tableStyleId>
              </a:tblPr>
              <a:tblGrid>
                <a:gridCol w="3894262">
                  <a:extLst>
                    <a:ext uri="{9D8B030D-6E8A-4147-A177-3AD203B41FA5}">
                      <a16:colId xmlns:a16="http://schemas.microsoft.com/office/drawing/2014/main" val="3758255675"/>
                    </a:ext>
                  </a:extLst>
                </a:gridCol>
                <a:gridCol w="2624869">
                  <a:extLst>
                    <a:ext uri="{9D8B030D-6E8A-4147-A177-3AD203B41FA5}">
                      <a16:colId xmlns:a16="http://schemas.microsoft.com/office/drawing/2014/main" val="2430331175"/>
                    </a:ext>
                  </a:extLst>
                </a:gridCol>
                <a:gridCol w="2624869">
                  <a:extLst>
                    <a:ext uri="{9D8B030D-6E8A-4147-A177-3AD203B41FA5}">
                      <a16:colId xmlns:a16="http://schemas.microsoft.com/office/drawing/2014/main" val="2406856190"/>
                    </a:ext>
                  </a:extLst>
                </a:gridCol>
              </a:tblGrid>
              <a:tr h="84338">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solidFill>
                            <a:schemeClr val="bg1"/>
                          </a:solidFill>
                          <a:effectLst/>
                        </a:rPr>
                        <a:t>GROSS PROFIT MARGIN</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717905024"/>
                  </a:ext>
                </a:extLst>
              </a:tr>
              <a:tr h="4340094">
                <a:tc>
                  <a:txBody>
                    <a:bodyPr/>
                    <a:lstStyle/>
                    <a:p>
                      <a:pPr algn="l">
                        <a:lnSpc>
                          <a:spcPct val="115000"/>
                        </a:lnSpc>
                        <a:spcAft>
                          <a:spcPts val="0"/>
                        </a:spcAft>
                      </a:pPr>
                      <a:r>
                        <a:rPr lang="en-GB" sz="1600" dirty="0">
                          <a:effectLst/>
                        </a:rPr>
                        <a:t> </a:t>
                      </a:r>
                      <a:endParaRPr lang="en-GB" sz="1600" dirty="0">
                        <a:solidFill>
                          <a:schemeClr val="tx2">
                            <a:lumMod val="20000"/>
                            <a:lumOff val="80000"/>
                          </a:schemeClr>
                        </a:solidFill>
                        <a:effectLst/>
                      </a:endParaRPr>
                    </a:p>
                    <a:p>
                      <a:pPr algn="l">
                        <a:lnSpc>
                          <a:spcPct val="115000"/>
                        </a:lnSpc>
                        <a:spcAft>
                          <a:spcPts val="0"/>
                        </a:spcAft>
                      </a:pPr>
                      <a:r>
                        <a:rPr lang="en-GB" sz="1600" u="sng" dirty="0">
                          <a:solidFill>
                            <a:schemeClr val="tx2">
                              <a:lumMod val="20000"/>
                              <a:lumOff val="80000"/>
                            </a:schemeClr>
                          </a:solidFill>
                          <a:effectLst/>
                        </a:rPr>
                        <a:t>Gross Profit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     Revenue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how much gross profit is made for each £1 of sales.</a:t>
                      </a:r>
                    </a:p>
                    <a:p>
                      <a:pPr algn="l">
                        <a:lnSpc>
                          <a:spcPct val="115000"/>
                        </a:lnSpc>
                        <a:spcAft>
                          <a:spcPts val="0"/>
                        </a:spcAft>
                      </a:pPr>
                      <a:r>
                        <a:rPr lang="en-GB" sz="1600" dirty="0">
                          <a:solidFill>
                            <a:schemeClr val="tx2">
                              <a:lumMod val="20000"/>
                              <a:lumOff val="80000"/>
                            </a:schemeClr>
                          </a:solidFill>
                          <a:effectLst/>
                        </a:rPr>
                        <a:t> It indicates whether prices are being increased or decreased and/or the supply costs of ‘goods’ are increasing/decreasing.</a:t>
                      </a:r>
                    </a:p>
                    <a:p>
                      <a:pPr algn="l">
                        <a:lnSpc>
                          <a:spcPct val="115000"/>
                        </a:lnSpc>
                        <a:spcAft>
                          <a:spcPts val="0"/>
                        </a:spcAft>
                      </a:pPr>
                      <a:r>
                        <a:rPr lang="en-GB" sz="1600" dirty="0">
                          <a:solidFill>
                            <a:schemeClr val="tx2">
                              <a:lumMod val="20000"/>
                              <a:lumOff val="80000"/>
                            </a:schemeClr>
                          </a:solidFill>
                          <a:effectLst/>
                        </a:rPr>
                        <a:t>Consequently, an increasing Gross Profit Margin is seen as a positive indicator of a company’s performance.</a:t>
                      </a:r>
                    </a:p>
                    <a:p>
                      <a:pPr algn="l">
                        <a:lnSpc>
                          <a:spcPct val="115000"/>
                        </a:lnSpc>
                        <a:spcAft>
                          <a:spcPts val="0"/>
                        </a:spcAft>
                      </a:pPr>
                      <a:r>
                        <a:rPr lang="en-GB" sz="1600" dirty="0">
                          <a:solidFill>
                            <a:schemeClr val="tx2">
                              <a:lumMod val="20000"/>
                              <a:lumOff val="80000"/>
                            </a:schemeClr>
                          </a:solidFill>
                          <a:effectLst/>
                        </a:rPr>
                        <a:t> </a:t>
                      </a:r>
                    </a:p>
                  </a:txBody>
                  <a:tcPr marL="68580" marR="68580" marT="0" marB="0">
                    <a:solidFill>
                      <a:schemeClr val="tx2"/>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16</a:t>
            </a:fld>
            <a:endParaRPr lang="en-GB" dirty="0"/>
          </a:p>
        </p:txBody>
      </p:sp>
      <p:sp>
        <p:nvSpPr>
          <p:cNvPr id="3" name="TextBox 2">
            <a:extLst>
              <a:ext uri="{FF2B5EF4-FFF2-40B4-BE49-F238E27FC236}">
                <a16:creationId xmlns:a16="http://schemas.microsoft.com/office/drawing/2014/main" id="{18D64D2C-0AD2-48F4-A389-82D297FF8944}"/>
              </a:ext>
            </a:extLst>
          </p:cNvPr>
          <p:cNvSpPr txBox="1"/>
          <p:nvPr/>
        </p:nvSpPr>
        <p:spPr>
          <a:xfrm>
            <a:off x="3901440" y="1700808"/>
            <a:ext cx="2116183" cy="1015663"/>
          </a:xfrm>
          <a:prstGeom prst="rect">
            <a:avLst/>
          </a:prstGeom>
          <a:noFill/>
        </p:spPr>
        <p:txBody>
          <a:bodyPr wrap="square" rtlCol="0">
            <a:spAutoFit/>
          </a:bodyPr>
          <a:lstStyle/>
          <a:p>
            <a:pPr algn="ctr"/>
            <a:r>
              <a:rPr lang="en-GB" sz="2000" u="sng" dirty="0">
                <a:solidFill>
                  <a:schemeClr val="bg2"/>
                </a:solidFill>
              </a:rPr>
              <a:t>   </a:t>
            </a:r>
            <a:r>
              <a:rPr lang="en-GB" sz="2000" u="sng" dirty="0"/>
              <a:t>96,000 x 100</a:t>
            </a:r>
          </a:p>
          <a:p>
            <a:pPr algn="ctr"/>
            <a:r>
              <a:rPr lang="en-GB" sz="2000" dirty="0"/>
              <a:t>     300,000</a:t>
            </a:r>
          </a:p>
          <a:p>
            <a:pPr algn="ctr"/>
            <a:r>
              <a:rPr lang="en-GB" sz="2000" dirty="0"/>
              <a:t>      = 32.0%</a:t>
            </a:r>
          </a:p>
        </p:txBody>
      </p:sp>
      <p:sp>
        <p:nvSpPr>
          <p:cNvPr id="5" name="TextBox 4">
            <a:extLst>
              <a:ext uri="{FF2B5EF4-FFF2-40B4-BE49-F238E27FC236}">
                <a16:creationId xmlns:a16="http://schemas.microsoft.com/office/drawing/2014/main" id="{F6262737-2828-4FDC-95F0-25F3476EC14A}"/>
              </a:ext>
            </a:extLst>
          </p:cNvPr>
          <p:cNvSpPr txBox="1"/>
          <p:nvPr/>
        </p:nvSpPr>
        <p:spPr>
          <a:xfrm>
            <a:off x="6633923" y="1700808"/>
            <a:ext cx="1893776" cy="1015663"/>
          </a:xfrm>
          <a:prstGeom prst="rect">
            <a:avLst/>
          </a:prstGeom>
          <a:noFill/>
        </p:spPr>
        <p:txBody>
          <a:bodyPr wrap="square" rtlCol="0">
            <a:spAutoFit/>
          </a:bodyPr>
          <a:lstStyle/>
          <a:p>
            <a:pPr algn="ctr"/>
            <a:r>
              <a:rPr lang="en-GB" sz="2000" u="sng" dirty="0">
                <a:solidFill>
                  <a:schemeClr val="bg2"/>
                </a:solidFill>
              </a:rPr>
              <a:t>   </a:t>
            </a:r>
            <a:r>
              <a:rPr lang="en-GB" sz="2000" u="sng" dirty="0"/>
              <a:t>75,000 x 100</a:t>
            </a:r>
          </a:p>
          <a:p>
            <a:pPr algn="ctr"/>
            <a:r>
              <a:rPr lang="en-GB" sz="2000" dirty="0"/>
              <a:t>     250,000</a:t>
            </a:r>
          </a:p>
          <a:p>
            <a:pPr algn="ctr"/>
            <a:r>
              <a:rPr lang="en-GB" sz="2000" dirty="0"/>
              <a:t>      = 30.0%</a:t>
            </a:r>
          </a:p>
        </p:txBody>
      </p:sp>
      <p:sp>
        <p:nvSpPr>
          <p:cNvPr id="7" name="TextBox 6">
            <a:extLst>
              <a:ext uri="{FF2B5EF4-FFF2-40B4-BE49-F238E27FC236}">
                <a16:creationId xmlns:a16="http://schemas.microsoft.com/office/drawing/2014/main" id="{FF95326A-AAF8-4EB9-AAF9-AAB06D4EBC50}"/>
              </a:ext>
            </a:extLst>
          </p:cNvPr>
          <p:cNvSpPr txBox="1"/>
          <p:nvPr/>
        </p:nvSpPr>
        <p:spPr>
          <a:xfrm>
            <a:off x="3901440" y="3070363"/>
            <a:ext cx="5242560" cy="338554"/>
          </a:xfrm>
          <a:prstGeom prst="rect">
            <a:avLst/>
          </a:prstGeom>
          <a:noFill/>
        </p:spPr>
        <p:txBody>
          <a:bodyPr wrap="square" rtlCol="0">
            <a:spAutoFit/>
          </a:bodyPr>
          <a:lstStyle/>
          <a:p>
            <a:r>
              <a:rPr lang="en-GB" sz="1600" dirty="0"/>
              <a:t>Relative difference = (32.0 – 30.0) / 30.0 x 100 = +6.7% </a:t>
            </a:r>
          </a:p>
        </p:txBody>
      </p:sp>
      <p:sp>
        <p:nvSpPr>
          <p:cNvPr id="8" name="TextBox 7">
            <a:extLst>
              <a:ext uri="{FF2B5EF4-FFF2-40B4-BE49-F238E27FC236}">
                <a16:creationId xmlns:a16="http://schemas.microsoft.com/office/drawing/2014/main" id="{33949668-0280-A0A7-C54C-FFEAC26031ED}"/>
              </a:ext>
            </a:extLst>
          </p:cNvPr>
          <p:cNvSpPr txBox="1"/>
          <p:nvPr/>
        </p:nvSpPr>
        <p:spPr>
          <a:xfrm>
            <a:off x="3995936" y="3923311"/>
            <a:ext cx="3168352" cy="1200329"/>
          </a:xfrm>
          <a:prstGeom prst="rect">
            <a:avLst/>
          </a:prstGeom>
          <a:noFill/>
        </p:spPr>
        <p:txBody>
          <a:bodyPr wrap="square" rtlCol="0">
            <a:spAutoFit/>
          </a:bodyPr>
          <a:lstStyle/>
          <a:p>
            <a:r>
              <a:rPr lang="en-GB" dirty="0"/>
              <a:t>Causation:</a:t>
            </a:r>
          </a:p>
          <a:p>
            <a:r>
              <a:rPr lang="en-GB" dirty="0"/>
              <a:t>Gross profit +28.0%</a:t>
            </a:r>
          </a:p>
          <a:p>
            <a:r>
              <a:rPr lang="en-GB" dirty="0"/>
              <a:t>Revenue =  +20.0%</a:t>
            </a:r>
          </a:p>
          <a:p>
            <a:endParaRPr lang="en-GB" dirty="0"/>
          </a:p>
        </p:txBody>
      </p:sp>
      <p:sp>
        <p:nvSpPr>
          <p:cNvPr id="9" name="TextBox 8">
            <a:extLst>
              <a:ext uri="{FF2B5EF4-FFF2-40B4-BE49-F238E27FC236}">
                <a16:creationId xmlns:a16="http://schemas.microsoft.com/office/drawing/2014/main" id="{ED7BB665-A4AA-3475-1CB4-16F6CB5B2B76}"/>
              </a:ext>
            </a:extLst>
          </p:cNvPr>
          <p:cNvSpPr txBox="1"/>
          <p:nvPr/>
        </p:nvSpPr>
        <p:spPr>
          <a:xfrm>
            <a:off x="3901440" y="3512990"/>
            <a:ext cx="5242560" cy="338554"/>
          </a:xfrm>
          <a:prstGeom prst="rect">
            <a:avLst/>
          </a:prstGeom>
          <a:noFill/>
        </p:spPr>
        <p:txBody>
          <a:bodyPr wrap="square" rtlCol="0">
            <a:spAutoFit/>
          </a:bodyPr>
          <a:lstStyle/>
          <a:p>
            <a:pPr algn="ctr"/>
            <a:r>
              <a:rPr lang="en-GB" sz="1600" dirty="0"/>
              <a:t>Favourable</a:t>
            </a:r>
          </a:p>
        </p:txBody>
      </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0" y="0"/>
            <a:ext cx="9144000" cy="620688"/>
          </a:xfrm>
          <a:solidFill>
            <a:schemeClr val="tx2">
              <a:lumMod val="20000"/>
              <a:lumOff val="80000"/>
            </a:schemeClr>
          </a:solidFill>
        </p:spPr>
        <p:txBody>
          <a:bodyPr>
            <a:normAutofit/>
          </a:bodyPr>
          <a:lstStyle/>
          <a:p>
            <a:pPr algn="ctr"/>
            <a:r>
              <a:rPr lang="en-GB" sz="2800" dirty="0">
                <a:solidFill>
                  <a:schemeClr val="tx2">
                    <a:lumMod val="75000"/>
                  </a:schemeClr>
                </a:solidFill>
              </a:rPr>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2920696240"/>
              </p:ext>
            </p:extLst>
          </p:nvPr>
        </p:nvGraphicFramePr>
        <p:xfrm>
          <a:off x="0" y="620688"/>
          <a:ext cx="9144001" cy="5112568"/>
        </p:xfrm>
        <a:graphic>
          <a:graphicData uri="http://schemas.openxmlformats.org/drawingml/2006/table">
            <a:tbl>
              <a:tblPr firstRow="1" firstCol="1" bandRow="1">
                <a:tableStyleId>{7DF18680-E054-41AD-8BC1-D1AEF772440D}</a:tableStyleId>
              </a:tblPr>
              <a:tblGrid>
                <a:gridCol w="3894263">
                  <a:extLst>
                    <a:ext uri="{9D8B030D-6E8A-4147-A177-3AD203B41FA5}">
                      <a16:colId xmlns:a16="http://schemas.microsoft.com/office/drawing/2014/main" val="3271880035"/>
                    </a:ext>
                  </a:extLst>
                </a:gridCol>
                <a:gridCol w="2624869">
                  <a:extLst>
                    <a:ext uri="{9D8B030D-6E8A-4147-A177-3AD203B41FA5}">
                      <a16:colId xmlns:a16="http://schemas.microsoft.com/office/drawing/2014/main" val="4061072972"/>
                    </a:ext>
                  </a:extLst>
                </a:gridCol>
                <a:gridCol w="2624869">
                  <a:extLst>
                    <a:ext uri="{9D8B030D-6E8A-4147-A177-3AD203B41FA5}">
                      <a16:colId xmlns:a16="http://schemas.microsoft.com/office/drawing/2014/main" val="1124131878"/>
                    </a:ext>
                  </a:extLst>
                </a:gridCol>
              </a:tblGrid>
              <a:tr h="945093">
                <a:tc>
                  <a:txBody>
                    <a:bodyPr/>
                    <a:lstStyle/>
                    <a:p>
                      <a:pPr>
                        <a:lnSpc>
                          <a:spcPct val="115000"/>
                        </a:lnSpc>
                        <a:spcAft>
                          <a:spcPts val="0"/>
                        </a:spcAft>
                      </a:pPr>
                      <a:r>
                        <a:rPr lang="en-GB" sz="1600" dirty="0">
                          <a:solidFill>
                            <a:schemeClr val="bg1"/>
                          </a:solidFill>
                          <a:effectLst/>
                        </a:rPr>
                        <a:t>NET OPERATING</a:t>
                      </a:r>
                    </a:p>
                    <a:p>
                      <a:pPr>
                        <a:lnSpc>
                          <a:spcPct val="115000"/>
                        </a:lnSpc>
                        <a:spcAft>
                          <a:spcPts val="0"/>
                        </a:spcAft>
                      </a:pPr>
                      <a:r>
                        <a:rPr lang="en-GB" sz="1600" dirty="0">
                          <a:solidFill>
                            <a:schemeClr val="bg1"/>
                          </a:solidFill>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1570545646"/>
                  </a:ext>
                </a:extLst>
              </a:tr>
              <a:tr h="4167475">
                <a:tc>
                  <a:txBody>
                    <a:bodyPr/>
                    <a:lstStyle/>
                    <a:p>
                      <a:pPr>
                        <a:lnSpc>
                          <a:spcPct val="115000"/>
                        </a:lnSpc>
                        <a:spcAft>
                          <a:spcPts val="0"/>
                        </a:spcAft>
                      </a:pPr>
                      <a:r>
                        <a:rPr lang="en-GB" sz="1600" dirty="0">
                          <a:effectLst/>
                        </a:rPr>
                        <a:t> </a:t>
                      </a:r>
                    </a:p>
                    <a:p>
                      <a:pPr>
                        <a:lnSpc>
                          <a:spcPct val="115000"/>
                        </a:lnSpc>
                        <a:spcAft>
                          <a:spcPts val="0"/>
                        </a:spcAft>
                      </a:pPr>
                      <a:r>
                        <a:rPr lang="en-GB" sz="1600" u="sng" dirty="0">
                          <a:solidFill>
                            <a:schemeClr val="tx2">
                              <a:lumMod val="20000"/>
                              <a:lumOff val="80000"/>
                            </a:schemeClr>
                          </a:solidFill>
                          <a:effectLst/>
                        </a:rPr>
                        <a:t>Net operating Profit   x 100</a:t>
                      </a:r>
                      <a:endParaRPr lang="en-GB" sz="1600" dirty="0">
                        <a:solidFill>
                          <a:schemeClr val="tx2">
                            <a:lumMod val="20000"/>
                            <a:lumOff val="80000"/>
                          </a:schemeClr>
                        </a:solidFill>
                        <a:effectLst/>
                      </a:endParaRPr>
                    </a:p>
                    <a:p>
                      <a:pPr>
                        <a:lnSpc>
                          <a:spcPct val="115000"/>
                        </a:lnSpc>
                        <a:spcAft>
                          <a:spcPts val="0"/>
                        </a:spcAft>
                      </a:pPr>
                      <a:r>
                        <a:rPr lang="en-GB" sz="1600" dirty="0">
                          <a:solidFill>
                            <a:schemeClr val="tx2">
                              <a:lumMod val="20000"/>
                              <a:lumOff val="80000"/>
                            </a:schemeClr>
                          </a:solidFill>
                          <a:effectLst/>
                        </a:rPr>
                        <a:t>        Revenue</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This ratio indicates the profit from operations earned in relation to the revenue generated.</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3" name="TextBox 2">
            <a:extLst>
              <a:ext uri="{FF2B5EF4-FFF2-40B4-BE49-F238E27FC236}">
                <a16:creationId xmlns:a16="http://schemas.microsoft.com/office/drawing/2014/main" id="{E8F565C2-C3CC-449C-A336-217D0EF10911}"/>
              </a:ext>
            </a:extLst>
          </p:cNvPr>
          <p:cNvSpPr txBox="1"/>
          <p:nvPr/>
        </p:nvSpPr>
        <p:spPr>
          <a:xfrm>
            <a:off x="4067944" y="2161308"/>
            <a:ext cx="2114025" cy="1015663"/>
          </a:xfrm>
          <a:prstGeom prst="rect">
            <a:avLst/>
          </a:prstGeom>
          <a:noFill/>
        </p:spPr>
        <p:txBody>
          <a:bodyPr wrap="square" rtlCol="0">
            <a:spAutoFit/>
          </a:bodyPr>
          <a:lstStyle/>
          <a:p>
            <a:pPr algn="ctr"/>
            <a:r>
              <a:rPr lang="en-GB" sz="2000" u="sng" dirty="0"/>
              <a:t>28,550 x 100</a:t>
            </a:r>
          </a:p>
          <a:p>
            <a:pPr algn="ctr"/>
            <a:r>
              <a:rPr lang="en-GB" sz="2000" dirty="0"/>
              <a:t>  300,000</a:t>
            </a:r>
          </a:p>
          <a:p>
            <a:pPr algn="ctr"/>
            <a:r>
              <a:rPr lang="en-GB" sz="2000" dirty="0"/>
              <a:t>= 9.5%</a:t>
            </a:r>
          </a:p>
        </p:txBody>
      </p:sp>
      <p:sp>
        <p:nvSpPr>
          <p:cNvPr id="5" name="TextBox 4">
            <a:extLst>
              <a:ext uri="{FF2B5EF4-FFF2-40B4-BE49-F238E27FC236}">
                <a16:creationId xmlns:a16="http://schemas.microsoft.com/office/drawing/2014/main" id="{76492B60-E328-4A92-9E9A-FC3FC5F952EF}"/>
              </a:ext>
            </a:extLst>
          </p:cNvPr>
          <p:cNvSpPr txBox="1"/>
          <p:nvPr/>
        </p:nvSpPr>
        <p:spPr>
          <a:xfrm>
            <a:off x="6589529" y="2147728"/>
            <a:ext cx="2114025" cy="1015663"/>
          </a:xfrm>
          <a:prstGeom prst="rect">
            <a:avLst/>
          </a:prstGeom>
          <a:noFill/>
        </p:spPr>
        <p:txBody>
          <a:bodyPr wrap="square" rtlCol="0">
            <a:spAutoFit/>
          </a:bodyPr>
          <a:lstStyle/>
          <a:p>
            <a:pPr algn="ctr"/>
            <a:r>
              <a:rPr lang="en-GB" sz="2000" u="sng" dirty="0"/>
              <a:t>36,500 x 100</a:t>
            </a:r>
          </a:p>
          <a:p>
            <a:pPr algn="ctr"/>
            <a:r>
              <a:rPr lang="en-GB" sz="2000" dirty="0"/>
              <a:t>  250,000</a:t>
            </a:r>
          </a:p>
          <a:p>
            <a:pPr algn="ctr"/>
            <a:r>
              <a:rPr lang="en-GB" sz="2000" dirty="0"/>
              <a:t>= 14.6%</a:t>
            </a:r>
          </a:p>
        </p:txBody>
      </p:sp>
      <p:sp>
        <p:nvSpPr>
          <p:cNvPr id="7" name="TextBox 6">
            <a:extLst>
              <a:ext uri="{FF2B5EF4-FFF2-40B4-BE49-F238E27FC236}">
                <a16:creationId xmlns:a16="http://schemas.microsoft.com/office/drawing/2014/main" id="{F87CE3E6-0599-4BCC-9F50-44AC1CED446E}"/>
              </a:ext>
            </a:extLst>
          </p:cNvPr>
          <p:cNvSpPr txBox="1"/>
          <p:nvPr/>
        </p:nvSpPr>
        <p:spPr>
          <a:xfrm>
            <a:off x="3851920" y="3391196"/>
            <a:ext cx="5292080" cy="369332"/>
          </a:xfrm>
          <a:prstGeom prst="rect">
            <a:avLst/>
          </a:prstGeom>
          <a:noFill/>
        </p:spPr>
        <p:txBody>
          <a:bodyPr wrap="square" rtlCol="0">
            <a:spAutoFit/>
          </a:bodyPr>
          <a:lstStyle/>
          <a:p>
            <a:r>
              <a:rPr lang="en-GB" dirty="0"/>
              <a:t>Relative difference = (9.5-14.6)/14.6*100 = -34.9%</a:t>
            </a:r>
          </a:p>
        </p:txBody>
      </p:sp>
      <p:sp>
        <p:nvSpPr>
          <p:cNvPr id="8" name="TextBox 7">
            <a:extLst>
              <a:ext uri="{FF2B5EF4-FFF2-40B4-BE49-F238E27FC236}">
                <a16:creationId xmlns:a16="http://schemas.microsoft.com/office/drawing/2014/main" id="{0BECBFEA-C2C0-2859-17E8-82B7DB5B675E}"/>
              </a:ext>
            </a:extLst>
          </p:cNvPr>
          <p:cNvSpPr txBox="1"/>
          <p:nvPr/>
        </p:nvSpPr>
        <p:spPr>
          <a:xfrm>
            <a:off x="4067944" y="4658215"/>
            <a:ext cx="3240360" cy="923330"/>
          </a:xfrm>
          <a:prstGeom prst="rect">
            <a:avLst/>
          </a:prstGeom>
          <a:noFill/>
        </p:spPr>
        <p:txBody>
          <a:bodyPr wrap="square" rtlCol="0">
            <a:spAutoFit/>
          </a:bodyPr>
          <a:lstStyle/>
          <a:p>
            <a:r>
              <a:rPr lang="en-GB" dirty="0"/>
              <a:t>Causation:</a:t>
            </a:r>
          </a:p>
          <a:p>
            <a:r>
              <a:rPr lang="en-GB" dirty="0"/>
              <a:t>Net operating profit -21.8%</a:t>
            </a:r>
          </a:p>
          <a:p>
            <a:r>
              <a:rPr lang="en-GB" dirty="0"/>
              <a:t>Revenue +20.0%</a:t>
            </a:r>
          </a:p>
        </p:txBody>
      </p:sp>
      <p:sp>
        <p:nvSpPr>
          <p:cNvPr id="9" name="TextBox 8">
            <a:extLst>
              <a:ext uri="{FF2B5EF4-FFF2-40B4-BE49-F238E27FC236}">
                <a16:creationId xmlns:a16="http://schemas.microsoft.com/office/drawing/2014/main" id="{B1B4A551-A913-92B1-EA91-4E98637A64E3}"/>
              </a:ext>
            </a:extLst>
          </p:cNvPr>
          <p:cNvSpPr txBox="1"/>
          <p:nvPr/>
        </p:nvSpPr>
        <p:spPr>
          <a:xfrm>
            <a:off x="3793871" y="3889992"/>
            <a:ext cx="5292080" cy="369332"/>
          </a:xfrm>
          <a:prstGeom prst="rect">
            <a:avLst/>
          </a:prstGeom>
          <a:noFill/>
        </p:spPr>
        <p:txBody>
          <a:bodyPr wrap="square" rtlCol="0">
            <a:spAutoFit/>
          </a:bodyPr>
          <a:lstStyle/>
          <a:p>
            <a:pPr algn="ctr"/>
            <a:r>
              <a:rPr lang="en-GB" dirty="0"/>
              <a:t>Adverse</a:t>
            </a:r>
          </a:p>
        </p:txBody>
      </p:sp>
    </p:spTree>
    <p:custDataLst>
      <p:tags r:id="rId1"/>
    </p:custDataLst>
    <p:extLst>
      <p:ext uri="{BB962C8B-B14F-4D97-AF65-F5344CB8AC3E}">
        <p14:creationId xmlns:p14="http://schemas.microsoft.com/office/powerpoint/2010/main" val="68035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0" y="1"/>
            <a:ext cx="9144000" cy="796976"/>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1340084253"/>
              </p:ext>
            </p:extLst>
          </p:nvPr>
        </p:nvGraphicFramePr>
        <p:xfrm>
          <a:off x="0" y="796977"/>
          <a:ext cx="9144000" cy="4493748"/>
        </p:xfrm>
        <a:graphic>
          <a:graphicData uri="http://schemas.openxmlformats.org/drawingml/2006/table">
            <a:tbl>
              <a:tblPr firstRow="1" firstCol="1" bandRow="1">
                <a:tableStyleId>{7DF18680-E054-41AD-8BC1-D1AEF772440D}</a:tableStyleId>
              </a:tblPr>
              <a:tblGrid>
                <a:gridCol w="3047340">
                  <a:extLst>
                    <a:ext uri="{9D8B030D-6E8A-4147-A177-3AD203B41FA5}">
                      <a16:colId xmlns:a16="http://schemas.microsoft.com/office/drawing/2014/main" val="2278973177"/>
                    </a:ext>
                  </a:extLst>
                </a:gridCol>
                <a:gridCol w="3048330">
                  <a:extLst>
                    <a:ext uri="{9D8B030D-6E8A-4147-A177-3AD203B41FA5}">
                      <a16:colId xmlns:a16="http://schemas.microsoft.com/office/drawing/2014/main" val="2893997308"/>
                    </a:ext>
                  </a:extLst>
                </a:gridCol>
                <a:gridCol w="3048330">
                  <a:extLst>
                    <a:ext uri="{9D8B030D-6E8A-4147-A177-3AD203B41FA5}">
                      <a16:colId xmlns:a16="http://schemas.microsoft.com/office/drawing/2014/main" val="2808600771"/>
                    </a:ext>
                  </a:extLst>
                </a:gridCol>
              </a:tblGrid>
              <a:tr h="84652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txBody>
                  <a:tcPr marL="68580" marR="68580" marT="0" marB="0">
                    <a:solidFill>
                      <a:schemeClr val="tx2">
                        <a:lumMod val="75000"/>
                      </a:schemeClr>
                    </a:solidFill>
                  </a:tcPr>
                </a:tc>
                <a:tc>
                  <a:txBody>
                    <a:bodyPr/>
                    <a:lstStyle/>
                    <a:p>
                      <a:pPr algn="ctr">
                        <a:lnSpc>
                          <a:spcPct val="115000"/>
                        </a:lnSpc>
                        <a:spcAft>
                          <a:spcPts val="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2022</a:t>
                      </a: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1037165699"/>
                  </a:ext>
                </a:extLst>
              </a:tr>
              <a:tr h="3647224">
                <a:tc>
                  <a:txBody>
                    <a:bodyPr/>
                    <a:lstStyle/>
                    <a:p>
                      <a:pPr>
                        <a:lnSpc>
                          <a:spcPct val="115000"/>
                        </a:lnSpc>
                        <a:spcAft>
                          <a:spcPts val="0"/>
                        </a:spcAft>
                      </a:pPr>
                      <a:r>
                        <a:rPr lang="en-GB" sz="1600" dirty="0">
                          <a:effectLst/>
                        </a:rPr>
                        <a:t> </a:t>
                      </a:r>
                    </a:p>
                    <a:p>
                      <a:pPr>
                        <a:lnSpc>
                          <a:spcPct val="115000"/>
                        </a:lnSpc>
                        <a:spcAft>
                          <a:spcPts val="0"/>
                        </a:spcAft>
                      </a:pPr>
                      <a:r>
                        <a:rPr lang="en-GB" sz="1600" u="sng" dirty="0">
                          <a:solidFill>
                            <a:schemeClr val="tx2">
                              <a:lumMod val="20000"/>
                              <a:lumOff val="80000"/>
                            </a:schemeClr>
                          </a:solidFill>
                          <a:effectLst/>
                        </a:rPr>
                        <a:t>Revenue</a:t>
                      </a:r>
                      <a:endParaRPr lang="en-GB" sz="1600" dirty="0">
                        <a:solidFill>
                          <a:schemeClr val="tx2">
                            <a:lumMod val="20000"/>
                            <a:lumOff val="80000"/>
                          </a:schemeClr>
                        </a:solidFill>
                        <a:effectLst/>
                      </a:endParaRPr>
                    </a:p>
                    <a:p>
                      <a:pPr>
                        <a:lnSpc>
                          <a:spcPct val="115000"/>
                        </a:lnSpc>
                        <a:spcAft>
                          <a:spcPts val="0"/>
                        </a:spcAft>
                      </a:pPr>
                      <a:r>
                        <a:rPr lang="en-GB" sz="1600" dirty="0">
                          <a:solidFill>
                            <a:schemeClr val="tx2">
                              <a:lumMod val="20000"/>
                              <a:lumOff val="80000"/>
                            </a:schemeClr>
                          </a:solidFill>
                          <a:effectLst/>
                        </a:rPr>
                        <a:t>Non-current assets</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18</a:t>
            </a:fld>
            <a:endParaRPr lang="en-GB" dirty="0"/>
          </a:p>
        </p:txBody>
      </p:sp>
      <p:sp>
        <p:nvSpPr>
          <p:cNvPr id="3" name="TextBox 2">
            <a:extLst>
              <a:ext uri="{FF2B5EF4-FFF2-40B4-BE49-F238E27FC236}">
                <a16:creationId xmlns:a16="http://schemas.microsoft.com/office/drawing/2014/main" id="{42460F76-EE55-4CFD-A4A0-1744AA0E8217}"/>
              </a:ext>
            </a:extLst>
          </p:cNvPr>
          <p:cNvSpPr txBox="1"/>
          <p:nvPr/>
        </p:nvSpPr>
        <p:spPr>
          <a:xfrm>
            <a:off x="3203848" y="1916832"/>
            <a:ext cx="2088859" cy="1015663"/>
          </a:xfrm>
          <a:prstGeom prst="rect">
            <a:avLst/>
          </a:prstGeom>
          <a:noFill/>
        </p:spPr>
        <p:txBody>
          <a:bodyPr wrap="square" rtlCol="0">
            <a:spAutoFit/>
          </a:bodyPr>
          <a:lstStyle/>
          <a:p>
            <a:pPr algn="ctr"/>
            <a:r>
              <a:rPr lang="en-GB" sz="2000" u="sng" dirty="0"/>
              <a:t>300,000</a:t>
            </a:r>
          </a:p>
          <a:p>
            <a:pPr algn="ctr"/>
            <a:r>
              <a:rPr lang="en-GB" sz="2000" dirty="0"/>
              <a:t>612,727</a:t>
            </a:r>
          </a:p>
          <a:p>
            <a:pPr algn="ctr"/>
            <a:r>
              <a:rPr lang="en-GB" sz="2000" dirty="0"/>
              <a:t>= 49.0 pence</a:t>
            </a:r>
          </a:p>
        </p:txBody>
      </p:sp>
      <p:sp>
        <p:nvSpPr>
          <p:cNvPr id="5" name="TextBox 4">
            <a:extLst>
              <a:ext uri="{FF2B5EF4-FFF2-40B4-BE49-F238E27FC236}">
                <a16:creationId xmlns:a16="http://schemas.microsoft.com/office/drawing/2014/main" id="{F1A7B168-9CD2-4756-9DBE-95D31DC9DD60}"/>
              </a:ext>
            </a:extLst>
          </p:cNvPr>
          <p:cNvSpPr txBox="1"/>
          <p:nvPr/>
        </p:nvSpPr>
        <p:spPr>
          <a:xfrm>
            <a:off x="6407696" y="1921770"/>
            <a:ext cx="2088859" cy="1015663"/>
          </a:xfrm>
          <a:prstGeom prst="rect">
            <a:avLst/>
          </a:prstGeom>
          <a:noFill/>
        </p:spPr>
        <p:txBody>
          <a:bodyPr wrap="square" rtlCol="0">
            <a:spAutoFit/>
          </a:bodyPr>
          <a:lstStyle/>
          <a:p>
            <a:pPr algn="ctr"/>
            <a:r>
              <a:rPr lang="en-GB" sz="2000" u="sng" dirty="0"/>
              <a:t>250,000</a:t>
            </a:r>
          </a:p>
          <a:p>
            <a:pPr algn="ctr"/>
            <a:r>
              <a:rPr lang="en-GB" sz="2000" dirty="0"/>
              <a:t>528,500</a:t>
            </a:r>
          </a:p>
          <a:p>
            <a:pPr algn="ctr"/>
            <a:r>
              <a:rPr lang="en-GB" sz="2000" dirty="0"/>
              <a:t>= 47.3  pence</a:t>
            </a:r>
          </a:p>
        </p:txBody>
      </p:sp>
      <p:sp>
        <p:nvSpPr>
          <p:cNvPr id="7" name="TextBox 6">
            <a:extLst>
              <a:ext uri="{FF2B5EF4-FFF2-40B4-BE49-F238E27FC236}">
                <a16:creationId xmlns:a16="http://schemas.microsoft.com/office/drawing/2014/main" id="{F2DF6DB4-F720-4031-A1F8-4148CDB6EC03}"/>
              </a:ext>
            </a:extLst>
          </p:cNvPr>
          <p:cNvSpPr txBox="1"/>
          <p:nvPr/>
        </p:nvSpPr>
        <p:spPr>
          <a:xfrm>
            <a:off x="2843808" y="3095396"/>
            <a:ext cx="3254928" cy="369332"/>
          </a:xfrm>
          <a:prstGeom prst="rect">
            <a:avLst/>
          </a:prstGeom>
          <a:noFill/>
        </p:spPr>
        <p:txBody>
          <a:bodyPr wrap="square" rtlCol="0">
            <a:spAutoFit/>
          </a:bodyPr>
          <a:lstStyle/>
          <a:p>
            <a:pPr algn="ctr"/>
            <a:r>
              <a:rPr lang="en-GB" dirty="0"/>
              <a:t>Relative difference = +3.6%</a:t>
            </a:r>
          </a:p>
        </p:txBody>
      </p:sp>
      <p:sp>
        <p:nvSpPr>
          <p:cNvPr id="8" name="TextBox 7">
            <a:extLst>
              <a:ext uri="{FF2B5EF4-FFF2-40B4-BE49-F238E27FC236}">
                <a16:creationId xmlns:a16="http://schemas.microsoft.com/office/drawing/2014/main" id="{46425216-71B8-86FF-60C0-901267B5D6BB}"/>
              </a:ext>
            </a:extLst>
          </p:cNvPr>
          <p:cNvSpPr txBox="1"/>
          <p:nvPr/>
        </p:nvSpPr>
        <p:spPr>
          <a:xfrm>
            <a:off x="3110864" y="4305399"/>
            <a:ext cx="3275856" cy="923330"/>
          </a:xfrm>
          <a:prstGeom prst="rect">
            <a:avLst/>
          </a:prstGeom>
          <a:noFill/>
        </p:spPr>
        <p:txBody>
          <a:bodyPr wrap="square" rtlCol="0">
            <a:spAutoFit/>
          </a:bodyPr>
          <a:lstStyle/>
          <a:p>
            <a:r>
              <a:rPr lang="en-GB" dirty="0"/>
              <a:t>Causation:</a:t>
            </a:r>
          </a:p>
          <a:p>
            <a:r>
              <a:rPr lang="en-GB" dirty="0"/>
              <a:t>Revenue +20%</a:t>
            </a:r>
          </a:p>
          <a:p>
            <a:r>
              <a:rPr lang="en-GB" dirty="0"/>
              <a:t>Non-current assets +15.9%</a:t>
            </a:r>
          </a:p>
        </p:txBody>
      </p:sp>
      <p:sp>
        <p:nvSpPr>
          <p:cNvPr id="9" name="TextBox 8">
            <a:extLst>
              <a:ext uri="{FF2B5EF4-FFF2-40B4-BE49-F238E27FC236}">
                <a16:creationId xmlns:a16="http://schemas.microsoft.com/office/drawing/2014/main" id="{5C9BCD40-BEDB-2612-81A4-0B973A41F195}"/>
              </a:ext>
            </a:extLst>
          </p:cNvPr>
          <p:cNvSpPr txBox="1"/>
          <p:nvPr/>
        </p:nvSpPr>
        <p:spPr>
          <a:xfrm>
            <a:off x="2051904" y="3569839"/>
            <a:ext cx="3254928" cy="369332"/>
          </a:xfrm>
          <a:prstGeom prst="rect">
            <a:avLst/>
          </a:prstGeom>
          <a:noFill/>
        </p:spPr>
        <p:txBody>
          <a:bodyPr wrap="square" rtlCol="0">
            <a:spAutoFit/>
          </a:bodyPr>
          <a:lstStyle/>
          <a:p>
            <a:pPr algn="ctr"/>
            <a:r>
              <a:rPr lang="en-GB" dirty="0"/>
              <a:t>Favourable</a:t>
            </a:r>
          </a:p>
        </p:txBody>
      </p:sp>
    </p:spTree>
    <p:custDataLst>
      <p:tags r:id="rId1"/>
    </p:custDataLst>
    <p:extLst>
      <p:ext uri="{BB962C8B-B14F-4D97-AF65-F5344CB8AC3E}">
        <p14:creationId xmlns:p14="http://schemas.microsoft.com/office/powerpoint/2010/main" val="286177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6193"/>
            <a:ext cx="9144000" cy="783711"/>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inventory turnover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994272903"/>
              </p:ext>
            </p:extLst>
          </p:nvPr>
        </p:nvGraphicFramePr>
        <p:xfrm>
          <a:off x="0" y="620688"/>
          <a:ext cx="9144000" cy="5112568"/>
        </p:xfrm>
        <a:graphic>
          <a:graphicData uri="http://schemas.openxmlformats.org/drawingml/2006/table">
            <a:tbl>
              <a:tblPr firstRow="1" firstCol="1" bandRow="1">
                <a:tableStyleId>{7DF18680-E054-41AD-8BC1-D1AEF772440D}</a:tableStyleId>
              </a:tblPr>
              <a:tblGrid>
                <a:gridCol w="3047340">
                  <a:extLst>
                    <a:ext uri="{9D8B030D-6E8A-4147-A177-3AD203B41FA5}">
                      <a16:colId xmlns:a16="http://schemas.microsoft.com/office/drawing/2014/main" val="2542065481"/>
                    </a:ext>
                  </a:extLst>
                </a:gridCol>
                <a:gridCol w="3048330">
                  <a:extLst>
                    <a:ext uri="{9D8B030D-6E8A-4147-A177-3AD203B41FA5}">
                      <a16:colId xmlns:a16="http://schemas.microsoft.com/office/drawing/2014/main" val="1838974446"/>
                    </a:ext>
                  </a:extLst>
                </a:gridCol>
                <a:gridCol w="3048330">
                  <a:extLst>
                    <a:ext uri="{9D8B030D-6E8A-4147-A177-3AD203B41FA5}">
                      <a16:colId xmlns:a16="http://schemas.microsoft.com/office/drawing/2014/main" val="4098654339"/>
                    </a:ext>
                  </a:extLst>
                </a:gridCol>
              </a:tblGrid>
              <a:tr h="861722">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2390340302"/>
                  </a:ext>
                </a:extLst>
              </a:tr>
              <a:tr h="425084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Inventory x 365</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solidFill>
                            <a:schemeClr val="tx2">
                              <a:lumMod val="20000"/>
                              <a:lumOff val="80000"/>
                            </a:schemeClr>
                          </a:solidFill>
                          <a:effectLst/>
                        </a:rPr>
                        <a:t>This ratio indicates how many days on average stock is held before being sold. Generally, a low figure is preferable</a:t>
                      </a:r>
                      <a:r>
                        <a:rPr lang="en-GB" sz="1600" dirty="0">
                          <a:effectLst/>
                        </a:rPr>
                        <a:t>.</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19</a:t>
            </a:fld>
            <a:endParaRPr lang="en-GB" dirty="0"/>
          </a:p>
        </p:txBody>
      </p:sp>
      <p:sp>
        <p:nvSpPr>
          <p:cNvPr id="3" name="TextBox 2">
            <a:extLst>
              <a:ext uri="{FF2B5EF4-FFF2-40B4-BE49-F238E27FC236}">
                <a16:creationId xmlns:a16="http://schemas.microsoft.com/office/drawing/2014/main" id="{46327939-A071-40D7-A9BA-604AB421564A}"/>
              </a:ext>
            </a:extLst>
          </p:cNvPr>
          <p:cNvSpPr txBox="1"/>
          <p:nvPr/>
        </p:nvSpPr>
        <p:spPr>
          <a:xfrm>
            <a:off x="3491880" y="1844824"/>
            <a:ext cx="1795244" cy="1015663"/>
          </a:xfrm>
          <a:prstGeom prst="rect">
            <a:avLst/>
          </a:prstGeom>
          <a:noFill/>
        </p:spPr>
        <p:txBody>
          <a:bodyPr wrap="square" rtlCol="0">
            <a:spAutoFit/>
          </a:bodyPr>
          <a:lstStyle/>
          <a:p>
            <a:r>
              <a:rPr lang="en-GB" sz="2000" u="sng" dirty="0"/>
              <a:t>32,000 x 365</a:t>
            </a:r>
          </a:p>
          <a:p>
            <a:r>
              <a:rPr lang="en-GB" sz="2000" dirty="0"/>
              <a:t>      204,000</a:t>
            </a:r>
          </a:p>
          <a:p>
            <a:r>
              <a:rPr lang="en-GB" sz="2000" dirty="0"/>
              <a:t>   = 57.3 days</a:t>
            </a:r>
          </a:p>
        </p:txBody>
      </p:sp>
      <p:sp>
        <p:nvSpPr>
          <p:cNvPr id="5" name="TextBox 4">
            <a:extLst>
              <a:ext uri="{FF2B5EF4-FFF2-40B4-BE49-F238E27FC236}">
                <a16:creationId xmlns:a16="http://schemas.microsoft.com/office/drawing/2014/main" id="{1D2BAAD3-65C1-4B80-86E8-856CE16A8344}"/>
              </a:ext>
            </a:extLst>
          </p:cNvPr>
          <p:cNvSpPr txBox="1"/>
          <p:nvPr/>
        </p:nvSpPr>
        <p:spPr>
          <a:xfrm>
            <a:off x="6351230" y="1785130"/>
            <a:ext cx="1795244" cy="1015663"/>
          </a:xfrm>
          <a:prstGeom prst="rect">
            <a:avLst/>
          </a:prstGeom>
          <a:noFill/>
        </p:spPr>
        <p:txBody>
          <a:bodyPr wrap="square" rtlCol="0">
            <a:spAutoFit/>
          </a:bodyPr>
          <a:lstStyle/>
          <a:p>
            <a:r>
              <a:rPr lang="en-GB" sz="2000" u="sng" dirty="0"/>
              <a:t>18,000 x 365</a:t>
            </a:r>
          </a:p>
          <a:p>
            <a:r>
              <a:rPr lang="en-GB" sz="2000" dirty="0"/>
              <a:t>      175,000</a:t>
            </a:r>
          </a:p>
          <a:p>
            <a:r>
              <a:rPr lang="en-GB" sz="2000" dirty="0"/>
              <a:t>   = 37.5 days</a:t>
            </a:r>
          </a:p>
        </p:txBody>
      </p:sp>
      <p:sp>
        <p:nvSpPr>
          <p:cNvPr id="7" name="TextBox 6">
            <a:extLst>
              <a:ext uri="{FF2B5EF4-FFF2-40B4-BE49-F238E27FC236}">
                <a16:creationId xmlns:a16="http://schemas.microsoft.com/office/drawing/2014/main" id="{A253FBCA-B383-42BD-A22B-21AAE03B5C16}"/>
              </a:ext>
            </a:extLst>
          </p:cNvPr>
          <p:cNvSpPr txBox="1"/>
          <p:nvPr/>
        </p:nvSpPr>
        <p:spPr>
          <a:xfrm>
            <a:off x="2625754" y="3058342"/>
            <a:ext cx="3892491" cy="369332"/>
          </a:xfrm>
          <a:prstGeom prst="rect">
            <a:avLst/>
          </a:prstGeom>
          <a:noFill/>
        </p:spPr>
        <p:txBody>
          <a:bodyPr wrap="square" rtlCol="0">
            <a:spAutoFit/>
          </a:bodyPr>
          <a:lstStyle/>
          <a:p>
            <a:pPr algn="ctr"/>
            <a:r>
              <a:rPr lang="en-GB" dirty="0"/>
              <a:t>Relative difference = +52.8%</a:t>
            </a:r>
          </a:p>
        </p:txBody>
      </p:sp>
      <p:sp>
        <p:nvSpPr>
          <p:cNvPr id="8" name="TextBox 7">
            <a:extLst>
              <a:ext uri="{FF2B5EF4-FFF2-40B4-BE49-F238E27FC236}">
                <a16:creationId xmlns:a16="http://schemas.microsoft.com/office/drawing/2014/main" id="{0AE7C200-7EAA-EB67-1BE8-F03827519D4A}"/>
              </a:ext>
            </a:extLst>
          </p:cNvPr>
          <p:cNvSpPr txBox="1"/>
          <p:nvPr/>
        </p:nvSpPr>
        <p:spPr>
          <a:xfrm>
            <a:off x="3058754" y="4505295"/>
            <a:ext cx="3456384" cy="923330"/>
          </a:xfrm>
          <a:prstGeom prst="rect">
            <a:avLst/>
          </a:prstGeom>
          <a:noFill/>
        </p:spPr>
        <p:txBody>
          <a:bodyPr wrap="square" rtlCol="0">
            <a:spAutoFit/>
          </a:bodyPr>
          <a:lstStyle/>
          <a:p>
            <a:r>
              <a:rPr lang="en-GB" dirty="0"/>
              <a:t>Causation:</a:t>
            </a:r>
          </a:p>
          <a:p>
            <a:r>
              <a:rPr lang="en-GB" dirty="0"/>
              <a:t>Inventory +77.8%</a:t>
            </a:r>
          </a:p>
          <a:p>
            <a:r>
              <a:rPr lang="en-GB" dirty="0"/>
              <a:t>Cost of sales + 16.6%</a:t>
            </a:r>
          </a:p>
        </p:txBody>
      </p:sp>
      <p:sp>
        <p:nvSpPr>
          <p:cNvPr id="9" name="TextBox 8">
            <a:extLst>
              <a:ext uri="{FF2B5EF4-FFF2-40B4-BE49-F238E27FC236}">
                <a16:creationId xmlns:a16="http://schemas.microsoft.com/office/drawing/2014/main" id="{FF68A0E1-FF83-C0E3-F1C9-1D9B5A5CA688}"/>
              </a:ext>
            </a:extLst>
          </p:cNvPr>
          <p:cNvSpPr txBox="1"/>
          <p:nvPr/>
        </p:nvSpPr>
        <p:spPr>
          <a:xfrm>
            <a:off x="2650906" y="3540463"/>
            <a:ext cx="3892491" cy="369332"/>
          </a:xfrm>
          <a:prstGeom prst="rect">
            <a:avLst/>
          </a:prstGeom>
          <a:noFill/>
        </p:spPr>
        <p:txBody>
          <a:bodyPr wrap="square" rtlCol="0">
            <a:spAutoFit/>
          </a:bodyPr>
          <a:lstStyle/>
          <a:p>
            <a:pPr algn="ctr"/>
            <a:r>
              <a:rPr lang="en-GB" dirty="0"/>
              <a:t>Adverse</a:t>
            </a:r>
          </a:p>
        </p:txBody>
      </p:sp>
    </p:spTree>
    <p:custDataLst>
      <p:tags r:id="rId1"/>
    </p:custDataLst>
    <p:extLst>
      <p:ext uri="{BB962C8B-B14F-4D97-AF65-F5344CB8AC3E}">
        <p14:creationId xmlns:p14="http://schemas.microsoft.com/office/powerpoint/2010/main" val="8792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380247"/>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669505510"/>
              </p:ext>
            </p:extLst>
          </p:nvPr>
        </p:nvGraphicFramePr>
        <p:xfrm>
          <a:off x="1" y="380247"/>
          <a:ext cx="9144000" cy="5263249"/>
        </p:xfrm>
        <a:graphic>
          <a:graphicData uri="http://schemas.openxmlformats.org/drawingml/2006/table">
            <a:tbl>
              <a:tblPr firstRow="1" firstCol="1" bandRow="1">
                <a:tableStyleId>{7DF18680-E054-41AD-8BC1-D1AEF772440D}</a:tableStyleId>
              </a:tblPr>
              <a:tblGrid>
                <a:gridCol w="4955072">
                  <a:extLst>
                    <a:ext uri="{9D8B030D-6E8A-4147-A177-3AD203B41FA5}">
                      <a16:colId xmlns:a16="http://schemas.microsoft.com/office/drawing/2014/main" val="2412206828"/>
                    </a:ext>
                  </a:extLst>
                </a:gridCol>
                <a:gridCol w="2094464">
                  <a:extLst>
                    <a:ext uri="{9D8B030D-6E8A-4147-A177-3AD203B41FA5}">
                      <a16:colId xmlns:a16="http://schemas.microsoft.com/office/drawing/2014/main" val="691005071"/>
                    </a:ext>
                  </a:extLst>
                </a:gridCol>
                <a:gridCol w="2094464">
                  <a:extLst>
                    <a:ext uri="{9D8B030D-6E8A-4147-A177-3AD203B41FA5}">
                      <a16:colId xmlns:a16="http://schemas.microsoft.com/office/drawing/2014/main" val="1982545808"/>
                    </a:ext>
                  </a:extLst>
                </a:gridCol>
              </a:tblGrid>
              <a:tr h="592102">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PAYABLES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58475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Trade payables x 365</a:t>
                      </a:r>
                    </a:p>
                    <a:p>
                      <a:pPr algn="l">
                        <a:lnSpc>
                          <a:spcPct val="115000"/>
                        </a:lnSpc>
                        <a:spcAft>
                          <a:spcPts val="0"/>
                        </a:spcAft>
                      </a:pPr>
                      <a:r>
                        <a:rPr lang="en-GB" sz="1600" dirty="0">
                          <a:solidFill>
                            <a:schemeClr val="tx2">
                              <a:lumMod val="20000"/>
                              <a:lumOff val="80000"/>
                            </a:schemeClr>
                          </a:solidFill>
                          <a:effectLst/>
                        </a:rPr>
                        <a:t>      Cost of sales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Creditor</a:t>
                      </a:r>
                      <a:r>
                        <a:rPr lang="en-GB" sz="1600" baseline="0" dirty="0">
                          <a:solidFill>
                            <a:schemeClr val="tx2">
                              <a:lumMod val="20000"/>
                              <a:lumOff val="80000"/>
                            </a:schemeClr>
                          </a:solidFill>
                          <a:effectLst/>
                        </a:rPr>
                        <a:t> days ratios are often found under efficiency </a:t>
                      </a:r>
                      <a:r>
                        <a:rPr lang="en-GB" sz="1600" baseline="0" dirty="0" err="1">
                          <a:solidFill>
                            <a:schemeClr val="tx2">
                              <a:lumMod val="20000"/>
                              <a:lumOff val="80000"/>
                            </a:schemeClr>
                          </a:solidFill>
                          <a:effectLst/>
                        </a:rPr>
                        <a:t>ratios,but</a:t>
                      </a:r>
                      <a:r>
                        <a:rPr lang="en-GB" sz="1600" baseline="0" dirty="0">
                          <a:solidFill>
                            <a:schemeClr val="tx2">
                              <a:lumMod val="20000"/>
                              <a:lumOff val="80000"/>
                            </a:schemeClr>
                          </a:solidFill>
                          <a:effectLst/>
                        </a:rPr>
                        <a:t> are effectively more to do with liquidity because they directly affect working capital, which, in turn, illustrates the overall  liquidity position of a business.</a:t>
                      </a:r>
                    </a:p>
                    <a:p>
                      <a:pPr algn="l">
                        <a:lnSpc>
                          <a:spcPct val="115000"/>
                        </a:lnSpc>
                        <a:spcAft>
                          <a:spcPts val="0"/>
                        </a:spcAft>
                      </a:pPr>
                      <a:r>
                        <a:rPr lang="en-GB" sz="1600" baseline="0" dirty="0">
                          <a:solidFill>
                            <a:schemeClr val="tx2">
                              <a:lumMod val="20000"/>
                              <a:lumOff val="80000"/>
                            </a:schemeClr>
                          </a:solidFill>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20</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5148064" y="1512705"/>
            <a:ext cx="1723783" cy="1015663"/>
          </a:xfrm>
          <a:prstGeom prst="rect">
            <a:avLst/>
          </a:prstGeom>
          <a:noFill/>
        </p:spPr>
        <p:txBody>
          <a:bodyPr wrap="square" rtlCol="0">
            <a:spAutoFit/>
          </a:bodyPr>
          <a:lstStyle/>
          <a:p>
            <a:pPr algn="ctr"/>
            <a:r>
              <a:rPr lang="en-GB" sz="2000" u="sng" dirty="0"/>
              <a:t>40,000 x 365</a:t>
            </a:r>
          </a:p>
          <a:p>
            <a:pPr algn="ctr"/>
            <a:r>
              <a:rPr lang="en-GB" sz="2000" dirty="0"/>
              <a:t>204,000</a:t>
            </a:r>
          </a:p>
          <a:p>
            <a:pPr algn="ctr"/>
            <a:r>
              <a:rPr lang="en-GB" sz="2000" dirty="0"/>
              <a:t>= 71.6 days</a:t>
            </a:r>
          </a:p>
        </p:txBody>
      </p:sp>
      <p:sp>
        <p:nvSpPr>
          <p:cNvPr id="6" name="TextBox 5">
            <a:extLst>
              <a:ext uri="{FF2B5EF4-FFF2-40B4-BE49-F238E27FC236}">
                <a16:creationId xmlns:a16="http://schemas.microsoft.com/office/drawing/2014/main" id="{55864636-6FB9-4900-A148-3A057DCA45B4}"/>
              </a:ext>
            </a:extLst>
          </p:cNvPr>
          <p:cNvSpPr txBox="1"/>
          <p:nvPr/>
        </p:nvSpPr>
        <p:spPr>
          <a:xfrm>
            <a:off x="7236296" y="1512705"/>
            <a:ext cx="1723783" cy="1015663"/>
          </a:xfrm>
          <a:prstGeom prst="rect">
            <a:avLst/>
          </a:prstGeom>
          <a:noFill/>
        </p:spPr>
        <p:txBody>
          <a:bodyPr wrap="square" rtlCol="0">
            <a:spAutoFit/>
          </a:bodyPr>
          <a:lstStyle/>
          <a:p>
            <a:pPr algn="ctr"/>
            <a:r>
              <a:rPr lang="en-GB" sz="2000" u="sng" dirty="0"/>
              <a:t>31,500  x 365</a:t>
            </a:r>
          </a:p>
          <a:p>
            <a:pPr algn="ctr"/>
            <a:r>
              <a:rPr lang="en-GB" sz="2000" dirty="0"/>
              <a:t>175,000</a:t>
            </a:r>
          </a:p>
          <a:p>
            <a:pPr algn="ctr"/>
            <a:r>
              <a:rPr lang="en-GB" sz="2000" dirty="0"/>
              <a:t>= 65.7 days</a:t>
            </a:r>
          </a:p>
        </p:txBody>
      </p:sp>
      <p:sp>
        <p:nvSpPr>
          <p:cNvPr id="7" name="TextBox 6">
            <a:extLst>
              <a:ext uri="{FF2B5EF4-FFF2-40B4-BE49-F238E27FC236}">
                <a16:creationId xmlns:a16="http://schemas.microsoft.com/office/drawing/2014/main" id="{CA9F5D97-090A-4FB1-A4F4-8CBCF1290669}"/>
              </a:ext>
            </a:extLst>
          </p:cNvPr>
          <p:cNvSpPr txBox="1"/>
          <p:nvPr/>
        </p:nvSpPr>
        <p:spPr>
          <a:xfrm>
            <a:off x="4852655" y="2827205"/>
            <a:ext cx="3245532" cy="369332"/>
          </a:xfrm>
          <a:prstGeom prst="rect">
            <a:avLst/>
          </a:prstGeom>
          <a:noFill/>
        </p:spPr>
        <p:txBody>
          <a:bodyPr wrap="square" rtlCol="0">
            <a:spAutoFit/>
          </a:bodyPr>
          <a:lstStyle/>
          <a:p>
            <a:pPr algn="ctr"/>
            <a:r>
              <a:rPr lang="en-GB" dirty="0"/>
              <a:t>Relative difference = +9.0%</a:t>
            </a:r>
          </a:p>
        </p:txBody>
      </p:sp>
      <p:sp>
        <p:nvSpPr>
          <p:cNvPr id="8" name="TextBox 7">
            <a:extLst>
              <a:ext uri="{FF2B5EF4-FFF2-40B4-BE49-F238E27FC236}">
                <a16:creationId xmlns:a16="http://schemas.microsoft.com/office/drawing/2014/main" id="{1A1C6CE3-BCE1-2F23-5F8C-ED8AC4C537BF}"/>
              </a:ext>
            </a:extLst>
          </p:cNvPr>
          <p:cNvSpPr txBox="1"/>
          <p:nvPr/>
        </p:nvSpPr>
        <p:spPr>
          <a:xfrm>
            <a:off x="5076056" y="3937231"/>
            <a:ext cx="2808312" cy="923330"/>
          </a:xfrm>
          <a:prstGeom prst="rect">
            <a:avLst/>
          </a:prstGeom>
          <a:noFill/>
        </p:spPr>
        <p:txBody>
          <a:bodyPr wrap="square" rtlCol="0">
            <a:spAutoFit/>
          </a:bodyPr>
          <a:lstStyle/>
          <a:p>
            <a:r>
              <a:rPr lang="en-GB" dirty="0"/>
              <a:t>Causation:</a:t>
            </a:r>
          </a:p>
          <a:p>
            <a:r>
              <a:rPr lang="en-GB" dirty="0"/>
              <a:t>Trade payables  +27.0%</a:t>
            </a:r>
          </a:p>
          <a:p>
            <a:r>
              <a:rPr lang="en-GB" dirty="0"/>
              <a:t>Cost of sales +16.6%</a:t>
            </a:r>
          </a:p>
        </p:txBody>
      </p:sp>
      <p:sp>
        <p:nvSpPr>
          <p:cNvPr id="9" name="TextBox 8">
            <a:extLst>
              <a:ext uri="{FF2B5EF4-FFF2-40B4-BE49-F238E27FC236}">
                <a16:creationId xmlns:a16="http://schemas.microsoft.com/office/drawing/2014/main" id="{A54041FC-74C8-BFE4-4DCE-6331DA07D880}"/>
              </a:ext>
            </a:extLst>
          </p:cNvPr>
          <p:cNvSpPr txBox="1"/>
          <p:nvPr/>
        </p:nvSpPr>
        <p:spPr>
          <a:xfrm>
            <a:off x="4852655" y="3377776"/>
            <a:ext cx="3245532" cy="369332"/>
          </a:xfrm>
          <a:prstGeom prst="rect">
            <a:avLst/>
          </a:prstGeom>
          <a:noFill/>
        </p:spPr>
        <p:txBody>
          <a:bodyPr wrap="square" rtlCol="0">
            <a:spAutoFit/>
          </a:bodyPr>
          <a:lstStyle/>
          <a:p>
            <a:pPr algn="ctr"/>
            <a:r>
              <a:rPr lang="en-GB" dirty="0"/>
              <a:t>Favourable</a:t>
            </a:r>
          </a:p>
        </p:txBody>
      </p:sp>
    </p:spTree>
    <p:custDataLst>
      <p:tags r:id="rId1"/>
    </p:custDataLst>
    <p:extLst>
      <p:ext uri="{BB962C8B-B14F-4D97-AF65-F5344CB8AC3E}">
        <p14:creationId xmlns:p14="http://schemas.microsoft.com/office/powerpoint/2010/main" val="110686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692696"/>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trade receivable days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141327866"/>
              </p:ext>
            </p:extLst>
          </p:nvPr>
        </p:nvGraphicFramePr>
        <p:xfrm>
          <a:off x="0" y="485859"/>
          <a:ext cx="9144000" cy="5258436"/>
        </p:xfrm>
        <a:graphic>
          <a:graphicData uri="http://schemas.openxmlformats.org/drawingml/2006/table">
            <a:tbl>
              <a:tblPr firstRow="1" firstCol="1" bandRow="1">
                <a:tableStyleId>{7DF18680-E054-41AD-8BC1-D1AEF772440D}</a:tableStyleId>
              </a:tblPr>
              <a:tblGrid>
                <a:gridCol w="5022610">
                  <a:extLst>
                    <a:ext uri="{9D8B030D-6E8A-4147-A177-3AD203B41FA5}">
                      <a16:colId xmlns:a16="http://schemas.microsoft.com/office/drawing/2014/main" val="2412206828"/>
                    </a:ext>
                  </a:extLst>
                </a:gridCol>
                <a:gridCol w="2060695">
                  <a:extLst>
                    <a:ext uri="{9D8B030D-6E8A-4147-A177-3AD203B41FA5}">
                      <a16:colId xmlns:a16="http://schemas.microsoft.com/office/drawing/2014/main" val="691005071"/>
                    </a:ext>
                  </a:extLst>
                </a:gridCol>
                <a:gridCol w="2060695">
                  <a:extLst>
                    <a:ext uri="{9D8B030D-6E8A-4147-A177-3AD203B41FA5}">
                      <a16:colId xmlns:a16="http://schemas.microsoft.com/office/drawing/2014/main" val="1982545808"/>
                    </a:ext>
                  </a:extLst>
                </a:gridCol>
              </a:tblGrid>
              <a:tr h="57969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57993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Trade and other receivables x 365</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                  Credit sales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Trade receivables </a:t>
                      </a:r>
                      <a:r>
                        <a:rPr lang="en-GB" sz="1600" baseline="0" dirty="0">
                          <a:solidFill>
                            <a:schemeClr val="tx2">
                              <a:lumMod val="20000"/>
                              <a:lumOff val="80000"/>
                            </a:schemeClr>
                          </a:solidFill>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solidFill>
                            <a:schemeClr val="tx2">
                              <a:lumMod val="20000"/>
                              <a:lumOff val="80000"/>
                            </a:schemeClr>
                          </a:solidFill>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600" dirty="0">
                        <a:solidFill>
                          <a:schemeClr val="tx2">
                            <a:lumMod val="20000"/>
                            <a:lumOff val="80000"/>
                          </a:schemeClr>
                        </a:solidFill>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21</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5201191" y="1610576"/>
            <a:ext cx="1723783" cy="1323439"/>
          </a:xfrm>
          <a:prstGeom prst="rect">
            <a:avLst/>
          </a:prstGeom>
          <a:noFill/>
        </p:spPr>
        <p:txBody>
          <a:bodyPr wrap="square" rtlCol="0">
            <a:spAutoFit/>
          </a:bodyPr>
          <a:lstStyle/>
          <a:p>
            <a:pPr algn="ctr"/>
            <a:r>
              <a:rPr lang="en-GB" sz="2000" u="sng" dirty="0"/>
              <a:t>25,000 x 365</a:t>
            </a:r>
          </a:p>
          <a:p>
            <a:pPr algn="ctr"/>
            <a:r>
              <a:rPr lang="en-GB" sz="2000" dirty="0"/>
              <a:t>(300,000 x 0.80)</a:t>
            </a:r>
          </a:p>
          <a:p>
            <a:pPr algn="ctr"/>
            <a:r>
              <a:rPr lang="en-GB" sz="2000" dirty="0"/>
              <a:t>= 38.0 days</a:t>
            </a:r>
          </a:p>
        </p:txBody>
      </p:sp>
      <p:sp>
        <p:nvSpPr>
          <p:cNvPr id="6" name="TextBox 5">
            <a:extLst>
              <a:ext uri="{FF2B5EF4-FFF2-40B4-BE49-F238E27FC236}">
                <a16:creationId xmlns:a16="http://schemas.microsoft.com/office/drawing/2014/main" id="{55864636-6FB9-4900-A148-3A057DCA45B4}"/>
              </a:ext>
            </a:extLst>
          </p:cNvPr>
          <p:cNvSpPr txBox="1"/>
          <p:nvPr/>
        </p:nvSpPr>
        <p:spPr>
          <a:xfrm>
            <a:off x="7172595" y="1576296"/>
            <a:ext cx="1723783" cy="1323439"/>
          </a:xfrm>
          <a:prstGeom prst="rect">
            <a:avLst/>
          </a:prstGeom>
          <a:noFill/>
        </p:spPr>
        <p:txBody>
          <a:bodyPr wrap="square" rtlCol="0">
            <a:spAutoFit/>
          </a:bodyPr>
          <a:lstStyle/>
          <a:p>
            <a:pPr algn="ctr"/>
            <a:r>
              <a:rPr lang="en-GB" sz="2000" u="sng" dirty="0"/>
              <a:t>20,000 x 365</a:t>
            </a:r>
          </a:p>
          <a:p>
            <a:pPr algn="ctr"/>
            <a:r>
              <a:rPr lang="en-GB" sz="2000" dirty="0"/>
              <a:t>(250,000 x 0.80)</a:t>
            </a:r>
          </a:p>
          <a:p>
            <a:pPr algn="ctr"/>
            <a:r>
              <a:rPr lang="en-GB" sz="2000" dirty="0"/>
              <a:t>= 36.5 days</a:t>
            </a:r>
          </a:p>
        </p:txBody>
      </p:sp>
      <p:sp>
        <p:nvSpPr>
          <p:cNvPr id="7" name="TextBox 6">
            <a:extLst>
              <a:ext uri="{FF2B5EF4-FFF2-40B4-BE49-F238E27FC236}">
                <a16:creationId xmlns:a16="http://schemas.microsoft.com/office/drawing/2014/main" id="{98A0809C-D5D8-4FBA-8853-7DC3C8CC996B}"/>
              </a:ext>
            </a:extLst>
          </p:cNvPr>
          <p:cNvSpPr txBox="1"/>
          <p:nvPr/>
        </p:nvSpPr>
        <p:spPr>
          <a:xfrm>
            <a:off x="4716016" y="3059668"/>
            <a:ext cx="3426285" cy="369332"/>
          </a:xfrm>
          <a:prstGeom prst="rect">
            <a:avLst/>
          </a:prstGeom>
          <a:noFill/>
        </p:spPr>
        <p:txBody>
          <a:bodyPr wrap="square" rtlCol="0">
            <a:spAutoFit/>
          </a:bodyPr>
          <a:lstStyle/>
          <a:p>
            <a:pPr algn="ctr"/>
            <a:r>
              <a:rPr lang="en-GB" dirty="0"/>
              <a:t>Relative difference = +4.1%</a:t>
            </a:r>
          </a:p>
        </p:txBody>
      </p:sp>
      <p:sp>
        <p:nvSpPr>
          <p:cNvPr id="8" name="TextBox 7">
            <a:extLst>
              <a:ext uri="{FF2B5EF4-FFF2-40B4-BE49-F238E27FC236}">
                <a16:creationId xmlns:a16="http://schemas.microsoft.com/office/drawing/2014/main" id="{E3378FCB-6E77-C9FA-2E23-8CFFCDAEF60A}"/>
              </a:ext>
            </a:extLst>
          </p:cNvPr>
          <p:cNvSpPr txBox="1"/>
          <p:nvPr/>
        </p:nvSpPr>
        <p:spPr>
          <a:xfrm>
            <a:off x="4991269" y="4266967"/>
            <a:ext cx="3043217" cy="1477328"/>
          </a:xfrm>
          <a:prstGeom prst="rect">
            <a:avLst/>
          </a:prstGeom>
          <a:noFill/>
        </p:spPr>
        <p:txBody>
          <a:bodyPr wrap="square" rtlCol="0">
            <a:spAutoFit/>
          </a:bodyPr>
          <a:lstStyle/>
          <a:p>
            <a:r>
              <a:rPr lang="en-GB" dirty="0"/>
              <a:t>Causation:</a:t>
            </a:r>
          </a:p>
          <a:p>
            <a:r>
              <a:rPr lang="en-GB" dirty="0"/>
              <a:t>Credit sales +20.0%</a:t>
            </a:r>
          </a:p>
          <a:p>
            <a:r>
              <a:rPr lang="en-GB" dirty="0"/>
              <a:t>Trade receivables +20%</a:t>
            </a:r>
          </a:p>
          <a:p>
            <a:endParaRPr lang="en-GB" dirty="0"/>
          </a:p>
          <a:p>
            <a:endParaRPr lang="en-GB" dirty="0"/>
          </a:p>
        </p:txBody>
      </p:sp>
      <p:sp>
        <p:nvSpPr>
          <p:cNvPr id="9" name="TextBox 8">
            <a:extLst>
              <a:ext uri="{FF2B5EF4-FFF2-40B4-BE49-F238E27FC236}">
                <a16:creationId xmlns:a16="http://schemas.microsoft.com/office/drawing/2014/main" id="{20C6FE4F-02CA-7FAB-23A0-E1A8A4FA953F}"/>
              </a:ext>
            </a:extLst>
          </p:cNvPr>
          <p:cNvSpPr txBox="1"/>
          <p:nvPr/>
        </p:nvSpPr>
        <p:spPr>
          <a:xfrm>
            <a:off x="4991269" y="3598669"/>
            <a:ext cx="1933705" cy="369332"/>
          </a:xfrm>
          <a:prstGeom prst="rect">
            <a:avLst/>
          </a:prstGeom>
          <a:noFill/>
        </p:spPr>
        <p:txBody>
          <a:bodyPr wrap="square" rtlCol="0">
            <a:spAutoFit/>
          </a:bodyPr>
          <a:lstStyle/>
          <a:p>
            <a:r>
              <a:rPr lang="en-GB" dirty="0"/>
              <a:t>Adverse</a:t>
            </a:r>
          </a:p>
        </p:txBody>
      </p:sp>
    </p:spTree>
    <p:custDataLst>
      <p:tags r:id="rId1"/>
    </p:custDataLst>
    <p:extLst>
      <p:ext uri="{BB962C8B-B14F-4D97-AF65-F5344CB8AC3E}">
        <p14:creationId xmlns:p14="http://schemas.microsoft.com/office/powerpoint/2010/main" val="170959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941902070"/>
              </p:ext>
            </p:extLst>
          </p:nvPr>
        </p:nvGraphicFramePr>
        <p:xfrm>
          <a:off x="0" y="908720"/>
          <a:ext cx="7703840" cy="4824536"/>
        </p:xfrm>
        <a:graphic>
          <a:graphicData uri="http://schemas.openxmlformats.org/drawingml/2006/table">
            <a:tbl>
              <a:tblPr firstRow="1" bandRow="1">
                <a:tableStyleId>{7DF18680-E054-41AD-8BC1-D1AEF772440D}</a:tableStyleId>
              </a:tblPr>
              <a:tblGrid>
                <a:gridCol w="2555776">
                  <a:extLst>
                    <a:ext uri="{9D8B030D-6E8A-4147-A177-3AD203B41FA5}">
                      <a16:colId xmlns:a16="http://schemas.microsoft.com/office/drawing/2014/main" val="20000"/>
                    </a:ext>
                  </a:extLst>
                </a:gridCol>
                <a:gridCol w="864096">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gridCol w="1368152">
                  <a:extLst>
                    <a:ext uri="{9D8B030D-6E8A-4147-A177-3AD203B41FA5}">
                      <a16:colId xmlns:a16="http://schemas.microsoft.com/office/drawing/2014/main" val="20004"/>
                    </a:ext>
                  </a:extLst>
                </a:gridCol>
                <a:gridCol w="1619672">
                  <a:extLst>
                    <a:ext uri="{9D8B030D-6E8A-4147-A177-3AD203B41FA5}">
                      <a16:colId xmlns:a16="http://schemas.microsoft.com/office/drawing/2014/main" val="20005"/>
                    </a:ext>
                  </a:extLst>
                </a:gridCol>
              </a:tblGrid>
              <a:tr h="1013991">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1013991">
                <a:tc>
                  <a:txBody>
                    <a:bodyPr/>
                    <a:lstStyle/>
                    <a:p>
                      <a:endParaRPr lang="en-GB" dirty="0"/>
                    </a:p>
                    <a:p>
                      <a:r>
                        <a:rPr lang="en-GB" dirty="0"/>
                        <a:t>Trade payable days</a:t>
                      </a:r>
                      <a:endParaRPr lang="en-GB" baseline="0" dirty="0"/>
                    </a:p>
                    <a:p>
                      <a:endParaRPr lang="en-GB" dirty="0"/>
                    </a:p>
                  </a:txBody>
                  <a:tcPr/>
                </a:tc>
                <a:tc>
                  <a:txBody>
                    <a:bodyPr/>
                    <a:lstStyle/>
                    <a:p>
                      <a:pPr algn="ctr"/>
                      <a:endParaRPr lang="en-GB" dirty="0"/>
                    </a:p>
                    <a:p>
                      <a:pPr algn="ctr"/>
                      <a:r>
                        <a:rPr lang="en-GB" dirty="0"/>
                        <a:t>71.6</a:t>
                      </a:r>
                    </a:p>
                  </a:txBody>
                  <a:tcPr/>
                </a:tc>
                <a:tc>
                  <a:txBody>
                    <a:bodyPr/>
                    <a:lstStyle/>
                    <a:p>
                      <a:pPr algn="ctr"/>
                      <a:endParaRPr lang="en-GB" dirty="0"/>
                    </a:p>
                    <a:p>
                      <a:pPr algn="ctr"/>
                      <a:r>
                        <a:rPr lang="en-GB" dirty="0"/>
                        <a:t>65.7</a:t>
                      </a:r>
                    </a:p>
                  </a:txBody>
                  <a:tcPr/>
                </a:tc>
                <a:tc>
                  <a:txBody>
                    <a:bodyPr/>
                    <a:lstStyle/>
                    <a:p>
                      <a:pPr algn="ctr"/>
                      <a:endParaRPr lang="en-GB" dirty="0"/>
                    </a:p>
                    <a:p>
                      <a:pPr algn="ctr"/>
                      <a:r>
                        <a:rPr lang="en-GB" dirty="0"/>
                        <a:t>9.0</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(favourable)</a:t>
                      </a:r>
                    </a:p>
                    <a:p>
                      <a:pPr algn="ctr"/>
                      <a:endParaRPr lang="en-GB" dirty="0"/>
                    </a:p>
                  </a:txBody>
                  <a:tcPr/>
                </a:tc>
                <a:extLst>
                  <a:ext uri="{0D108BD9-81ED-4DB2-BD59-A6C34878D82A}">
                    <a16:rowId xmlns:a16="http://schemas.microsoft.com/office/drawing/2014/main" val="10001"/>
                  </a:ext>
                </a:extLst>
              </a:tr>
              <a:tr h="1013991">
                <a:tc>
                  <a:txBody>
                    <a:bodyPr/>
                    <a:lstStyle/>
                    <a:p>
                      <a:endParaRPr lang="en-GB" dirty="0"/>
                    </a:p>
                    <a:p>
                      <a:r>
                        <a:rPr lang="en-GB" dirty="0"/>
                        <a:t>Trade receivable days</a:t>
                      </a:r>
                    </a:p>
                    <a:p>
                      <a:endParaRPr lang="en-GB" dirty="0"/>
                    </a:p>
                  </a:txBody>
                  <a:tcPr/>
                </a:tc>
                <a:tc>
                  <a:txBody>
                    <a:bodyPr/>
                    <a:lstStyle/>
                    <a:p>
                      <a:pPr algn="ctr"/>
                      <a:endParaRPr lang="en-GB" dirty="0"/>
                    </a:p>
                    <a:p>
                      <a:pPr algn="ctr"/>
                      <a:r>
                        <a:rPr lang="en-GB" dirty="0"/>
                        <a:t>38.0</a:t>
                      </a:r>
                    </a:p>
                  </a:txBody>
                  <a:tcPr/>
                </a:tc>
                <a:tc>
                  <a:txBody>
                    <a:bodyPr/>
                    <a:lstStyle/>
                    <a:p>
                      <a:pPr algn="ctr"/>
                      <a:endParaRPr lang="en-GB" dirty="0"/>
                    </a:p>
                    <a:p>
                      <a:pPr algn="ctr"/>
                      <a:r>
                        <a:rPr lang="en-GB" dirty="0"/>
                        <a:t>36.5</a:t>
                      </a:r>
                    </a:p>
                  </a:txBody>
                  <a:tcPr/>
                </a:tc>
                <a:tc>
                  <a:txBody>
                    <a:bodyPr/>
                    <a:lstStyle/>
                    <a:p>
                      <a:pPr algn="ctr"/>
                      <a:endParaRPr lang="en-GB" dirty="0"/>
                    </a:p>
                    <a:p>
                      <a:pPr algn="ctr"/>
                      <a:r>
                        <a:rPr lang="en-GB" dirty="0"/>
                        <a:t>4.1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(adverse)</a:t>
                      </a:r>
                    </a:p>
                    <a:p>
                      <a:pPr algn="ctr"/>
                      <a:endParaRPr lang="en-GB" dirty="0"/>
                    </a:p>
                  </a:txBody>
                  <a:tcPr/>
                </a:tc>
                <a:extLst>
                  <a:ext uri="{0D108BD9-81ED-4DB2-BD59-A6C34878D82A}">
                    <a16:rowId xmlns:a16="http://schemas.microsoft.com/office/drawing/2014/main" val="10002"/>
                  </a:ext>
                </a:extLst>
              </a:tr>
              <a:tr h="1782563">
                <a:tc>
                  <a:txBody>
                    <a:bodyPr/>
                    <a:lstStyle/>
                    <a:p>
                      <a:endParaRPr lang="en-GB" dirty="0"/>
                    </a:p>
                    <a:p>
                      <a:r>
                        <a:rPr lang="en-GB" dirty="0"/>
                        <a:t>Difference</a:t>
                      </a:r>
                    </a:p>
                    <a:p>
                      <a:r>
                        <a:rPr lang="en-GB" dirty="0"/>
                        <a:t>(days holding </a:t>
                      </a:r>
                    </a:p>
                    <a:p>
                      <a:r>
                        <a:rPr lang="en-GB" dirty="0"/>
                        <a:t>other firms working</a:t>
                      </a:r>
                      <a:r>
                        <a:rPr lang="en-GB" baseline="0" dirty="0"/>
                        <a:t> capital)</a:t>
                      </a:r>
                    </a:p>
                    <a:p>
                      <a:endParaRPr lang="en-GB" dirty="0"/>
                    </a:p>
                  </a:txBody>
                  <a:tcPr/>
                </a:tc>
                <a:tc>
                  <a:txBody>
                    <a:bodyPr/>
                    <a:lstStyle/>
                    <a:p>
                      <a:pPr algn="ctr"/>
                      <a:endParaRPr lang="en-GB" dirty="0"/>
                    </a:p>
                    <a:p>
                      <a:pPr algn="ctr"/>
                      <a:endParaRPr lang="en-GB" dirty="0"/>
                    </a:p>
                    <a:p>
                      <a:pPr algn="ctr"/>
                      <a:r>
                        <a:rPr lang="en-GB" dirty="0"/>
                        <a:t>33.6</a:t>
                      </a:r>
                    </a:p>
                  </a:txBody>
                  <a:tcPr/>
                </a:tc>
                <a:tc>
                  <a:txBody>
                    <a:bodyPr/>
                    <a:lstStyle/>
                    <a:p>
                      <a:pPr algn="ctr"/>
                      <a:endParaRPr lang="en-GB" dirty="0"/>
                    </a:p>
                    <a:p>
                      <a:pPr algn="ctr"/>
                      <a:endParaRPr lang="en-GB" dirty="0"/>
                    </a:p>
                    <a:p>
                      <a:pPr algn="ctr"/>
                      <a:r>
                        <a:rPr lang="en-GB" dirty="0"/>
                        <a:t>29.2</a:t>
                      </a:r>
                    </a:p>
                  </a:txBody>
                  <a:tcPr/>
                </a:tc>
                <a:tc>
                  <a:txBody>
                    <a:bodyPr/>
                    <a:lstStyle/>
                    <a:p>
                      <a:pPr algn="ctr"/>
                      <a:endParaRPr lang="en-GB" dirty="0"/>
                    </a:p>
                    <a:p>
                      <a:pPr algn="ctr"/>
                      <a:endParaRPr lang="en-GB" dirty="0"/>
                    </a:p>
                    <a:p>
                      <a:pPr algn="ctr"/>
                      <a:r>
                        <a:rPr lang="en-GB" dirty="0"/>
                        <a:t>15.1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(favourable)</a:t>
                      </a:r>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22</a:t>
            </a:fld>
            <a:endParaRPr lang="en-GB" dirty="0"/>
          </a:p>
        </p:txBody>
      </p:sp>
      <p:sp>
        <p:nvSpPr>
          <p:cNvPr id="6" name="Title 5">
            <a:extLst>
              <a:ext uri="{FF2B5EF4-FFF2-40B4-BE49-F238E27FC236}">
                <a16:creationId xmlns:a16="http://schemas.microsoft.com/office/drawing/2014/main" id="{83A7A7D0-403B-E190-4C76-EBCE2EFCD440}"/>
              </a:ext>
            </a:extLst>
          </p:cNvPr>
          <p:cNvSpPr>
            <a:spLocks noGrp="1"/>
          </p:cNvSpPr>
          <p:nvPr>
            <p:ph type="title"/>
          </p:nvPr>
        </p:nvSpPr>
        <p:spPr>
          <a:xfrm>
            <a:off x="0" y="0"/>
            <a:ext cx="9144000" cy="908720"/>
          </a:xfrm>
          <a:solidFill>
            <a:schemeClr val="tx2">
              <a:lumMod val="20000"/>
              <a:lumOff val="80000"/>
            </a:schemeClr>
          </a:solidFill>
        </p:spPr>
        <p:txBody>
          <a:bodyPr>
            <a:noAutofit/>
          </a:bodyPr>
          <a:lstStyle/>
          <a:p>
            <a:r>
              <a:rPr lang="en-GB" sz="2800" dirty="0">
                <a:solidFill>
                  <a:schemeClr val="tx2">
                    <a:lumMod val="75000"/>
                  </a:schemeClr>
                </a:solidFill>
              </a:rPr>
              <a:t>Assessing asset efficiency - trade payables and trade receivables as working capital holding days</a:t>
            </a:r>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5496" y="0"/>
            <a:ext cx="9108504" cy="587039"/>
          </a:xfrm>
          <a:solidFill>
            <a:schemeClr val="tx2">
              <a:lumMod val="20000"/>
              <a:lumOff val="80000"/>
            </a:schemeClr>
          </a:solidFill>
        </p:spPr>
        <p:txBody>
          <a:bodyPr>
            <a:normAutofit/>
          </a:bodyPr>
          <a:lstStyle/>
          <a:p>
            <a:r>
              <a:rPr lang="en-GB" sz="2800" dirty="0">
                <a:solidFill>
                  <a:schemeClr val="tx2">
                    <a:lumMod val="75000"/>
                  </a:schemeClr>
                </a:solidFill>
              </a:rPr>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903229376"/>
              </p:ext>
            </p:extLst>
          </p:nvPr>
        </p:nvGraphicFramePr>
        <p:xfrm>
          <a:off x="35496" y="587039"/>
          <a:ext cx="9108503" cy="5233586"/>
        </p:xfrm>
        <a:graphic>
          <a:graphicData uri="http://schemas.openxmlformats.org/drawingml/2006/table">
            <a:tbl>
              <a:tblPr firstRow="1" firstCol="1" bandRow="1">
                <a:tableStyleId>{7DF18680-E054-41AD-8BC1-D1AEF772440D}</a:tableStyleId>
              </a:tblPr>
              <a:tblGrid>
                <a:gridCol w="4158056">
                  <a:extLst>
                    <a:ext uri="{9D8B030D-6E8A-4147-A177-3AD203B41FA5}">
                      <a16:colId xmlns:a16="http://schemas.microsoft.com/office/drawing/2014/main" val="796718236"/>
                    </a:ext>
                  </a:extLst>
                </a:gridCol>
                <a:gridCol w="2375190">
                  <a:extLst>
                    <a:ext uri="{9D8B030D-6E8A-4147-A177-3AD203B41FA5}">
                      <a16:colId xmlns:a16="http://schemas.microsoft.com/office/drawing/2014/main" val="936719505"/>
                    </a:ext>
                  </a:extLst>
                </a:gridCol>
                <a:gridCol w="2575257">
                  <a:extLst>
                    <a:ext uri="{9D8B030D-6E8A-4147-A177-3AD203B41FA5}">
                      <a16:colId xmlns:a16="http://schemas.microsoft.com/office/drawing/2014/main" val="2645740679"/>
                    </a:ext>
                  </a:extLst>
                </a:gridCol>
              </a:tblGrid>
              <a:tr h="59112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2151828366"/>
                  </a:ext>
                </a:extLst>
              </a:tr>
              <a:tr h="455508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Current Assets</a:t>
                      </a: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Current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whether a company has sufficient short-term assets to cover its short-term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solidFill>
                            <a:schemeClr val="tx2">
                              <a:lumMod val="20000"/>
                              <a:lumOff val="80000"/>
                            </a:schemeClr>
                          </a:solidFill>
                          <a:effectLst/>
                        </a:rPr>
                        <a:t>However, this should be used only as a guide.</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23</a:t>
            </a:fld>
            <a:endParaRPr lang="en-GB" dirty="0"/>
          </a:p>
        </p:txBody>
      </p:sp>
      <p:sp>
        <p:nvSpPr>
          <p:cNvPr id="3" name="TextBox 2">
            <a:extLst>
              <a:ext uri="{FF2B5EF4-FFF2-40B4-BE49-F238E27FC236}">
                <a16:creationId xmlns:a16="http://schemas.microsoft.com/office/drawing/2014/main" id="{FD86FB1D-A195-4E03-8D1D-2F174C095FC1}"/>
              </a:ext>
            </a:extLst>
          </p:cNvPr>
          <p:cNvSpPr txBox="1"/>
          <p:nvPr/>
        </p:nvSpPr>
        <p:spPr>
          <a:xfrm>
            <a:off x="4355976" y="1541472"/>
            <a:ext cx="1723783" cy="1015663"/>
          </a:xfrm>
          <a:prstGeom prst="rect">
            <a:avLst/>
          </a:prstGeom>
          <a:noFill/>
        </p:spPr>
        <p:txBody>
          <a:bodyPr wrap="square" rtlCol="0">
            <a:spAutoFit/>
          </a:bodyPr>
          <a:lstStyle/>
          <a:p>
            <a:pPr algn="ctr"/>
            <a:r>
              <a:rPr lang="en-GB" sz="2000" u="sng" dirty="0"/>
              <a:t>60,000</a:t>
            </a:r>
          </a:p>
          <a:p>
            <a:pPr algn="ctr"/>
            <a:r>
              <a:rPr lang="en-GB" sz="2000" dirty="0"/>
              <a:t>40,000</a:t>
            </a:r>
          </a:p>
          <a:p>
            <a:pPr algn="ctr"/>
            <a:r>
              <a:rPr lang="en-GB" sz="2000" dirty="0"/>
              <a:t>= 1.5 times</a:t>
            </a:r>
          </a:p>
        </p:txBody>
      </p:sp>
      <p:sp>
        <p:nvSpPr>
          <p:cNvPr id="5" name="TextBox 4">
            <a:extLst>
              <a:ext uri="{FF2B5EF4-FFF2-40B4-BE49-F238E27FC236}">
                <a16:creationId xmlns:a16="http://schemas.microsoft.com/office/drawing/2014/main" id="{90CE35D0-2C5E-42D2-851B-D2AC78965CDA}"/>
              </a:ext>
            </a:extLst>
          </p:cNvPr>
          <p:cNvSpPr txBox="1"/>
          <p:nvPr/>
        </p:nvSpPr>
        <p:spPr>
          <a:xfrm>
            <a:off x="6876256" y="1541471"/>
            <a:ext cx="1723783" cy="1015663"/>
          </a:xfrm>
          <a:prstGeom prst="rect">
            <a:avLst/>
          </a:prstGeom>
          <a:noFill/>
        </p:spPr>
        <p:txBody>
          <a:bodyPr wrap="square" rtlCol="0">
            <a:spAutoFit/>
          </a:bodyPr>
          <a:lstStyle/>
          <a:p>
            <a:pPr algn="ctr"/>
            <a:r>
              <a:rPr lang="en-GB" sz="2000" u="sng" dirty="0"/>
              <a:t>65,000</a:t>
            </a:r>
          </a:p>
          <a:p>
            <a:pPr algn="ctr"/>
            <a:r>
              <a:rPr lang="en-GB" sz="2000" dirty="0"/>
              <a:t>31,500</a:t>
            </a:r>
          </a:p>
          <a:p>
            <a:pPr algn="ctr"/>
            <a:r>
              <a:rPr lang="en-GB" sz="2000" dirty="0"/>
              <a:t>= 2.1 times</a:t>
            </a:r>
          </a:p>
        </p:txBody>
      </p:sp>
      <p:sp>
        <p:nvSpPr>
          <p:cNvPr id="7" name="TextBox 6">
            <a:extLst>
              <a:ext uri="{FF2B5EF4-FFF2-40B4-BE49-F238E27FC236}">
                <a16:creationId xmlns:a16="http://schemas.microsoft.com/office/drawing/2014/main" id="{76263B9E-3FC4-4C3E-B8D2-D3140F27EE2B}"/>
              </a:ext>
            </a:extLst>
          </p:cNvPr>
          <p:cNvSpPr txBox="1"/>
          <p:nvPr/>
        </p:nvSpPr>
        <p:spPr>
          <a:xfrm>
            <a:off x="4050444" y="3019166"/>
            <a:ext cx="3312934" cy="369332"/>
          </a:xfrm>
          <a:prstGeom prst="rect">
            <a:avLst/>
          </a:prstGeom>
          <a:noFill/>
        </p:spPr>
        <p:txBody>
          <a:bodyPr wrap="square" rtlCol="0">
            <a:spAutoFit/>
          </a:bodyPr>
          <a:lstStyle/>
          <a:p>
            <a:pPr algn="ctr"/>
            <a:r>
              <a:rPr lang="en-GB" dirty="0"/>
              <a:t>Relative difference = -28.6%</a:t>
            </a:r>
          </a:p>
        </p:txBody>
      </p:sp>
      <p:sp>
        <p:nvSpPr>
          <p:cNvPr id="8" name="TextBox 7">
            <a:extLst>
              <a:ext uri="{FF2B5EF4-FFF2-40B4-BE49-F238E27FC236}">
                <a16:creationId xmlns:a16="http://schemas.microsoft.com/office/drawing/2014/main" id="{FF8EFBD3-FF94-5E4B-8931-52FEA5D0A094}"/>
              </a:ext>
            </a:extLst>
          </p:cNvPr>
          <p:cNvSpPr txBox="1"/>
          <p:nvPr/>
        </p:nvSpPr>
        <p:spPr>
          <a:xfrm>
            <a:off x="4188993" y="4179581"/>
            <a:ext cx="2989903" cy="923330"/>
          </a:xfrm>
          <a:prstGeom prst="rect">
            <a:avLst/>
          </a:prstGeom>
          <a:noFill/>
        </p:spPr>
        <p:txBody>
          <a:bodyPr wrap="square" rtlCol="0">
            <a:spAutoFit/>
          </a:bodyPr>
          <a:lstStyle/>
          <a:p>
            <a:r>
              <a:rPr lang="en-GB" dirty="0"/>
              <a:t>Causation:</a:t>
            </a:r>
          </a:p>
          <a:p>
            <a:r>
              <a:rPr lang="en-GB" dirty="0"/>
              <a:t>Current assets  -7.7%</a:t>
            </a:r>
          </a:p>
          <a:p>
            <a:r>
              <a:rPr lang="en-GB" dirty="0"/>
              <a:t>Current liabilities + 27.0%</a:t>
            </a:r>
          </a:p>
        </p:txBody>
      </p:sp>
      <p:sp>
        <p:nvSpPr>
          <p:cNvPr id="9" name="TextBox 8">
            <a:extLst>
              <a:ext uri="{FF2B5EF4-FFF2-40B4-BE49-F238E27FC236}">
                <a16:creationId xmlns:a16="http://schemas.microsoft.com/office/drawing/2014/main" id="{8DC7243C-47B5-C6B6-DAD5-34FC9DDABA00}"/>
              </a:ext>
            </a:extLst>
          </p:cNvPr>
          <p:cNvSpPr txBox="1"/>
          <p:nvPr/>
        </p:nvSpPr>
        <p:spPr>
          <a:xfrm>
            <a:off x="4188993" y="3527623"/>
            <a:ext cx="1440160" cy="369332"/>
          </a:xfrm>
          <a:prstGeom prst="rect">
            <a:avLst/>
          </a:prstGeom>
          <a:noFill/>
        </p:spPr>
        <p:txBody>
          <a:bodyPr wrap="square" rtlCol="0">
            <a:spAutoFit/>
          </a:bodyPr>
          <a:lstStyle/>
          <a:p>
            <a:r>
              <a:rPr lang="en-GB" dirty="0"/>
              <a:t>Adverse</a:t>
            </a:r>
          </a:p>
        </p:txBody>
      </p:sp>
    </p:spTree>
    <p:custDataLst>
      <p:tags r:id="rId1"/>
    </p:custDataLst>
    <p:extLst>
      <p:ext uri="{BB962C8B-B14F-4D97-AF65-F5344CB8AC3E}">
        <p14:creationId xmlns:p14="http://schemas.microsoft.com/office/powerpoint/2010/main" val="98812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9143999" cy="781757"/>
          </a:xfrm>
          <a:solidFill>
            <a:schemeClr val="tx2">
              <a:lumMod val="20000"/>
              <a:lumOff val="80000"/>
            </a:schemeClr>
          </a:solidFill>
        </p:spPr>
        <p:txBody>
          <a:bodyPr>
            <a:normAutofit/>
          </a:bodyPr>
          <a:lstStyle/>
          <a:p>
            <a:pPr algn="ctr"/>
            <a:r>
              <a:rPr lang="en-GB" sz="2800" dirty="0">
                <a:solidFill>
                  <a:schemeClr val="tx2">
                    <a:lumMod val="75000"/>
                  </a:schemeClr>
                </a:solidFill>
              </a:rPr>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472273931"/>
              </p:ext>
            </p:extLst>
          </p:nvPr>
        </p:nvGraphicFramePr>
        <p:xfrm>
          <a:off x="0" y="682364"/>
          <a:ext cx="9144000" cy="5050891"/>
        </p:xfrm>
        <a:graphic>
          <a:graphicData uri="http://schemas.openxmlformats.org/drawingml/2006/table">
            <a:tbl>
              <a:tblPr firstRow="1" firstCol="1" bandRow="1">
                <a:tableStyleId>{7DF18680-E054-41AD-8BC1-D1AEF772440D}</a:tableStyleId>
              </a:tblPr>
              <a:tblGrid>
                <a:gridCol w="4443397">
                  <a:extLst>
                    <a:ext uri="{9D8B030D-6E8A-4147-A177-3AD203B41FA5}">
                      <a16:colId xmlns:a16="http://schemas.microsoft.com/office/drawing/2014/main" val="2412206828"/>
                    </a:ext>
                  </a:extLst>
                </a:gridCol>
                <a:gridCol w="2115311">
                  <a:extLst>
                    <a:ext uri="{9D8B030D-6E8A-4147-A177-3AD203B41FA5}">
                      <a16:colId xmlns:a16="http://schemas.microsoft.com/office/drawing/2014/main" val="691005071"/>
                    </a:ext>
                  </a:extLst>
                </a:gridCol>
                <a:gridCol w="2585292">
                  <a:extLst>
                    <a:ext uri="{9D8B030D-6E8A-4147-A177-3AD203B41FA5}">
                      <a16:colId xmlns:a16="http://schemas.microsoft.com/office/drawing/2014/main" val="1982545808"/>
                    </a:ext>
                  </a:extLst>
                </a:gridCol>
              </a:tblGrid>
              <a:tr h="564760">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latin typeface="+mj-lt"/>
                          <a:ea typeface="Calibri" panose="020F0502020204030204" pitchFamily="34" charset="0"/>
                          <a:cs typeface="Times New Roman" panose="02020603050405020304" pitchFamily="18" charset="0"/>
                        </a:rPr>
                        <a:t>2022</a:t>
                      </a: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48613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Current Assets - Inventory</a:t>
                      </a: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Current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solidFill>
                            <a:schemeClr val="tx2">
                              <a:lumMod val="20000"/>
                              <a:lumOff val="80000"/>
                            </a:schemeClr>
                          </a:solidFill>
                          <a:effectLst/>
                        </a:rPr>
                        <a:t>Some text books suggest that this ratio must be at least 1:1 but again there is no evidence to support this, and it should be used only as a guide.</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24</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4427984" y="1622012"/>
            <a:ext cx="2185907" cy="1015663"/>
          </a:xfrm>
          <a:prstGeom prst="rect">
            <a:avLst/>
          </a:prstGeom>
          <a:noFill/>
        </p:spPr>
        <p:txBody>
          <a:bodyPr wrap="square" rtlCol="0">
            <a:spAutoFit/>
          </a:bodyPr>
          <a:lstStyle/>
          <a:p>
            <a:pPr algn="ctr"/>
            <a:r>
              <a:rPr lang="en-GB" sz="2000" u="sng" dirty="0"/>
              <a:t>60,000 – 32,000</a:t>
            </a:r>
          </a:p>
          <a:p>
            <a:pPr algn="ctr"/>
            <a:r>
              <a:rPr lang="en-GB" sz="2000" dirty="0"/>
              <a:t>40,000</a:t>
            </a:r>
          </a:p>
          <a:p>
            <a:pPr algn="ctr"/>
            <a:r>
              <a:rPr lang="en-GB" sz="2000" dirty="0"/>
              <a:t>= 0.7 times</a:t>
            </a:r>
          </a:p>
        </p:txBody>
      </p:sp>
      <p:sp>
        <p:nvSpPr>
          <p:cNvPr id="6" name="TextBox 5">
            <a:extLst>
              <a:ext uri="{FF2B5EF4-FFF2-40B4-BE49-F238E27FC236}">
                <a16:creationId xmlns:a16="http://schemas.microsoft.com/office/drawing/2014/main" id="{55864636-6FB9-4900-A148-3A057DCA45B4}"/>
              </a:ext>
            </a:extLst>
          </p:cNvPr>
          <p:cNvSpPr txBox="1"/>
          <p:nvPr/>
        </p:nvSpPr>
        <p:spPr>
          <a:xfrm>
            <a:off x="6678984" y="1588622"/>
            <a:ext cx="2185908" cy="1015663"/>
          </a:xfrm>
          <a:prstGeom prst="rect">
            <a:avLst/>
          </a:prstGeom>
          <a:noFill/>
        </p:spPr>
        <p:txBody>
          <a:bodyPr wrap="square" rtlCol="0">
            <a:spAutoFit/>
          </a:bodyPr>
          <a:lstStyle/>
          <a:p>
            <a:pPr algn="ctr"/>
            <a:r>
              <a:rPr lang="en-GB" sz="2000" u="sng" dirty="0"/>
              <a:t>65,000 – 18,000</a:t>
            </a:r>
          </a:p>
          <a:p>
            <a:pPr algn="ctr"/>
            <a:r>
              <a:rPr lang="en-GB" sz="2000" dirty="0"/>
              <a:t>31,500</a:t>
            </a:r>
          </a:p>
          <a:p>
            <a:pPr algn="ctr"/>
            <a:r>
              <a:rPr lang="en-GB" sz="2000" dirty="0"/>
              <a:t>= 1.5 times</a:t>
            </a:r>
          </a:p>
        </p:txBody>
      </p:sp>
      <p:sp>
        <p:nvSpPr>
          <p:cNvPr id="7" name="TextBox 6">
            <a:extLst>
              <a:ext uri="{FF2B5EF4-FFF2-40B4-BE49-F238E27FC236}">
                <a16:creationId xmlns:a16="http://schemas.microsoft.com/office/drawing/2014/main" id="{27DA6CC7-0752-41BF-A634-6E9743E122D8}"/>
              </a:ext>
            </a:extLst>
          </p:cNvPr>
          <p:cNvSpPr txBox="1"/>
          <p:nvPr/>
        </p:nvSpPr>
        <p:spPr>
          <a:xfrm>
            <a:off x="4427984" y="2867270"/>
            <a:ext cx="3296873" cy="369332"/>
          </a:xfrm>
          <a:prstGeom prst="rect">
            <a:avLst/>
          </a:prstGeom>
          <a:noFill/>
        </p:spPr>
        <p:txBody>
          <a:bodyPr wrap="square" rtlCol="0">
            <a:spAutoFit/>
          </a:bodyPr>
          <a:lstStyle/>
          <a:p>
            <a:r>
              <a:rPr lang="en-GB" dirty="0"/>
              <a:t>Relative difference = -53.3%</a:t>
            </a:r>
          </a:p>
        </p:txBody>
      </p:sp>
      <p:sp>
        <p:nvSpPr>
          <p:cNvPr id="8" name="TextBox 7">
            <a:extLst>
              <a:ext uri="{FF2B5EF4-FFF2-40B4-BE49-F238E27FC236}">
                <a16:creationId xmlns:a16="http://schemas.microsoft.com/office/drawing/2014/main" id="{48E31340-DD6B-33CA-4147-66CE3BDE5792}"/>
              </a:ext>
            </a:extLst>
          </p:cNvPr>
          <p:cNvSpPr txBox="1"/>
          <p:nvPr/>
        </p:nvSpPr>
        <p:spPr>
          <a:xfrm>
            <a:off x="4462264" y="4149080"/>
            <a:ext cx="4292893" cy="923330"/>
          </a:xfrm>
          <a:prstGeom prst="rect">
            <a:avLst/>
          </a:prstGeom>
          <a:noFill/>
        </p:spPr>
        <p:txBody>
          <a:bodyPr wrap="square" rtlCol="0">
            <a:spAutoFit/>
          </a:bodyPr>
          <a:lstStyle/>
          <a:p>
            <a:r>
              <a:rPr lang="en-GB" dirty="0"/>
              <a:t>Causation:</a:t>
            </a:r>
          </a:p>
          <a:p>
            <a:r>
              <a:rPr lang="en-GB" dirty="0"/>
              <a:t>Current assets less inventory -40.4%</a:t>
            </a:r>
          </a:p>
          <a:p>
            <a:r>
              <a:rPr lang="en-GB" dirty="0"/>
              <a:t>Current liabilities +27.0%</a:t>
            </a:r>
          </a:p>
        </p:txBody>
      </p:sp>
      <p:sp>
        <p:nvSpPr>
          <p:cNvPr id="9" name="TextBox 8">
            <a:extLst>
              <a:ext uri="{FF2B5EF4-FFF2-40B4-BE49-F238E27FC236}">
                <a16:creationId xmlns:a16="http://schemas.microsoft.com/office/drawing/2014/main" id="{C7793BF7-6AAE-1D85-B982-F9BB64EC0B36}"/>
              </a:ext>
            </a:extLst>
          </p:cNvPr>
          <p:cNvSpPr txBox="1"/>
          <p:nvPr/>
        </p:nvSpPr>
        <p:spPr>
          <a:xfrm>
            <a:off x="4475065" y="3382358"/>
            <a:ext cx="3296873" cy="369332"/>
          </a:xfrm>
          <a:prstGeom prst="rect">
            <a:avLst/>
          </a:prstGeom>
          <a:noFill/>
        </p:spPr>
        <p:txBody>
          <a:bodyPr wrap="square" rtlCol="0">
            <a:spAutoFit/>
          </a:bodyPr>
          <a:lstStyle/>
          <a:p>
            <a:r>
              <a:rPr lang="en-GB" dirty="0"/>
              <a:t>Adverse</a:t>
            </a:r>
          </a:p>
        </p:txBody>
      </p:sp>
    </p:spTree>
    <p:custDataLst>
      <p:tags r:id="rId1"/>
    </p:custDataLst>
    <p:extLst>
      <p:ext uri="{BB962C8B-B14F-4D97-AF65-F5344CB8AC3E}">
        <p14:creationId xmlns:p14="http://schemas.microsoft.com/office/powerpoint/2010/main" val="144970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48680"/>
          </a:xfrm>
          <a:solidFill>
            <a:schemeClr val="tx2">
              <a:lumMod val="20000"/>
              <a:lumOff val="80000"/>
            </a:schemeClr>
          </a:solidFill>
        </p:spPr>
        <p:txBody>
          <a:bodyPr>
            <a:normAutofit/>
          </a:bodyPr>
          <a:lstStyle/>
          <a:p>
            <a:pPr algn="ctr"/>
            <a:r>
              <a:rPr lang="en-GB" sz="2800" dirty="0">
                <a:solidFill>
                  <a:schemeClr val="tx2">
                    <a:lumMod val="75000"/>
                  </a:schemeClr>
                </a:solidFill>
              </a:rPr>
              <a:t>Assessing liquidity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644398306"/>
              </p:ext>
            </p:extLst>
          </p:nvPr>
        </p:nvGraphicFramePr>
        <p:xfrm>
          <a:off x="0" y="548680"/>
          <a:ext cx="9144000" cy="5204309"/>
        </p:xfrm>
        <a:graphic>
          <a:graphicData uri="http://schemas.openxmlformats.org/drawingml/2006/table">
            <a:tbl>
              <a:tblPr firstRow="1" firstCol="1" bandRow="1">
                <a:tableStyleId>{7DF18680-E054-41AD-8BC1-D1AEF772440D}</a:tableStyleId>
              </a:tblPr>
              <a:tblGrid>
                <a:gridCol w="4844614">
                  <a:extLst>
                    <a:ext uri="{9D8B030D-6E8A-4147-A177-3AD203B41FA5}">
                      <a16:colId xmlns:a16="http://schemas.microsoft.com/office/drawing/2014/main" val="2412206828"/>
                    </a:ext>
                  </a:extLst>
                </a:gridCol>
                <a:gridCol w="2149693">
                  <a:extLst>
                    <a:ext uri="{9D8B030D-6E8A-4147-A177-3AD203B41FA5}">
                      <a16:colId xmlns:a16="http://schemas.microsoft.com/office/drawing/2014/main" val="691005071"/>
                    </a:ext>
                  </a:extLst>
                </a:gridCol>
                <a:gridCol w="2149693">
                  <a:extLst>
                    <a:ext uri="{9D8B030D-6E8A-4147-A177-3AD203B41FA5}">
                      <a16:colId xmlns:a16="http://schemas.microsoft.com/office/drawing/2014/main" val="1982545808"/>
                    </a:ext>
                  </a:extLst>
                </a:gridCol>
              </a:tblGrid>
              <a:tr h="658765">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52581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25</a:t>
            </a:fld>
            <a:endParaRPr lang="en-GB" dirty="0"/>
          </a:p>
        </p:txBody>
      </p:sp>
      <mc:AlternateContent xmlns:mc="http://schemas.openxmlformats.org/markup-compatibility/2006" xmlns:p14="http://schemas.microsoft.com/office/powerpoint/2010/main">
        <mc:Choice Requires="p14">
          <p:contentPart p14:bwMode="auto" r:id="rId3">
            <p14:nvContentPartPr>
              <p14:cNvPr id="92" name="Ink 91">
                <a:extLst>
                  <a:ext uri="{FF2B5EF4-FFF2-40B4-BE49-F238E27FC236}">
                    <a16:creationId xmlns:a16="http://schemas.microsoft.com/office/drawing/2014/main" id="{C7D5EA3D-09F3-429B-BFAE-D003F589DE7A}"/>
                  </a:ext>
                </a:extLst>
              </p14:cNvPr>
              <p14:cNvContentPartPr/>
              <p14:nvPr/>
            </p14:nvContentPartPr>
            <p14:xfrm>
              <a:off x="5660794" y="4501464"/>
              <a:ext cx="360" cy="360"/>
            </p14:xfrm>
          </p:contentPart>
        </mc:Choice>
        <mc:Fallback xmlns="">
          <p:pic>
            <p:nvPicPr>
              <p:cNvPr id="92" name="Ink 91">
                <a:extLst>
                  <a:ext uri="{FF2B5EF4-FFF2-40B4-BE49-F238E27FC236}">
                    <a16:creationId xmlns:a16="http://schemas.microsoft.com/office/drawing/2014/main" id="{C7D5EA3D-09F3-429B-BFAE-D003F589DE7A}"/>
                  </a:ext>
                </a:extLst>
              </p:cNvPr>
              <p:cNvPicPr/>
              <p:nvPr/>
            </p:nvPicPr>
            <p:blipFill>
              <a:blip r:embed="rId134"/>
              <a:stretch>
                <a:fillRect/>
              </a:stretch>
            </p:blipFill>
            <p:spPr>
              <a:xfrm>
                <a:off x="5651794" y="4492824"/>
                <a:ext cx="18000" cy="18000"/>
              </a:xfrm>
              <a:prstGeom prst="rect">
                <a:avLst/>
              </a:prstGeom>
            </p:spPr>
          </p:pic>
        </mc:Fallback>
      </mc:AlternateContent>
      <p:sp>
        <p:nvSpPr>
          <p:cNvPr id="5" name="TextBox 4">
            <a:extLst>
              <a:ext uri="{FF2B5EF4-FFF2-40B4-BE49-F238E27FC236}">
                <a16:creationId xmlns:a16="http://schemas.microsoft.com/office/drawing/2014/main" id="{FFB553BF-39FE-803B-F976-6BBD71E2A2F4}"/>
              </a:ext>
            </a:extLst>
          </p:cNvPr>
          <p:cNvSpPr txBox="1"/>
          <p:nvPr/>
        </p:nvSpPr>
        <p:spPr>
          <a:xfrm>
            <a:off x="4966022" y="1844824"/>
            <a:ext cx="1723783" cy="1015663"/>
          </a:xfrm>
          <a:prstGeom prst="rect">
            <a:avLst/>
          </a:prstGeom>
          <a:noFill/>
        </p:spPr>
        <p:txBody>
          <a:bodyPr wrap="square" rtlCol="0">
            <a:spAutoFit/>
          </a:bodyPr>
          <a:lstStyle/>
          <a:p>
            <a:pPr algn="ctr"/>
            <a:r>
              <a:rPr lang="en-GB" sz="2000" u="sng" dirty="0"/>
              <a:t>3,000 x 100</a:t>
            </a:r>
          </a:p>
          <a:p>
            <a:pPr algn="ctr"/>
            <a:r>
              <a:rPr lang="en-GB" sz="2000" dirty="0"/>
              <a:t>40,000</a:t>
            </a:r>
          </a:p>
          <a:p>
            <a:pPr algn="ctr"/>
            <a:r>
              <a:rPr lang="en-GB" sz="2000" dirty="0"/>
              <a:t>= 7.5%</a:t>
            </a:r>
          </a:p>
        </p:txBody>
      </p:sp>
      <p:sp>
        <p:nvSpPr>
          <p:cNvPr id="6" name="TextBox 5">
            <a:extLst>
              <a:ext uri="{FF2B5EF4-FFF2-40B4-BE49-F238E27FC236}">
                <a16:creationId xmlns:a16="http://schemas.microsoft.com/office/drawing/2014/main" id="{A3FFF260-F382-C881-B749-8D11A2AEECBB}"/>
              </a:ext>
            </a:extLst>
          </p:cNvPr>
          <p:cNvSpPr txBox="1"/>
          <p:nvPr/>
        </p:nvSpPr>
        <p:spPr>
          <a:xfrm>
            <a:off x="7164288" y="1844824"/>
            <a:ext cx="1723783" cy="1015663"/>
          </a:xfrm>
          <a:prstGeom prst="rect">
            <a:avLst/>
          </a:prstGeom>
          <a:noFill/>
        </p:spPr>
        <p:txBody>
          <a:bodyPr wrap="square" rtlCol="0">
            <a:spAutoFit/>
          </a:bodyPr>
          <a:lstStyle/>
          <a:p>
            <a:pPr algn="ctr"/>
            <a:r>
              <a:rPr lang="en-GB" sz="2000" u="sng" dirty="0"/>
              <a:t>27,000 x 100</a:t>
            </a:r>
          </a:p>
          <a:p>
            <a:pPr algn="ctr"/>
            <a:r>
              <a:rPr lang="en-GB" sz="2000" dirty="0"/>
              <a:t>31,500</a:t>
            </a:r>
          </a:p>
          <a:p>
            <a:pPr algn="ctr"/>
            <a:r>
              <a:rPr lang="en-GB" sz="2000" dirty="0"/>
              <a:t>= 85.7%</a:t>
            </a:r>
          </a:p>
        </p:txBody>
      </p:sp>
      <p:sp>
        <p:nvSpPr>
          <p:cNvPr id="7" name="TextBox 6">
            <a:extLst>
              <a:ext uri="{FF2B5EF4-FFF2-40B4-BE49-F238E27FC236}">
                <a16:creationId xmlns:a16="http://schemas.microsoft.com/office/drawing/2014/main" id="{6C7FC011-AB69-DF74-0FCA-E469246BAFA3}"/>
              </a:ext>
            </a:extLst>
          </p:cNvPr>
          <p:cNvSpPr txBox="1"/>
          <p:nvPr/>
        </p:nvSpPr>
        <p:spPr>
          <a:xfrm>
            <a:off x="4860032" y="3050885"/>
            <a:ext cx="3735780" cy="400110"/>
          </a:xfrm>
          <a:prstGeom prst="rect">
            <a:avLst/>
          </a:prstGeom>
          <a:noFill/>
        </p:spPr>
        <p:txBody>
          <a:bodyPr wrap="square" rtlCol="0">
            <a:spAutoFit/>
          </a:bodyPr>
          <a:lstStyle/>
          <a:p>
            <a:r>
              <a:rPr lang="en-GB" sz="2000" dirty="0"/>
              <a:t>Relative difference = -91.3%</a:t>
            </a:r>
          </a:p>
        </p:txBody>
      </p:sp>
      <p:sp>
        <p:nvSpPr>
          <p:cNvPr id="8" name="TextBox 7">
            <a:extLst>
              <a:ext uri="{FF2B5EF4-FFF2-40B4-BE49-F238E27FC236}">
                <a16:creationId xmlns:a16="http://schemas.microsoft.com/office/drawing/2014/main" id="{5B81CF0B-8611-00F2-B09E-3BF24EE42BEB}"/>
              </a:ext>
            </a:extLst>
          </p:cNvPr>
          <p:cNvSpPr txBox="1"/>
          <p:nvPr/>
        </p:nvSpPr>
        <p:spPr>
          <a:xfrm>
            <a:off x="4947619" y="4140327"/>
            <a:ext cx="2808312" cy="923330"/>
          </a:xfrm>
          <a:prstGeom prst="rect">
            <a:avLst/>
          </a:prstGeom>
          <a:noFill/>
        </p:spPr>
        <p:txBody>
          <a:bodyPr wrap="square" rtlCol="0">
            <a:spAutoFit/>
          </a:bodyPr>
          <a:lstStyle/>
          <a:p>
            <a:r>
              <a:rPr lang="en-GB" dirty="0"/>
              <a:t>Causation:</a:t>
            </a:r>
          </a:p>
          <a:p>
            <a:r>
              <a:rPr lang="en-GB" dirty="0"/>
              <a:t>Cash -88.9%</a:t>
            </a:r>
          </a:p>
          <a:p>
            <a:r>
              <a:rPr lang="en-GB" dirty="0"/>
              <a:t>Current liabilities +27.0%</a:t>
            </a:r>
          </a:p>
        </p:txBody>
      </p:sp>
      <p:sp>
        <p:nvSpPr>
          <p:cNvPr id="9" name="TextBox 8">
            <a:extLst>
              <a:ext uri="{FF2B5EF4-FFF2-40B4-BE49-F238E27FC236}">
                <a16:creationId xmlns:a16="http://schemas.microsoft.com/office/drawing/2014/main" id="{A6095D7C-1699-E0C0-A1FA-38B12BD71450}"/>
              </a:ext>
            </a:extLst>
          </p:cNvPr>
          <p:cNvSpPr txBox="1"/>
          <p:nvPr/>
        </p:nvSpPr>
        <p:spPr>
          <a:xfrm>
            <a:off x="4821915" y="3539521"/>
            <a:ext cx="3735780" cy="400110"/>
          </a:xfrm>
          <a:prstGeom prst="rect">
            <a:avLst/>
          </a:prstGeom>
          <a:noFill/>
        </p:spPr>
        <p:txBody>
          <a:bodyPr wrap="square" rtlCol="0">
            <a:spAutoFit/>
          </a:bodyPr>
          <a:lstStyle/>
          <a:p>
            <a:r>
              <a:rPr lang="en-GB" sz="2000" dirty="0"/>
              <a:t>Adverse</a:t>
            </a:r>
          </a:p>
        </p:txBody>
      </p:sp>
    </p:spTree>
    <p:custDataLst>
      <p:tags r:id="rId1"/>
    </p:custDataLst>
    <p:extLst>
      <p:ext uri="{BB962C8B-B14F-4D97-AF65-F5344CB8AC3E}">
        <p14:creationId xmlns:p14="http://schemas.microsoft.com/office/powerpoint/2010/main" val="44413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6774" y="0"/>
            <a:ext cx="9137226" cy="941503"/>
          </a:xfrm>
          <a:solidFill>
            <a:schemeClr val="tx2">
              <a:lumMod val="20000"/>
              <a:lumOff val="80000"/>
            </a:schemeClr>
          </a:solidFill>
        </p:spPr>
        <p:txBody>
          <a:bodyPr>
            <a:normAutofit/>
          </a:bodyPr>
          <a:lstStyle/>
          <a:p>
            <a:r>
              <a:rPr lang="en-GB" sz="3200" dirty="0">
                <a:solidFill>
                  <a:schemeClr val="tx2">
                    <a:lumMod val="75000"/>
                  </a:schemeClr>
                </a:solidFill>
              </a:rPr>
              <a:t>Capital structure – 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6774" y="941503"/>
            <a:ext cx="9130451" cy="6513034"/>
          </a:xfrm>
          <a:solidFill>
            <a:schemeClr val="tx2">
              <a:lumMod val="75000"/>
            </a:schemeClr>
          </a:solidFill>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solidFill>
                  <a:schemeClr val="tx2">
                    <a:lumMod val="20000"/>
                    <a:lumOff val="80000"/>
                  </a:schemeClr>
                </a:solidFill>
                <a:latin typeface="+mj-lt"/>
                <a:cs typeface="Times New Roman" panose="02020603050405020304" pitchFamily="18" charset="0"/>
              </a:rPr>
              <a:t>There are two important ratios which help in analysing a company’s financial structure…</a:t>
            </a:r>
          </a:p>
          <a:p>
            <a:pPr marL="0" indent="0">
              <a:buNone/>
            </a:pPr>
            <a:endParaRPr lang="en-GB" sz="8000" dirty="0">
              <a:solidFill>
                <a:schemeClr val="tx2">
                  <a:lumMod val="20000"/>
                  <a:lumOff val="80000"/>
                </a:schemeClr>
              </a:solidFill>
              <a:latin typeface="+mj-lt"/>
              <a:cs typeface="Times New Roman" panose="02020603050405020304" pitchFamily="18" charset="0"/>
            </a:endParaRPr>
          </a:p>
          <a:p>
            <a:pPr lvl="0"/>
            <a:r>
              <a:rPr lang="en-GB" sz="8000" dirty="0">
                <a:solidFill>
                  <a:schemeClr val="tx2">
                    <a:lumMod val="20000"/>
                    <a:lumOff val="80000"/>
                  </a:schemeClr>
                </a:solidFill>
                <a:latin typeface="+mj-lt"/>
                <a:cs typeface="Times New Roman" panose="02020603050405020304" pitchFamily="18" charset="0"/>
              </a:rPr>
              <a:t>The </a:t>
            </a:r>
            <a:r>
              <a:rPr lang="en-GB" sz="8000" b="1" dirty="0">
                <a:solidFill>
                  <a:schemeClr val="tx2">
                    <a:lumMod val="20000"/>
                    <a:lumOff val="80000"/>
                  </a:schemeClr>
                </a:solidFill>
                <a:latin typeface="+mj-lt"/>
                <a:cs typeface="Times New Roman" panose="02020603050405020304" pitchFamily="18" charset="0"/>
              </a:rPr>
              <a:t>Gearing</a:t>
            </a:r>
            <a:r>
              <a:rPr lang="en-GB" sz="8000" dirty="0">
                <a:solidFill>
                  <a:schemeClr val="tx2">
                    <a:lumMod val="20000"/>
                    <a:lumOff val="80000"/>
                  </a:schemeClr>
                </a:solidFill>
                <a:latin typeface="+mj-lt"/>
                <a:cs typeface="Times New Roman" panose="02020603050405020304" pitchFamily="18" charset="0"/>
              </a:rPr>
              <a:t> ratios</a:t>
            </a:r>
          </a:p>
          <a:p>
            <a:pPr lvl="0"/>
            <a:r>
              <a:rPr lang="en-GB" sz="8000" dirty="0">
                <a:solidFill>
                  <a:schemeClr val="tx2">
                    <a:lumMod val="20000"/>
                    <a:lumOff val="80000"/>
                  </a:schemeClr>
                </a:solidFill>
                <a:latin typeface="+mj-lt"/>
                <a:cs typeface="Times New Roman" panose="02020603050405020304" pitchFamily="18" charset="0"/>
              </a:rPr>
              <a:t>The </a:t>
            </a:r>
            <a:r>
              <a:rPr lang="en-GB" sz="8000" b="1" dirty="0">
                <a:solidFill>
                  <a:schemeClr val="tx2">
                    <a:lumMod val="20000"/>
                    <a:lumOff val="80000"/>
                  </a:schemeClr>
                </a:solidFill>
                <a:latin typeface="+mj-lt"/>
                <a:cs typeface="Times New Roman" panose="02020603050405020304" pitchFamily="18" charset="0"/>
              </a:rPr>
              <a:t>Interest Cover </a:t>
            </a:r>
            <a:r>
              <a:rPr lang="en-GB" sz="8000" dirty="0">
                <a:solidFill>
                  <a:schemeClr val="tx2">
                    <a:lumMod val="20000"/>
                    <a:lumOff val="80000"/>
                  </a:schemeClr>
                </a:solidFill>
                <a:latin typeface="+mj-lt"/>
                <a:cs typeface="Times New Roman" panose="02020603050405020304" pitchFamily="18" charset="0"/>
              </a:rPr>
              <a:t>ratio</a:t>
            </a:r>
          </a:p>
          <a:p>
            <a:pPr marL="0" lvl="0" indent="0">
              <a:buNone/>
            </a:pPr>
            <a:endParaRPr lang="en-GB" sz="8000" dirty="0">
              <a:solidFill>
                <a:schemeClr val="tx2">
                  <a:lumMod val="20000"/>
                  <a:lumOff val="80000"/>
                </a:schemeClr>
              </a:solidFill>
              <a:latin typeface="+mj-lt"/>
              <a:cs typeface="Times New Roman" panose="02020603050405020304" pitchFamily="18" charset="0"/>
            </a:endParaRPr>
          </a:p>
          <a:p>
            <a:pPr marL="0" indent="0">
              <a:buNone/>
            </a:pPr>
            <a:r>
              <a:rPr lang="en-GB" sz="8000" b="1" dirty="0">
                <a:solidFill>
                  <a:schemeClr val="tx2">
                    <a:lumMod val="20000"/>
                    <a:lumOff val="80000"/>
                  </a:schemeClr>
                </a:solidFill>
                <a:latin typeface="+mj-lt"/>
                <a:cs typeface="Times New Roman" panose="02020603050405020304" pitchFamily="18" charset="0"/>
              </a:rPr>
              <a:t>What is Gearing?</a:t>
            </a:r>
            <a:endParaRPr lang="en-GB" sz="8000" dirty="0">
              <a:solidFill>
                <a:schemeClr val="tx2">
                  <a:lumMod val="20000"/>
                  <a:lumOff val="80000"/>
                </a:schemeClr>
              </a:solidFill>
              <a:latin typeface="+mj-lt"/>
              <a:cs typeface="Times New Roman" panose="02020603050405020304" pitchFamily="18" charset="0"/>
            </a:endParaRPr>
          </a:p>
          <a:p>
            <a:r>
              <a:rPr lang="en-GB" sz="8000" dirty="0">
                <a:solidFill>
                  <a:schemeClr val="tx2">
                    <a:lumMod val="20000"/>
                    <a:lumOff val="80000"/>
                  </a:schemeClr>
                </a:solidFill>
                <a:latin typeface="+mj-lt"/>
                <a:cs typeface="Times New Roman" panose="02020603050405020304" pitchFamily="18" charset="0"/>
              </a:rPr>
              <a:t>Gearing (sometimes called leverage) is a commonly used financial indicator of the health of a business</a:t>
            </a:r>
          </a:p>
          <a:p>
            <a:endParaRPr lang="en-GB" sz="8000" dirty="0">
              <a:solidFill>
                <a:schemeClr val="tx2">
                  <a:lumMod val="20000"/>
                  <a:lumOff val="80000"/>
                </a:schemeClr>
              </a:solidFill>
              <a:latin typeface="+mj-lt"/>
              <a:cs typeface="Times New Roman" panose="02020603050405020304" pitchFamily="18" charset="0"/>
            </a:endParaRPr>
          </a:p>
          <a:p>
            <a:r>
              <a:rPr lang="en-GB" sz="8000" dirty="0">
                <a:solidFill>
                  <a:schemeClr val="tx2">
                    <a:lumMod val="20000"/>
                    <a:lumOff val="80000"/>
                  </a:schemeClr>
                </a:solidFill>
                <a:latin typeface="+mj-lt"/>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solidFill>
                <a:schemeClr val="tx2">
                  <a:lumMod val="20000"/>
                  <a:lumOff val="80000"/>
                </a:schemeClr>
              </a:solidFill>
              <a:latin typeface="+mj-lt"/>
              <a:cs typeface="Times New Roman" panose="02020603050405020304" pitchFamily="18" charset="0"/>
            </a:endParaRPr>
          </a:p>
          <a:p>
            <a:r>
              <a:rPr lang="en-GB" sz="8000" dirty="0">
                <a:solidFill>
                  <a:schemeClr val="tx2">
                    <a:lumMod val="20000"/>
                    <a:lumOff val="80000"/>
                  </a:schemeClr>
                </a:solidFill>
                <a:latin typeface="+mj-lt"/>
                <a:cs typeface="Times New Roman" panose="02020603050405020304" pitchFamily="18" charset="0"/>
              </a:rPr>
              <a:t>If a company has a large amount of borrowings compared to shareholders’ equity, it is said to be </a:t>
            </a:r>
            <a:r>
              <a:rPr lang="en-GB" sz="8000" b="1" i="1" dirty="0">
                <a:solidFill>
                  <a:schemeClr val="tx2">
                    <a:lumMod val="20000"/>
                    <a:lumOff val="80000"/>
                  </a:schemeClr>
                </a:solidFill>
                <a:latin typeface="+mj-lt"/>
                <a:cs typeface="Times New Roman" panose="02020603050405020304" pitchFamily="18" charset="0"/>
              </a:rPr>
              <a:t>highly geared</a:t>
            </a:r>
            <a:r>
              <a:rPr lang="en-GB" sz="8000" dirty="0">
                <a:solidFill>
                  <a:schemeClr val="tx2">
                    <a:lumMod val="20000"/>
                    <a:lumOff val="80000"/>
                  </a:schemeClr>
                </a:solidFill>
                <a:latin typeface="+mj-lt"/>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26</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0" y="-1"/>
            <a:ext cx="9144000" cy="692697"/>
          </a:xfrm>
          <a:solidFill>
            <a:schemeClr val="tx2">
              <a:lumMod val="20000"/>
              <a:lumOff val="80000"/>
            </a:schemeClr>
          </a:solidFill>
        </p:spPr>
        <p:txBody>
          <a:bodyPr>
            <a:normAutofit/>
          </a:bodyPr>
          <a:lstStyle/>
          <a:p>
            <a:pPr algn="ctr"/>
            <a:r>
              <a:rPr lang="en-GB" sz="2800" dirty="0">
                <a:solidFill>
                  <a:schemeClr val="tx2"/>
                </a:solidFill>
              </a:rPr>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0" y="692696"/>
            <a:ext cx="9144000" cy="5040559"/>
          </a:xfrm>
          <a:solidFill>
            <a:schemeClr val="tx2">
              <a:lumMod val="75000"/>
            </a:schemeClr>
          </a:solidFill>
        </p:spPr>
        <p:txBody>
          <a:bodyPr>
            <a:noAutofit/>
          </a:bodyPr>
          <a:lstStyle/>
          <a:p>
            <a:r>
              <a:rPr lang="en-GB" sz="1400" b="1" dirty="0">
                <a:solidFill>
                  <a:schemeClr val="tx2">
                    <a:lumMod val="20000"/>
                    <a:lumOff val="80000"/>
                  </a:schemeClr>
                </a:solidFill>
                <a:latin typeface="+mj-lt"/>
                <a:cs typeface="Times New Roman" panose="02020603050405020304" pitchFamily="18" charset="0"/>
              </a:rPr>
              <a:t>Total Equity</a:t>
            </a:r>
          </a:p>
          <a:p>
            <a:pPr marL="0" indent="0">
              <a:buNone/>
            </a:pPr>
            <a:r>
              <a:rPr lang="en-GB" sz="1400" dirty="0">
                <a:solidFill>
                  <a:schemeClr val="tx2">
                    <a:lumMod val="20000"/>
                    <a:lumOff val="80000"/>
                  </a:schemeClr>
                </a:solidFill>
                <a:latin typeface="+mj-lt"/>
                <a:cs typeface="Times New Roman" panose="02020603050405020304" pitchFamily="18" charset="0"/>
              </a:rPr>
              <a:t> …</a:t>
            </a:r>
            <a:r>
              <a:rPr lang="en-GB" sz="1500" dirty="0">
                <a:solidFill>
                  <a:schemeClr val="tx2">
                    <a:lumMod val="20000"/>
                    <a:lumOff val="80000"/>
                  </a:schemeClr>
                </a:solidFill>
                <a:latin typeface="+mj-lt"/>
                <a:cs typeface="Times New Roman" panose="02020603050405020304" pitchFamily="18" charset="0"/>
              </a:rPr>
              <a:t>is a term used to describe the interests of the ordinary shareholders in the business and consists of the Ordinary Share Capital plus all the Reserves of the business.</a:t>
            </a:r>
          </a:p>
          <a:p>
            <a:pPr marL="0" indent="0">
              <a:buNone/>
            </a:pPr>
            <a:endParaRPr lang="en-GB" sz="1500" dirty="0">
              <a:solidFill>
                <a:schemeClr val="tx2">
                  <a:lumMod val="20000"/>
                  <a:lumOff val="80000"/>
                </a:schemeClr>
              </a:solidFill>
              <a:latin typeface="+mj-lt"/>
              <a:cs typeface="Times New Roman" panose="02020603050405020304" pitchFamily="18" charset="0"/>
            </a:endParaRPr>
          </a:p>
          <a:p>
            <a:r>
              <a:rPr lang="en-GB" sz="1500" b="1" dirty="0">
                <a:solidFill>
                  <a:schemeClr val="tx2">
                    <a:lumMod val="20000"/>
                    <a:lumOff val="80000"/>
                  </a:schemeClr>
                </a:solidFill>
                <a:latin typeface="+mj-lt"/>
                <a:cs typeface="Times New Roman" panose="02020603050405020304" pitchFamily="18" charset="0"/>
              </a:rPr>
              <a:t>Debt Capital</a:t>
            </a:r>
            <a:r>
              <a:rPr lang="en-GB" sz="1500" dirty="0">
                <a:solidFill>
                  <a:schemeClr val="tx2">
                    <a:lumMod val="20000"/>
                    <a:lumOff val="80000"/>
                  </a:schemeClr>
                </a:solidFill>
                <a:latin typeface="+mj-lt"/>
                <a:cs typeface="Times New Roman" panose="02020603050405020304" pitchFamily="18" charset="0"/>
              </a:rPr>
              <a:t> </a:t>
            </a:r>
          </a:p>
          <a:p>
            <a:pPr marL="0" indent="0">
              <a:buNone/>
            </a:pPr>
            <a:r>
              <a:rPr lang="en-GB" sz="1500" dirty="0">
                <a:solidFill>
                  <a:schemeClr val="tx2">
                    <a:lumMod val="20000"/>
                    <a:lumOff val="80000"/>
                  </a:schemeClr>
                </a:solidFill>
                <a:latin typeface="+mj-lt"/>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500" dirty="0">
              <a:solidFill>
                <a:schemeClr val="tx2">
                  <a:lumMod val="20000"/>
                  <a:lumOff val="80000"/>
                </a:schemeClr>
              </a:solidFill>
              <a:latin typeface="+mj-lt"/>
              <a:cs typeface="Times New Roman" panose="02020603050405020304" pitchFamily="18" charset="0"/>
            </a:endParaRPr>
          </a:p>
          <a:p>
            <a:r>
              <a:rPr lang="en-GB" sz="1500" b="1" dirty="0">
                <a:solidFill>
                  <a:schemeClr val="tx2">
                    <a:lumMod val="20000"/>
                    <a:lumOff val="80000"/>
                  </a:schemeClr>
                </a:solidFill>
                <a:latin typeface="+mj-lt"/>
                <a:cs typeface="Times New Roman" panose="02020603050405020304" pitchFamily="18" charset="0"/>
              </a:rPr>
              <a:t>Note</a:t>
            </a:r>
            <a:r>
              <a:rPr lang="en-GB" sz="1500" dirty="0">
                <a:solidFill>
                  <a:schemeClr val="tx2">
                    <a:lumMod val="20000"/>
                    <a:lumOff val="80000"/>
                  </a:schemeClr>
                </a:solidFill>
                <a:latin typeface="+mj-lt"/>
                <a:cs typeface="Times New Roman" panose="02020603050405020304" pitchFamily="18" charset="0"/>
              </a:rPr>
              <a:t>:</a:t>
            </a:r>
          </a:p>
          <a:p>
            <a:pPr marL="0" indent="0">
              <a:buNone/>
            </a:pPr>
            <a:r>
              <a:rPr lang="en-GB" sz="1500" dirty="0">
                <a:solidFill>
                  <a:schemeClr val="tx2">
                    <a:lumMod val="20000"/>
                    <a:lumOff val="80000"/>
                  </a:schemeClr>
                </a:solidFill>
                <a:latin typeface="+mj-lt"/>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500" dirty="0">
              <a:solidFill>
                <a:schemeClr val="tx2">
                  <a:lumMod val="20000"/>
                  <a:lumOff val="80000"/>
                </a:schemeClr>
              </a:solidFill>
              <a:latin typeface="+mj-lt"/>
              <a:cs typeface="Times New Roman" panose="02020603050405020304" pitchFamily="18" charset="0"/>
            </a:endParaRPr>
          </a:p>
          <a:p>
            <a:r>
              <a:rPr lang="en-GB" sz="1500" b="1" dirty="0">
                <a:solidFill>
                  <a:schemeClr val="tx2">
                    <a:lumMod val="20000"/>
                    <a:lumOff val="80000"/>
                  </a:schemeClr>
                </a:solidFill>
                <a:latin typeface="+mj-lt"/>
                <a:cs typeface="Times New Roman" panose="02020603050405020304" pitchFamily="18" charset="0"/>
              </a:rPr>
              <a:t>Risk and non-risk</a:t>
            </a:r>
          </a:p>
          <a:p>
            <a:pPr marL="0" indent="0">
              <a:buNone/>
            </a:pPr>
            <a:r>
              <a:rPr lang="en-GB" sz="1500" dirty="0">
                <a:solidFill>
                  <a:schemeClr val="tx2">
                    <a:lumMod val="20000"/>
                    <a:lumOff val="80000"/>
                  </a:schemeClr>
                </a:solidFill>
                <a:latin typeface="+mj-lt"/>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1500" dirty="0">
                <a:latin typeface="Times New Roman" panose="02020603050405020304" pitchFamily="18" charset="0"/>
                <a:cs typeface="Times New Roman" panose="02020603050405020304" pitchFamily="18" charset="0"/>
              </a:rPr>
            </a:br>
            <a:endParaRPr lang="en-GB" sz="15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0" y="1"/>
            <a:ext cx="9144000" cy="836712"/>
          </a:xfrm>
          <a:solidFill>
            <a:schemeClr val="tx2">
              <a:lumMod val="20000"/>
              <a:lumOff val="80000"/>
            </a:schemeClr>
          </a:solidFill>
        </p:spPr>
        <p:txBody>
          <a:bodyPr>
            <a:normAutofit/>
          </a:bodyPr>
          <a:lstStyle/>
          <a:p>
            <a:pPr algn="ctr"/>
            <a:r>
              <a:rPr lang="en-GB" sz="2800" dirty="0">
                <a:solidFill>
                  <a:schemeClr val="tx2"/>
                </a:solidFill>
              </a:rPr>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0" y="836713"/>
            <a:ext cx="9144000" cy="4959358"/>
          </a:xfrm>
          <a:solidFill>
            <a:schemeClr val="tx2">
              <a:lumMod val="75000"/>
            </a:schemeClr>
          </a:solidFill>
        </p:spPr>
        <p:txBody>
          <a:bodyPr/>
          <a:lstStyle/>
          <a:p>
            <a:r>
              <a:rPr lang="en-GB" sz="2200" dirty="0">
                <a:solidFill>
                  <a:schemeClr val="tx2">
                    <a:lumMod val="20000"/>
                    <a:lumOff val="80000"/>
                  </a:schemeClr>
                </a:solidFill>
                <a:latin typeface="+mj-lt"/>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28</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683568" y="2060848"/>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841473" y="2064461"/>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506878" y="3992234"/>
            <a:ext cx="3646951" cy="1554272"/>
          </a:xfrm>
          <a:prstGeom prst="rect">
            <a:avLst/>
          </a:prstGeom>
          <a:noFill/>
        </p:spPr>
        <p:txBody>
          <a:bodyPr wrap="square" rtlCol="0">
            <a:spAutoFit/>
          </a:bodyPr>
          <a:lstStyle/>
          <a:p>
            <a:r>
              <a:rPr lang="en-GB" sz="1900" dirty="0">
                <a:solidFill>
                  <a:schemeClr val="tx2">
                    <a:lumMod val="20000"/>
                    <a:lumOff val="80000"/>
                  </a:schemeClr>
                </a:solidFill>
                <a:latin typeface="+mj-lt"/>
                <a:cs typeface="Times New Roman" panose="02020603050405020304" pitchFamily="18" charset="0"/>
              </a:rPr>
              <a:t>This one, sometimes called the leverage (USA) version, calculates the relationship between debt and equity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60707" y="3999460"/>
            <a:ext cx="4114389" cy="1554272"/>
          </a:xfrm>
          <a:prstGeom prst="rect">
            <a:avLst/>
          </a:prstGeom>
          <a:noFill/>
        </p:spPr>
        <p:txBody>
          <a:bodyPr wrap="square" rtlCol="0">
            <a:spAutoFit/>
          </a:bodyPr>
          <a:lstStyle/>
          <a:p>
            <a:r>
              <a:rPr lang="en-GB" sz="1900" dirty="0">
                <a:solidFill>
                  <a:schemeClr val="tx2">
                    <a:lumMod val="20000"/>
                    <a:lumOff val="80000"/>
                  </a:schemeClr>
                </a:solidFill>
                <a:latin typeface="+mj-lt"/>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circle(in)">
                                      <p:cBhvr>
                                        <p:cTn id="25" dur="20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38D6-7887-486F-9A95-D6DB1F6B22B0}"/>
              </a:ext>
            </a:extLst>
          </p:cNvPr>
          <p:cNvSpPr>
            <a:spLocks noGrp="1"/>
          </p:cNvSpPr>
          <p:nvPr>
            <p:ph type="title"/>
          </p:nvPr>
        </p:nvSpPr>
        <p:spPr>
          <a:xfrm>
            <a:off x="0" y="34404"/>
            <a:ext cx="9144000" cy="930099"/>
          </a:xfrm>
          <a:solidFill>
            <a:schemeClr val="tx2">
              <a:lumMod val="20000"/>
              <a:lumOff val="80000"/>
            </a:schemeClr>
          </a:solidFill>
        </p:spPr>
        <p:txBody>
          <a:bodyPr>
            <a:normAutofit/>
          </a:bodyPr>
          <a:lstStyle/>
          <a:p>
            <a:r>
              <a:rPr lang="en-GB" sz="3600" dirty="0">
                <a:solidFill>
                  <a:schemeClr val="tx2">
                    <a:lumMod val="75000"/>
                  </a:schemeClr>
                </a:solidFill>
              </a:rPr>
              <a:t>Types of gearing - 4</a:t>
            </a:r>
          </a:p>
        </p:txBody>
      </p:sp>
      <p:sp>
        <p:nvSpPr>
          <p:cNvPr id="4" name="Slide Number Placeholder 3">
            <a:extLst>
              <a:ext uri="{FF2B5EF4-FFF2-40B4-BE49-F238E27FC236}">
                <a16:creationId xmlns:a16="http://schemas.microsoft.com/office/drawing/2014/main" id="{C14E4787-AA12-472A-8F56-D8584A95DBE2}"/>
              </a:ext>
            </a:extLst>
          </p:cNvPr>
          <p:cNvSpPr>
            <a:spLocks noGrp="1"/>
          </p:cNvSpPr>
          <p:nvPr>
            <p:ph type="sldNum" sz="quarter" idx="12"/>
          </p:nvPr>
        </p:nvSpPr>
        <p:spPr/>
        <p:txBody>
          <a:bodyPr/>
          <a:lstStyle/>
          <a:p>
            <a:fld id="{C3F65BB1-9206-4D7F-97F9-47DCC7DC6334}" type="slidenum">
              <a:rPr lang="en-GB" smtClean="0"/>
              <a:pPr/>
              <a:t>29</a:t>
            </a:fld>
            <a:endParaRPr lang="en-GB"/>
          </a:p>
        </p:txBody>
      </p:sp>
      <p:sp>
        <p:nvSpPr>
          <p:cNvPr id="6" name="Content Placeholder 4">
            <a:extLst>
              <a:ext uri="{FF2B5EF4-FFF2-40B4-BE49-F238E27FC236}">
                <a16:creationId xmlns:a16="http://schemas.microsoft.com/office/drawing/2014/main" id="{434228CD-E2D4-47BD-A6B9-8641878797BA}"/>
              </a:ext>
            </a:extLst>
          </p:cNvPr>
          <p:cNvSpPr txBox="1">
            <a:spLocks/>
          </p:cNvSpPr>
          <p:nvPr/>
        </p:nvSpPr>
        <p:spPr>
          <a:xfrm>
            <a:off x="90175" y="1122313"/>
            <a:ext cx="4248473" cy="15352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None/>
            </a:pPr>
            <a:r>
              <a:rPr lang="en-GB" sz="1800" u="sng" dirty="0"/>
              <a:t>Debt Capital +Short-Term Debt x 100</a:t>
            </a:r>
          </a:p>
          <a:p>
            <a:pPr marL="0" indent="0" algn="ctr">
              <a:buNone/>
            </a:pPr>
            <a:r>
              <a:rPr lang="en-GB" sz="1800" dirty="0"/>
              <a:t>Total Equity</a:t>
            </a:r>
          </a:p>
        </p:txBody>
      </p:sp>
      <p:sp>
        <p:nvSpPr>
          <p:cNvPr id="10" name="Content Placeholder 4">
            <a:extLst>
              <a:ext uri="{FF2B5EF4-FFF2-40B4-BE49-F238E27FC236}">
                <a16:creationId xmlns:a16="http://schemas.microsoft.com/office/drawing/2014/main" id="{85D142EA-D920-4C63-B6B2-3DCA0E45C425}"/>
              </a:ext>
            </a:extLst>
          </p:cNvPr>
          <p:cNvSpPr txBox="1">
            <a:spLocks/>
          </p:cNvSpPr>
          <p:nvPr/>
        </p:nvSpPr>
        <p:spPr>
          <a:xfrm>
            <a:off x="4517319" y="1111087"/>
            <a:ext cx="4536506" cy="15349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None/>
            </a:pPr>
            <a:r>
              <a:rPr lang="en-GB" sz="1800" u="sng" dirty="0"/>
              <a:t>Debt </a:t>
            </a:r>
            <a:r>
              <a:rPr lang="en-GB" sz="1800" u="sng" dirty="0" err="1"/>
              <a:t>Capital+Short-term</a:t>
            </a:r>
            <a:r>
              <a:rPr lang="en-GB" sz="1800" u="sng" dirty="0"/>
              <a:t> debt x 100</a:t>
            </a:r>
          </a:p>
          <a:p>
            <a:pPr marL="0" indent="0" algn="ctr">
              <a:buNone/>
            </a:pPr>
            <a:r>
              <a:rPr lang="en-GB" sz="1800" dirty="0"/>
              <a:t>Total </a:t>
            </a:r>
            <a:r>
              <a:rPr lang="en-GB" sz="1800" dirty="0" err="1"/>
              <a:t>Equity+Debt</a:t>
            </a:r>
            <a:r>
              <a:rPr lang="en-GB" sz="1800" dirty="0"/>
              <a:t> Capital+ Short-Term Debt</a:t>
            </a:r>
          </a:p>
        </p:txBody>
      </p:sp>
      <p:sp>
        <p:nvSpPr>
          <p:cNvPr id="11" name="TextBox 10">
            <a:extLst>
              <a:ext uri="{FF2B5EF4-FFF2-40B4-BE49-F238E27FC236}">
                <a16:creationId xmlns:a16="http://schemas.microsoft.com/office/drawing/2014/main" id="{DF67A680-D603-4159-B256-A15E5DF5524D}"/>
              </a:ext>
            </a:extLst>
          </p:cNvPr>
          <p:cNvSpPr txBox="1"/>
          <p:nvPr/>
        </p:nvSpPr>
        <p:spPr>
          <a:xfrm>
            <a:off x="38965" y="2815355"/>
            <a:ext cx="4328840" cy="3323987"/>
          </a:xfrm>
          <a:prstGeom prst="rect">
            <a:avLst/>
          </a:prstGeom>
          <a:solidFill>
            <a:schemeClr val="tx2">
              <a:lumMod val="75000"/>
            </a:schemeClr>
          </a:solidFill>
        </p:spPr>
        <p:txBody>
          <a:bodyPr wrap="square" rtlCol="0">
            <a:spAutoFit/>
          </a:bodyPr>
          <a:lstStyle/>
          <a:p>
            <a:r>
              <a:rPr lang="en-GB" sz="1600" dirty="0">
                <a:solidFill>
                  <a:schemeClr val="tx2">
                    <a:lumMod val="20000"/>
                    <a:lumOff val="80000"/>
                  </a:schemeClr>
                </a:solidFill>
                <a:latin typeface="+mj-lt"/>
                <a:cs typeface="Times New Roman" panose="02020603050405020304" pitchFamily="18" charset="0"/>
              </a:rPr>
              <a:t>Similar to the leverage (USA) version above, but with the inclusion of short-term debt such as bank overdraft or commercial paper (CP). Although these are effectively current liabilities the same as trade payables, some analysts suggest that it offers a more realistic view of overall risk. My view is that short-term debt risk is best analysed as part of working capital assessment, and that gearing interest cover, which  includes finance charges on such debt, effectively highlights any overdue risk</a:t>
            </a:r>
          </a:p>
          <a:p>
            <a:endParaRPr lang="en-GB"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2E58D23B-117C-4BD8-BFB6-F9431577CE92}"/>
              </a:ext>
            </a:extLst>
          </p:cNvPr>
          <p:cNvSpPr txBox="1"/>
          <p:nvPr/>
        </p:nvSpPr>
        <p:spPr>
          <a:xfrm>
            <a:off x="4572000" y="2817821"/>
            <a:ext cx="4481825" cy="2800767"/>
          </a:xfrm>
          <a:prstGeom prst="rect">
            <a:avLst/>
          </a:prstGeom>
          <a:solidFill>
            <a:schemeClr val="tx2">
              <a:lumMod val="75000"/>
            </a:schemeClr>
          </a:solidFill>
        </p:spPr>
        <p:txBody>
          <a:bodyPr wrap="square" rtlCol="0">
            <a:spAutoFit/>
          </a:bodyPr>
          <a:lstStyle/>
          <a:p>
            <a:r>
              <a:rPr lang="en-GB" sz="1600" dirty="0">
                <a:solidFill>
                  <a:schemeClr val="tx2">
                    <a:lumMod val="20000"/>
                    <a:lumOff val="80000"/>
                  </a:schemeClr>
                </a:solidFill>
                <a:latin typeface="+mj-lt"/>
                <a:cs typeface="Times New Roman" panose="02020603050405020304" pitchFamily="18" charset="0"/>
              </a:rPr>
              <a:t>Similar to the capital structure version above, but with the inclusion of short-term debt such as bank overdraft or commercial paper (CP). Although these are really current liabilities the same as trade payables, some analysts suggest that it offers a more realistic view of overall risk. My view is that short-term debt risk is best analysed as part of working capital assessment, and that gearing interest cover, which  includes finance charges on such debt, effectively highlights any overdue risk</a:t>
            </a:r>
          </a:p>
        </p:txBody>
      </p:sp>
    </p:spTree>
    <p:extLst>
      <p:ext uri="{BB962C8B-B14F-4D97-AF65-F5344CB8AC3E}">
        <p14:creationId xmlns:p14="http://schemas.microsoft.com/office/powerpoint/2010/main" val="29168143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500" fill="hold"/>
                                        <p:tgtEl>
                                          <p:spTgt spid="10"/>
                                        </p:tgtEl>
                                        <p:attrNameLst>
                                          <p:attrName>ppt_w</p:attrName>
                                        </p:attrNameLst>
                                      </p:cBhvr>
                                      <p:tavLst>
                                        <p:tav tm="0">
                                          <p:val>
                                            <p:fltVal val="0"/>
                                          </p:val>
                                        </p:tav>
                                        <p:tav tm="100000">
                                          <p:val>
                                            <p:strVal val="#ppt_w"/>
                                          </p:val>
                                        </p:tav>
                                      </p:tavLst>
                                    </p:anim>
                                    <p:anim calcmode="lin" valueType="num">
                                      <p:cBhvr>
                                        <p:cTn id="19" dur="500" fill="hold"/>
                                        <p:tgtEl>
                                          <p:spTgt spid="10"/>
                                        </p:tgtEl>
                                        <p:attrNameLst>
                                          <p:attrName>ppt_h</p:attrName>
                                        </p:attrNameLst>
                                      </p:cBhvr>
                                      <p:tavLst>
                                        <p:tav tm="0">
                                          <p:val>
                                            <p:fltVal val="0"/>
                                          </p:val>
                                        </p:tav>
                                        <p:tav tm="100000">
                                          <p:val>
                                            <p:strVal val="#ppt_h"/>
                                          </p:val>
                                        </p:tav>
                                      </p:tavLst>
                                    </p:anim>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Effect transition="in" filter="circle(in)">
                                      <p:cBhvr>
                                        <p:cTn id="25" dur="2000"/>
                                        <p:tgtEl>
                                          <p:spTgt spid="11">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13">
                                            <p:txEl>
                                              <p:pRg st="0" end="0"/>
                                            </p:txEl>
                                          </p:spTgt>
                                        </p:tgtEl>
                                        <p:attrNameLst>
                                          <p:attrName>style.visibility</p:attrName>
                                        </p:attrNameLst>
                                      </p:cBhvr>
                                      <p:to>
                                        <p:strVal val="visible"/>
                                      </p:to>
                                    </p:set>
                                    <p:animEffect transition="in" filter="circle(in)">
                                      <p:cBhvr>
                                        <p:cTn id="30" dur="20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B836D-279B-4ADD-9209-CFC5CFC02CC8}"/>
              </a:ext>
            </a:extLst>
          </p:cNvPr>
          <p:cNvSpPr>
            <a:spLocks noGrp="1"/>
          </p:cNvSpPr>
          <p:nvPr>
            <p:ph type="title"/>
          </p:nvPr>
        </p:nvSpPr>
        <p:spPr>
          <a:xfrm>
            <a:off x="0" y="2606"/>
            <a:ext cx="9144000" cy="702915"/>
          </a:xfrm>
          <a:solidFill>
            <a:schemeClr val="tx2">
              <a:lumMod val="20000"/>
              <a:lumOff val="80000"/>
            </a:schemeClr>
          </a:solidFill>
        </p:spPr>
        <p:txBody>
          <a:bodyPr>
            <a:normAutofit/>
          </a:bodyPr>
          <a:lstStyle/>
          <a:p>
            <a:r>
              <a:rPr lang="en-GB" sz="2800" dirty="0">
                <a:solidFill>
                  <a:schemeClr val="tx2"/>
                </a:solidFill>
              </a:rPr>
              <a:t>Types of gearing - 5</a:t>
            </a:r>
          </a:p>
        </p:txBody>
      </p:sp>
      <p:sp>
        <p:nvSpPr>
          <p:cNvPr id="3" name="Content Placeholder 2">
            <a:extLst>
              <a:ext uri="{FF2B5EF4-FFF2-40B4-BE49-F238E27FC236}">
                <a16:creationId xmlns:a16="http://schemas.microsoft.com/office/drawing/2014/main" id="{227572B5-5363-4262-A827-182634CDFF05}"/>
              </a:ext>
            </a:extLst>
          </p:cNvPr>
          <p:cNvSpPr>
            <a:spLocks noGrp="1"/>
          </p:cNvSpPr>
          <p:nvPr>
            <p:ph idx="1"/>
          </p:nvPr>
        </p:nvSpPr>
        <p:spPr>
          <a:xfrm>
            <a:off x="0" y="705521"/>
            <a:ext cx="8769152" cy="5027735"/>
          </a:xfrm>
          <a:solidFill>
            <a:schemeClr val="tx2">
              <a:lumMod val="75000"/>
            </a:schemeClr>
          </a:solidFill>
        </p:spPr>
        <p:txBody>
          <a:bodyPr>
            <a:normAutofit/>
          </a:bodyPr>
          <a:lstStyle/>
          <a:p>
            <a:pPr marL="0" indent="0">
              <a:buNone/>
            </a:pPr>
            <a:r>
              <a:rPr lang="en-GB" sz="2000" dirty="0">
                <a:solidFill>
                  <a:schemeClr val="tx2">
                    <a:lumMod val="20000"/>
                    <a:lumOff val="80000"/>
                  </a:schemeClr>
                </a:solidFill>
                <a:latin typeface="+mj-lt"/>
                <a:cs typeface="Times New Roman" panose="02020603050405020304" pitchFamily="18" charset="0"/>
              </a:rPr>
              <a:t>Another gearing ratio is Operational Gearing, which considers a firm’s sensitivity to volatility of profits by assessing the relationship between fixed costs, variable costs, and trading profit. The formula is…</a:t>
            </a:r>
          </a:p>
        </p:txBody>
      </p:sp>
      <p:sp>
        <p:nvSpPr>
          <p:cNvPr id="4" name="Slide Number Placeholder 3">
            <a:extLst>
              <a:ext uri="{FF2B5EF4-FFF2-40B4-BE49-F238E27FC236}">
                <a16:creationId xmlns:a16="http://schemas.microsoft.com/office/drawing/2014/main" id="{50D92161-47C8-47D9-A099-4A544F478D26}"/>
              </a:ext>
            </a:extLst>
          </p:cNvPr>
          <p:cNvSpPr>
            <a:spLocks noGrp="1"/>
          </p:cNvSpPr>
          <p:nvPr>
            <p:ph type="sldNum" sz="quarter" idx="12"/>
          </p:nvPr>
        </p:nvSpPr>
        <p:spPr/>
        <p:txBody>
          <a:bodyPr/>
          <a:lstStyle/>
          <a:p>
            <a:fld id="{C3F65BB1-9206-4D7F-97F9-47DCC7DC6334}" type="slidenum">
              <a:rPr lang="en-GB" smtClean="0"/>
              <a:pPr/>
              <a:t>30</a:t>
            </a:fld>
            <a:endParaRPr lang="en-GB"/>
          </a:p>
        </p:txBody>
      </p:sp>
      <p:sp>
        <p:nvSpPr>
          <p:cNvPr id="5" name="Rectangle: Rounded Corners 4">
            <a:extLst>
              <a:ext uri="{FF2B5EF4-FFF2-40B4-BE49-F238E27FC236}">
                <a16:creationId xmlns:a16="http://schemas.microsoft.com/office/drawing/2014/main" id="{A63ACB89-84F3-4CCF-ABEC-A0BE2A2E6D3D}"/>
              </a:ext>
            </a:extLst>
          </p:cNvPr>
          <p:cNvSpPr/>
          <p:nvPr/>
        </p:nvSpPr>
        <p:spPr>
          <a:xfrm>
            <a:off x="179512" y="2616199"/>
            <a:ext cx="4009768"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Revenue – Variable Costs</a:t>
            </a:r>
          </a:p>
          <a:p>
            <a:pPr algn="ctr"/>
            <a:r>
              <a:rPr lang="en-GB" sz="2400" dirty="0"/>
              <a:t>Trading Profit</a:t>
            </a:r>
          </a:p>
        </p:txBody>
      </p:sp>
      <p:sp>
        <p:nvSpPr>
          <p:cNvPr id="6" name="TextBox 5">
            <a:extLst>
              <a:ext uri="{FF2B5EF4-FFF2-40B4-BE49-F238E27FC236}">
                <a16:creationId xmlns:a16="http://schemas.microsoft.com/office/drawing/2014/main" id="{1BFF4047-83ED-499D-BEAA-DC11DF32B6B4}"/>
              </a:ext>
            </a:extLst>
          </p:cNvPr>
          <p:cNvSpPr txBox="1"/>
          <p:nvPr/>
        </p:nvSpPr>
        <p:spPr>
          <a:xfrm>
            <a:off x="4735860" y="1916926"/>
            <a:ext cx="3906124" cy="3785652"/>
          </a:xfrm>
          <a:prstGeom prst="rect">
            <a:avLst/>
          </a:prstGeom>
          <a:noFill/>
        </p:spPr>
        <p:txBody>
          <a:bodyPr wrap="square" rtlCol="0">
            <a:spAutoFit/>
          </a:bodyPr>
          <a:lstStyle/>
          <a:p>
            <a:r>
              <a:rPr lang="en-GB" sz="2000" dirty="0">
                <a:solidFill>
                  <a:schemeClr val="tx2">
                    <a:lumMod val="20000"/>
                    <a:lumOff val="80000"/>
                  </a:schemeClr>
                </a:solidFill>
                <a:latin typeface="+mj-lt"/>
                <a:cs typeface="Times New Roman" panose="02020603050405020304" pitchFamily="18" charset="0"/>
              </a:rPr>
              <a:t>Here, Revenue less Variable Costs equals the Contribution, and organisations with a high proportion of fixed costs who are relatively highly geared benefit in increased profit periods because of interest relief against tax, whereas firms with lower fixed costs and gearing do not suffer as much a reduction in profits in poorer profit times or economic downturns</a:t>
            </a:r>
          </a:p>
        </p:txBody>
      </p:sp>
    </p:spTree>
    <p:extLst>
      <p:ext uri="{BB962C8B-B14F-4D97-AF65-F5344CB8AC3E}">
        <p14:creationId xmlns:p14="http://schemas.microsoft.com/office/powerpoint/2010/main" val="291908229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p:cTn id="16" dur="500" fill="hold"/>
                                        <p:tgtEl>
                                          <p:spTgt spid="5"/>
                                        </p:tgtEl>
                                        <p:attrNameLst>
                                          <p:attrName>ppt_w</p:attrName>
                                        </p:attrNameLst>
                                      </p:cBhvr>
                                      <p:tavLst>
                                        <p:tav tm="0">
                                          <p:val>
                                            <p:fltVal val="0"/>
                                          </p:val>
                                        </p:tav>
                                        <p:tav tm="100000">
                                          <p:val>
                                            <p:strVal val="#ppt_w"/>
                                          </p:val>
                                        </p:tav>
                                      </p:tavLst>
                                    </p:anim>
                                    <p:anim calcmode="lin" valueType="num">
                                      <p:cBhvr>
                                        <p:cTn id="17" dur="500" fill="hold"/>
                                        <p:tgtEl>
                                          <p:spTgt spid="5"/>
                                        </p:tgtEl>
                                        <p:attrNameLst>
                                          <p:attrName>ppt_h</p:attrName>
                                        </p:attrNameLst>
                                      </p:cBhvr>
                                      <p:tavLst>
                                        <p:tav tm="0">
                                          <p:val>
                                            <p:fltVal val="0"/>
                                          </p:val>
                                        </p:tav>
                                        <p:tav tm="100000">
                                          <p:val>
                                            <p:strVal val="#ppt_h"/>
                                          </p:val>
                                        </p:tav>
                                      </p:tavLst>
                                    </p:anim>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Effect transition="in" filter="wipe(down)">
                                      <p:cBhvr>
                                        <p:cTn id="23" dur="580">
                                          <p:stCondLst>
                                            <p:cond delay="0"/>
                                          </p:stCondLst>
                                        </p:cTn>
                                        <p:tgtEl>
                                          <p:spTgt spid="6">
                                            <p:txEl>
                                              <p:pRg st="0" end="0"/>
                                            </p:txEl>
                                          </p:spTgt>
                                        </p:tgtEl>
                                      </p:cBhvr>
                                    </p:animEffect>
                                    <p:anim calcmode="lin" valueType="num">
                                      <p:cBhvr>
                                        <p:cTn id="24"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xEl>
                                              <p:pRg st="0" end="0"/>
                                            </p:txEl>
                                          </p:spTgt>
                                        </p:tgtEl>
                                      </p:cBhvr>
                                      <p:to x="100000" y="60000"/>
                                    </p:animScale>
                                    <p:animScale>
                                      <p:cBhvr>
                                        <p:cTn id="30" dur="166" decel="50000">
                                          <p:stCondLst>
                                            <p:cond delay="676"/>
                                          </p:stCondLst>
                                        </p:cTn>
                                        <p:tgtEl>
                                          <p:spTgt spid="6">
                                            <p:txEl>
                                              <p:pRg st="0" end="0"/>
                                            </p:txEl>
                                          </p:spTgt>
                                        </p:tgtEl>
                                      </p:cBhvr>
                                      <p:to x="100000" y="100000"/>
                                    </p:animScale>
                                    <p:animScale>
                                      <p:cBhvr>
                                        <p:cTn id="31" dur="26">
                                          <p:stCondLst>
                                            <p:cond delay="1312"/>
                                          </p:stCondLst>
                                        </p:cTn>
                                        <p:tgtEl>
                                          <p:spTgt spid="6">
                                            <p:txEl>
                                              <p:pRg st="0" end="0"/>
                                            </p:txEl>
                                          </p:spTgt>
                                        </p:tgtEl>
                                      </p:cBhvr>
                                      <p:to x="100000" y="80000"/>
                                    </p:animScale>
                                    <p:animScale>
                                      <p:cBhvr>
                                        <p:cTn id="32" dur="166" decel="50000">
                                          <p:stCondLst>
                                            <p:cond delay="1338"/>
                                          </p:stCondLst>
                                        </p:cTn>
                                        <p:tgtEl>
                                          <p:spTgt spid="6">
                                            <p:txEl>
                                              <p:pRg st="0" end="0"/>
                                            </p:txEl>
                                          </p:spTgt>
                                        </p:tgtEl>
                                      </p:cBhvr>
                                      <p:to x="100000" y="100000"/>
                                    </p:animScale>
                                    <p:animScale>
                                      <p:cBhvr>
                                        <p:cTn id="33" dur="26">
                                          <p:stCondLst>
                                            <p:cond delay="1642"/>
                                          </p:stCondLst>
                                        </p:cTn>
                                        <p:tgtEl>
                                          <p:spTgt spid="6">
                                            <p:txEl>
                                              <p:pRg st="0" end="0"/>
                                            </p:txEl>
                                          </p:spTgt>
                                        </p:tgtEl>
                                      </p:cBhvr>
                                      <p:to x="100000" y="90000"/>
                                    </p:animScale>
                                    <p:animScale>
                                      <p:cBhvr>
                                        <p:cTn id="34" dur="166" decel="50000">
                                          <p:stCondLst>
                                            <p:cond delay="1668"/>
                                          </p:stCondLst>
                                        </p:cTn>
                                        <p:tgtEl>
                                          <p:spTgt spid="6">
                                            <p:txEl>
                                              <p:pRg st="0" end="0"/>
                                            </p:txEl>
                                          </p:spTgt>
                                        </p:tgtEl>
                                      </p:cBhvr>
                                      <p:to x="100000" y="100000"/>
                                    </p:animScale>
                                    <p:animScale>
                                      <p:cBhvr>
                                        <p:cTn id="35" dur="26">
                                          <p:stCondLst>
                                            <p:cond delay="1808"/>
                                          </p:stCondLst>
                                        </p:cTn>
                                        <p:tgtEl>
                                          <p:spTgt spid="6">
                                            <p:txEl>
                                              <p:pRg st="0" end="0"/>
                                            </p:txEl>
                                          </p:spTgt>
                                        </p:tgtEl>
                                      </p:cBhvr>
                                      <p:to x="100000" y="95000"/>
                                    </p:animScale>
                                    <p:animScale>
                                      <p:cBhvr>
                                        <p:cTn id="36" dur="166" decel="50000">
                                          <p:stCondLst>
                                            <p:cond delay="1834"/>
                                          </p:stCondLst>
                                        </p:cTn>
                                        <p:tgtEl>
                                          <p:spTgt spid="6">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pPr algn="ctr"/>
            <a:r>
              <a:rPr lang="en-GB" sz="2800" dirty="0">
                <a:solidFill>
                  <a:schemeClr val="tx2"/>
                </a:solidFill>
              </a:rPr>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0" y="836713"/>
            <a:ext cx="9144000" cy="4896543"/>
          </a:xfrm>
          <a:solidFill>
            <a:schemeClr val="tx2">
              <a:lumMod val="75000"/>
            </a:schemeClr>
          </a:solidFill>
        </p:spPr>
        <p:txBody>
          <a:bodyPr>
            <a:normAutofit fontScale="25000" lnSpcReduction="20000"/>
          </a:bodyPr>
          <a:lstStyle/>
          <a:p>
            <a:r>
              <a:rPr lang="en-US" sz="7600" dirty="0">
                <a:solidFill>
                  <a:schemeClr val="tx2">
                    <a:lumMod val="20000"/>
                    <a:lumOff val="80000"/>
                  </a:schemeClr>
                </a:solidFill>
                <a:latin typeface="+mj-lt"/>
                <a:cs typeface="Times New Roman" panose="02020603050405020304" pitchFamily="18" charset="0"/>
              </a:rPr>
              <a:t>No such thing as an ideal level of gearing</a:t>
            </a:r>
            <a:endParaRPr lang="en-GB" sz="7600" dirty="0">
              <a:solidFill>
                <a:schemeClr val="tx2">
                  <a:lumMod val="20000"/>
                  <a:lumOff val="80000"/>
                </a:schemeClr>
              </a:solidFill>
              <a:latin typeface="+mj-lt"/>
              <a:cs typeface="Times New Roman" panose="02020603050405020304" pitchFamily="18" charset="0"/>
            </a:endParaRPr>
          </a:p>
          <a:p>
            <a:pPr marL="0" indent="0">
              <a:buNone/>
            </a:pPr>
            <a:endParaRPr lang="en-GB" sz="7600" dirty="0">
              <a:solidFill>
                <a:schemeClr val="tx2">
                  <a:lumMod val="20000"/>
                  <a:lumOff val="80000"/>
                </a:schemeClr>
              </a:solidFill>
              <a:latin typeface="+mj-lt"/>
              <a:cs typeface="Times New Roman" panose="02020603050405020304" pitchFamily="18" charset="0"/>
            </a:endParaRPr>
          </a:p>
          <a:p>
            <a:pPr lvl="0"/>
            <a:r>
              <a:rPr lang="en-US" sz="7600" dirty="0">
                <a:solidFill>
                  <a:schemeClr val="tx2">
                    <a:lumMod val="20000"/>
                    <a:lumOff val="80000"/>
                  </a:schemeClr>
                </a:solidFill>
                <a:latin typeface="+mj-lt"/>
                <a:cs typeface="Times New Roman" panose="02020603050405020304" pitchFamily="18" charset="0"/>
              </a:rPr>
              <a:t>Depends upon the type of business</a:t>
            </a:r>
          </a:p>
          <a:p>
            <a:pPr marL="0" lvl="0" indent="0">
              <a:buNone/>
            </a:pPr>
            <a:endParaRPr lang="en-GB" sz="7600" dirty="0">
              <a:solidFill>
                <a:schemeClr val="tx2">
                  <a:lumMod val="20000"/>
                  <a:lumOff val="80000"/>
                </a:schemeClr>
              </a:solidFill>
              <a:latin typeface="+mj-lt"/>
              <a:cs typeface="Times New Roman" panose="02020603050405020304" pitchFamily="18" charset="0"/>
            </a:endParaRPr>
          </a:p>
          <a:p>
            <a:pPr lvl="0"/>
            <a:r>
              <a:rPr lang="en-US" sz="7600" dirty="0">
                <a:solidFill>
                  <a:schemeClr val="tx2">
                    <a:lumMod val="20000"/>
                    <a:lumOff val="80000"/>
                  </a:schemeClr>
                </a:solidFill>
                <a:latin typeface="+mj-lt"/>
                <a:cs typeface="Times New Roman" panose="02020603050405020304" pitchFamily="18" charset="0"/>
              </a:rPr>
              <a:t>Different types of business will have different levels of business risk. This is usually assessed by the potential variability in a company’s profits from one year to the next</a:t>
            </a:r>
          </a:p>
          <a:p>
            <a:pPr marL="0" lvl="0" indent="0">
              <a:buNone/>
            </a:pPr>
            <a:endParaRPr lang="en-US" sz="7600" dirty="0">
              <a:solidFill>
                <a:schemeClr val="tx2">
                  <a:lumMod val="20000"/>
                  <a:lumOff val="80000"/>
                </a:schemeClr>
              </a:solidFill>
              <a:latin typeface="+mj-lt"/>
              <a:cs typeface="Times New Roman" panose="02020603050405020304" pitchFamily="18" charset="0"/>
            </a:endParaRPr>
          </a:p>
          <a:p>
            <a:pPr lvl="0"/>
            <a:r>
              <a:rPr lang="en-US" sz="7600" dirty="0">
                <a:solidFill>
                  <a:schemeClr val="tx2">
                    <a:lumMod val="20000"/>
                    <a:lumOff val="80000"/>
                  </a:schemeClr>
                </a:solidFill>
                <a:latin typeface="+mj-lt"/>
                <a:cs typeface="Times New Roman" panose="02020603050405020304" pitchFamily="18" charset="0"/>
              </a:rPr>
              <a:t>Different countries with contrasting business cultures and types of capitalism will have different attitudes and tolerances to gearing levels</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600" dirty="0">
                <a:solidFill>
                  <a:schemeClr val="tx2">
                    <a:lumMod val="20000"/>
                    <a:lumOff val="80000"/>
                  </a:schemeClr>
                </a:solidFill>
                <a:latin typeface="+mj-lt"/>
                <a:cs typeface="Times New Roman" panose="02020603050405020304" pitchFamily="18" charset="0"/>
              </a:rPr>
              <a:t> </a:t>
            </a:r>
            <a:endParaRPr lang="en-GB" sz="7600" dirty="0">
              <a:solidFill>
                <a:schemeClr val="tx2">
                  <a:lumMod val="20000"/>
                  <a:lumOff val="80000"/>
                </a:schemeClr>
              </a:solidFill>
              <a:latin typeface="+mj-lt"/>
              <a:cs typeface="Times New Roman" panose="02020603050405020304" pitchFamily="18" charset="0"/>
            </a:endParaRPr>
          </a:p>
          <a:p>
            <a:pPr marL="0" indent="0">
              <a:buNone/>
            </a:pPr>
            <a:endParaRPr lang="en-GB" sz="7600" dirty="0">
              <a:solidFill>
                <a:schemeClr val="tx2">
                  <a:lumMod val="20000"/>
                  <a:lumOff val="80000"/>
                </a:schemeClr>
              </a:solidFill>
              <a:latin typeface="+mj-lt"/>
              <a:cs typeface="Times New Roman" panose="02020603050405020304" pitchFamily="18" charset="0"/>
            </a:endParaRPr>
          </a:p>
          <a:p>
            <a:r>
              <a:rPr lang="en-US" sz="7600" dirty="0">
                <a:solidFill>
                  <a:schemeClr val="tx2">
                    <a:lumMod val="20000"/>
                    <a:lumOff val="80000"/>
                  </a:schemeClr>
                </a:solidFill>
                <a:latin typeface="+mj-lt"/>
                <a:cs typeface="Times New Roman" panose="02020603050405020304" pitchFamily="18" charset="0"/>
              </a:rPr>
              <a:t>Which do you think has the higher level of business risk?</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600" b="1" dirty="0">
                <a:solidFill>
                  <a:schemeClr val="tx2">
                    <a:lumMod val="20000"/>
                    <a:lumOff val="80000"/>
                  </a:schemeClr>
                </a:solidFill>
                <a:latin typeface="+mj-lt"/>
                <a:cs typeface="Times New Roman" panose="02020603050405020304" pitchFamily="18" charset="0"/>
              </a:rPr>
              <a:t> </a:t>
            </a:r>
            <a:endParaRPr lang="en-GB" sz="7600" dirty="0">
              <a:solidFill>
                <a:schemeClr val="tx2">
                  <a:lumMod val="20000"/>
                  <a:lumOff val="80000"/>
                </a:schemeClr>
              </a:solidFill>
              <a:latin typeface="+mj-lt"/>
              <a:cs typeface="Times New Roman" panose="02020603050405020304" pitchFamily="18" charset="0"/>
            </a:endParaRPr>
          </a:p>
          <a:p>
            <a:pPr marL="0" lvl="0" indent="0">
              <a:buNone/>
            </a:pPr>
            <a:r>
              <a:rPr lang="en-US" sz="7600" dirty="0">
                <a:solidFill>
                  <a:schemeClr val="tx2">
                    <a:lumMod val="20000"/>
                    <a:lumOff val="80000"/>
                  </a:schemeClr>
                </a:solidFill>
                <a:latin typeface="+mj-lt"/>
                <a:cs typeface="Times New Roman" panose="02020603050405020304" pitchFamily="18" charset="0"/>
              </a:rPr>
              <a:t>               A company which makes luxury fashion goods?</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600" b="1" dirty="0">
                <a:solidFill>
                  <a:schemeClr val="tx2">
                    <a:lumMod val="20000"/>
                    <a:lumOff val="80000"/>
                  </a:schemeClr>
                </a:solidFill>
                <a:latin typeface="+mj-lt"/>
                <a:cs typeface="Times New Roman" panose="02020603050405020304" pitchFamily="18" charset="0"/>
              </a:rPr>
              <a:t>                                             OR</a:t>
            </a:r>
            <a:endParaRPr lang="en-GB" sz="7600" dirty="0">
              <a:solidFill>
                <a:schemeClr val="tx2">
                  <a:lumMod val="20000"/>
                  <a:lumOff val="80000"/>
                </a:schemeClr>
              </a:solidFill>
              <a:latin typeface="+mj-lt"/>
              <a:cs typeface="Times New Roman" panose="02020603050405020304" pitchFamily="18" charset="0"/>
            </a:endParaRPr>
          </a:p>
          <a:p>
            <a:pPr marL="0" lvl="0" indent="0">
              <a:buNone/>
            </a:pPr>
            <a:r>
              <a:rPr lang="en-US" sz="7600" dirty="0">
                <a:solidFill>
                  <a:schemeClr val="tx2">
                    <a:lumMod val="20000"/>
                    <a:lumOff val="80000"/>
                  </a:schemeClr>
                </a:solidFill>
                <a:latin typeface="+mj-lt"/>
                <a:cs typeface="Times New Roman" panose="02020603050405020304" pitchFamily="18" charset="0"/>
              </a:rPr>
              <a:t>                        A company which makes bread?</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400" dirty="0">
                <a:solidFill>
                  <a:schemeClr val="tx2">
                    <a:lumMod val="20000"/>
                    <a:lumOff val="80000"/>
                  </a:schemeClr>
                </a:solidFill>
                <a:latin typeface="+mj-lt"/>
                <a:cs typeface="Times New Roman" panose="02020603050405020304" pitchFamily="18" charset="0"/>
              </a:rPr>
              <a:t> </a:t>
            </a:r>
            <a:endParaRPr lang="en-GB" sz="7400" dirty="0">
              <a:solidFill>
                <a:schemeClr val="tx2">
                  <a:lumMod val="20000"/>
                  <a:lumOff val="80000"/>
                </a:schemeClr>
              </a:solidFill>
              <a:latin typeface="+mj-lt"/>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31</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0" y="0"/>
            <a:ext cx="9144000" cy="733994"/>
          </a:xfrm>
          <a:solidFill>
            <a:schemeClr val="tx2">
              <a:lumMod val="20000"/>
              <a:lumOff val="80000"/>
            </a:schemeClr>
          </a:solidFill>
        </p:spPr>
        <p:txBody>
          <a:bodyPr>
            <a:normAutofit/>
          </a:bodyPr>
          <a:lstStyle/>
          <a:p>
            <a:pPr algn="ctr"/>
            <a:r>
              <a:rPr lang="en-GB" sz="2800" dirty="0">
                <a:solidFill>
                  <a:schemeClr val="tx2">
                    <a:lumMod val="75000"/>
                  </a:schemeClr>
                </a:solidFill>
              </a:rPr>
              <a:t>Levels of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1301202628"/>
              </p:ext>
            </p:extLst>
          </p:nvPr>
        </p:nvGraphicFramePr>
        <p:xfrm>
          <a:off x="11513" y="733994"/>
          <a:ext cx="5200364" cy="5008758"/>
        </p:xfrm>
        <a:graphic>
          <a:graphicData uri="http://schemas.openxmlformats.org/drawingml/2006/table">
            <a:tbl>
              <a:tblPr firstRow="1" firstCol="1" bandRow="1" bandCol="1">
                <a:tableStyleId>{7DF18680-E054-41AD-8BC1-D1AEF772440D}</a:tableStyleId>
              </a:tblPr>
              <a:tblGrid>
                <a:gridCol w="2786993">
                  <a:extLst>
                    <a:ext uri="{9D8B030D-6E8A-4147-A177-3AD203B41FA5}">
                      <a16:colId xmlns:a16="http://schemas.microsoft.com/office/drawing/2014/main" val="2426805529"/>
                    </a:ext>
                  </a:extLst>
                </a:gridCol>
                <a:gridCol w="1122586">
                  <a:extLst>
                    <a:ext uri="{9D8B030D-6E8A-4147-A177-3AD203B41FA5}">
                      <a16:colId xmlns:a16="http://schemas.microsoft.com/office/drawing/2014/main" val="3044696788"/>
                    </a:ext>
                  </a:extLst>
                </a:gridCol>
                <a:gridCol w="1290785">
                  <a:extLst>
                    <a:ext uri="{9D8B030D-6E8A-4147-A177-3AD203B41FA5}">
                      <a16:colId xmlns:a16="http://schemas.microsoft.com/office/drawing/2014/main" val="3335604566"/>
                    </a:ext>
                  </a:extLst>
                </a:gridCol>
              </a:tblGrid>
              <a:tr h="1052063">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extLst>
                  <a:ext uri="{0D108BD9-81ED-4DB2-BD59-A6C34878D82A}">
                    <a16:rowId xmlns:a16="http://schemas.microsoft.com/office/drawing/2014/main" val="2996623365"/>
                  </a:ext>
                </a:extLst>
              </a:tr>
              <a:tr h="670970">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ctr">
                        <a:lnSpc>
                          <a:spcPct val="115000"/>
                        </a:lnSpc>
                        <a:spcAft>
                          <a:spcPts val="0"/>
                        </a:spcAft>
                      </a:pPr>
                      <a:r>
                        <a:rPr lang="en-GB" sz="2000" dirty="0">
                          <a:effectLst/>
                        </a:rPr>
                        <a:t>£</a:t>
                      </a:r>
                    </a:p>
                    <a:p>
                      <a:pPr algn="ctr">
                        <a:lnSpc>
                          <a:spcPct val="115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000s</a:t>
                      </a:r>
                    </a:p>
                  </a:txBody>
                  <a:tcPr marL="50671" marR="50671" marT="0" marB="0"/>
                </a:tc>
                <a:tc>
                  <a:txBody>
                    <a:bodyPr/>
                    <a:lstStyle/>
                    <a:p>
                      <a:pPr algn="ctr">
                        <a:lnSpc>
                          <a:spcPct val="115000"/>
                        </a:lnSpc>
                        <a:spcAft>
                          <a:spcPts val="0"/>
                        </a:spcAft>
                      </a:pPr>
                      <a:r>
                        <a:rPr lang="en-GB" sz="2000" dirty="0">
                          <a:effectLst/>
                        </a:rPr>
                        <a:t>£</a:t>
                      </a:r>
                    </a:p>
                    <a:p>
                      <a:pPr algn="ctr">
                        <a:lnSpc>
                          <a:spcPct val="115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000s</a:t>
                      </a:r>
                    </a:p>
                  </a:txBody>
                  <a:tcPr marL="50671" marR="50671" marT="0" marB="0"/>
                </a:tc>
                <a:extLst>
                  <a:ext uri="{0D108BD9-81ED-4DB2-BD59-A6C34878D82A}">
                    <a16:rowId xmlns:a16="http://schemas.microsoft.com/office/drawing/2014/main" val="1448162466"/>
                  </a:ext>
                </a:extLst>
              </a:tr>
              <a:tr h="376547">
                <a:tc>
                  <a:txBody>
                    <a:bodyPr/>
                    <a:lstStyle/>
                    <a:p>
                      <a:pPr>
                        <a:lnSpc>
                          <a:spcPct val="115000"/>
                        </a:lnSpc>
                        <a:spcAft>
                          <a:spcPts val="0"/>
                        </a:spcAft>
                      </a:pPr>
                      <a:r>
                        <a:rPr lang="en-GB" sz="1400" dirty="0">
                          <a:solidFill>
                            <a:schemeClr val="tx2">
                              <a:lumMod val="20000"/>
                              <a:lumOff val="80000"/>
                            </a:schemeClr>
                          </a:solidFill>
                          <a:effectLst/>
                        </a:rPr>
                        <a:t>Total Equity:</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76547">
                <a:tc>
                  <a:txBody>
                    <a:bodyPr/>
                    <a:lstStyle/>
                    <a:p>
                      <a:pPr>
                        <a:lnSpc>
                          <a:spcPct val="115000"/>
                        </a:lnSpc>
                        <a:spcAft>
                          <a:spcPts val="0"/>
                        </a:spcAft>
                      </a:pPr>
                      <a:r>
                        <a:rPr lang="en-GB" sz="1400" dirty="0">
                          <a:solidFill>
                            <a:schemeClr val="tx2">
                              <a:lumMod val="20000"/>
                              <a:lumOff val="80000"/>
                            </a:schemeClr>
                          </a:solidFill>
                          <a:effectLst/>
                        </a:rPr>
                        <a:t>Ordinary Shares </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76547">
                <a:tc>
                  <a:txBody>
                    <a:bodyPr/>
                    <a:lstStyle/>
                    <a:p>
                      <a:pPr>
                        <a:lnSpc>
                          <a:spcPct val="115000"/>
                        </a:lnSpc>
                        <a:spcAft>
                          <a:spcPts val="0"/>
                        </a:spcAft>
                      </a:pPr>
                      <a:r>
                        <a:rPr lang="en-GB" sz="1400" dirty="0">
                          <a:solidFill>
                            <a:schemeClr val="tx2">
                              <a:lumMod val="20000"/>
                              <a:lumOff val="80000"/>
                            </a:schemeClr>
                          </a:solidFill>
                          <a:effectLst/>
                        </a:rPr>
                        <a:t>Reserves</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76547">
                <a:tc>
                  <a:txBody>
                    <a:bodyPr/>
                    <a:lstStyle/>
                    <a:p>
                      <a:pPr>
                        <a:lnSpc>
                          <a:spcPct val="115000"/>
                        </a:lnSpc>
                        <a:spcAft>
                          <a:spcPts val="0"/>
                        </a:spcAft>
                      </a:pPr>
                      <a:r>
                        <a:rPr lang="en-GB" sz="1400" dirty="0">
                          <a:solidFill>
                            <a:schemeClr val="tx2">
                              <a:lumMod val="20000"/>
                              <a:lumOff val="80000"/>
                            </a:schemeClr>
                          </a:solidFill>
                          <a:effectLst/>
                        </a:rPr>
                        <a:t> </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76547">
                <a:tc>
                  <a:txBody>
                    <a:bodyPr/>
                    <a:lstStyle/>
                    <a:p>
                      <a:pPr>
                        <a:lnSpc>
                          <a:spcPct val="115000"/>
                        </a:lnSpc>
                        <a:spcAft>
                          <a:spcPts val="0"/>
                        </a:spcAft>
                      </a:pPr>
                      <a:r>
                        <a:rPr lang="en-GB" sz="1400" dirty="0">
                          <a:solidFill>
                            <a:schemeClr val="tx2">
                              <a:lumMod val="20000"/>
                              <a:lumOff val="80000"/>
                            </a:schemeClr>
                          </a:solidFill>
                          <a:effectLst/>
                        </a:rPr>
                        <a:t>Non-current Liabilities:</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76547">
                <a:tc>
                  <a:txBody>
                    <a:bodyPr/>
                    <a:lstStyle/>
                    <a:p>
                      <a:pPr>
                        <a:lnSpc>
                          <a:spcPct val="115000"/>
                        </a:lnSpc>
                        <a:spcAft>
                          <a:spcPts val="0"/>
                        </a:spcAft>
                      </a:pPr>
                      <a:r>
                        <a:rPr lang="en-GB" sz="1400" dirty="0">
                          <a:solidFill>
                            <a:schemeClr val="tx2">
                              <a:lumMod val="20000"/>
                              <a:lumOff val="80000"/>
                            </a:schemeClr>
                          </a:solidFill>
                          <a:effectLst/>
                        </a:rPr>
                        <a:t>10% Debentures 2020</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40400">
                <a:tc>
                  <a:txBody>
                    <a:bodyPr/>
                    <a:lstStyle/>
                    <a:p>
                      <a:pPr>
                        <a:lnSpc>
                          <a:spcPct val="115000"/>
                        </a:lnSpc>
                        <a:spcAft>
                          <a:spcPts val="0"/>
                        </a:spcAft>
                      </a:pPr>
                      <a:r>
                        <a:rPr lang="en-GB" sz="1400" dirty="0">
                          <a:solidFill>
                            <a:schemeClr val="tx2">
                              <a:lumMod val="20000"/>
                              <a:lumOff val="80000"/>
                            </a:schemeClr>
                          </a:solidFill>
                          <a:effectLst/>
                        </a:rPr>
                        <a:t>8% Barclays Loan – 5 years remaining</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76547">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11877" y="733994"/>
            <a:ext cx="3920610" cy="4999261"/>
          </a:xfrm>
          <a:solidFill>
            <a:schemeClr val="tx2">
              <a:lumMod val="75000"/>
            </a:schemeClr>
          </a:solidFill>
        </p:spPr>
        <p:txBody>
          <a:bodyPr>
            <a:normAutofit lnSpcReduction="10000"/>
          </a:bodyPr>
          <a:lstStyle/>
          <a:p>
            <a:r>
              <a:rPr lang="en-GB" sz="1700" dirty="0">
                <a:solidFill>
                  <a:schemeClr val="tx2">
                    <a:lumMod val="20000"/>
                    <a:lumOff val="80000"/>
                  </a:schemeClr>
                </a:solidFill>
                <a:latin typeface="+mj-lt"/>
                <a:cs typeface="Times New Roman" panose="02020603050405020304" pitchFamily="18" charset="0"/>
              </a:rPr>
              <a:t>The two companies below have the same capital invested, namely £500,000, but a different capital structure…</a:t>
            </a:r>
          </a:p>
          <a:p>
            <a:endParaRPr lang="en-GB" sz="1700" dirty="0">
              <a:solidFill>
                <a:schemeClr val="tx2">
                  <a:lumMod val="20000"/>
                  <a:lumOff val="80000"/>
                </a:schemeClr>
              </a:solidFill>
              <a:latin typeface="+mj-lt"/>
              <a:cs typeface="Times New Roman" panose="02020603050405020304" pitchFamily="18" charset="0"/>
            </a:endParaRPr>
          </a:p>
          <a:p>
            <a:r>
              <a:rPr lang="en-GB" sz="1700" dirty="0">
                <a:solidFill>
                  <a:schemeClr val="tx2">
                    <a:lumMod val="20000"/>
                    <a:lumOff val="80000"/>
                  </a:schemeClr>
                </a:solidFill>
                <a:latin typeface="+mj-lt"/>
                <a:cs typeface="Times New Roman" panose="02020603050405020304" pitchFamily="18" charset="0"/>
              </a:rPr>
              <a:t>The capital structure gearing for Risk plc is…</a:t>
            </a:r>
          </a:p>
          <a:p>
            <a:pPr marL="0" indent="0">
              <a:buNone/>
            </a:pPr>
            <a:r>
              <a:rPr lang="en-GB" sz="1700" dirty="0">
                <a:solidFill>
                  <a:schemeClr val="tx2">
                    <a:lumMod val="20000"/>
                    <a:lumOff val="80000"/>
                  </a:schemeClr>
                </a:solidFill>
                <a:latin typeface="+mj-lt"/>
                <a:cs typeface="Times New Roman" panose="02020603050405020304" pitchFamily="18" charset="0"/>
              </a:rPr>
              <a:t>    (400,000/500,000) x 100 = 80%</a:t>
            </a:r>
          </a:p>
          <a:p>
            <a:r>
              <a:rPr lang="en-GB" sz="1700" dirty="0">
                <a:solidFill>
                  <a:schemeClr val="tx2">
                    <a:lumMod val="20000"/>
                    <a:lumOff val="80000"/>
                  </a:schemeClr>
                </a:solidFill>
                <a:latin typeface="+mj-lt"/>
                <a:cs typeface="Times New Roman" panose="02020603050405020304" pitchFamily="18" charset="0"/>
              </a:rPr>
              <a:t>The alternative (leverage) gearing is</a:t>
            </a:r>
          </a:p>
          <a:p>
            <a:pPr marL="0" indent="0">
              <a:buNone/>
            </a:pPr>
            <a:r>
              <a:rPr lang="en-GB" sz="1700" dirty="0">
                <a:solidFill>
                  <a:schemeClr val="tx2">
                    <a:lumMod val="20000"/>
                    <a:lumOff val="80000"/>
                  </a:schemeClr>
                </a:solidFill>
                <a:latin typeface="+mj-lt"/>
                <a:cs typeface="Times New Roman" panose="02020603050405020304" pitchFamily="18" charset="0"/>
              </a:rPr>
              <a:t>   (400,000/100,000) x 100 = 400%</a:t>
            </a:r>
          </a:p>
          <a:p>
            <a:pPr marL="0" indent="0">
              <a:buNone/>
            </a:pPr>
            <a:endParaRPr lang="en-GB" sz="1700" dirty="0">
              <a:solidFill>
                <a:schemeClr val="tx2">
                  <a:lumMod val="20000"/>
                  <a:lumOff val="80000"/>
                </a:schemeClr>
              </a:solidFill>
              <a:latin typeface="+mj-lt"/>
              <a:cs typeface="Times New Roman" panose="02020603050405020304" pitchFamily="18" charset="0"/>
            </a:endParaRPr>
          </a:p>
          <a:p>
            <a:r>
              <a:rPr lang="en-GB" sz="1700" dirty="0">
                <a:solidFill>
                  <a:schemeClr val="tx2">
                    <a:lumMod val="20000"/>
                    <a:lumOff val="80000"/>
                  </a:schemeClr>
                </a:solidFill>
                <a:latin typeface="+mj-lt"/>
                <a:cs typeface="Times New Roman" panose="02020603050405020304" pitchFamily="18" charset="0"/>
              </a:rPr>
              <a:t>The capital structure gearing for Playsafe plc is… </a:t>
            </a:r>
          </a:p>
          <a:p>
            <a:pPr marL="0" indent="0">
              <a:buNone/>
            </a:pPr>
            <a:r>
              <a:rPr lang="en-GB" sz="1700" dirty="0">
                <a:solidFill>
                  <a:schemeClr val="tx2">
                    <a:lumMod val="20000"/>
                    <a:lumOff val="80000"/>
                  </a:schemeClr>
                </a:solidFill>
                <a:latin typeface="+mj-lt"/>
                <a:cs typeface="Times New Roman" panose="02020603050405020304" pitchFamily="18" charset="0"/>
              </a:rPr>
              <a:t>    (100,000/500,000) x 100 = 20%</a:t>
            </a:r>
          </a:p>
          <a:p>
            <a:r>
              <a:rPr lang="en-GB" sz="1700" dirty="0">
                <a:solidFill>
                  <a:schemeClr val="tx2">
                    <a:lumMod val="20000"/>
                    <a:lumOff val="80000"/>
                  </a:schemeClr>
                </a:solidFill>
                <a:latin typeface="+mj-lt"/>
                <a:cs typeface="Times New Roman" panose="02020603050405020304" pitchFamily="18" charset="0"/>
              </a:rPr>
              <a:t>The leverage gearing is…</a:t>
            </a:r>
          </a:p>
          <a:p>
            <a:pPr marL="0" indent="0">
              <a:buNone/>
            </a:pPr>
            <a:r>
              <a:rPr lang="en-GB" sz="1700" dirty="0">
                <a:solidFill>
                  <a:schemeClr val="tx2">
                    <a:lumMod val="20000"/>
                    <a:lumOff val="80000"/>
                  </a:schemeClr>
                </a:solidFill>
                <a:latin typeface="+mj-lt"/>
                <a:cs typeface="Times New Roman" panose="02020603050405020304" pitchFamily="18" charset="0"/>
              </a:rPr>
              <a:t>    (400,000/100,000) x 100 = 25%</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32</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0" y="0"/>
            <a:ext cx="9144000" cy="662421"/>
          </a:xfrm>
          <a:solidFill>
            <a:schemeClr val="tx2">
              <a:lumMod val="20000"/>
              <a:lumOff val="80000"/>
            </a:schemeClr>
          </a:solidFill>
        </p:spPr>
        <p:txBody>
          <a:bodyPr>
            <a:normAutofit/>
          </a:bodyPr>
          <a:lstStyle/>
          <a:p>
            <a:pPr algn="ctr"/>
            <a:r>
              <a:rPr lang="en-GB" sz="2800" dirty="0">
                <a:solidFill>
                  <a:schemeClr val="tx2">
                    <a:lumMod val="75000"/>
                  </a:schemeClr>
                </a:solidFill>
              </a:rPr>
              <a:t>Levels of gearing – student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extLst>
              <p:ext uri="{D42A27DB-BD31-4B8C-83A1-F6EECF244321}">
                <p14:modId xmlns:p14="http://schemas.microsoft.com/office/powerpoint/2010/main" val="3189460487"/>
              </p:ext>
            </p:extLst>
          </p:nvPr>
        </p:nvGraphicFramePr>
        <p:xfrm>
          <a:off x="0" y="692696"/>
          <a:ext cx="4943237" cy="4824537"/>
        </p:xfrm>
        <a:graphic>
          <a:graphicData uri="http://schemas.openxmlformats.org/drawingml/2006/table">
            <a:tbl>
              <a:tblPr firstRow="1" bandRow="1">
                <a:tableStyleId>{7DF18680-E054-41AD-8BC1-D1AEF772440D}</a:tableStyleId>
              </a:tblPr>
              <a:tblGrid>
                <a:gridCol w="2550511">
                  <a:extLst>
                    <a:ext uri="{9D8B030D-6E8A-4147-A177-3AD203B41FA5}">
                      <a16:colId xmlns:a16="http://schemas.microsoft.com/office/drawing/2014/main" val="2835301677"/>
                    </a:ext>
                  </a:extLst>
                </a:gridCol>
                <a:gridCol w="1234044">
                  <a:extLst>
                    <a:ext uri="{9D8B030D-6E8A-4147-A177-3AD203B41FA5}">
                      <a16:colId xmlns:a16="http://schemas.microsoft.com/office/drawing/2014/main" val="1830684269"/>
                    </a:ext>
                  </a:extLst>
                </a:gridCol>
                <a:gridCol w="1158682">
                  <a:extLst>
                    <a:ext uri="{9D8B030D-6E8A-4147-A177-3AD203B41FA5}">
                      <a16:colId xmlns:a16="http://schemas.microsoft.com/office/drawing/2014/main" val="2908070168"/>
                    </a:ext>
                  </a:extLst>
                </a:gridCol>
              </a:tblGrid>
              <a:tr h="668748">
                <a:tc>
                  <a:txBody>
                    <a:bodyPr/>
                    <a:lstStyle/>
                    <a:p>
                      <a:endParaRPr lang="en-GB" dirty="0"/>
                    </a:p>
                  </a:txBody>
                  <a:tcPr>
                    <a:solidFill>
                      <a:schemeClr val="tx2"/>
                    </a:solidFill>
                  </a:tcPr>
                </a:tc>
                <a:tc>
                  <a:txBody>
                    <a:bodyPr/>
                    <a:lstStyle/>
                    <a:p>
                      <a:r>
                        <a:rPr lang="en-GB" dirty="0"/>
                        <a:t>Clod</a:t>
                      </a:r>
                    </a:p>
                    <a:p>
                      <a:r>
                        <a:rPr lang="en-GB" dirty="0"/>
                        <a:t> plc</a:t>
                      </a:r>
                    </a:p>
                  </a:txBody>
                  <a:tcPr>
                    <a:solidFill>
                      <a:schemeClr val="tx2"/>
                    </a:solidFill>
                  </a:tcPr>
                </a:tc>
                <a:tc>
                  <a:txBody>
                    <a:bodyPr/>
                    <a:lstStyle/>
                    <a:p>
                      <a:r>
                        <a:rPr lang="en-GB" dirty="0"/>
                        <a:t>Hopper</a:t>
                      </a:r>
                    </a:p>
                    <a:p>
                      <a:r>
                        <a:rPr lang="en-GB" dirty="0"/>
                        <a:t>plc</a:t>
                      </a:r>
                    </a:p>
                  </a:txBody>
                  <a:tcPr>
                    <a:solidFill>
                      <a:schemeClr val="tx2"/>
                    </a:solidFill>
                  </a:tcPr>
                </a:tc>
                <a:extLst>
                  <a:ext uri="{0D108BD9-81ED-4DB2-BD59-A6C34878D82A}">
                    <a16:rowId xmlns:a16="http://schemas.microsoft.com/office/drawing/2014/main" val="3382917298"/>
                  </a:ext>
                </a:extLst>
              </a:tr>
              <a:tr h="387449">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87449">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87449">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87449">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87449">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87449">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87449">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87449">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6687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87449">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76056" y="722811"/>
            <a:ext cx="3960440" cy="4938438"/>
          </a:xfrm>
          <a:solidFill>
            <a:schemeClr val="tx2"/>
          </a:solidFill>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457200" indent="-457200">
              <a:buFont typeface="+mj-lt"/>
              <a:buAutoNum type="arabicPeriod"/>
            </a:pPr>
            <a:r>
              <a:rPr lang="en-GB" sz="2400" dirty="0">
                <a:solidFill>
                  <a:schemeClr val="tx2">
                    <a:lumMod val="20000"/>
                    <a:lumOff val="80000"/>
                  </a:schemeClr>
                </a:solidFill>
                <a:latin typeface="+mj-lt"/>
                <a:cs typeface="Times New Roman" panose="02020603050405020304" pitchFamily="18" charset="0"/>
              </a:rPr>
              <a:t>Using an appropriate formula, determine the gearing for each company</a:t>
            </a:r>
          </a:p>
          <a:p>
            <a:pPr marL="457200" indent="-457200">
              <a:buFont typeface="+mj-lt"/>
              <a:buAutoNum type="arabicPeriod"/>
            </a:pPr>
            <a:endParaRPr lang="en-GB" sz="2400" dirty="0">
              <a:solidFill>
                <a:schemeClr val="tx2">
                  <a:lumMod val="20000"/>
                  <a:lumOff val="80000"/>
                </a:schemeClr>
              </a:solidFill>
              <a:latin typeface="+mj-lt"/>
              <a:cs typeface="Times New Roman" panose="02020603050405020304" pitchFamily="18" charset="0"/>
            </a:endParaRPr>
          </a:p>
          <a:p>
            <a:pPr marL="457200" indent="-457200">
              <a:buFont typeface="+mj-lt"/>
              <a:buAutoNum type="arabicPeriod"/>
            </a:pPr>
            <a:r>
              <a:rPr lang="en-GB" sz="2400" dirty="0">
                <a:solidFill>
                  <a:schemeClr val="tx2">
                    <a:lumMod val="20000"/>
                    <a:lumOff val="80000"/>
                  </a:schemeClr>
                </a:solidFill>
                <a:latin typeface="+mj-lt"/>
                <a:cs typeface="Times New Roman" panose="02020603050405020304" pitchFamily="18" charset="0"/>
              </a:rPr>
              <a:t>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33</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B22C2-ED70-B34F-C31D-1567D0E138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3DC24-2DCC-2E1D-FEB3-DF625372019A}"/>
              </a:ext>
            </a:extLst>
          </p:cNvPr>
          <p:cNvSpPr>
            <a:spLocks noGrp="1"/>
          </p:cNvSpPr>
          <p:nvPr>
            <p:ph type="title"/>
          </p:nvPr>
        </p:nvSpPr>
        <p:spPr>
          <a:xfrm>
            <a:off x="35856" y="0"/>
            <a:ext cx="9107784" cy="565904"/>
          </a:xfrm>
          <a:solidFill>
            <a:schemeClr val="tx2">
              <a:lumMod val="20000"/>
              <a:lumOff val="80000"/>
            </a:schemeClr>
          </a:solidFill>
        </p:spPr>
        <p:txBody>
          <a:bodyPr>
            <a:normAutofit/>
          </a:bodyPr>
          <a:lstStyle/>
          <a:p>
            <a:pPr algn="ctr"/>
            <a:r>
              <a:rPr lang="en-GB" sz="2800" dirty="0">
                <a:solidFill>
                  <a:schemeClr val="tx2">
                    <a:lumMod val="75000"/>
                  </a:schemeClr>
                </a:solidFill>
              </a:rPr>
              <a:t>Gearing ratios – leverage version</a:t>
            </a:r>
          </a:p>
        </p:txBody>
      </p:sp>
      <p:graphicFrame>
        <p:nvGraphicFramePr>
          <p:cNvPr id="4" name="Content Placeholder 3">
            <a:extLst>
              <a:ext uri="{FF2B5EF4-FFF2-40B4-BE49-F238E27FC236}">
                <a16:creationId xmlns:a16="http://schemas.microsoft.com/office/drawing/2014/main" id="{1EDAA084-FE61-120A-3385-DB0AAE41EF19}"/>
              </a:ext>
            </a:extLst>
          </p:cNvPr>
          <p:cNvGraphicFramePr>
            <a:graphicFrameLocks noGrp="1"/>
          </p:cNvGraphicFramePr>
          <p:nvPr>
            <p:ph idx="1"/>
            <p:extLst>
              <p:ext uri="{D42A27DB-BD31-4B8C-83A1-F6EECF244321}">
                <p14:modId xmlns:p14="http://schemas.microsoft.com/office/powerpoint/2010/main" val="3948610256"/>
              </p:ext>
            </p:extLst>
          </p:nvPr>
        </p:nvGraphicFramePr>
        <p:xfrm>
          <a:off x="0" y="587255"/>
          <a:ext cx="9107783" cy="5160316"/>
        </p:xfrm>
        <a:graphic>
          <a:graphicData uri="http://schemas.openxmlformats.org/drawingml/2006/table">
            <a:tbl>
              <a:tblPr firstRow="1" firstCol="1" bandRow="1">
                <a:tableStyleId>{7DF18680-E054-41AD-8BC1-D1AEF772440D}</a:tableStyleId>
              </a:tblPr>
              <a:tblGrid>
                <a:gridCol w="3764077">
                  <a:extLst>
                    <a:ext uri="{9D8B030D-6E8A-4147-A177-3AD203B41FA5}">
                      <a16:colId xmlns:a16="http://schemas.microsoft.com/office/drawing/2014/main" val="3497542593"/>
                    </a:ext>
                  </a:extLst>
                </a:gridCol>
                <a:gridCol w="2703416">
                  <a:extLst>
                    <a:ext uri="{9D8B030D-6E8A-4147-A177-3AD203B41FA5}">
                      <a16:colId xmlns:a16="http://schemas.microsoft.com/office/drawing/2014/main" val="3089179040"/>
                    </a:ext>
                  </a:extLst>
                </a:gridCol>
                <a:gridCol w="2640290">
                  <a:extLst>
                    <a:ext uri="{9D8B030D-6E8A-4147-A177-3AD203B41FA5}">
                      <a16:colId xmlns:a16="http://schemas.microsoft.com/office/drawing/2014/main" val="2149995517"/>
                    </a:ext>
                  </a:extLst>
                </a:gridCol>
              </a:tblGrid>
              <a:tr h="580772">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284897165"/>
                  </a:ext>
                </a:extLst>
              </a:tr>
              <a:tr h="4481818">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solidFill>
                            <a:schemeClr val="tx2">
                              <a:lumMod val="20000"/>
                              <a:lumOff val="80000"/>
                            </a:schemeClr>
                          </a:solidFill>
                          <a:effectLst/>
                        </a:rPr>
                        <a:t>Debt Capital  x 100</a:t>
                      </a:r>
                      <a:endParaRPr lang="en-GB" sz="1800" dirty="0">
                        <a:solidFill>
                          <a:schemeClr val="tx2">
                            <a:lumMod val="20000"/>
                            <a:lumOff val="80000"/>
                          </a:schemeClr>
                        </a:solidFill>
                        <a:effectLst/>
                      </a:endParaRPr>
                    </a:p>
                    <a:p>
                      <a:pPr algn="l">
                        <a:lnSpc>
                          <a:spcPct val="115000"/>
                        </a:lnSpc>
                        <a:spcAft>
                          <a:spcPts val="0"/>
                        </a:spcAft>
                      </a:pPr>
                      <a:r>
                        <a:rPr lang="en-GB" sz="1800" dirty="0">
                          <a:solidFill>
                            <a:schemeClr val="tx2">
                              <a:lumMod val="20000"/>
                              <a:lumOff val="80000"/>
                            </a:schemeClr>
                          </a:solidFill>
                          <a:effectLst/>
                        </a:rPr>
                        <a:t>    Total Equity</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endParaRPr lang="en-GB" sz="1800" dirty="0">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800" dirty="0">
                          <a:effectLst/>
                        </a:rPr>
                        <a:t> </a:t>
                      </a: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F7BE6C24-A837-3D2E-4B4E-468327563D19}"/>
              </a:ext>
            </a:extLst>
          </p:cNvPr>
          <p:cNvSpPr>
            <a:spLocks noGrp="1"/>
          </p:cNvSpPr>
          <p:nvPr>
            <p:ph type="sldNum" sz="quarter" idx="12"/>
          </p:nvPr>
        </p:nvSpPr>
        <p:spPr/>
        <p:txBody>
          <a:bodyPr/>
          <a:lstStyle/>
          <a:p>
            <a:fld id="{63A33278-8D2C-46E9-9145-8061F8ED03C5}" type="slidenum">
              <a:rPr lang="en-GB" smtClean="0"/>
              <a:t>34</a:t>
            </a:fld>
            <a:endParaRPr lang="en-GB" dirty="0"/>
          </a:p>
        </p:txBody>
      </p:sp>
      <p:sp>
        <p:nvSpPr>
          <p:cNvPr id="3" name="TextBox 2">
            <a:extLst>
              <a:ext uri="{FF2B5EF4-FFF2-40B4-BE49-F238E27FC236}">
                <a16:creationId xmlns:a16="http://schemas.microsoft.com/office/drawing/2014/main" id="{4C47A066-3282-55FF-6409-EF9A2C348F1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C8ABF881-CAE5-2E56-8DF1-35DACA93D1B8}"/>
              </a:ext>
            </a:extLst>
          </p:cNvPr>
          <p:cNvSpPr txBox="1"/>
          <p:nvPr/>
        </p:nvSpPr>
        <p:spPr>
          <a:xfrm>
            <a:off x="4118874" y="1658617"/>
            <a:ext cx="1896152" cy="923330"/>
          </a:xfrm>
          <a:prstGeom prst="rect">
            <a:avLst/>
          </a:prstGeom>
          <a:noFill/>
        </p:spPr>
        <p:txBody>
          <a:bodyPr wrap="square" rtlCol="0">
            <a:spAutoFit/>
          </a:bodyPr>
          <a:lstStyle/>
          <a:p>
            <a:r>
              <a:rPr lang="en-GB" u="sng" dirty="0"/>
              <a:t>150,000 x 100</a:t>
            </a:r>
          </a:p>
          <a:p>
            <a:pPr algn="ctr"/>
            <a:r>
              <a:rPr lang="en-GB" dirty="0"/>
              <a:t>482,727</a:t>
            </a:r>
          </a:p>
          <a:p>
            <a:pPr algn="ctr"/>
            <a:r>
              <a:rPr lang="en-GB" dirty="0"/>
              <a:t>= 31.1%</a:t>
            </a:r>
          </a:p>
        </p:txBody>
      </p:sp>
      <p:sp>
        <p:nvSpPr>
          <p:cNvPr id="6" name="TextBox 5">
            <a:extLst>
              <a:ext uri="{FF2B5EF4-FFF2-40B4-BE49-F238E27FC236}">
                <a16:creationId xmlns:a16="http://schemas.microsoft.com/office/drawing/2014/main" id="{48545C76-0E2C-ACD0-AFF8-F851CA05D67B}"/>
              </a:ext>
            </a:extLst>
          </p:cNvPr>
          <p:cNvSpPr txBox="1"/>
          <p:nvPr/>
        </p:nvSpPr>
        <p:spPr>
          <a:xfrm>
            <a:off x="6790648" y="1568200"/>
            <a:ext cx="1896152" cy="923330"/>
          </a:xfrm>
          <a:prstGeom prst="rect">
            <a:avLst/>
          </a:prstGeom>
          <a:noFill/>
        </p:spPr>
        <p:txBody>
          <a:bodyPr wrap="square" rtlCol="0">
            <a:spAutoFit/>
          </a:bodyPr>
          <a:lstStyle/>
          <a:p>
            <a:r>
              <a:rPr lang="en-GB" u="sng" dirty="0"/>
              <a:t>100,000 x 100</a:t>
            </a:r>
          </a:p>
          <a:p>
            <a:pPr algn="ctr"/>
            <a:r>
              <a:rPr lang="en-GB" dirty="0"/>
              <a:t>462,000</a:t>
            </a:r>
          </a:p>
          <a:p>
            <a:pPr algn="ctr"/>
            <a:r>
              <a:rPr lang="en-GB" dirty="0"/>
              <a:t>= 21.6%</a:t>
            </a:r>
          </a:p>
        </p:txBody>
      </p:sp>
      <p:sp>
        <p:nvSpPr>
          <p:cNvPr id="11" name="TextBox 10">
            <a:extLst>
              <a:ext uri="{FF2B5EF4-FFF2-40B4-BE49-F238E27FC236}">
                <a16:creationId xmlns:a16="http://schemas.microsoft.com/office/drawing/2014/main" id="{270AA4CD-D1A7-BC15-E18B-B47A07776408}"/>
              </a:ext>
            </a:extLst>
          </p:cNvPr>
          <p:cNvSpPr txBox="1"/>
          <p:nvPr/>
        </p:nvSpPr>
        <p:spPr>
          <a:xfrm>
            <a:off x="3754813" y="2875517"/>
            <a:ext cx="3334178" cy="369332"/>
          </a:xfrm>
          <a:prstGeom prst="rect">
            <a:avLst/>
          </a:prstGeom>
          <a:noFill/>
        </p:spPr>
        <p:txBody>
          <a:bodyPr wrap="square" rtlCol="0">
            <a:spAutoFit/>
          </a:bodyPr>
          <a:lstStyle/>
          <a:p>
            <a:r>
              <a:rPr lang="en-GB" dirty="0"/>
              <a:t>Relative difference = +44.0%</a:t>
            </a:r>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CE1FDD25-CD60-7C46-43EF-9BA77BF4BE2E}"/>
                  </a:ext>
                </a:extLst>
              </p14:cNvPr>
              <p14:cNvContentPartPr/>
              <p14:nvPr/>
            </p14:nvContentPartPr>
            <p14:xfrm>
              <a:off x="2321564" y="-505459"/>
              <a:ext cx="360" cy="360"/>
            </p14:xfrm>
          </p:contentPart>
        </mc:Choice>
        <mc:Fallback xmlns="">
          <p:pic>
            <p:nvPicPr>
              <p:cNvPr id="12" name="Ink 11">
                <a:extLst>
                  <a:ext uri="{FF2B5EF4-FFF2-40B4-BE49-F238E27FC236}">
                    <a16:creationId xmlns:a16="http://schemas.microsoft.com/office/drawing/2014/main" id="{ACC7F235-C673-40C1-A78D-FBE8A6177625}"/>
                  </a:ext>
                </a:extLst>
              </p:cNvPr>
              <p:cNvPicPr/>
              <p:nvPr/>
            </p:nvPicPr>
            <p:blipFill>
              <a:blip r:embed="rId4"/>
              <a:stretch>
                <a:fillRect/>
              </a:stretch>
            </p:blipFill>
            <p:spPr>
              <a:xfrm>
                <a:off x="2303564" y="-523459"/>
                <a:ext cx="36000" cy="36000"/>
              </a:xfrm>
              <a:prstGeom prst="rect">
                <a:avLst/>
              </a:prstGeom>
            </p:spPr>
          </p:pic>
        </mc:Fallback>
      </mc:AlternateContent>
      <p:sp>
        <p:nvSpPr>
          <p:cNvPr id="13" name="TextBox 12">
            <a:extLst>
              <a:ext uri="{FF2B5EF4-FFF2-40B4-BE49-F238E27FC236}">
                <a16:creationId xmlns:a16="http://schemas.microsoft.com/office/drawing/2014/main" id="{C63EC884-9AF3-2E8E-8AC7-DDDA5EA5835C}"/>
              </a:ext>
            </a:extLst>
          </p:cNvPr>
          <p:cNvSpPr txBox="1"/>
          <p:nvPr/>
        </p:nvSpPr>
        <p:spPr>
          <a:xfrm>
            <a:off x="3754813" y="3998169"/>
            <a:ext cx="3528392" cy="923330"/>
          </a:xfrm>
          <a:prstGeom prst="rect">
            <a:avLst/>
          </a:prstGeom>
          <a:noFill/>
        </p:spPr>
        <p:txBody>
          <a:bodyPr wrap="square" rtlCol="0">
            <a:spAutoFit/>
          </a:bodyPr>
          <a:lstStyle/>
          <a:p>
            <a:r>
              <a:rPr lang="en-GB" dirty="0"/>
              <a:t>Causation:</a:t>
            </a:r>
          </a:p>
          <a:p>
            <a:r>
              <a:rPr lang="en-GB" dirty="0"/>
              <a:t>Debt capital +50.0%</a:t>
            </a:r>
          </a:p>
          <a:p>
            <a:r>
              <a:rPr lang="en-GB" dirty="0"/>
              <a:t>Total equity + 4.5%</a:t>
            </a:r>
          </a:p>
        </p:txBody>
      </p:sp>
      <p:sp>
        <p:nvSpPr>
          <p:cNvPr id="7" name="TextBox 6">
            <a:extLst>
              <a:ext uri="{FF2B5EF4-FFF2-40B4-BE49-F238E27FC236}">
                <a16:creationId xmlns:a16="http://schemas.microsoft.com/office/drawing/2014/main" id="{B924F47F-1C8D-E262-1F0A-CCAE9E8B9665}"/>
              </a:ext>
            </a:extLst>
          </p:cNvPr>
          <p:cNvSpPr txBox="1"/>
          <p:nvPr/>
        </p:nvSpPr>
        <p:spPr>
          <a:xfrm>
            <a:off x="3754813" y="3378226"/>
            <a:ext cx="2617388" cy="369332"/>
          </a:xfrm>
          <a:prstGeom prst="rect">
            <a:avLst/>
          </a:prstGeom>
          <a:noFill/>
        </p:spPr>
        <p:txBody>
          <a:bodyPr wrap="square" rtlCol="0">
            <a:spAutoFit/>
          </a:bodyPr>
          <a:lstStyle/>
          <a:p>
            <a:r>
              <a:rPr lang="en-GB" dirty="0"/>
              <a:t>Adverse or favourable?</a:t>
            </a:r>
          </a:p>
        </p:txBody>
      </p:sp>
    </p:spTree>
    <p:custDataLst>
      <p:tags r:id="rId1"/>
    </p:custDataLst>
    <p:extLst>
      <p:ext uri="{BB962C8B-B14F-4D97-AF65-F5344CB8AC3E}">
        <p14:creationId xmlns:p14="http://schemas.microsoft.com/office/powerpoint/2010/main" val="405049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P spid="13" grpId="0"/>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5856" y="0"/>
            <a:ext cx="9107784" cy="565904"/>
          </a:xfrm>
          <a:solidFill>
            <a:schemeClr val="tx2">
              <a:lumMod val="20000"/>
              <a:lumOff val="80000"/>
            </a:schemeClr>
          </a:solidFill>
        </p:spPr>
        <p:txBody>
          <a:bodyPr>
            <a:normAutofit/>
          </a:bodyPr>
          <a:lstStyle/>
          <a:p>
            <a:pPr algn="ctr"/>
            <a:r>
              <a:rPr lang="en-GB" sz="2800" dirty="0">
                <a:solidFill>
                  <a:schemeClr val="tx2">
                    <a:lumMod val="75000"/>
                  </a:schemeClr>
                </a:solidFill>
              </a:rPr>
              <a:t>Gearing ratios – capital structure version </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619358166"/>
              </p:ext>
            </p:extLst>
          </p:nvPr>
        </p:nvGraphicFramePr>
        <p:xfrm>
          <a:off x="0" y="587255"/>
          <a:ext cx="9107783" cy="5160316"/>
        </p:xfrm>
        <a:graphic>
          <a:graphicData uri="http://schemas.openxmlformats.org/drawingml/2006/table">
            <a:tbl>
              <a:tblPr firstRow="1" firstCol="1" bandRow="1">
                <a:tableStyleId>{7DF18680-E054-41AD-8BC1-D1AEF772440D}</a:tableStyleId>
              </a:tblPr>
              <a:tblGrid>
                <a:gridCol w="3764077">
                  <a:extLst>
                    <a:ext uri="{9D8B030D-6E8A-4147-A177-3AD203B41FA5}">
                      <a16:colId xmlns:a16="http://schemas.microsoft.com/office/drawing/2014/main" val="3497542593"/>
                    </a:ext>
                  </a:extLst>
                </a:gridCol>
                <a:gridCol w="2703416">
                  <a:extLst>
                    <a:ext uri="{9D8B030D-6E8A-4147-A177-3AD203B41FA5}">
                      <a16:colId xmlns:a16="http://schemas.microsoft.com/office/drawing/2014/main" val="3089179040"/>
                    </a:ext>
                  </a:extLst>
                </a:gridCol>
                <a:gridCol w="2640290">
                  <a:extLst>
                    <a:ext uri="{9D8B030D-6E8A-4147-A177-3AD203B41FA5}">
                      <a16:colId xmlns:a16="http://schemas.microsoft.com/office/drawing/2014/main" val="2149995517"/>
                    </a:ext>
                  </a:extLst>
                </a:gridCol>
              </a:tblGrid>
              <a:tr h="580772">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284897165"/>
                  </a:ext>
                </a:extLst>
              </a:tr>
              <a:tr h="4481818">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u="sng" dirty="0">
                          <a:solidFill>
                            <a:schemeClr val="tx2">
                              <a:lumMod val="20000"/>
                              <a:lumOff val="80000"/>
                            </a:schemeClr>
                          </a:solidFill>
                          <a:effectLst/>
                        </a:rPr>
                        <a:t>Debt Capital  x 100</a:t>
                      </a:r>
                      <a:endParaRPr lang="en-GB" sz="1800" dirty="0">
                        <a:solidFill>
                          <a:schemeClr val="tx2">
                            <a:lumMod val="20000"/>
                            <a:lumOff val="80000"/>
                          </a:schemeClr>
                        </a:solidFill>
                        <a:effectLst/>
                      </a:endParaRPr>
                    </a:p>
                    <a:p>
                      <a:pPr algn="l">
                        <a:lnSpc>
                          <a:spcPct val="115000"/>
                        </a:lnSpc>
                        <a:spcAft>
                          <a:spcPts val="0"/>
                        </a:spcAft>
                      </a:pPr>
                      <a:r>
                        <a:rPr lang="en-GB" sz="1800" dirty="0">
                          <a:solidFill>
                            <a:schemeClr val="tx2">
                              <a:lumMod val="20000"/>
                              <a:lumOff val="80000"/>
                            </a:schemeClr>
                          </a:solidFill>
                          <a:effectLst/>
                        </a:rPr>
                        <a:t>Debt Capital + Total Equity</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endParaRPr lang="en-GB" sz="1800" dirty="0">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35</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877441" y="1765433"/>
            <a:ext cx="2209046" cy="923330"/>
          </a:xfrm>
          <a:prstGeom prst="rect">
            <a:avLst/>
          </a:prstGeom>
          <a:noFill/>
        </p:spPr>
        <p:txBody>
          <a:bodyPr wrap="square" rtlCol="0">
            <a:spAutoFit/>
          </a:bodyPr>
          <a:lstStyle/>
          <a:p>
            <a:r>
              <a:rPr lang="en-GB" u="sng" dirty="0">
                <a:solidFill>
                  <a:schemeClr val="bg2"/>
                </a:solidFill>
              </a:rPr>
              <a:t>   </a:t>
            </a:r>
            <a:r>
              <a:rPr lang="en-GB" u="sng" dirty="0"/>
              <a:t>150,000 x 100</a:t>
            </a:r>
          </a:p>
          <a:p>
            <a:pPr algn="ctr"/>
            <a:r>
              <a:rPr lang="en-GB" dirty="0"/>
              <a:t>150,000 + 482,727</a:t>
            </a:r>
          </a:p>
          <a:p>
            <a:pPr algn="ctr"/>
            <a:r>
              <a:rPr lang="en-GB" dirty="0"/>
              <a:t>= 23.7%</a:t>
            </a:r>
          </a:p>
        </p:txBody>
      </p:sp>
      <p:sp>
        <p:nvSpPr>
          <p:cNvPr id="8" name="TextBox 7">
            <a:extLst>
              <a:ext uri="{FF2B5EF4-FFF2-40B4-BE49-F238E27FC236}">
                <a16:creationId xmlns:a16="http://schemas.microsoft.com/office/drawing/2014/main" id="{FE35EBD8-8372-409E-8A39-969E3B913CA6}"/>
              </a:ext>
            </a:extLst>
          </p:cNvPr>
          <p:cNvSpPr txBox="1"/>
          <p:nvPr/>
        </p:nvSpPr>
        <p:spPr>
          <a:xfrm>
            <a:off x="6624282" y="1775845"/>
            <a:ext cx="2447680" cy="923330"/>
          </a:xfrm>
          <a:prstGeom prst="rect">
            <a:avLst/>
          </a:prstGeom>
          <a:noFill/>
        </p:spPr>
        <p:txBody>
          <a:bodyPr wrap="square" rtlCol="0">
            <a:spAutoFit/>
          </a:bodyPr>
          <a:lstStyle/>
          <a:p>
            <a:r>
              <a:rPr lang="en-GB" u="sng" dirty="0">
                <a:solidFill>
                  <a:schemeClr val="bg2"/>
                </a:solidFill>
              </a:rPr>
              <a:t>  </a:t>
            </a:r>
            <a:r>
              <a:rPr lang="en-GB" u="sng" dirty="0"/>
              <a:t>100,000 x 100</a:t>
            </a:r>
          </a:p>
          <a:p>
            <a:pPr algn="ctr"/>
            <a:r>
              <a:rPr lang="en-GB" dirty="0"/>
              <a:t>100,000 + 462,000</a:t>
            </a:r>
          </a:p>
          <a:p>
            <a:pPr algn="ctr"/>
            <a:r>
              <a:rPr lang="en-GB" dirty="0"/>
              <a:t>= 17.8%</a:t>
            </a:r>
          </a:p>
        </p:txBody>
      </p:sp>
      <p:sp>
        <p:nvSpPr>
          <p:cNvPr id="10" name="TextBox 9">
            <a:extLst>
              <a:ext uri="{FF2B5EF4-FFF2-40B4-BE49-F238E27FC236}">
                <a16:creationId xmlns:a16="http://schemas.microsoft.com/office/drawing/2014/main" id="{8E64E543-CE71-4C7A-A848-F4A0667B287F}"/>
              </a:ext>
            </a:extLst>
          </p:cNvPr>
          <p:cNvSpPr txBox="1"/>
          <p:nvPr/>
        </p:nvSpPr>
        <p:spPr>
          <a:xfrm>
            <a:off x="3707904" y="2975794"/>
            <a:ext cx="3334178" cy="369332"/>
          </a:xfrm>
          <a:prstGeom prst="rect">
            <a:avLst/>
          </a:prstGeom>
          <a:noFill/>
        </p:spPr>
        <p:txBody>
          <a:bodyPr wrap="square" rtlCol="0">
            <a:spAutoFit/>
          </a:bodyPr>
          <a:lstStyle/>
          <a:p>
            <a:r>
              <a:rPr lang="en-GB" dirty="0"/>
              <a:t>Relative difference = +33.2%</a:t>
            </a:r>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ACC7F235-C673-40C1-A78D-FBE8A6177625}"/>
                  </a:ext>
                </a:extLst>
              </p14:cNvPr>
              <p14:cNvContentPartPr/>
              <p14:nvPr/>
            </p14:nvContentPartPr>
            <p14:xfrm>
              <a:off x="2321564" y="-505459"/>
              <a:ext cx="360" cy="360"/>
            </p14:xfrm>
          </p:contentPart>
        </mc:Choice>
        <mc:Fallback xmlns="">
          <p:pic>
            <p:nvPicPr>
              <p:cNvPr id="12" name="Ink 11">
                <a:extLst>
                  <a:ext uri="{FF2B5EF4-FFF2-40B4-BE49-F238E27FC236}">
                    <a16:creationId xmlns:a16="http://schemas.microsoft.com/office/drawing/2014/main" id="{ACC7F235-C673-40C1-A78D-FBE8A6177625}"/>
                  </a:ext>
                </a:extLst>
              </p:cNvPr>
              <p:cNvPicPr/>
              <p:nvPr/>
            </p:nvPicPr>
            <p:blipFill>
              <a:blip r:embed="rId4"/>
              <a:stretch>
                <a:fillRect/>
              </a:stretch>
            </p:blipFill>
            <p:spPr>
              <a:xfrm>
                <a:off x="2303564" y="-523459"/>
                <a:ext cx="36000" cy="36000"/>
              </a:xfrm>
              <a:prstGeom prst="rect">
                <a:avLst/>
              </a:prstGeom>
            </p:spPr>
          </p:pic>
        </mc:Fallback>
      </mc:AlternateContent>
      <p:sp>
        <p:nvSpPr>
          <p:cNvPr id="5" name="TextBox 4">
            <a:extLst>
              <a:ext uri="{FF2B5EF4-FFF2-40B4-BE49-F238E27FC236}">
                <a16:creationId xmlns:a16="http://schemas.microsoft.com/office/drawing/2014/main" id="{80E6D11C-E89C-4913-F1C0-0A1FD50B8A4C}"/>
              </a:ext>
            </a:extLst>
          </p:cNvPr>
          <p:cNvSpPr txBox="1"/>
          <p:nvPr/>
        </p:nvSpPr>
        <p:spPr>
          <a:xfrm>
            <a:off x="3707904" y="3590593"/>
            <a:ext cx="3334178" cy="369332"/>
          </a:xfrm>
          <a:prstGeom prst="rect">
            <a:avLst/>
          </a:prstGeom>
          <a:noFill/>
        </p:spPr>
        <p:txBody>
          <a:bodyPr wrap="square" rtlCol="0">
            <a:spAutoFit/>
          </a:bodyPr>
          <a:lstStyle/>
          <a:p>
            <a:r>
              <a:rPr lang="en-GB" dirty="0"/>
              <a:t>Adverse of favourable?</a:t>
            </a:r>
          </a:p>
        </p:txBody>
      </p:sp>
      <p:sp>
        <p:nvSpPr>
          <p:cNvPr id="6" name="TextBox 5">
            <a:extLst>
              <a:ext uri="{FF2B5EF4-FFF2-40B4-BE49-F238E27FC236}">
                <a16:creationId xmlns:a16="http://schemas.microsoft.com/office/drawing/2014/main" id="{621DC13F-4D70-7998-3C81-242439303463}"/>
              </a:ext>
            </a:extLst>
          </p:cNvPr>
          <p:cNvSpPr txBox="1"/>
          <p:nvPr/>
        </p:nvSpPr>
        <p:spPr>
          <a:xfrm>
            <a:off x="3707904" y="4218245"/>
            <a:ext cx="3888432" cy="1477328"/>
          </a:xfrm>
          <a:prstGeom prst="rect">
            <a:avLst/>
          </a:prstGeom>
          <a:noFill/>
        </p:spPr>
        <p:txBody>
          <a:bodyPr wrap="square" rtlCol="0">
            <a:spAutoFit/>
          </a:bodyPr>
          <a:lstStyle/>
          <a:p>
            <a:r>
              <a:rPr lang="en-GB" dirty="0"/>
              <a:t>Causation:</a:t>
            </a:r>
          </a:p>
          <a:p>
            <a:r>
              <a:rPr lang="en-GB" dirty="0"/>
              <a:t>Debt capital +50%</a:t>
            </a:r>
          </a:p>
          <a:p>
            <a:r>
              <a:rPr lang="en-GB" dirty="0"/>
              <a:t>Debt capital plus equity +12.6%  </a:t>
            </a:r>
          </a:p>
          <a:p>
            <a:endParaRPr lang="en-GB" dirty="0"/>
          </a:p>
          <a:p>
            <a:endParaRPr lang="en-GB" dirty="0"/>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5"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0" y="1"/>
            <a:ext cx="9144000" cy="908719"/>
          </a:xfrm>
          <a:solidFill>
            <a:schemeClr val="tx2">
              <a:lumMod val="20000"/>
              <a:lumOff val="80000"/>
            </a:schemeClr>
          </a:solidFill>
        </p:spPr>
        <p:txBody>
          <a:bodyPr>
            <a:normAutofit/>
          </a:bodyPr>
          <a:lstStyle/>
          <a:p>
            <a:pPr algn="ctr"/>
            <a:r>
              <a:rPr lang="en-GB" sz="2800" dirty="0">
                <a:solidFill>
                  <a:schemeClr val="tx2">
                    <a:lumMod val="75000"/>
                  </a:schemeClr>
                </a:solidFill>
              </a:rPr>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194298606"/>
              </p:ext>
            </p:extLst>
          </p:nvPr>
        </p:nvGraphicFramePr>
        <p:xfrm>
          <a:off x="0" y="908721"/>
          <a:ext cx="9143999" cy="4850701"/>
        </p:xfrm>
        <a:graphic>
          <a:graphicData uri="http://schemas.openxmlformats.org/drawingml/2006/table">
            <a:tbl>
              <a:tblPr firstRow="1" firstCol="1" bandRow="1">
                <a:tableStyleId>{7DF18680-E054-41AD-8BC1-D1AEF772440D}</a:tableStyleId>
              </a:tblPr>
              <a:tblGrid>
                <a:gridCol w="4932040">
                  <a:extLst>
                    <a:ext uri="{9D8B030D-6E8A-4147-A177-3AD203B41FA5}">
                      <a16:colId xmlns:a16="http://schemas.microsoft.com/office/drawing/2014/main" val="2489591911"/>
                    </a:ext>
                  </a:extLst>
                </a:gridCol>
                <a:gridCol w="1938083">
                  <a:extLst>
                    <a:ext uri="{9D8B030D-6E8A-4147-A177-3AD203B41FA5}">
                      <a16:colId xmlns:a16="http://schemas.microsoft.com/office/drawing/2014/main" val="1931354428"/>
                    </a:ext>
                  </a:extLst>
                </a:gridCol>
                <a:gridCol w="2273876">
                  <a:extLst>
                    <a:ext uri="{9D8B030D-6E8A-4147-A177-3AD203B41FA5}">
                      <a16:colId xmlns:a16="http://schemas.microsoft.com/office/drawing/2014/main" val="1837188196"/>
                    </a:ext>
                  </a:extLst>
                </a:gridCol>
              </a:tblGrid>
              <a:tr h="580325">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2116391505"/>
                  </a:ext>
                </a:extLst>
              </a:tr>
              <a:tr h="4172203">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Profit before interest and tax (and other income)</a:t>
                      </a:r>
                      <a:endParaRPr lang="en-GB" sz="1600" dirty="0">
                        <a:solidFill>
                          <a:schemeClr val="tx2">
                            <a:lumMod val="20000"/>
                            <a:lumOff val="80000"/>
                          </a:schemeClr>
                        </a:solidFill>
                        <a:effectLst/>
                      </a:endParaRPr>
                    </a:p>
                    <a:p>
                      <a:pPr algn="ctr">
                        <a:lnSpc>
                          <a:spcPct val="115000"/>
                        </a:lnSpc>
                        <a:spcAft>
                          <a:spcPts val="0"/>
                        </a:spcAft>
                      </a:pPr>
                      <a:r>
                        <a:rPr lang="en-GB" sz="1600" dirty="0">
                          <a:solidFill>
                            <a:schemeClr val="tx2">
                              <a:lumMod val="20000"/>
                              <a:lumOff val="80000"/>
                            </a:schemeClr>
                          </a:solidFill>
                          <a:effectLst/>
                        </a:rPr>
                        <a:t>Interest (Finance costs)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how far the interest paid is covered by the profits generated by the company.</a:t>
                      </a:r>
                    </a:p>
                    <a:p>
                      <a:pPr algn="l">
                        <a:lnSpc>
                          <a:spcPct val="115000"/>
                        </a:lnSpc>
                        <a:spcAft>
                          <a:spcPts val="0"/>
                        </a:spcAft>
                      </a:pPr>
                      <a:r>
                        <a:rPr lang="en-GB" sz="1600" dirty="0">
                          <a:solidFill>
                            <a:schemeClr val="tx2">
                              <a:lumMod val="20000"/>
                              <a:lumOff val="80000"/>
                            </a:schemeClr>
                          </a:solidFill>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36</a:t>
            </a:fld>
            <a:endParaRPr lang="en-GB" dirty="0"/>
          </a:p>
        </p:txBody>
      </p:sp>
      <p:sp>
        <p:nvSpPr>
          <p:cNvPr id="5" name="TextBox 4">
            <a:extLst>
              <a:ext uri="{FF2B5EF4-FFF2-40B4-BE49-F238E27FC236}">
                <a16:creationId xmlns:a16="http://schemas.microsoft.com/office/drawing/2014/main" id="{12818420-9460-4878-940A-E85F1EE6FF36}"/>
              </a:ext>
            </a:extLst>
          </p:cNvPr>
          <p:cNvSpPr txBox="1"/>
          <p:nvPr/>
        </p:nvSpPr>
        <p:spPr>
          <a:xfrm>
            <a:off x="4906960" y="2057669"/>
            <a:ext cx="1673604" cy="1015663"/>
          </a:xfrm>
          <a:prstGeom prst="rect">
            <a:avLst/>
          </a:prstGeom>
          <a:noFill/>
        </p:spPr>
        <p:txBody>
          <a:bodyPr wrap="square" rtlCol="0">
            <a:spAutoFit/>
          </a:bodyPr>
          <a:lstStyle/>
          <a:p>
            <a:pPr algn="ctr"/>
            <a:r>
              <a:rPr lang="en-GB" sz="2000" u="sng" dirty="0"/>
              <a:t>28,550</a:t>
            </a:r>
          </a:p>
          <a:p>
            <a:pPr algn="ctr"/>
            <a:r>
              <a:rPr lang="en-GB" sz="2000" dirty="0"/>
              <a:t>15,000</a:t>
            </a:r>
          </a:p>
          <a:p>
            <a:pPr algn="ctr"/>
            <a:r>
              <a:rPr lang="en-GB" sz="2000" dirty="0"/>
              <a:t>= 1.9 times</a:t>
            </a:r>
          </a:p>
        </p:txBody>
      </p:sp>
      <p:sp>
        <p:nvSpPr>
          <p:cNvPr id="6" name="TextBox 5">
            <a:extLst>
              <a:ext uri="{FF2B5EF4-FFF2-40B4-BE49-F238E27FC236}">
                <a16:creationId xmlns:a16="http://schemas.microsoft.com/office/drawing/2014/main" id="{B8A89E97-3A87-45BB-9345-208EFBD19376}"/>
              </a:ext>
            </a:extLst>
          </p:cNvPr>
          <p:cNvSpPr txBox="1"/>
          <p:nvPr/>
        </p:nvSpPr>
        <p:spPr>
          <a:xfrm>
            <a:off x="6944306" y="2041779"/>
            <a:ext cx="1835950" cy="1015663"/>
          </a:xfrm>
          <a:prstGeom prst="rect">
            <a:avLst/>
          </a:prstGeom>
          <a:noFill/>
        </p:spPr>
        <p:txBody>
          <a:bodyPr wrap="square" rtlCol="0">
            <a:spAutoFit/>
          </a:bodyPr>
          <a:lstStyle/>
          <a:p>
            <a:pPr algn="ctr"/>
            <a:r>
              <a:rPr lang="en-GB" sz="2000" u="sng" dirty="0"/>
              <a:t>36,500</a:t>
            </a:r>
          </a:p>
          <a:p>
            <a:pPr algn="ctr"/>
            <a:r>
              <a:rPr lang="en-GB" sz="2000" dirty="0"/>
              <a:t>10,000</a:t>
            </a:r>
          </a:p>
          <a:p>
            <a:pPr algn="ctr"/>
            <a:r>
              <a:rPr lang="en-GB" sz="2000" dirty="0"/>
              <a:t>= 3.6 times</a:t>
            </a:r>
          </a:p>
        </p:txBody>
      </p:sp>
      <p:sp>
        <p:nvSpPr>
          <p:cNvPr id="8" name="TextBox 7">
            <a:extLst>
              <a:ext uri="{FF2B5EF4-FFF2-40B4-BE49-F238E27FC236}">
                <a16:creationId xmlns:a16="http://schemas.microsoft.com/office/drawing/2014/main" id="{272319E2-22BF-4307-AD3D-B086D26BC720}"/>
              </a:ext>
            </a:extLst>
          </p:cNvPr>
          <p:cNvSpPr txBox="1"/>
          <p:nvPr/>
        </p:nvSpPr>
        <p:spPr>
          <a:xfrm>
            <a:off x="4798544" y="3276385"/>
            <a:ext cx="3298997" cy="369332"/>
          </a:xfrm>
          <a:prstGeom prst="rect">
            <a:avLst/>
          </a:prstGeom>
          <a:noFill/>
        </p:spPr>
        <p:txBody>
          <a:bodyPr wrap="square" rtlCol="0">
            <a:spAutoFit/>
          </a:bodyPr>
          <a:lstStyle/>
          <a:p>
            <a:pPr algn="ctr"/>
            <a:r>
              <a:rPr lang="en-GB" dirty="0"/>
              <a:t>Relative difference = -47.2%</a:t>
            </a:r>
          </a:p>
        </p:txBody>
      </p:sp>
      <p:sp>
        <p:nvSpPr>
          <p:cNvPr id="3" name="TextBox 2">
            <a:extLst>
              <a:ext uri="{FF2B5EF4-FFF2-40B4-BE49-F238E27FC236}">
                <a16:creationId xmlns:a16="http://schemas.microsoft.com/office/drawing/2014/main" id="{087D88F5-BDE6-98BF-3E92-170E49341623}"/>
              </a:ext>
            </a:extLst>
          </p:cNvPr>
          <p:cNvSpPr txBox="1"/>
          <p:nvPr/>
        </p:nvSpPr>
        <p:spPr>
          <a:xfrm>
            <a:off x="4906960" y="3788144"/>
            <a:ext cx="1948974" cy="369332"/>
          </a:xfrm>
          <a:prstGeom prst="rect">
            <a:avLst/>
          </a:prstGeom>
          <a:noFill/>
        </p:spPr>
        <p:txBody>
          <a:bodyPr wrap="square" rtlCol="0">
            <a:spAutoFit/>
          </a:bodyPr>
          <a:lstStyle/>
          <a:p>
            <a:r>
              <a:rPr lang="en-GB" dirty="0"/>
              <a:t>Adverse</a:t>
            </a:r>
          </a:p>
        </p:txBody>
      </p:sp>
      <p:sp>
        <p:nvSpPr>
          <p:cNvPr id="9" name="TextBox 8">
            <a:extLst>
              <a:ext uri="{FF2B5EF4-FFF2-40B4-BE49-F238E27FC236}">
                <a16:creationId xmlns:a16="http://schemas.microsoft.com/office/drawing/2014/main" id="{8F190612-6484-9071-6180-631E95502937}"/>
              </a:ext>
            </a:extLst>
          </p:cNvPr>
          <p:cNvSpPr txBox="1"/>
          <p:nvPr/>
        </p:nvSpPr>
        <p:spPr>
          <a:xfrm>
            <a:off x="4906960" y="4190499"/>
            <a:ext cx="3736746" cy="1200329"/>
          </a:xfrm>
          <a:prstGeom prst="rect">
            <a:avLst/>
          </a:prstGeom>
          <a:noFill/>
        </p:spPr>
        <p:txBody>
          <a:bodyPr wrap="square" rtlCol="0">
            <a:spAutoFit/>
          </a:bodyPr>
          <a:lstStyle/>
          <a:p>
            <a:r>
              <a:rPr lang="en-GB" dirty="0"/>
              <a:t>Causation:</a:t>
            </a:r>
          </a:p>
          <a:p>
            <a:r>
              <a:rPr lang="en-GB" dirty="0"/>
              <a:t>Profit before interest and taxation (and other income) -21.8%</a:t>
            </a:r>
          </a:p>
          <a:p>
            <a:r>
              <a:rPr lang="en-GB" dirty="0"/>
              <a:t>Interest +50%</a:t>
            </a:r>
          </a:p>
        </p:txBody>
      </p:sp>
    </p:spTree>
    <p:custDataLst>
      <p:tags r:id="rId1"/>
    </p:custDataLst>
    <p:extLst>
      <p:ext uri="{BB962C8B-B14F-4D97-AF65-F5344CB8AC3E}">
        <p14:creationId xmlns:p14="http://schemas.microsoft.com/office/powerpoint/2010/main" val="129630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3" grpId="0"/>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0" y="0"/>
            <a:ext cx="9144000" cy="908719"/>
          </a:xfrm>
          <a:solidFill>
            <a:schemeClr val="tx2">
              <a:lumMod val="20000"/>
              <a:lumOff val="80000"/>
            </a:schemeClr>
          </a:solidFill>
        </p:spPr>
        <p:txBody>
          <a:bodyPr>
            <a:noAutofit/>
          </a:bodyPr>
          <a:lstStyle/>
          <a:p>
            <a:pPr algn="ctr"/>
            <a:r>
              <a:rPr lang="en-GB" sz="2800" dirty="0">
                <a:solidFill>
                  <a:schemeClr val="tx2"/>
                </a:solidFill>
              </a:rPr>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3459392278"/>
              </p:ext>
            </p:extLst>
          </p:nvPr>
        </p:nvGraphicFramePr>
        <p:xfrm>
          <a:off x="0" y="908719"/>
          <a:ext cx="9144000" cy="4824534"/>
        </p:xfrm>
        <a:graphic>
          <a:graphicData uri="http://schemas.openxmlformats.org/drawingml/2006/table">
            <a:tbl>
              <a:tblPr firstRow="1" bandRow="1">
                <a:tableStyleId>{7DF18680-E054-41AD-8BC1-D1AEF772440D}</a:tableStyleId>
              </a:tblPr>
              <a:tblGrid>
                <a:gridCol w="4402431">
                  <a:extLst>
                    <a:ext uri="{9D8B030D-6E8A-4147-A177-3AD203B41FA5}">
                      <a16:colId xmlns:a16="http://schemas.microsoft.com/office/drawing/2014/main" val="4040117992"/>
                    </a:ext>
                  </a:extLst>
                </a:gridCol>
                <a:gridCol w="2421139">
                  <a:extLst>
                    <a:ext uri="{9D8B030D-6E8A-4147-A177-3AD203B41FA5}">
                      <a16:colId xmlns:a16="http://schemas.microsoft.com/office/drawing/2014/main" val="2491187379"/>
                    </a:ext>
                  </a:extLst>
                </a:gridCol>
                <a:gridCol w="2320430">
                  <a:extLst>
                    <a:ext uri="{9D8B030D-6E8A-4147-A177-3AD203B41FA5}">
                      <a16:colId xmlns:a16="http://schemas.microsoft.com/office/drawing/2014/main" val="1280468230"/>
                    </a:ext>
                  </a:extLst>
                </a:gridCol>
              </a:tblGrid>
              <a:tr h="552890">
                <a:tc>
                  <a:txBody>
                    <a:bodyPr/>
                    <a:lstStyle/>
                    <a:p>
                      <a:endParaRPr lang="en-GB" dirty="0"/>
                    </a:p>
                  </a:txBody>
                  <a:tcPr>
                    <a:solidFill>
                      <a:schemeClr val="tx2">
                        <a:lumMod val="75000"/>
                      </a:schemeClr>
                    </a:solidFill>
                  </a:tcPr>
                </a:tc>
                <a:tc>
                  <a:txBody>
                    <a:bodyPr/>
                    <a:lstStyle/>
                    <a:p>
                      <a:pPr algn="ctr"/>
                      <a:r>
                        <a:rPr lang="en-GB" dirty="0"/>
                        <a:t>Company A</a:t>
                      </a:r>
                    </a:p>
                  </a:txBody>
                  <a:tcPr>
                    <a:solidFill>
                      <a:schemeClr val="tx2">
                        <a:lumMod val="75000"/>
                      </a:schemeClr>
                    </a:solidFill>
                  </a:tcPr>
                </a:tc>
                <a:tc>
                  <a:txBody>
                    <a:bodyPr/>
                    <a:lstStyle/>
                    <a:p>
                      <a:pPr algn="ctr"/>
                      <a:r>
                        <a:rPr lang="en-GB" dirty="0"/>
                        <a:t>Company B</a:t>
                      </a:r>
                    </a:p>
                  </a:txBody>
                  <a:tcPr>
                    <a:solidFill>
                      <a:schemeClr val="tx2">
                        <a:lumMod val="75000"/>
                      </a:schemeClr>
                    </a:solidFill>
                  </a:tcPr>
                </a:tc>
                <a:extLst>
                  <a:ext uri="{0D108BD9-81ED-4DB2-BD59-A6C34878D82A}">
                    <a16:rowId xmlns:a16="http://schemas.microsoft.com/office/drawing/2014/main" val="3998832447"/>
                  </a:ext>
                </a:extLst>
              </a:tr>
              <a:tr h="552890">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552890">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552890">
                <a:tc>
                  <a:txBody>
                    <a:bodyPr/>
                    <a:lstStyle/>
                    <a:p>
                      <a:r>
                        <a:rPr lang="en-GB" dirty="0"/>
                        <a:t>£1 ordinary shares (100,000)</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552890">
                <a:tc>
                  <a:txBody>
                    <a:bodyPr/>
                    <a:lstStyle/>
                    <a:p>
                      <a:r>
                        <a:rPr lang="en-GB" dirty="0"/>
                        <a:t>£0.50 </a:t>
                      </a:r>
                      <a:r>
                        <a:rPr lang="en-GB"/>
                        <a:t>ordinary shares (300,000)</a:t>
                      </a:r>
                      <a:endParaRPr lang="en-GB" dirty="0"/>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954304">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552890">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552890">
                <a:tc>
                  <a:txBody>
                    <a:bodyPr/>
                    <a:lstStyle/>
                    <a:p>
                      <a:r>
                        <a:rPr lang="en-GB" dirty="0"/>
                        <a:t>10,000 shares</a:t>
                      </a:r>
                    </a:p>
                  </a:txBody>
                  <a:tcPr/>
                </a:tc>
                <a:tc>
                  <a:txBody>
                    <a:bodyPr/>
                    <a:lstStyle/>
                    <a:p>
                      <a:pPr algn="ctr"/>
                      <a:r>
                        <a:rPr lang="en-GB" dirty="0"/>
                        <a:t>£1,000</a:t>
                      </a:r>
                    </a:p>
                  </a:txBody>
                  <a:tcPr/>
                </a:tc>
                <a:tc>
                  <a:txBody>
                    <a:bodyPr/>
                    <a:lstStyle/>
                    <a:p>
                      <a:pPr algn="ctr"/>
                      <a:r>
                        <a:rPr lang="en-GB" dirty="0"/>
                        <a:t>£670</a:t>
                      </a:r>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37</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0" y="1"/>
            <a:ext cx="9143999" cy="692696"/>
          </a:xfrm>
          <a:solidFill>
            <a:schemeClr val="tx2">
              <a:lumMod val="20000"/>
              <a:lumOff val="80000"/>
            </a:schemeClr>
          </a:solidFill>
        </p:spPr>
        <p:txBody>
          <a:bodyPr>
            <a:normAutofit/>
          </a:bodyPr>
          <a:lstStyle/>
          <a:p>
            <a:pPr algn="ctr"/>
            <a:r>
              <a:rPr lang="en-GB" sz="2800" dirty="0">
                <a:solidFill>
                  <a:schemeClr val="tx2"/>
                </a:solidFill>
              </a:rPr>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1003073192"/>
              </p:ext>
            </p:extLst>
          </p:nvPr>
        </p:nvGraphicFramePr>
        <p:xfrm>
          <a:off x="1" y="692697"/>
          <a:ext cx="9143997" cy="5123509"/>
        </p:xfrm>
        <a:graphic>
          <a:graphicData uri="http://schemas.openxmlformats.org/drawingml/2006/table">
            <a:tbl>
              <a:tblPr firstRow="1" firstCol="1" bandRow="1">
                <a:tableStyleId>{7DF18680-E054-41AD-8BC1-D1AEF772440D}</a:tableStyleId>
              </a:tblPr>
              <a:tblGrid>
                <a:gridCol w="4869589">
                  <a:extLst>
                    <a:ext uri="{9D8B030D-6E8A-4147-A177-3AD203B41FA5}">
                      <a16:colId xmlns:a16="http://schemas.microsoft.com/office/drawing/2014/main" val="120673393"/>
                    </a:ext>
                  </a:extLst>
                </a:gridCol>
                <a:gridCol w="2137204">
                  <a:extLst>
                    <a:ext uri="{9D8B030D-6E8A-4147-A177-3AD203B41FA5}">
                      <a16:colId xmlns:a16="http://schemas.microsoft.com/office/drawing/2014/main" val="626248864"/>
                    </a:ext>
                  </a:extLst>
                </a:gridCol>
                <a:gridCol w="2137204">
                  <a:extLst>
                    <a:ext uri="{9D8B030D-6E8A-4147-A177-3AD203B41FA5}">
                      <a16:colId xmlns:a16="http://schemas.microsoft.com/office/drawing/2014/main" val="2390084094"/>
                    </a:ext>
                  </a:extLst>
                </a:gridCol>
              </a:tblGrid>
              <a:tr h="59554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993154780"/>
                  </a:ext>
                </a:extLst>
              </a:tr>
              <a:tr h="444501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Profit after interest and tax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Number of ordinary shares in issue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The EPS is the amount of profit on ordinary activities, after tax and all other charges, that has been earned for each ordinary share.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38</a:t>
            </a:fld>
            <a:endParaRPr lang="en-GB" dirty="0"/>
          </a:p>
        </p:txBody>
      </p:sp>
      <p:sp>
        <p:nvSpPr>
          <p:cNvPr id="3" name="TextBox 2">
            <a:extLst>
              <a:ext uri="{FF2B5EF4-FFF2-40B4-BE49-F238E27FC236}">
                <a16:creationId xmlns:a16="http://schemas.microsoft.com/office/drawing/2014/main" id="{7D94F56F-A515-4A16-8850-F807BCA37E78}"/>
              </a:ext>
            </a:extLst>
          </p:cNvPr>
          <p:cNvSpPr txBox="1"/>
          <p:nvPr/>
        </p:nvSpPr>
        <p:spPr>
          <a:xfrm>
            <a:off x="4932040" y="2437161"/>
            <a:ext cx="1728132" cy="1015663"/>
          </a:xfrm>
          <a:prstGeom prst="rect">
            <a:avLst/>
          </a:prstGeom>
          <a:noFill/>
        </p:spPr>
        <p:txBody>
          <a:bodyPr wrap="square" rtlCol="0">
            <a:spAutoFit/>
          </a:bodyPr>
          <a:lstStyle/>
          <a:p>
            <a:pPr algn="ctr"/>
            <a:r>
              <a:rPr lang="en-GB" sz="2000" u="sng" dirty="0"/>
              <a:t>12,000 x 100</a:t>
            </a:r>
          </a:p>
          <a:p>
            <a:pPr algn="ctr"/>
            <a:r>
              <a:rPr lang="en-GB" sz="2000" dirty="0"/>
              <a:t>300,000</a:t>
            </a:r>
          </a:p>
          <a:p>
            <a:pPr algn="ctr"/>
            <a:r>
              <a:rPr lang="en-GB" sz="2000" dirty="0"/>
              <a:t>= 4.0 pence</a:t>
            </a:r>
          </a:p>
        </p:txBody>
      </p:sp>
      <p:sp>
        <p:nvSpPr>
          <p:cNvPr id="5" name="TextBox 4">
            <a:extLst>
              <a:ext uri="{FF2B5EF4-FFF2-40B4-BE49-F238E27FC236}">
                <a16:creationId xmlns:a16="http://schemas.microsoft.com/office/drawing/2014/main" id="{DD485001-C6D3-4C75-A723-6F63210E6D6D}"/>
              </a:ext>
            </a:extLst>
          </p:cNvPr>
          <p:cNvSpPr txBox="1"/>
          <p:nvPr/>
        </p:nvSpPr>
        <p:spPr>
          <a:xfrm>
            <a:off x="6958668" y="2401322"/>
            <a:ext cx="1728132" cy="1015663"/>
          </a:xfrm>
          <a:prstGeom prst="rect">
            <a:avLst/>
          </a:prstGeom>
          <a:noFill/>
        </p:spPr>
        <p:txBody>
          <a:bodyPr wrap="square" rtlCol="0">
            <a:spAutoFit/>
          </a:bodyPr>
          <a:lstStyle/>
          <a:p>
            <a:pPr algn="ctr"/>
            <a:r>
              <a:rPr lang="en-GB" sz="2000" u="sng" dirty="0"/>
              <a:t>24,000 x 100</a:t>
            </a:r>
          </a:p>
          <a:p>
            <a:pPr algn="ctr"/>
            <a:r>
              <a:rPr lang="en-GB" sz="2000" dirty="0"/>
              <a:t>300,000</a:t>
            </a:r>
          </a:p>
          <a:p>
            <a:pPr algn="ctr"/>
            <a:r>
              <a:rPr lang="en-GB" sz="2000" dirty="0"/>
              <a:t>=8.0 pence</a:t>
            </a:r>
          </a:p>
        </p:txBody>
      </p:sp>
      <p:sp>
        <p:nvSpPr>
          <p:cNvPr id="7" name="TextBox 6">
            <a:extLst>
              <a:ext uri="{FF2B5EF4-FFF2-40B4-BE49-F238E27FC236}">
                <a16:creationId xmlns:a16="http://schemas.microsoft.com/office/drawing/2014/main" id="{819C4E79-1E00-44C7-9345-92FA6BEB0AF8}"/>
              </a:ext>
            </a:extLst>
          </p:cNvPr>
          <p:cNvSpPr txBox="1"/>
          <p:nvPr/>
        </p:nvSpPr>
        <p:spPr>
          <a:xfrm>
            <a:off x="4717686" y="3612419"/>
            <a:ext cx="3271707" cy="369332"/>
          </a:xfrm>
          <a:prstGeom prst="rect">
            <a:avLst/>
          </a:prstGeom>
          <a:noFill/>
        </p:spPr>
        <p:txBody>
          <a:bodyPr wrap="square" rtlCol="0">
            <a:spAutoFit/>
          </a:bodyPr>
          <a:lstStyle/>
          <a:p>
            <a:pPr algn="ctr"/>
            <a:r>
              <a:rPr lang="en-GB" dirty="0"/>
              <a:t>Relative difference = -50.0%</a:t>
            </a:r>
          </a:p>
        </p:txBody>
      </p:sp>
      <p:sp>
        <p:nvSpPr>
          <p:cNvPr id="8" name="TextBox 7">
            <a:extLst>
              <a:ext uri="{FF2B5EF4-FFF2-40B4-BE49-F238E27FC236}">
                <a16:creationId xmlns:a16="http://schemas.microsoft.com/office/drawing/2014/main" id="{92B2AB42-3E96-FD7E-8C43-257C8D8F02ED}"/>
              </a:ext>
            </a:extLst>
          </p:cNvPr>
          <p:cNvSpPr txBox="1"/>
          <p:nvPr/>
        </p:nvSpPr>
        <p:spPr>
          <a:xfrm>
            <a:off x="4860032" y="4017590"/>
            <a:ext cx="3271707" cy="369332"/>
          </a:xfrm>
          <a:prstGeom prst="rect">
            <a:avLst/>
          </a:prstGeom>
          <a:noFill/>
        </p:spPr>
        <p:txBody>
          <a:bodyPr wrap="square" rtlCol="0">
            <a:spAutoFit/>
          </a:bodyPr>
          <a:lstStyle/>
          <a:p>
            <a:r>
              <a:rPr lang="en-GB" dirty="0"/>
              <a:t>Adverse</a:t>
            </a:r>
          </a:p>
        </p:txBody>
      </p:sp>
      <p:sp>
        <p:nvSpPr>
          <p:cNvPr id="9" name="TextBox 8">
            <a:extLst>
              <a:ext uri="{FF2B5EF4-FFF2-40B4-BE49-F238E27FC236}">
                <a16:creationId xmlns:a16="http://schemas.microsoft.com/office/drawing/2014/main" id="{F4F2D347-099F-5FA3-F896-C3E79BFFF869}"/>
              </a:ext>
            </a:extLst>
          </p:cNvPr>
          <p:cNvSpPr txBox="1"/>
          <p:nvPr/>
        </p:nvSpPr>
        <p:spPr>
          <a:xfrm>
            <a:off x="4905625" y="4484639"/>
            <a:ext cx="4238373" cy="923330"/>
          </a:xfrm>
          <a:prstGeom prst="rect">
            <a:avLst/>
          </a:prstGeom>
          <a:noFill/>
        </p:spPr>
        <p:txBody>
          <a:bodyPr wrap="square" rtlCol="0">
            <a:spAutoFit/>
          </a:bodyPr>
          <a:lstStyle/>
          <a:p>
            <a:r>
              <a:rPr lang="en-GB" dirty="0"/>
              <a:t>Causation:</a:t>
            </a:r>
          </a:p>
          <a:p>
            <a:r>
              <a:rPr lang="en-GB" dirty="0"/>
              <a:t>Profit after interest and tax –50%</a:t>
            </a:r>
          </a:p>
          <a:p>
            <a:r>
              <a:rPr lang="en-GB" dirty="0"/>
              <a:t>Number of ordinary shares no change</a:t>
            </a:r>
          </a:p>
        </p:txBody>
      </p:sp>
    </p:spTree>
    <p:custDataLst>
      <p:tags r:id="rId1"/>
    </p:custDataLst>
    <p:extLst>
      <p:ext uri="{BB962C8B-B14F-4D97-AF65-F5344CB8AC3E}">
        <p14:creationId xmlns:p14="http://schemas.microsoft.com/office/powerpoint/2010/main" val="261141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p:bldP spid="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35496" y="-1"/>
            <a:ext cx="9108504" cy="731135"/>
          </a:xfrm>
          <a:solidFill>
            <a:schemeClr val="tx2">
              <a:lumMod val="20000"/>
              <a:lumOff val="80000"/>
            </a:schemeClr>
          </a:solidFill>
        </p:spPr>
        <p:txBody>
          <a:bodyPr>
            <a:normAutofit/>
          </a:bodyPr>
          <a:lstStyle/>
          <a:p>
            <a:pPr algn="ctr"/>
            <a:r>
              <a:rPr lang="en-GB" sz="3100" dirty="0">
                <a:solidFill>
                  <a:schemeClr val="tx2">
                    <a:lumMod val="75000"/>
                  </a:schemeClr>
                </a:solidFill>
              </a:rPr>
              <a:t>Investment ratios – price earnings ratio (P/</a:t>
            </a:r>
            <a:r>
              <a:rPr lang="en-GB" sz="3100" dirty="0"/>
              <a:t>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3617475165"/>
              </p:ext>
            </p:extLst>
          </p:nvPr>
        </p:nvGraphicFramePr>
        <p:xfrm>
          <a:off x="35496" y="731134"/>
          <a:ext cx="9073008" cy="5172693"/>
        </p:xfrm>
        <a:graphic>
          <a:graphicData uri="http://schemas.openxmlformats.org/drawingml/2006/table">
            <a:tbl>
              <a:tblPr firstRow="1" firstCol="1" bandRow="1">
                <a:tableStyleId>{7DF18680-E054-41AD-8BC1-D1AEF772440D}</a:tableStyleId>
              </a:tblPr>
              <a:tblGrid>
                <a:gridCol w="5085697">
                  <a:extLst>
                    <a:ext uri="{9D8B030D-6E8A-4147-A177-3AD203B41FA5}">
                      <a16:colId xmlns:a16="http://schemas.microsoft.com/office/drawing/2014/main" val="3935855640"/>
                    </a:ext>
                  </a:extLst>
                </a:gridCol>
                <a:gridCol w="1835386">
                  <a:extLst>
                    <a:ext uri="{9D8B030D-6E8A-4147-A177-3AD203B41FA5}">
                      <a16:colId xmlns:a16="http://schemas.microsoft.com/office/drawing/2014/main" val="544767860"/>
                    </a:ext>
                  </a:extLst>
                </a:gridCol>
                <a:gridCol w="2151925">
                  <a:extLst>
                    <a:ext uri="{9D8B030D-6E8A-4147-A177-3AD203B41FA5}">
                      <a16:colId xmlns:a16="http://schemas.microsoft.com/office/drawing/2014/main" val="1178093634"/>
                    </a:ext>
                  </a:extLst>
                </a:gridCol>
              </a:tblGrid>
              <a:tr h="507927">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extLst>
                  <a:ext uri="{0D108BD9-81ED-4DB2-BD59-A6C34878D82A}">
                    <a16:rowId xmlns:a16="http://schemas.microsoft.com/office/drawing/2014/main" val="2398054545"/>
                  </a:ext>
                </a:extLst>
              </a:tr>
              <a:tr h="4494195">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solidFill>
                            <a:schemeClr val="tx2">
                              <a:lumMod val="20000"/>
                              <a:lumOff val="80000"/>
                            </a:schemeClr>
                          </a:solidFill>
                          <a:effectLst/>
                        </a:rPr>
                        <a:t>Share price in pence</a:t>
                      </a:r>
                      <a:r>
                        <a:rPr lang="en-GB" sz="1400" dirty="0">
                          <a:solidFill>
                            <a:schemeClr val="tx2">
                              <a:lumMod val="20000"/>
                              <a:lumOff val="80000"/>
                            </a:schemeClr>
                          </a:solidFill>
                          <a:effectLst/>
                        </a:rPr>
                        <a:t>        </a:t>
                      </a:r>
                    </a:p>
                    <a:p>
                      <a:pPr algn="l">
                        <a:lnSpc>
                          <a:spcPct val="115000"/>
                        </a:lnSpc>
                        <a:spcAft>
                          <a:spcPts val="0"/>
                        </a:spcAft>
                      </a:pPr>
                      <a:r>
                        <a:rPr lang="en-GB" sz="1400" dirty="0">
                          <a:solidFill>
                            <a:schemeClr val="tx2">
                              <a:lumMod val="20000"/>
                              <a:lumOff val="80000"/>
                            </a:schemeClr>
                          </a:solidFill>
                          <a:effectLst/>
                        </a:rPr>
                        <a:t>Earnings per Share</a:t>
                      </a:r>
                    </a:p>
                    <a:p>
                      <a:pPr algn="l">
                        <a:lnSpc>
                          <a:spcPct val="115000"/>
                        </a:lnSpc>
                        <a:spcAft>
                          <a:spcPts val="0"/>
                        </a:spcAft>
                      </a:pPr>
                      <a:r>
                        <a:rPr lang="en-GB" sz="1400" dirty="0">
                          <a:solidFill>
                            <a:schemeClr val="tx2">
                              <a:lumMod val="20000"/>
                              <a:lumOff val="80000"/>
                            </a:schemeClr>
                          </a:solidFill>
                          <a:effectLst/>
                        </a:rPr>
                        <a:t> </a:t>
                      </a:r>
                    </a:p>
                    <a:p>
                      <a:pPr algn="l">
                        <a:lnSpc>
                          <a:spcPct val="115000"/>
                        </a:lnSpc>
                        <a:spcAft>
                          <a:spcPts val="0"/>
                        </a:spcAft>
                      </a:pPr>
                      <a:r>
                        <a:rPr lang="en-GB" sz="1400" dirty="0">
                          <a:solidFill>
                            <a:schemeClr val="tx2">
                              <a:lumMod val="20000"/>
                              <a:lumOff val="80000"/>
                            </a:schemeClr>
                          </a:solidFill>
                          <a:effectLst/>
                        </a:rPr>
                        <a:t>The P/E ratio shows the relationship between the market price of an ordinary share and its earnings per share.</a:t>
                      </a:r>
                    </a:p>
                    <a:p>
                      <a:pPr algn="l">
                        <a:lnSpc>
                          <a:spcPct val="115000"/>
                        </a:lnSpc>
                        <a:spcAft>
                          <a:spcPts val="0"/>
                        </a:spcAft>
                      </a:pPr>
                      <a:r>
                        <a:rPr lang="en-GB" sz="1400" dirty="0">
                          <a:solidFill>
                            <a:schemeClr val="tx2">
                              <a:lumMod val="20000"/>
                              <a:lumOff val="80000"/>
                            </a:schemeClr>
                          </a:solidFill>
                          <a:effectLst/>
                        </a:rPr>
                        <a:t>The simplest way of looking at the P/E ratio is to regard it as the number of years’ earnings that are needed to recover the share price.</a:t>
                      </a:r>
                    </a:p>
                    <a:p>
                      <a:pPr algn="l">
                        <a:lnSpc>
                          <a:spcPct val="115000"/>
                        </a:lnSpc>
                        <a:spcAft>
                          <a:spcPts val="0"/>
                        </a:spcAft>
                      </a:pPr>
                      <a:r>
                        <a:rPr lang="en-GB" sz="1400" dirty="0">
                          <a:solidFill>
                            <a:schemeClr val="tx2">
                              <a:lumMod val="20000"/>
                              <a:lumOff val="80000"/>
                            </a:schemeClr>
                          </a:solidFill>
                          <a:effectLst/>
                        </a:rPr>
                        <a:t>A high or low ratio can only be judged in relation to other companies in the same sector of the market.</a:t>
                      </a:r>
                    </a:p>
                    <a:p>
                      <a:pPr algn="l">
                        <a:lnSpc>
                          <a:spcPct val="115000"/>
                        </a:lnSpc>
                        <a:spcAft>
                          <a:spcPts val="0"/>
                        </a:spcAft>
                      </a:pPr>
                      <a:r>
                        <a:rPr lang="en-GB" sz="1400" dirty="0">
                          <a:solidFill>
                            <a:schemeClr val="tx2">
                              <a:lumMod val="20000"/>
                              <a:lumOff val="80000"/>
                            </a:schemeClr>
                          </a:solidFill>
                          <a:effectLst/>
                        </a:rPr>
                        <a:t>The P/E ratio gives an indication of the confidence that investors have in the future prosperity of the business.</a:t>
                      </a:r>
                    </a:p>
                    <a:p>
                      <a:pPr algn="l">
                        <a:lnSpc>
                          <a:spcPct val="115000"/>
                        </a:lnSpc>
                        <a:spcAft>
                          <a:spcPts val="0"/>
                        </a:spcAft>
                      </a:pPr>
                      <a:r>
                        <a:rPr lang="en-GB" sz="1400" dirty="0">
                          <a:solidFill>
                            <a:schemeClr val="tx2">
                              <a:lumMod val="20000"/>
                              <a:lumOff val="80000"/>
                            </a:schemeClr>
                          </a:solidFill>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39</a:t>
            </a:fld>
            <a:endParaRPr lang="en-GB" dirty="0"/>
          </a:p>
        </p:txBody>
      </p:sp>
      <p:sp>
        <p:nvSpPr>
          <p:cNvPr id="3" name="TextBox 2">
            <a:extLst>
              <a:ext uri="{FF2B5EF4-FFF2-40B4-BE49-F238E27FC236}">
                <a16:creationId xmlns:a16="http://schemas.microsoft.com/office/drawing/2014/main" id="{EC2B1EB8-0F54-4FE0-94FF-E1D571D799FE}"/>
              </a:ext>
            </a:extLst>
          </p:cNvPr>
          <p:cNvSpPr txBox="1"/>
          <p:nvPr/>
        </p:nvSpPr>
        <p:spPr>
          <a:xfrm>
            <a:off x="5076056" y="2227322"/>
            <a:ext cx="1904300" cy="1323439"/>
          </a:xfrm>
          <a:prstGeom prst="rect">
            <a:avLst/>
          </a:prstGeom>
          <a:noFill/>
        </p:spPr>
        <p:txBody>
          <a:bodyPr wrap="square" rtlCol="0">
            <a:spAutoFit/>
          </a:bodyPr>
          <a:lstStyle/>
          <a:p>
            <a:pPr algn="ctr"/>
            <a:r>
              <a:rPr lang="en-GB" sz="2000" u="sng" dirty="0"/>
              <a:t>162 </a:t>
            </a:r>
          </a:p>
          <a:p>
            <a:pPr algn="ctr"/>
            <a:r>
              <a:rPr lang="en-GB" sz="2000" dirty="0"/>
              <a:t>4</a:t>
            </a:r>
          </a:p>
          <a:p>
            <a:pPr algn="ctr"/>
            <a:r>
              <a:rPr lang="en-GB" sz="2000" dirty="0"/>
              <a:t>= 40.5 years</a:t>
            </a:r>
          </a:p>
          <a:p>
            <a:pPr algn="ctr"/>
            <a:endParaRPr lang="en-GB" sz="2000" dirty="0">
              <a:solidFill>
                <a:schemeClr val="bg1"/>
              </a:solidFill>
            </a:endParaRPr>
          </a:p>
        </p:txBody>
      </p:sp>
      <p:sp>
        <p:nvSpPr>
          <p:cNvPr id="5" name="TextBox 4">
            <a:extLst>
              <a:ext uri="{FF2B5EF4-FFF2-40B4-BE49-F238E27FC236}">
                <a16:creationId xmlns:a16="http://schemas.microsoft.com/office/drawing/2014/main" id="{606C10F6-24DF-40E7-94F2-56CB41ACBC89}"/>
              </a:ext>
            </a:extLst>
          </p:cNvPr>
          <p:cNvSpPr txBox="1"/>
          <p:nvPr/>
        </p:nvSpPr>
        <p:spPr>
          <a:xfrm>
            <a:off x="7056128" y="2276872"/>
            <a:ext cx="1904300" cy="1323439"/>
          </a:xfrm>
          <a:prstGeom prst="rect">
            <a:avLst/>
          </a:prstGeom>
          <a:noFill/>
        </p:spPr>
        <p:txBody>
          <a:bodyPr wrap="square" rtlCol="0">
            <a:spAutoFit/>
          </a:bodyPr>
          <a:lstStyle/>
          <a:p>
            <a:pPr algn="ctr"/>
            <a:r>
              <a:rPr lang="en-GB" sz="2000" u="sng" dirty="0"/>
              <a:t>144 </a:t>
            </a:r>
          </a:p>
          <a:p>
            <a:pPr algn="ctr"/>
            <a:r>
              <a:rPr lang="en-GB" sz="2000" dirty="0"/>
              <a:t>8</a:t>
            </a:r>
          </a:p>
          <a:p>
            <a:pPr algn="ctr"/>
            <a:r>
              <a:rPr lang="en-GB" sz="2000" dirty="0"/>
              <a:t>= 18.0 years</a:t>
            </a:r>
          </a:p>
          <a:p>
            <a:pPr algn="ctr"/>
            <a:endParaRPr lang="en-GB" sz="2000" dirty="0">
              <a:solidFill>
                <a:schemeClr val="bg1"/>
              </a:solidFill>
            </a:endParaRPr>
          </a:p>
        </p:txBody>
      </p:sp>
      <p:sp>
        <p:nvSpPr>
          <p:cNvPr id="7" name="TextBox 6">
            <a:extLst>
              <a:ext uri="{FF2B5EF4-FFF2-40B4-BE49-F238E27FC236}">
                <a16:creationId xmlns:a16="http://schemas.microsoft.com/office/drawing/2014/main" id="{587000E8-0C8D-4CE4-A1A2-4712A796F1B6}"/>
              </a:ext>
            </a:extLst>
          </p:cNvPr>
          <p:cNvSpPr txBox="1"/>
          <p:nvPr/>
        </p:nvSpPr>
        <p:spPr>
          <a:xfrm>
            <a:off x="5230443" y="4063361"/>
            <a:ext cx="3729985" cy="369332"/>
          </a:xfrm>
          <a:prstGeom prst="rect">
            <a:avLst/>
          </a:prstGeom>
          <a:noFill/>
        </p:spPr>
        <p:txBody>
          <a:bodyPr wrap="square" rtlCol="0">
            <a:spAutoFit/>
          </a:bodyPr>
          <a:lstStyle/>
          <a:p>
            <a:r>
              <a:rPr lang="en-GB" dirty="0"/>
              <a:t>Relative difference = +125.0%</a:t>
            </a:r>
          </a:p>
        </p:txBody>
      </p:sp>
    </p:spTree>
    <p:custDataLst>
      <p:tags r:id="rId1"/>
    </p:custDataLst>
    <p:extLst>
      <p:ext uri="{BB962C8B-B14F-4D97-AF65-F5344CB8AC3E}">
        <p14:creationId xmlns:p14="http://schemas.microsoft.com/office/powerpoint/2010/main" val="33134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2592" y="-12215"/>
            <a:ext cx="9131408" cy="488887"/>
          </a:xfrm>
          <a:solidFill>
            <a:schemeClr val="tx2">
              <a:lumMod val="20000"/>
              <a:lumOff val="80000"/>
            </a:schemeClr>
          </a:solidFill>
        </p:spPr>
        <p:txBody>
          <a:bodyPr>
            <a:noAutofit/>
          </a:bodyPr>
          <a:lstStyle/>
          <a:p>
            <a:pPr algn="ctr"/>
            <a:r>
              <a:rPr lang="en-GB" sz="2800" dirty="0">
                <a:solidFill>
                  <a:schemeClr val="tx2"/>
                </a:solidFill>
              </a:rPr>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3650441095"/>
              </p:ext>
            </p:extLst>
          </p:nvPr>
        </p:nvGraphicFramePr>
        <p:xfrm>
          <a:off x="0" y="476672"/>
          <a:ext cx="9131408" cy="5184576"/>
        </p:xfrm>
        <a:graphic>
          <a:graphicData uri="http://schemas.openxmlformats.org/drawingml/2006/table">
            <a:tbl>
              <a:tblPr firstRow="1" firstCol="1" bandRow="1">
                <a:tableStyleId>{7DF18680-E054-41AD-8BC1-D1AEF772440D}</a:tableStyleId>
              </a:tblPr>
              <a:tblGrid>
                <a:gridCol w="5031787">
                  <a:extLst>
                    <a:ext uri="{9D8B030D-6E8A-4147-A177-3AD203B41FA5}">
                      <a16:colId xmlns:a16="http://schemas.microsoft.com/office/drawing/2014/main" val="4262130531"/>
                    </a:ext>
                  </a:extLst>
                </a:gridCol>
                <a:gridCol w="2044163">
                  <a:extLst>
                    <a:ext uri="{9D8B030D-6E8A-4147-A177-3AD203B41FA5}">
                      <a16:colId xmlns:a16="http://schemas.microsoft.com/office/drawing/2014/main" val="3626510109"/>
                    </a:ext>
                  </a:extLst>
                </a:gridCol>
                <a:gridCol w="2055458">
                  <a:extLst>
                    <a:ext uri="{9D8B030D-6E8A-4147-A177-3AD203B41FA5}">
                      <a16:colId xmlns:a16="http://schemas.microsoft.com/office/drawing/2014/main" val="2608802518"/>
                    </a:ext>
                  </a:extLst>
                </a:gridCol>
              </a:tblGrid>
              <a:tr h="69218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663963566"/>
                  </a:ext>
                </a:extLst>
              </a:tr>
              <a:tr h="449238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Dividends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Number of ordinary shares in issue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shows the amount of dividend paid out to the holder of one ordinary share.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NOTE:  As with EPS, you need to be careful  when calculating the number of shares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40</a:t>
            </a:fld>
            <a:endParaRPr lang="en-GB" dirty="0"/>
          </a:p>
        </p:txBody>
      </p:sp>
      <p:sp>
        <p:nvSpPr>
          <p:cNvPr id="3" name="TextBox 2">
            <a:extLst>
              <a:ext uri="{FF2B5EF4-FFF2-40B4-BE49-F238E27FC236}">
                <a16:creationId xmlns:a16="http://schemas.microsoft.com/office/drawing/2014/main" id="{72956E68-A52D-4B9E-A611-102CCE99B7B2}"/>
              </a:ext>
            </a:extLst>
          </p:cNvPr>
          <p:cNvSpPr txBox="1"/>
          <p:nvPr/>
        </p:nvSpPr>
        <p:spPr>
          <a:xfrm>
            <a:off x="5076056" y="2488772"/>
            <a:ext cx="1803633" cy="400110"/>
          </a:xfrm>
          <a:prstGeom prst="rect">
            <a:avLst/>
          </a:prstGeom>
          <a:noFill/>
        </p:spPr>
        <p:txBody>
          <a:bodyPr wrap="square" rtlCol="0">
            <a:spAutoFit/>
          </a:bodyPr>
          <a:lstStyle/>
          <a:p>
            <a:pPr algn="ctr"/>
            <a:r>
              <a:rPr lang="en-GB" sz="2000" dirty="0"/>
              <a:t>Nil</a:t>
            </a:r>
          </a:p>
        </p:txBody>
      </p:sp>
      <p:sp>
        <p:nvSpPr>
          <p:cNvPr id="5" name="TextBox 4">
            <a:extLst>
              <a:ext uri="{FF2B5EF4-FFF2-40B4-BE49-F238E27FC236}">
                <a16:creationId xmlns:a16="http://schemas.microsoft.com/office/drawing/2014/main" id="{89EB7517-056E-4747-8EBE-169722CFF426}"/>
              </a:ext>
            </a:extLst>
          </p:cNvPr>
          <p:cNvSpPr txBox="1"/>
          <p:nvPr/>
        </p:nvSpPr>
        <p:spPr>
          <a:xfrm>
            <a:off x="7164288" y="2286741"/>
            <a:ext cx="1803632" cy="1015663"/>
          </a:xfrm>
          <a:prstGeom prst="rect">
            <a:avLst/>
          </a:prstGeom>
          <a:noFill/>
        </p:spPr>
        <p:txBody>
          <a:bodyPr wrap="square" rtlCol="0">
            <a:spAutoFit/>
          </a:bodyPr>
          <a:lstStyle/>
          <a:p>
            <a:pPr algn="ctr"/>
            <a:r>
              <a:rPr lang="en-GB" sz="2000" u="sng" dirty="0"/>
              <a:t>12,000 x 100</a:t>
            </a:r>
          </a:p>
          <a:p>
            <a:pPr algn="ctr"/>
            <a:r>
              <a:rPr lang="en-GB" sz="2000" dirty="0"/>
              <a:t>300,000</a:t>
            </a:r>
          </a:p>
          <a:p>
            <a:pPr algn="ctr"/>
            <a:r>
              <a:rPr lang="en-GB" sz="2000" dirty="0"/>
              <a:t>= 4 pence</a:t>
            </a:r>
          </a:p>
        </p:txBody>
      </p:sp>
      <p:sp>
        <p:nvSpPr>
          <p:cNvPr id="7" name="TextBox 6">
            <a:extLst>
              <a:ext uri="{FF2B5EF4-FFF2-40B4-BE49-F238E27FC236}">
                <a16:creationId xmlns:a16="http://schemas.microsoft.com/office/drawing/2014/main" id="{B51B7BC8-CBFC-46FE-BB13-014B271C1DA9}"/>
              </a:ext>
            </a:extLst>
          </p:cNvPr>
          <p:cNvSpPr txBox="1"/>
          <p:nvPr/>
        </p:nvSpPr>
        <p:spPr>
          <a:xfrm>
            <a:off x="5078641" y="3969119"/>
            <a:ext cx="3729985" cy="369332"/>
          </a:xfrm>
          <a:prstGeom prst="rect">
            <a:avLst/>
          </a:prstGeom>
          <a:noFill/>
        </p:spPr>
        <p:txBody>
          <a:bodyPr wrap="square" rtlCol="0">
            <a:spAutoFit/>
          </a:bodyPr>
          <a:lstStyle/>
          <a:p>
            <a:pPr algn="ctr"/>
            <a:r>
              <a:rPr lang="en-GB" dirty="0"/>
              <a:t>Relative difference = N/a</a:t>
            </a:r>
          </a:p>
        </p:txBody>
      </p:sp>
    </p:spTree>
    <p:custDataLst>
      <p:tags r:id="rId1"/>
    </p:custDataLst>
    <p:extLst>
      <p:ext uri="{BB962C8B-B14F-4D97-AF65-F5344CB8AC3E}">
        <p14:creationId xmlns:p14="http://schemas.microsoft.com/office/powerpoint/2010/main" val="342614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0" y="0"/>
            <a:ext cx="9143999" cy="662457"/>
          </a:xfrm>
          <a:solidFill>
            <a:schemeClr val="tx2">
              <a:lumMod val="20000"/>
              <a:lumOff val="80000"/>
            </a:schemeClr>
          </a:solidFill>
        </p:spPr>
        <p:txBody>
          <a:bodyPr>
            <a:normAutofit/>
          </a:bodyPr>
          <a:lstStyle/>
          <a:p>
            <a:pPr algn="ctr"/>
            <a:r>
              <a:rPr lang="en-GB" sz="2800" dirty="0">
                <a:solidFill>
                  <a:schemeClr val="tx2">
                    <a:lumMod val="75000"/>
                  </a:schemeClr>
                </a:solidFill>
              </a:rPr>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4070884501"/>
              </p:ext>
            </p:extLst>
          </p:nvPr>
        </p:nvGraphicFramePr>
        <p:xfrm>
          <a:off x="0" y="662457"/>
          <a:ext cx="9143999" cy="5122204"/>
        </p:xfrm>
        <a:graphic>
          <a:graphicData uri="http://schemas.openxmlformats.org/drawingml/2006/table">
            <a:tbl>
              <a:tblPr firstRow="1" firstCol="1" bandRow="1">
                <a:tableStyleId>{7DF18680-E054-41AD-8BC1-D1AEF772440D}</a:tableStyleId>
              </a:tblPr>
              <a:tblGrid>
                <a:gridCol w="5278127">
                  <a:extLst>
                    <a:ext uri="{9D8B030D-6E8A-4147-A177-3AD203B41FA5}">
                      <a16:colId xmlns:a16="http://schemas.microsoft.com/office/drawing/2014/main" val="145858002"/>
                    </a:ext>
                  </a:extLst>
                </a:gridCol>
                <a:gridCol w="1932936">
                  <a:extLst>
                    <a:ext uri="{9D8B030D-6E8A-4147-A177-3AD203B41FA5}">
                      <a16:colId xmlns:a16="http://schemas.microsoft.com/office/drawing/2014/main" val="3874652154"/>
                    </a:ext>
                  </a:extLst>
                </a:gridCol>
                <a:gridCol w="1932936">
                  <a:extLst>
                    <a:ext uri="{9D8B030D-6E8A-4147-A177-3AD203B41FA5}">
                      <a16:colId xmlns:a16="http://schemas.microsoft.com/office/drawing/2014/main" val="3823046836"/>
                    </a:ext>
                  </a:extLst>
                </a:gridCol>
              </a:tblGrid>
              <a:tr h="572512">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72132747"/>
                  </a:ext>
                </a:extLst>
              </a:tr>
              <a:tr h="444370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Dividends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Profit after interest and tax</a:t>
                      </a:r>
                    </a:p>
                    <a:p>
                      <a:pPr algn="l">
                        <a:lnSpc>
                          <a:spcPct val="115000"/>
                        </a:lnSpc>
                        <a:spcAft>
                          <a:spcPts val="0"/>
                        </a:spcAft>
                      </a:pPr>
                      <a:r>
                        <a:rPr lang="en-GB" sz="1600" u="none" strike="noStrike" dirty="0">
                          <a:solidFill>
                            <a:schemeClr val="tx2">
                              <a:lumMod val="20000"/>
                              <a:lumOff val="80000"/>
                            </a:schemeClr>
                          </a:solidFill>
                          <a:effectLst/>
                        </a:rPr>
                        <a:t> </a:t>
                      </a:r>
                      <a:endParaRPr lang="en-GB" sz="1600" dirty="0">
                        <a:solidFill>
                          <a:schemeClr val="tx2">
                            <a:lumMod val="20000"/>
                            <a:lumOff val="80000"/>
                          </a:schemeClr>
                        </a:solidFill>
                        <a:effectLst/>
                      </a:endParaRPr>
                    </a:p>
                    <a:p>
                      <a:pPr algn="l">
                        <a:lnSpc>
                          <a:spcPct val="115000"/>
                        </a:lnSpc>
                        <a:spcAft>
                          <a:spcPts val="0"/>
                        </a:spcAft>
                      </a:pPr>
                      <a:r>
                        <a:rPr lang="en-GB" sz="1600" u="none" strike="noStrike" dirty="0">
                          <a:solidFill>
                            <a:schemeClr val="tx2">
                              <a:lumMod val="20000"/>
                              <a:lumOff val="80000"/>
                            </a:schemeClr>
                          </a:solidFill>
                          <a:effectLst/>
                        </a:rPr>
                        <a:t> </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This the profit attributable to shareholders   </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41</a:t>
            </a:fld>
            <a:endParaRPr lang="en-GB" dirty="0"/>
          </a:p>
        </p:txBody>
      </p:sp>
      <p:sp>
        <p:nvSpPr>
          <p:cNvPr id="3" name="TextBox 2">
            <a:extLst>
              <a:ext uri="{FF2B5EF4-FFF2-40B4-BE49-F238E27FC236}">
                <a16:creationId xmlns:a16="http://schemas.microsoft.com/office/drawing/2014/main" id="{0B99729E-1C9B-42B5-845A-4CFEB694B0D2}"/>
              </a:ext>
            </a:extLst>
          </p:cNvPr>
          <p:cNvSpPr txBox="1"/>
          <p:nvPr/>
        </p:nvSpPr>
        <p:spPr>
          <a:xfrm>
            <a:off x="5220072" y="2860329"/>
            <a:ext cx="2004968" cy="400110"/>
          </a:xfrm>
          <a:prstGeom prst="rect">
            <a:avLst/>
          </a:prstGeom>
          <a:noFill/>
        </p:spPr>
        <p:txBody>
          <a:bodyPr wrap="square" rtlCol="0">
            <a:spAutoFit/>
          </a:bodyPr>
          <a:lstStyle/>
          <a:p>
            <a:pPr algn="ctr"/>
            <a:r>
              <a:rPr lang="en-GB" sz="2000" dirty="0"/>
              <a:t>Nil</a:t>
            </a:r>
          </a:p>
        </p:txBody>
      </p:sp>
      <p:sp>
        <p:nvSpPr>
          <p:cNvPr id="5" name="TextBox 4">
            <a:extLst>
              <a:ext uri="{FF2B5EF4-FFF2-40B4-BE49-F238E27FC236}">
                <a16:creationId xmlns:a16="http://schemas.microsoft.com/office/drawing/2014/main" id="{DA96D7BA-5353-44DB-99BB-BB7609D23797}"/>
              </a:ext>
            </a:extLst>
          </p:cNvPr>
          <p:cNvSpPr txBox="1"/>
          <p:nvPr/>
        </p:nvSpPr>
        <p:spPr>
          <a:xfrm>
            <a:off x="7117790" y="2598719"/>
            <a:ext cx="2004968" cy="1323439"/>
          </a:xfrm>
          <a:prstGeom prst="rect">
            <a:avLst/>
          </a:prstGeom>
          <a:noFill/>
        </p:spPr>
        <p:txBody>
          <a:bodyPr wrap="square" rtlCol="0">
            <a:spAutoFit/>
          </a:bodyPr>
          <a:lstStyle/>
          <a:p>
            <a:pPr algn="ctr"/>
            <a:r>
              <a:rPr lang="en-GB" sz="2000" u="sng" dirty="0"/>
              <a:t>12,000 x 100</a:t>
            </a:r>
          </a:p>
          <a:p>
            <a:pPr algn="ctr"/>
            <a:r>
              <a:rPr lang="en-GB" sz="2000" dirty="0"/>
              <a:t>24,000</a:t>
            </a:r>
          </a:p>
          <a:p>
            <a:pPr algn="ctr"/>
            <a:r>
              <a:rPr lang="en-GB" sz="2000" dirty="0"/>
              <a:t>= 50%</a:t>
            </a:r>
          </a:p>
          <a:p>
            <a:pPr algn="ctr"/>
            <a:endParaRPr lang="en-GB" sz="2000" u="sng" dirty="0">
              <a:solidFill>
                <a:schemeClr val="bg1"/>
              </a:solidFill>
            </a:endParaRPr>
          </a:p>
        </p:txBody>
      </p:sp>
      <p:sp>
        <p:nvSpPr>
          <p:cNvPr id="7" name="TextBox 6">
            <a:extLst>
              <a:ext uri="{FF2B5EF4-FFF2-40B4-BE49-F238E27FC236}">
                <a16:creationId xmlns:a16="http://schemas.microsoft.com/office/drawing/2014/main" id="{B8B1EA4E-DB99-4ED4-BE64-A6F59FF421D4}"/>
              </a:ext>
            </a:extLst>
          </p:cNvPr>
          <p:cNvSpPr txBox="1"/>
          <p:nvPr/>
        </p:nvSpPr>
        <p:spPr>
          <a:xfrm>
            <a:off x="5338439" y="4018560"/>
            <a:ext cx="3722937" cy="369332"/>
          </a:xfrm>
          <a:prstGeom prst="rect">
            <a:avLst/>
          </a:prstGeom>
          <a:noFill/>
        </p:spPr>
        <p:txBody>
          <a:bodyPr wrap="square" rtlCol="0">
            <a:spAutoFit/>
          </a:bodyPr>
          <a:lstStyle/>
          <a:p>
            <a:pPr algn="ctr"/>
            <a:r>
              <a:rPr lang="en-GB" dirty="0"/>
              <a:t>Relative difference = N/a</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629BE94B-C3BE-45A7-906E-AF9C750C18FE}"/>
                  </a:ext>
                </a:extLst>
              </p14:cNvPr>
              <p14:cNvContentPartPr/>
              <p14:nvPr/>
            </p14:nvContentPartPr>
            <p14:xfrm>
              <a:off x="9209020" y="5177998"/>
              <a:ext cx="360" cy="360"/>
            </p14:xfrm>
          </p:contentPart>
        </mc:Choice>
        <mc:Fallback xmlns="">
          <p:pic>
            <p:nvPicPr>
              <p:cNvPr id="8" name="Ink 7">
                <a:extLst>
                  <a:ext uri="{FF2B5EF4-FFF2-40B4-BE49-F238E27FC236}">
                    <a16:creationId xmlns:a16="http://schemas.microsoft.com/office/drawing/2014/main" id="{629BE94B-C3BE-45A7-906E-AF9C750C18FE}"/>
                  </a:ext>
                </a:extLst>
              </p:cNvPr>
              <p:cNvPicPr/>
              <p:nvPr/>
            </p:nvPicPr>
            <p:blipFill>
              <a:blip r:embed="rId4"/>
              <a:stretch>
                <a:fillRect/>
              </a:stretch>
            </p:blipFill>
            <p:spPr>
              <a:xfrm>
                <a:off x="9191020" y="516035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866B21FC-E9FE-48A6-AFD5-D5D8B43DAC73}"/>
                  </a:ext>
                </a:extLst>
              </p14:cNvPr>
              <p14:cNvContentPartPr/>
              <p14:nvPr/>
            </p14:nvContentPartPr>
            <p14:xfrm>
              <a:off x="8527900" y="5084758"/>
              <a:ext cx="360" cy="360"/>
            </p14:xfrm>
          </p:contentPart>
        </mc:Choice>
        <mc:Fallback xmlns="">
          <p:pic>
            <p:nvPicPr>
              <p:cNvPr id="9" name="Ink 8">
                <a:extLst>
                  <a:ext uri="{FF2B5EF4-FFF2-40B4-BE49-F238E27FC236}">
                    <a16:creationId xmlns:a16="http://schemas.microsoft.com/office/drawing/2014/main" id="{866B21FC-E9FE-48A6-AFD5-D5D8B43DAC73}"/>
                  </a:ext>
                </a:extLst>
              </p:cNvPr>
              <p:cNvPicPr/>
              <p:nvPr/>
            </p:nvPicPr>
            <p:blipFill>
              <a:blip r:embed="rId4"/>
              <a:stretch>
                <a:fillRect/>
              </a:stretch>
            </p:blipFill>
            <p:spPr>
              <a:xfrm>
                <a:off x="8510260" y="5066758"/>
                <a:ext cx="36000" cy="36000"/>
              </a:xfrm>
              <a:prstGeom prst="rect">
                <a:avLst/>
              </a:prstGeom>
            </p:spPr>
          </p:pic>
        </mc:Fallback>
      </mc:AlternateContent>
    </p:spTree>
    <p:custDataLst>
      <p:tags r:id="rId1"/>
    </p:custDataLst>
    <p:extLst>
      <p:ext uri="{BB962C8B-B14F-4D97-AF65-F5344CB8AC3E}">
        <p14:creationId xmlns:p14="http://schemas.microsoft.com/office/powerpoint/2010/main" val="23375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noFill/>
        </p:spPr>
        <p:txBody>
          <a:bodyPr>
            <a:normAutofit/>
          </a:bodyPr>
          <a:lstStyle/>
          <a:p>
            <a:pPr algn="ctr"/>
            <a:r>
              <a:rPr lang="en-GB" sz="2800" dirty="0">
                <a:solidFill>
                  <a:schemeClr val="tx2">
                    <a:lumMod val="75000"/>
                  </a:schemeClr>
                </a:solidFill>
              </a:rPr>
              <a:t>Summary table - 1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537928097"/>
              </p:ext>
            </p:extLst>
          </p:nvPr>
        </p:nvGraphicFramePr>
        <p:xfrm>
          <a:off x="0" y="534153"/>
          <a:ext cx="9143999" cy="5295902"/>
        </p:xfrm>
        <a:graphic>
          <a:graphicData uri="http://schemas.openxmlformats.org/drawingml/2006/table">
            <a:tbl>
              <a:tblPr firstRow="1" firstCol="1" bandRow="1">
                <a:tableStyleId>{7DF18680-E054-41AD-8BC1-D1AEF772440D}</a:tableStyleId>
              </a:tblPr>
              <a:tblGrid>
                <a:gridCol w="3491880">
                  <a:extLst>
                    <a:ext uri="{9D8B030D-6E8A-4147-A177-3AD203B41FA5}">
                      <a16:colId xmlns:a16="http://schemas.microsoft.com/office/drawing/2014/main" val="3235174462"/>
                    </a:ext>
                  </a:extLst>
                </a:gridCol>
                <a:gridCol w="1368152">
                  <a:extLst>
                    <a:ext uri="{9D8B030D-6E8A-4147-A177-3AD203B41FA5}">
                      <a16:colId xmlns:a16="http://schemas.microsoft.com/office/drawing/2014/main" val="1820317717"/>
                    </a:ext>
                  </a:extLst>
                </a:gridCol>
                <a:gridCol w="1080120">
                  <a:extLst>
                    <a:ext uri="{9D8B030D-6E8A-4147-A177-3AD203B41FA5}">
                      <a16:colId xmlns:a16="http://schemas.microsoft.com/office/drawing/2014/main" val="125462813"/>
                    </a:ext>
                  </a:extLst>
                </a:gridCol>
                <a:gridCol w="1440160">
                  <a:extLst>
                    <a:ext uri="{9D8B030D-6E8A-4147-A177-3AD203B41FA5}">
                      <a16:colId xmlns:a16="http://schemas.microsoft.com/office/drawing/2014/main" val="3592663697"/>
                    </a:ext>
                  </a:extLst>
                </a:gridCol>
                <a:gridCol w="1763687">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 </a:t>
                      </a:r>
                    </a:p>
                    <a:p>
                      <a:pPr>
                        <a:lnSpc>
                          <a:spcPct val="115000"/>
                        </a:lnSpc>
                        <a:spcAft>
                          <a:spcPts val="1000"/>
                        </a:spcAft>
                      </a:pPr>
                      <a:r>
                        <a:rPr lang="en-GB" sz="1600" dirty="0">
                          <a:effectLst/>
                          <a:latin typeface="Arial" panose="020B0604020202020204" pitchFamily="34" charset="0"/>
                          <a:cs typeface="Arial" panose="020B0604020202020204" pitchFamily="34" charset="0"/>
                        </a:rPr>
                        <a:t>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endParaRPr lang="en-GB" sz="1600" dirty="0">
                        <a:effectLst/>
                        <a:latin typeface="Arial" panose="020B0604020202020204" pitchFamily="34" charset="0"/>
                        <a:cs typeface="Arial" panose="020B0604020202020204" pitchFamily="34" charset="0"/>
                      </a:endParaRPr>
                    </a:p>
                    <a:p>
                      <a:pPr algn="ctr">
                        <a:lnSpc>
                          <a:spcPct val="100000"/>
                        </a:lnSpc>
                        <a:spcAft>
                          <a:spcPts val="0"/>
                        </a:spcAft>
                      </a:pPr>
                      <a:r>
                        <a:rPr lang="en-GB" sz="1600" dirty="0">
                          <a:effectLst/>
                          <a:latin typeface="Arial" panose="020B0604020202020204" pitchFamily="34" charset="0"/>
                          <a:cs typeface="Arial" panose="020B0604020202020204" pitchFamily="34" charset="0"/>
                        </a:rPr>
                        <a:t> 2021</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Percentage change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Outcome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b="1"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Profitability</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Return on capital employed (ROCE)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6.5%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Asset Turnover</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47.4p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44.5p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Gross Profit Margin</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32.0%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30.0%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Net Operating Profit Margin</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9.5%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14.6%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endPar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Efficiency</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Inventory Days</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57.3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37.5 days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Trade payable days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71.6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65.7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Trade receivable days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38.0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36.5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Working Capital Holding days</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Non-Current Asset Turnover</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49.0p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47.3p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Liquidity</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Current ratio</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1.5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Acid test/quick ratio</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0.7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1.5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7.5%</a:t>
                      </a:r>
                    </a:p>
                  </a:txBody>
                  <a:tcPr marL="68580" marR="68580" marT="0" marB="0"/>
                </a:tc>
                <a:tc>
                  <a:txBody>
                    <a:bodyPr/>
                    <a:lstStyle/>
                    <a:p>
                      <a:pPr algn="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85.7</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42</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261810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noFill/>
        </p:spPr>
        <p:txBody>
          <a:bodyPr>
            <a:normAutofit/>
          </a:bodyPr>
          <a:lstStyle/>
          <a:p>
            <a:pPr algn="ctr"/>
            <a:r>
              <a:rPr lang="en-GB" sz="2800" dirty="0">
                <a:solidFill>
                  <a:schemeClr val="tx2">
                    <a:lumMod val="75000"/>
                  </a:schemeClr>
                </a:solidFill>
              </a:rPr>
              <a:t>Summary table - 2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3237330014"/>
              </p:ext>
            </p:extLst>
          </p:nvPr>
        </p:nvGraphicFramePr>
        <p:xfrm>
          <a:off x="0" y="534153"/>
          <a:ext cx="9143999" cy="5295902"/>
        </p:xfrm>
        <a:graphic>
          <a:graphicData uri="http://schemas.openxmlformats.org/drawingml/2006/table">
            <a:tbl>
              <a:tblPr firstRow="1" firstCol="1" bandRow="1">
                <a:tableStyleId>{7DF18680-E054-41AD-8BC1-D1AEF772440D}</a:tableStyleId>
              </a:tblPr>
              <a:tblGrid>
                <a:gridCol w="3851920">
                  <a:extLst>
                    <a:ext uri="{9D8B030D-6E8A-4147-A177-3AD203B41FA5}">
                      <a16:colId xmlns:a16="http://schemas.microsoft.com/office/drawing/2014/main" val="3235174462"/>
                    </a:ext>
                  </a:extLst>
                </a:gridCol>
                <a:gridCol w="1152128">
                  <a:extLst>
                    <a:ext uri="{9D8B030D-6E8A-4147-A177-3AD203B41FA5}">
                      <a16:colId xmlns:a16="http://schemas.microsoft.com/office/drawing/2014/main" val="1820317717"/>
                    </a:ext>
                  </a:extLst>
                </a:gridCol>
                <a:gridCol w="1152128">
                  <a:extLst>
                    <a:ext uri="{9D8B030D-6E8A-4147-A177-3AD203B41FA5}">
                      <a16:colId xmlns:a16="http://schemas.microsoft.com/office/drawing/2014/main" val="125462813"/>
                    </a:ext>
                  </a:extLst>
                </a:gridCol>
                <a:gridCol w="1296144">
                  <a:extLst>
                    <a:ext uri="{9D8B030D-6E8A-4147-A177-3AD203B41FA5}">
                      <a16:colId xmlns:a16="http://schemas.microsoft.com/office/drawing/2014/main" val="3592663697"/>
                    </a:ext>
                  </a:extLst>
                </a:gridCol>
                <a:gridCol w="1691679">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500" dirty="0">
                          <a:effectLst/>
                          <a:latin typeface="Arial" panose="020B0604020202020204" pitchFamily="34" charset="0"/>
                          <a:cs typeface="Arial" panose="020B0604020202020204" pitchFamily="34" charset="0"/>
                        </a:rPr>
                        <a:t> </a:t>
                      </a:r>
                    </a:p>
                    <a:p>
                      <a:pPr>
                        <a:lnSpc>
                          <a:spcPct val="115000"/>
                        </a:lnSpc>
                        <a:spcAft>
                          <a:spcPts val="1000"/>
                        </a:spcAft>
                      </a:pPr>
                      <a:r>
                        <a:rPr lang="en-GB" sz="1500" dirty="0">
                          <a:effectLst/>
                          <a:latin typeface="Arial" panose="020B0604020202020204" pitchFamily="34" charset="0"/>
                          <a:cs typeface="Arial" panose="020B0604020202020204" pitchFamily="34" charset="0"/>
                        </a:rPr>
                        <a:t>RATIO</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endParaRPr lang="en-GB" sz="1600" dirty="0">
                        <a:effectLst/>
                        <a:latin typeface="Arial" panose="020B0604020202020204" pitchFamily="34" charset="0"/>
                        <a:cs typeface="Arial" panose="020B0604020202020204" pitchFamily="34" charset="0"/>
                      </a:endParaRPr>
                    </a:p>
                    <a:p>
                      <a:pPr algn="ctr">
                        <a:lnSpc>
                          <a:spcPct val="100000"/>
                        </a:lnSpc>
                        <a:spcAft>
                          <a:spcPts val="0"/>
                        </a:spcAft>
                      </a:pPr>
                      <a:r>
                        <a:rPr lang="en-GB" sz="1600" dirty="0">
                          <a:effectLst/>
                          <a:latin typeface="Arial" panose="020B0604020202020204" pitchFamily="34" charset="0"/>
                          <a:cs typeface="Arial" panose="020B0604020202020204" pitchFamily="34" charset="0"/>
                        </a:rPr>
                        <a:t> 2021</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Percentage change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Outcome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Capital structure and gearing</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Debt/equity gearing (Leverage)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31.1%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Debt to total capital (Capital structure)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23.7%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17.8%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Interest cover</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1.9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endPar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Investment </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Earnings per share (EPS)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8.0p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Price earnings (P/E)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40.5 years</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18.0 years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Dividends per share (DPS)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Nil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Dividend percentage payout</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Nil</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50.0%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Other ratios</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43</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428045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A84DC5-4271-7D1B-902D-D37BE46FDF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45CD7F-6D35-8158-C8C0-A6DBE0F6FC19}"/>
              </a:ext>
            </a:extLst>
          </p:cNvPr>
          <p:cNvSpPr>
            <a:spLocks noGrp="1"/>
          </p:cNvSpPr>
          <p:nvPr>
            <p:ph type="title"/>
          </p:nvPr>
        </p:nvSpPr>
        <p:spPr>
          <a:xfrm>
            <a:off x="-10328" y="0"/>
            <a:ext cx="9164655" cy="908720"/>
          </a:xfrm>
          <a:solidFill>
            <a:schemeClr val="tx2">
              <a:lumMod val="20000"/>
              <a:lumOff val="80000"/>
            </a:schemeClr>
          </a:solidFill>
        </p:spPr>
        <p:txBody>
          <a:bodyPr>
            <a:normAutofit/>
          </a:bodyPr>
          <a:lstStyle/>
          <a:p>
            <a:r>
              <a:rPr lang="en-GB" sz="2800" dirty="0"/>
              <a:t>LIMITATIONS OF RATIO ANALYSIS</a:t>
            </a:r>
          </a:p>
        </p:txBody>
      </p:sp>
      <p:sp>
        <p:nvSpPr>
          <p:cNvPr id="3" name="Content Placeholder 2">
            <a:extLst>
              <a:ext uri="{FF2B5EF4-FFF2-40B4-BE49-F238E27FC236}">
                <a16:creationId xmlns:a16="http://schemas.microsoft.com/office/drawing/2014/main" id="{C5BB4515-698E-DC0E-E2CD-7C3E991936A8}"/>
              </a:ext>
            </a:extLst>
          </p:cNvPr>
          <p:cNvSpPr>
            <a:spLocks noGrp="1"/>
          </p:cNvSpPr>
          <p:nvPr>
            <p:ph idx="1"/>
          </p:nvPr>
        </p:nvSpPr>
        <p:spPr>
          <a:xfrm>
            <a:off x="-1" y="908720"/>
            <a:ext cx="9164655" cy="4824536"/>
          </a:xfrm>
          <a:solidFill>
            <a:schemeClr val="tx2"/>
          </a:solidFill>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b="1" dirty="0">
                <a:solidFill>
                  <a:schemeClr val="accent1">
                    <a:lumMod val="20000"/>
                    <a:lumOff val="80000"/>
                  </a:schemeClr>
                </a:solidFill>
              </a:rPr>
              <a:t> </a:t>
            </a:r>
            <a:r>
              <a:rPr kumimoji="0" lang="en-GB" sz="2400" b="1"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Quality of financial statements: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It must always be remembered that ratios are based on financial statements. The quality of ratio analysis will, therefore, depend on the quality of these underlying statements.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Inflation</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A persistent problem, in most countries, is that the financial results of businesses can be distorted as a result of inflation. One effect of inflation is that the reported value of assets held for any length of time may bear little relation to current values.</a:t>
            </a:r>
          </a:p>
          <a:p>
            <a:pPr marL="0" indent="0">
              <a:buNone/>
            </a:pPr>
            <a:endParaRPr lang="en-GB" dirty="0">
              <a:solidFill>
                <a:schemeClr val="accent1">
                  <a:lumMod val="20000"/>
                  <a:lumOff val="80000"/>
                </a:schemeClr>
              </a:solidFill>
            </a:endParaRPr>
          </a:p>
        </p:txBody>
      </p:sp>
      <p:sp>
        <p:nvSpPr>
          <p:cNvPr id="4" name="Slide Number Placeholder 3">
            <a:extLst>
              <a:ext uri="{FF2B5EF4-FFF2-40B4-BE49-F238E27FC236}">
                <a16:creationId xmlns:a16="http://schemas.microsoft.com/office/drawing/2014/main" id="{E64F3F5D-6DBB-9D19-A1EC-B2326DC68AC6}"/>
              </a:ext>
            </a:extLst>
          </p:cNvPr>
          <p:cNvSpPr>
            <a:spLocks noGrp="1"/>
          </p:cNvSpPr>
          <p:nvPr>
            <p:ph type="sldNum" sz="quarter" idx="12"/>
          </p:nvPr>
        </p:nvSpPr>
        <p:spPr/>
        <p:txBody>
          <a:bodyPr/>
          <a:lstStyle/>
          <a:p>
            <a:fld id="{63A33278-8D2C-46E9-9145-8061F8ED03C5}" type="slidenum">
              <a:rPr lang="en-GB" smtClean="0"/>
              <a:t>44</a:t>
            </a:fld>
            <a:endParaRPr lang="en-GB" dirty="0"/>
          </a:p>
        </p:txBody>
      </p:sp>
    </p:spTree>
    <p:custDataLst>
      <p:tags r:id="rId1"/>
    </p:custDataLst>
    <p:extLst>
      <p:ext uri="{BB962C8B-B14F-4D97-AF65-F5344CB8AC3E}">
        <p14:creationId xmlns:p14="http://schemas.microsoft.com/office/powerpoint/2010/main" val="34703523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9D1C0-4FCE-CC6F-5ECE-13D3B7C24A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DB34B6-39B4-E715-DD7A-EB74F1E9E8CD}"/>
              </a:ext>
            </a:extLst>
          </p:cNvPr>
          <p:cNvSpPr>
            <a:spLocks noGrp="1"/>
          </p:cNvSpPr>
          <p:nvPr>
            <p:ph type="title"/>
          </p:nvPr>
        </p:nvSpPr>
        <p:spPr>
          <a:xfrm>
            <a:off x="-10328" y="0"/>
            <a:ext cx="9164655" cy="908720"/>
          </a:xfrm>
          <a:solidFill>
            <a:schemeClr val="tx2">
              <a:lumMod val="20000"/>
              <a:lumOff val="80000"/>
            </a:schemeClr>
          </a:solidFill>
        </p:spPr>
        <p:txBody>
          <a:bodyPr>
            <a:normAutofit/>
          </a:bodyPr>
          <a:lstStyle/>
          <a:p>
            <a:r>
              <a:rPr lang="en-GB" sz="2800" dirty="0"/>
              <a:t>LIMITATIONS OF RATIO ANALYSIS</a:t>
            </a:r>
          </a:p>
        </p:txBody>
      </p:sp>
      <p:sp>
        <p:nvSpPr>
          <p:cNvPr id="3" name="Content Placeholder 2">
            <a:extLst>
              <a:ext uri="{FF2B5EF4-FFF2-40B4-BE49-F238E27FC236}">
                <a16:creationId xmlns:a16="http://schemas.microsoft.com/office/drawing/2014/main" id="{2AF05E87-9E7E-BDBA-162A-9B95D193A01B}"/>
              </a:ext>
            </a:extLst>
          </p:cNvPr>
          <p:cNvSpPr>
            <a:spLocks noGrp="1"/>
          </p:cNvSpPr>
          <p:nvPr>
            <p:ph idx="1"/>
          </p:nvPr>
        </p:nvSpPr>
        <p:spPr>
          <a:xfrm>
            <a:off x="-1" y="908720"/>
            <a:ext cx="9164655" cy="4824536"/>
          </a:xfrm>
          <a:solidFill>
            <a:schemeClr val="tx2"/>
          </a:solidFill>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1"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Over-reliance on ratios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It is important not to rely exclusively on ratios, thereby losing sight of information contained in the underlying financial statements.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The basis for comparison</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schemeClr val="accent1">
                    <a:lumMod val="20000"/>
                    <a:lumOff val="80000"/>
                  </a:schemeClr>
                </a:solidFill>
                <a:effectLst/>
                <a:uLnTx/>
                <a:uFillTx/>
                <a:latin typeface="Arial" panose="020B0604020202020204"/>
                <a:ea typeface="+mn-ea"/>
                <a:cs typeface="+mn-cs"/>
              </a:rPr>
              <a:t>Where the comparison is with another business, there can be difficulties. No two businesses are identical: the greater the differences between the businesses being compared, the greater are the limitations of ratio analysis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dirty="0">
              <a:solidFill>
                <a:schemeClr val="accent1">
                  <a:lumMod val="20000"/>
                  <a:lumOff val="80000"/>
                </a:schemeClr>
              </a:solidFill>
            </a:endParaRPr>
          </a:p>
        </p:txBody>
      </p:sp>
      <p:sp>
        <p:nvSpPr>
          <p:cNvPr id="4" name="Slide Number Placeholder 3">
            <a:extLst>
              <a:ext uri="{FF2B5EF4-FFF2-40B4-BE49-F238E27FC236}">
                <a16:creationId xmlns:a16="http://schemas.microsoft.com/office/drawing/2014/main" id="{C1C6C3D1-6E4E-EFAD-3147-E2B4550C429C}"/>
              </a:ext>
            </a:extLst>
          </p:cNvPr>
          <p:cNvSpPr>
            <a:spLocks noGrp="1"/>
          </p:cNvSpPr>
          <p:nvPr>
            <p:ph type="sldNum" sz="quarter" idx="12"/>
          </p:nvPr>
        </p:nvSpPr>
        <p:spPr/>
        <p:txBody>
          <a:bodyPr/>
          <a:lstStyle/>
          <a:p>
            <a:fld id="{63A33278-8D2C-46E9-9145-8061F8ED03C5}" type="slidenum">
              <a:rPr lang="en-GB" smtClean="0"/>
              <a:t>45</a:t>
            </a:fld>
            <a:endParaRPr lang="en-GB" dirty="0"/>
          </a:p>
        </p:txBody>
      </p:sp>
    </p:spTree>
    <p:custDataLst>
      <p:tags r:id="rId1"/>
    </p:custDataLst>
    <p:extLst>
      <p:ext uri="{BB962C8B-B14F-4D97-AF65-F5344CB8AC3E}">
        <p14:creationId xmlns:p14="http://schemas.microsoft.com/office/powerpoint/2010/main" val="42241665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4533</Words>
  <Application>Microsoft Office PowerPoint</Application>
  <PresentationFormat>On-screen Show (4:3)</PresentationFormat>
  <Paragraphs>1229</Paragraphs>
  <Slides>45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Times New Roman</vt:lpstr>
      <vt:lpstr>Wingdings</vt:lpstr>
      <vt:lpstr>20140311PresentationUWTSDTemplate</vt:lpstr>
      <vt:lpstr>MBA International Business</vt:lpstr>
      <vt:lpstr>LEARNING OUTCOMES</vt:lpstr>
      <vt:lpstr>Overview</vt:lpstr>
      <vt:lpstr>Recap</vt:lpstr>
      <vt:lpstr>Recap</vt:lpstr>
      <vt:lpstr>Recap</vt:lpstr>
      <vt:lpstr>What are ratios?</vt:lpstr>
      <vt:lpstr>Types or groups or families of ratios</vt:lpstr>
      <vt:lpstr>Worked example –  Northern Travel plc</vt:lpstr>
      <vt:lpstr>Worked example –  Northern Travel plc</vt:lpstr>
      <vt:lpstr>Starting the analysis</vt:lpstr>
      <vt:lpstr>Calculating relative performance difference</vt:lpstr>
      <vt:lpstr>PowerPoint Presentation</vt:lpstr>
      <vt:lpstr>Assessing profitability - ROCE</vt:lpstr>
      <vt:lpstr>Assessing profitability – asset turnover</vt:lpstr>
      <vt:lpstr>Assessing profitability – gross profit margin</vt:lpstr>
      <vt:lpstr>Assessing profitability – net operating profit margin</vt:lpstr>
      <vt:lpstr>Assessing efficiency of assets – non-current asset turnover</vt:lpstr>
      <vt:lpstr>Assessing efficiency of assets – inventory turnover days</vt:lpstr>
      <vt:lpstr>Assessing efficiency of assets – trade payables days</vt:lpstr>
      <vt:lpstr>Assessing efficiency of assets – trade receivable days days</vt:lpstr>
      <vt:lpstr>Assessing asset efficiency - trade payables and trade receivables as working capital holding days</vt:lpstr>
      <vt:lpstr>Assessing liquidity – current ratio</vt:lpstr>
      <vt:lpstr>Assessing liquidity – acid test or quick ratio</vt:lpstr>
      <vt:lpstr>Assessing liquidity - cash ratio</vt:lpstr>
      <vt:lpstr>Capital structure – introduction to gearing</vt:lpstr>
      <vt:lpstr>Types of gearing - 1</vt:lpstr>
      <vt:lpstr>Types of gearing - 2</vt:lpstr>
      <vt:lpstr>Types of gearing - 4</vt:lpstr>
      <vt:lpstr>Types of gearing - 5</vt:lpstr>
      <vt:lpstr>Gearing - summary</vt:lpstr>
      <vt:lpstr>Levels of of gearing – example</vt:lpstr>
      <vt:lpstr>Levels of gearing – student exercise</vt:lpstr>
      <vt:lpstr>Gearing ratios – leverage version</vt:lpstr>
      <vt:lpstr>Gearing ratios – capital structure version </vt:lpstr>
      <vt:lpstr>Capital structure – interest cover</vt:lpstr>
      <vt:lpstr>Investment ratios – care in calculating  numbers of shares </vt:lpstr>
      <vt:lpstr>Investment ratios – earnings per share (EPS)</vt:lpstr>
      <vt:lpstr>Investment ratios – price earnings ratio (P/E)</vt:lpstr>
      <vt:lpstr>Investment ratios - dividends per share (DPS)</vt:lpstr>
      <vt:lpstr>Investment ratios - dividends percentage payout</vt:lpstr>
      <vt:lpstr>Summary table - 1 </vt:lpstr>
      <vt:lpstr>Summary table - 2 </vt:lpstr>
      <vt:lpstr>LIMITATIONS OF RATIO ANALYSIS</vt:lpstr>
      <vt:lpstr>LIMITATIONS OF RATIO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334</cp:revision>
  <cp:lastPrinted>2024-09-27T09:40:34Z</cp:lastPrinted>
  <dcterms:created xsi:type="dcterms:W3CDTF">2013-10-11T12:05:37Z</dcterms:created>
  <dcterms:modified xsi:type="dcterms:W3CDTF">2025-09-30T08:10:49Z</dcterms:modified>
</cp:coreProperties>
</file>