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11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Layouts/slideLayout10.xml" ContentType="application/vnd.openxmlformats-officedocument.presentationml.slideLayout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9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4" r:id="rId8"/>
    <p:sldId id="263" r:id="rId9"/>
    <p:sldId id="262" r:id="rId10"/>
    <p:sldId id="266" r:id="rId11"/>
    <p:sldId id="265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262"/>
    <p:restoredTop sz="94675"/>
  </p:normalViewPr>
  <p:slideViewPr>
    <p:cSldViewPr snapToGrid="0">
      <p:cViewPr varScale="1">
        <p:scale>
          <a:sx n="83" d="100"/>
          <a:sy n="83" d="100"/>
        </p:scale>
        <p:origin x="208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ustomXml" Target="../customXml/item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openxmlformats.org/officeDocument/2006/relationships/customXml" Target="../customXml/item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customXml" Target="../customXml/item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58E14-23EC-4C25-974C-48FA839886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5021183" cy="507422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9FEDD4-20A1-49F6-9E3E-0B26B426BB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62167" y="3602038"/>
            <a:ext cx="5021183" cy="2244580"/>
          </a:xfrm>
        </p:spPr>
        <p:txBody>
          <a:bodyPr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80A32F-E6F3-4C2E-B9E3-E47868E42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91A759-BFF8-4B5B-9ECE-D93AC303B331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06724-A87A-4231-BFD9-277482AF7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0D1AF-36B8-4BB8-BD6A-71194F7BC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3FF94B3-6D3E-44FE-BB02-A9027C000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9969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363D8A-C68D-4CF9-9D15-3E09BCC09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D94C-E537-4FF3-AAF8-A85F05C31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4B1D4-6731-4993-8609-16C1D33279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AB316-A2E6-49F2-825C-64AA951E4184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FB7BBD-CEEB-4256-84B2-6D907E1188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72A8B7-F430-4F4A-BB63-481F51E58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171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7BAC1C-A332-4BA5-8C9C-FE0396C81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056" cy="4870974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D8D137-710E-4125-B5E9-F63E7F1C9C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7" y="3566639"/>
            <a:ext cx="5021183" cy="2279979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5480C5-E9A6-425E-B050-03E444BE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E9748B-ADD6-4C5A-8C2A-A39721276E74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1B4831-6C0B-4E0B-A341-91E4C5D36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011EE6-252D-46DD-94DF-C42657EF2C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4691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604B06-C54A-4B7B-B6D1-436428EAF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52076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23919-9A2F-4D97-8F31-6E35BD5975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63049" y="969264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8DA345-F684-4BAA-A22C-E725B3A603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63049" y="3621849"/>
            <a:ext cx="5290751" cy="25551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399C52-9753-45D8-9646-CF31BB015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41FB0F-3C5C-4949-B933-9C7E511ED094}" type="datetime1">
              <a:rPr lang="en-US" smtClean="0"/>
              <a:t>3/6/25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F95E57-622C-4199-940E-F5462E1AC4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1B7592-00E8-41EF-B749-2A5EA8E46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7592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A2291277-967B-4176-B40B-9EC360626994}"/>
              </a:ext>
            </a:extLst>
          </p:cNvPr>
          <p:cNvSpPr/>
          <p:nvPr/>
        </p:nvSpPr>
        <p:spPr>
          <a:xfrm>
            <a:off x="517869" y="508090"/>
            <a:ext cx="11155680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0" cap="none" spc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C00-F7CB-4484-807A-D12745CD3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69" y="978119"/>
            <a:ext cx="11165481" cy="10730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FAAA6E-E243-48B3-9585-3C1420B3E1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70" y="2178908"/>
            <a:ext cx="5020056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D01B8-0F2E-41A4-B21C-334393F6A6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70" y="2876085"/>
            <a:ext cx="5020056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89B23F-3E60-415A-9CE7-0928B5CFB2B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2168" y="2178908"/>
            <a:ext cx="5021182" cy="65490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0223446-0CDC-402B-8D71-D9D29F6DFF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62168" y="2876085"/>
            <a:ext cx="5021182" cy="33228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02B77D3-C6EC-4FFD-9E10-24E1AC54201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17870" y="6420414"/>
            <a:ext cx="2743200" cy="365125"/>
          </a:xfrm>
        </p:spPr>
        <p:txBody>
          <a:bodyPr/>
          <a:lstStyle/>
          <a:p>
            <a:fld id="{C2F01D58-E949-4BCB-829A-BBF80E38D59C}" type="datetime1">
              <a:rPr lang="en-US" smtClean="0"/>
              <a:t>3/6/25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09DF31B-BD07-4DC2-95C2-B77E51AAE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54CE5A-3A0A-4AAB-81D2-F1C20636E5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3622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8216B8-52AB-412B-BBE7-B6BE698FA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F779C3-9D19-467E-A5D2-0920834DA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0A846-0DA4-4D92-9BF1-DE8C52C1F4DF}" type="datetime1">
              <a:rPr lang="en-US" smtClean="0"/>
              <a:t>3/6/25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72BB4-C8D8-4F74-9677-5AC979932A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6B49B8-779F-4492-ABD9-96F0D042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08541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B976BF-9339-48D6-881A-280D15492E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412331-4A9C-472F-A7FA-968157338839}" type="datetime1">
              <a:rPr lang="en-US" smtClean="0"/>
              <a:t>3/6/25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77605-C9C8-432E-9662-D7D410B151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432B6-4A12-46EF-98A7-B5D50BD5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12651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F191C-AF68-4230-A7B2-F8F07B486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F9F11-5FCF-4D7E-BA51-38CB84277D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3182" y="987423"/>
            <a:ext cx="502094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3B519B-06C0-41BC-95FB-FB1FE43637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61038"/>
            <a:ext cx="5020948" cy="2507949"/>
          </a:xfrm>
        </p:spPr>
        <p:txBody>
          <a:bodyPr>
            <a:normAutofit/>
          </a:bodyPr>
          <a:lstStyle>
            <a:lvl1pPr marL="0" indent="0">
              <a:buNone/>
              <a:defRPr sz="24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8B70C-015C-4832-AFF6-D033E0227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197F3D-ED52-43FD-A26D-318B71534485}" type="datetime1">
              <a:rPr lang="en-US" smtClean="0"/>
              <a:t>3/6/25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F1A6FB-8C14-46D1-90A5-0FF11DE786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2C585-6FA1-4E94-9C1C-A1DEDE5510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5300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8B43-D1CE-43F4-A367-EF1FE96889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0948" cy="2270641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2B73978-8CDF-4C0E-ABA1-7291A03473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62168" y="987425"/>
            <a:ext cx="5027005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BECC62-ED45-451E-BEC5-A03C6A554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7870" y="3340442"/>
            <a:ext cx="5020948" cy="2528545"/>
          </a:xfrm>
        </p:spPr>
        <p:txBody>
          <a:bodyPr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A7A86-B983-4315-9312-936B4FCF7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91FA4-6264-4BB8-B3B5-77711EED2D82}" type="datetime1">
              <a:rPr lang="en-US" smtClean="0"/>
              <a:t>3/6/25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E88C0-25A5-46F9-AB35-EAD50E6B9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0F9EA8-45AD-478E-8606-9328245BC8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067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DF6B8E-1D8E-4105-9BBB-D53AD24B7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3825530-6629-4FEA-9670-EB21A2F5BA4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664C7A-A73F-46F5-BC33-696671DAEE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FDF398-5DA3-4937-BE3F-7CA1B9158252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B3CC0-B649-4509-A4B6-DF9D20EFAC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CECCCA-3F2A-46F3-BF45-7C862FF1D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3182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50133B-2446-4168-AA17-6538910668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662168" y="996791"/>
            <a:ext cx="5011962" cy="495692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06A9AD-2756-4C51-A958-6756301EB9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17870" y="996791"/>
            <a:ext cx="5021183" cy="4956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42995D-CCEA-43AF-973B-8B6B56A567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1ED9-F929-4A92-90F9-3C9C84ABBE83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4029CF-BA62-4CCD-956E-FFA0B37B8A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E0B3D-96AB-41B3-ABDD-5B0DE863D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F98CC-160E-494C-8C3C-8CDC5FA257DE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618136A-0796-46EB-89BB-4C73C0258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3974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61AD20-E240-4E6F-AF91-689F7AEEE3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0" y="978408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E78801-35D1-4C19-BC2B-EAC7EE917E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62168" y="969264"/>
            <a:ext cx="5021182" cy="4870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82A45-C5B9-4575-8E28-A35767B4D71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17870" y="6420414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7F6A1D9-D323-4F4E-8655-25E2D32CE742}" type="datetime1">
              <a:rPr lang="en-US" smtClean="0"/>
              <a:t>3/6/25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9D0933-AA03-4018-8E37-004CFB9F61D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17870" y="97713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F282A-DF4A-4A2D-9672-8F0F770A3F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4317" y="6420414"/>
            <a:ext cx="6379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DFDF98CC-160E-494C-8C3C-8CDC5FA257DE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DE57300-C7FF-4578-99A0-42B0295B123C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B8F8250-7A81-4A19-87AD-FFB2CE4E39A5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99F38FC-2DEA-2647-C409-EF75720C1017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89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8" r:id="rId6"/>
    <p:sldLayoutId id="2147483693" r:id="rId7"/>
    <p:sldLayoutId id="2147483694" r:id="rId8"/>
    <p:sldLayoutId id="2147483695" r:id="rId9"/>
    <p:sldLayoutId id="2147483697" r:id="rId10"/>
    <p:sldLayoutId id="214748369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27432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ixabay.com/en/graph-chart-sales-increase-841606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commons.wikimedia.org/wiki/File:SWOT_en.sv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ourses.lumenlearning.com/marketing-spring2016/chapter/reading-psychological-factors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davidvinuales.com/2020/08/11/leadership-styles-which-ones-define-you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ourses.lumenlearning.com/clinton-wmopen-introbusiness/chapter/marketing-mix-introduction/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pxhere.com/ko/photo/709108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 fontScale="90000"/>
          </a:bodyPr>
          <a:lstStyle/>
          <a:p>
            <a:r>
              <a:rPr lang="en-US" sz="4400" dirty="0"/>
              <a:t>How to turn this company around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pic>
        <p:nvPicPr>
          <p:cNvPr id="6" name="Picture 5" descr="A graph with a arrow pointing up&#10;&#10;Description automatically generated with medium confidence">
            <a:extLst>
              <a:ext uri="{FF2B5EF4-FFF2-40B4-BE49-F238E27FC236}">
                <a16:creationId xmlns:a16="http://schemas.microsoft.com/office/drawing/2014/main" id="{F3FDF70C-1134-B87F-DDB7-15163E0D86D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047999" y="1941829"/>
            <a:ext cx="6096000" cy="4152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519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Sections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F09D0B-3B11-612B-1C48-80CAD4CE9CF3}"/>
              </a:ext>
            </a:extLst>
          </p:cNvPr>
          <p:cNvSpPr txBox="1"/>
          <p:nvPr/>
        </p:nvSpPr>
        <p:spPr>
          <a:xfrm>
            <a:off x="320039" y="1455295"/>
            <a:ext cx="949982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800" dirty="0"/>
              <a:t>SWOT analysis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PESTLE analysis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Motivation theory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Maslow hierarchy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Leadership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Management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Marketing mix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IS the machine quality a issue?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Recommendations</a:t>
            </a:r>
          </a:p>
          <a:p>
            <a:pPr marL="285750" indent="-285750">
              <a:buFontTx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36680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SWOT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732A2D-EE8F-7BE3-124B-CCA4C79578B0}"/>
              </a:ext>
            </a:extLst>
          </p:cNvPr>
          <p:cNvSpPr txBox="1"/>
          <p:nvPr/>
        </p:nvSpPr>
        <p:spPr>
          <a:xfrm>
            <a:off x="474133" y="1811867"/>
            <a:ext cx="7620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800" dirty="0"/>
              <a:t>A SWOT analysis is a tool company's and businesses use to help understand what their strengths, weaknesses, threats and opportunities are.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A SWOT can be used to evaluate where the company will need to make changes to make sure the company stay profitable.</a:t>
            </a:r>
          </a:p>
        </p:txBody>
      </p:sp>
      <p:pic>
        <p:nvPicPr>
          <p:cNvPr id="12" name="Picture 11" descr="A screen shot of a swot analysis&#10;&#10;Description automatically generated">
            <a:extLst>
              <a:ext uri="{FF2B5EF4-FFF2-40B4-BE49-F238E27FC236}">
                <a16:creationId xmlns:a16="http://schemas.microsoft.com/office/drawing/2014/main" id="{2EE99CE2-683A-74D0-9A69-CCDE315D3C7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80187" y="1310402"/>
            <a:ext cx="4411813" cy="496450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64D3AB8-1BA6-E35E-69A9-D7CB5BDE6681}"/>
              </a:ext>
            </a:extLst>
          </p:cNvPr>
          <p:cNvSpPr txBox="1"/>
          <p:nvPr/>
        </p:nvSpPr>
        <p:spPr>
          <a:xfrm>
            <a:off x="7780187" y="6357150"/>
            <a:ext cx="441181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s://commons.wikimedia.org/wiki/File:SWOT_en.svg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-sa/3.0/"/>
              </a:rPr>
              <a:t>CC BY-SA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7476281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PESTLE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265BD1-1D74-2749-9873-00908609742A}"/>
              </a:ext>
            </a:extLst>
          </p:cNvPr>
          <p:cNvSpPr txBox="1"/>
          <p:nvPr/>
        </p:nvSpPr>
        <p:spPr>
          <a:xfrm>
            <a:off x="962526" y="1852863"/>
            <a:ext cx="7122695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800" dirty="0"/>
              <a:t>A PESTLE analysis is a tool that the company can use like SWOT but PESTLE looks at external factors that still affect the company.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PESTLE looks as political, economical, social, technological, legal and environmental factors that affect the company</a:t>
            </a:r>
          </a:p>
        </p:txBody>
      </p:sp>
    </p:spTree>
    <p:extLst>
      <p:ext uri="{BB962C8B-B14F-4D97-AF65-F5344CB8AC3E}">
        <p14:creationId xmlns:p14="http://schemas.microsoft.com/office/powerpoint/2010/main" val="42759694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Motivational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7862CF6-1577-E85E-9C53-C11FCC7E1354}"/>
              </a:ext>
            </a:extLst>
          </p:cNvPr>
          <p:cNvSpPr txBox="1"/>
          <p:nvPr/>
        </p:nvSpPr>
        <p:spPr>
          <a:xfrm>
            <a:off x="938463" y="1732547"/>
            <a:ext cx="810928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What is motivational theory?</a:t>
            </a:r>
          </a:p>
          <a:p>
            <a:endParaRPr lang="en-US" sz="2800" dirty="0"/>
          </a:p>
          <a:p>
            <a:pPr fontAlgn="ctr"/>
            <a:r>
              <a:rPr lang="en-GB" sz="2800" dirty="0">
                <a:effectLst/>
              </a:rPr>
              <a:t>- Motivational theory is the study of what motivates people to act in certain ways. It's used in many fields, including psychology, sociology, and business. </a:t>
            </a:r>
          </a:p>
          <a:p>
            <a:pPr fontAlgn="ctr"/>
            <a:r>
              <a:rPr lang="en-GB" sz="2800" dirty="0"/>
              <a:t>- The best motivation theory is Maslow’s hierarchy of needs</a:t>
            </a:r>
            <a:endParaRPr lang="en-GB" sz="2800" dirty="0">
              <a:effectLst/>
            </a:endParaRPr>
          </a:p>
          <a:p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7946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-1" y="11516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Maslow’s Hierarchy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pic>
        <p:nvPicPr>
          <p:cNvPr id="6" name="Picture 5" descr="A pyramid of needs&#10;&#10;Description automatically generated">
            <a:extLst>
              <a:ext uri="{FF2B5EF4-FFF2-40B4-BE49-F238E27FC236}">
                <a16:creationId xmlns:a16="http://schemas.microsoft.com/office/drawing/2014/main" id="{BDBE0B09-81DC-D953-E274-9CDE752DA9D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749838" y="2144018"/>
            <a:ext cx="4249437" cy="37037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1D3D01-583A-F40E-18F6-2890D4C41BD0}"/>
              </a:ext>
            </a:extLst>
          </p:cNvPr>
          <p:cNvSpPr txBox="1"/>
          <p:nvPr/>
        </p:nvSpPr>
        <p:spPr>
          <a:xfrm>
            <a:off x="7749839" y="5763309"/>
            <a:ext cx="294339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s://courses.lumenlearning.com/marketing-spring2016/chapter/reading-psychological-factors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/3.0/"/>
              </a:rPr>
              <a:t>CC BY</a:t>
            </a:r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FA67F6-5C85-DA1A-A729-E3B7A454CB49}"/>
              </a:ext>
            </a:extLst>
          </p:cNvPr>
          <p:cNvSpPr txBox="1"/>
          <p:nvPr/>
        </p:nvSpPr>
        <p:spPr>
          <a:xfrm>
            <a:off x="320039" y="1579827"/>
            <a:ext cx="630454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- Maslow’s Hierarchy is the theory that motivation is reached at different levels for different people</a:t>
            </a:r>
          </a:p>
          <a:p>
            <a:r>
              <a:rPr lang="en-US" sz="2800" dirty="0"/>
              <a:t>- To reach higher on the pyramid the previous levels must be fulfilled</a:t>
            </a:r>
          </a:p>
          <a:p>
            <a:r>
              <a:rPr lang="en-US" sz="2800" dirty="0"/>
              <a:t>- Sometimes its down to the company to fulfil these needs, the other times its down to the employees</a:t>
            </a:r>
          </a:p>
          <a:p>
            <a:r>
              <a:rPr lang="en-US" sz="2800" dirty="0"/>
              <a:t>- If employees cannot progress from the lower levels, it can be sometimes the company or management's fault</a:t>
            </a:r>
          </a:p>
        </p:txBody>
      </p:sp>
    </p:spTree>
    <p:extLst>
      <p:ext uri="{BB962C8B-B14F-4D97-AF65-F5344CB8AC3E}">
        <p14:creationId xmlns:p14="http://schemas.microsoft.com/office/powerpoint/2010/main" val="2776685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pic>
        <p:nvPicPr>
          <p:cNvPr id="6" name="Picture 5" descr="A diagram of a person and a group of people&#10;&#10;Description automatically generated">
            <a:extLst>
              <a:ext uri="{FF2B5EF4-FFF2-40B4-BE49-F238E27FC236}">
                <a16:creationId xmlns:a16="http://schemas.microsoft.com/office/drawing/2014/main" id="{F784F725-43C0-1C4C-1E79-AF3A7740B2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533520" y="1455295"/>
            <a:ext cx="4465755" cy="266248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65D975E-45DD-AAA4-EFCA-14E4D027B352}"/>
              </a:ext>
            </a:extLst>
          </p:cNvPr>
          <p:cNvSpPr txBox="1"/>
          <p:nvPr/>
        </p:nvSpPr>
        <p:spPr>
          <a:xfrm>
            <a:off x="7533520" y="4191351"/>
            <a:ext cx="443182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s://davidvinuales.com/2020/08/11/leadership-styles-which-ones-define-you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-sa/3.0/"/>
              </a:rPr>
              <a:t>CC BY-SA</a:t>
            </a:r>
            <a:endParaRPr lang="en-US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21468C-5F1D-1410-FD95-0B06C4DDCE05}"/>
              </a:ext>
            </a:extLst>
          </p:cNvPr>
          <p:cNvSpPr txBox="1"/>
          <p:nvPr/>
        </p:nvSpPr>
        <p:spPr>
          <a:xfrm>
            <a:off x="320039" y="1684421"/>
            <a:ext cx="6465772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800" dirty="0"/>
              <a:t>Leadership is the ability to influence other to achieve their goals. For example, influencing employees.</a:t>
            </a:r>
          </a:p>
          <a:p>
            <a:pPr marL="285750" indent="-285750">
              <a:buFontTx/>
              <a:buChar char="-"/>
            </a:pPr>
            <a:r>
              <a:rPr lang="en-US" sz="2800" dirty="0"/>
              <a:t>Leadership serves a purpose to provide directions and helps to support the team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40245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Management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CAEDC3-E7F2-0FF9-0AC7-8E97C13406F7}"/>
              </a:ext>
            </a:extLst>
          </p:cNvPr>
          <p:cNvSpPr txBox="1"/>
          <p:nvPr/>
        </p:nvSpPr>
        <p:spPr>
          <a:xfrm>
            <a:off x="649705" y="1732547"/>
            <a:ext cx="712269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 sz="2800" dirty="0">
                <a:latin typeface="+mj-lt"/>
              </a:rPr>
              <a:t>Definition : </a:t>
            </a:r>
            <a:r>
              <a:rPr lang="en-GB" sz="2800" b="0" i="0" u="none" strike="noStrike" dirty="0">
                <a:effectLst/>
                <a:latin typeface="+mj-lt"/>
              </a:rPr>
              <a:t>Management styles refer to the ways leaders direct, motivate, and manage teams to achieve business goals.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latin typeface="+mj-lt"/>
              </a:rPr>
              <a:t>Examples - </a:t>
            </a:r>
            <a:r>
              <a:rPr lang="en-GB" sz="2800" b="0" i="0" u="none" strike="noStrike" dirty="0">
                <a:effectLst/>
                <a:latin typeface="+mj-lt"/>
              </a:rPr>
              <a:t>Autocratic, Democratic, Laissez-Faire these are all examples of management styles </a:t>
            </a:r>
          </a:p>
          <a:p>
            <a:pPr marL="285750" indent="-285750">
              <a:buFontTx/>
              <a:buChar char="-"/>
            </a:pPr>
            <a:r>
              <a:rPr lang="en-GB" sz="2800" dirty="0">
                <a:latin typeface="+mj-lt"/>
              </a:rPr>
              <a:t>The benefits of changing management are that it can improve employee engagement, productivity and innovation needs</a:t>
            </a:r>
            <a:endParaRPr lang="en-US" sz="2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996295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Marketing mix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942F79-0E50-6880-5025-9259EA7E5842}"/>
              </a:ext>
            </a:extLst>
          </p:cNvPr>
          <p:cNvSpPr txBox="1"/>
          <p:nvPr/>
        </p:nvSpPr>
        <p:spPr>
          <a:xfrm>
            <a:off x="673768" y="1828800"/>
            <a:ext cx="753176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0" i="0" u="none" strike="noStrike" dirty="0">
                <a:effectLst/>
                <a:latin typeface="+mj-lt"/>
              </a:rPr>
              <a:t>– A business strategy framework that includes the 4Ps: Product, Price, Place, and Promotion, used to meet customer needs and drive sales.</a:t>
            </a:r>
          </a:p>
          <a:p>
            <a:endParaRPr lang="en-GB" sz="2800" dirty="0">
              <a:latin typeface="+mj-lt"/>
            </a:endParaRPr>
          </a:p>
          <a:p>
            <a:r>
              <a:rPr lang="en-GB" sz="2800" b="0" i="0" u="none" strike="noStrike" dirty="0">
                <a:effectLst/>
                <a:latin typeface="+mj-lt"/>
              </a:rPr>
              <a:t>– The ideal mix depends on the target market, industry, and business goals; a balanced approach that aligns with customer preferences and market trends is most effective.</a:t>
            </a:r>
            <a:endParaRPr lang="en-US" sz="2800" dirty="0">
              <a:latin typeface="+mj-lt"/>
            </a:endParaRPr>
          </a:p>
        </p:txBody>
      </p:sp>
      <p:pic>
        <p:nvPicPr>
          <p:cNvPr id="7" name="Picture 6" descr="A diagram of a marketing mix&#10;&#10;Description automatically generated">
            <a:extLst>
              <a:ext uri="{FF2B5EF4-FFF2-40B4-BE49-F238E27FC236}">
                <a16:creationId xmlns:a16="http://schemas.microsoft.com/office/drawing/2014/main" id="{B42DD47D-C0BA-87B7-3A53-C2D643B57D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406732" y="1993900"/>
            <a:ext cx="3111500" cy="2870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58FAFDF-FD88-7D8C-6E66-7346B4736B7C}"/>
              </a:ext>
            </a:extLst>
          </p:cNvPr>
          <p:cNvSpPr txBox="1"/>
          <p:nvPr/>
        </p:nvSpPr>
        <p:spPr>
          <a:xfrm>
            <a:off x="8406732" y="4864100"/>
            <a:ext cx="31115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4" tooltip="https://courses.lumenlearning.com/clinton-wmopen-introbusiness/chapter/marketing-mix-introduction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5" tooltip="https://creativecommons.org/licenses/by/3.0/"/>
              </a:rPr>
              <a:t>CC BY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810861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21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McCarthy’s 4P’s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1765B3D-5CA0-9AEF-5D9B-489B435F0625}"/>
              </a:ext>
            </a:extLst>
          </p:cNvPr>
          <p:cNvSpPr txBox="1"/>
          <p:nvPr/>
        </p:nvSpPr>
        <p:spPr>
          <a:xfrm>
            <a:off x="320039" y="1925053"/>
            <a:ext cx="853520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Product</a:t>
            </a:r>
            <a:r>
              <a:rPr lang="en-GB" sz="2800" dirty="0"/>
              <a:t> – The goods or services a company offers to meet customer needs.</a:t>
            </a:r>
          </a:p>
          <a:p>
            <a:r>
              <a:rPr lang="en-GB" sz="2800" b="1" dirty="0"/>
              <a:t>Price</a:t>
            </a:r>
            <a:r>
              <a:rPr lang="en-GB" sz="2800" dirty="0"/>
              <a:t> – The cost customers pay, influenced by demand, competition, and value perception.</a:t>
            </a:r>
          </a:p>
          <a:p>
            <a:r>
              <a:rPr lang="en-GB" sz="2800" b="1" dirty="0"/>
              <a:t>Place</a:t>
            </a:r>
            <a:r>
              <a:rPr lang="en-GB" sz="2800" dirty="0"/>
              <a:t> – Where and how the product is distributed to reach customers effectively.</a:t>
            </a:r>
          </a:p>
          <a:p>
            <a:r>
              <a:rPr lang="en-GB" sz="2800" b="1" dirty="0"/>
              <a:t>Promotion</a:t>
            </a:r>
            <a:r>
              <a:rPr lang="en-GB" sz="2800" dirty="0"/>
              <a:t> – Marketing activities like advertising, sales, and PR to attract and retain customers.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1258280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-1" y="-1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 fontScale="90000"/>
          </a:bodyPr>
          <a:lstStyle/>
          <a:p>
            <a:r>
              <a:rPr lang="en-US" sz="4400" dirty="0"/>
              <a:t>Is the machine quality an issue?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A7263E-DD8C-3C91-C28D-E0203FCC9EF0}"/>
              </a:ext>
            </a:extLst>
          </p:cNvPr>
          <p:cNvSpPr txBox="1"/>
          <p:nvPr/>
        </p:nvSpPr>
        <p:spPr>
          <a:xfrm>
            <a:off x="355735" y="1455305"/>
            <a:ext cx="8241417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Key Issues Identified</a:t>
            </a:r>
            <a:r>
              <a:rPr lang="en-GB" sz="2800" dirty="0"/>
              <a:t> – High production rejection rates and high staff turnover are major challenges, possibly due to outdated machine quality.</a:t>
            </a:r>
          </a:p>
          <a:p>
            <a:r>
              <a:rPr lang="en-GB" sz="2800" b="1" dirty="0"/>
              <a:t>Solution Options</a:t>
            </a:r>
            <a:r>
              <a:rPr lang="en-GB" sz="2800" dirty="0"/>
              <a:t> – The company can either buy/lease new machines or opt for second-hand machines to reduce costs.</a:t>
            </a:r>
          </a:p>
          <a:p>
            <a:r>
              <a:rPr lang="en-GB" sz="2800" b="1" dirty="0"/>
              <a:t>Recommended Approach</a:t>
            </a:r>
            <a:r>
              <a:rPr lang="en-GB" sz="2800" dirty="0"/>
              <a:t> – Purchasing second-hand machines is the better short-term solution, as securing a loan for new machines would be difficult due to the company’s recent financial struggles.</a:t>
            </a:r>
            <a:endParaRPr lang="en-US" sz="2800" dirty="0"/>
          </a:p>
        </p:txBody>
      </p:sp>
      <p:pic>
        <p:nvPicPr>
          <p:cNvPr id="7" name="Picture 6" descr="A person operating a machine&#10;&#10;Description automatically generated">
            <a:extLst>
              <a:ext uri="{FF2B5EF4-FFF2-40B4-BE49-F238E27FC236}">
                <a16:creationId xmlns:a16="http://schemas.microsoft.com/office/drawing/2014/main" id="{5DD4F89A-B33E-770E-7565-FBA4A35D151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485052" y="1455294"/>
            <a:ext cx="3514223" cy="2342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214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0B98925-0550-1AFB-C1DC-02792400FB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genetic concept">
            <a:extLst>
              <a:ext uri="{FF2B5EF4-FFF2-40B4-BE49-F238E27FC236}">
                <a16:creationId xmlns:a16="http://schemas.microsoft.com/office/drawing/2014/main" id="{01386208-B410-BF35-CB44-68A5C3C4FE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0638" b="23112"/>
          <a:stretch/>
        </p:blipFill>
        <p:spPr>
          <a:xfrm>
            <a:off x="-1" y="-1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DBFCB27-760B-5FF3-72F5-581461CE16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999" cy="1280160"/>
          </a:xfrm>
          <a:prstGeom prst="rect">
            <a:avLst/>
          </a:prstGeom>
          <a:solidFill>
            <a:schemeClr val="bg1">
              <a:alpha val="2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595F-3D2B-011C-550B-8014B65428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39" y="175146"/>
            <a:ext cx="8196432" cy="960120"/>
          </a:xfrm>
        </p:spPr>
        <p:txBody>
          <a:bodyPr anchor="ctr">
            <a:normAutofit/>
          </a:bodyPr>
          <a:lstStyle/>
          <a:p>
            <a:r>
              <a:rPr lang="en-US" sz="4400" dirty="0"/>
              <a:t>The end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DDACEA-9044-C9DB-81B1-8DB357FE0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7152" y="175146"/>
            <a:ext cx="3402123" cy="960120"/>
          </a:xfrm>
        </p:spPr>
        <p:txBody>
          <a:bodyPr anchor="ctr">
            <a:normAutofit/>
          </a:bodyPr>
          <a:lstStyle/>
          <a:p>
            <a:pPr algn="r"/>
            <a:r>
              <a:rPr lang="en-US" sz="1900" dirty="0"/>
              <a:t>By logan Roberts</a:t>
            </a:r>
          </a:p>
          <a:p>
            <a:pPr algn="r"/>
            <a:r>
              <a:rPr lang="en-GB" sz="1800" b="1" dirty="0"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ROB24876064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r"/>
            <a:endParaRPr lang="en-US" sz="19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A7263E-DD8C-3C91-C28D-E0203FCC9EF0}"/>
              </a:ext>
            </a:extLst>
          </p:cNvPr>
          <p:cNvSpPr txBox="1"/>
          <p:nvPr/>
        </p:nvSpPr>
        <p:spPr>
          <a:xfrm>
            <a:off x="1975279" y="2923158"/>
            <a:ext cx="824141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Thank you for taking the time to listen to my presentation.</a:t>
            </a:r>
          </a:p>
          <a:p>
            <a:r>
              <a:rPr lang="en-US" sz="28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8929136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Custom 86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810F5FC4E65C54584028F199B9B45D5" ma:contentTypeVersion="3" ma:contentTypeDescription="Create a new document." ma:contentTypeScope="" ma:versionID="eb93b8f469d1ece227f430785ddb6f20">
  <xsd:schema xmlns:xsd="http://www.w3.org/2001/XMLSchema" xmlns:xs="http://www.w3.org/2001/XMLSchema" xmlns:p="http://schemas.microsoft.com/office/2006/metadata/properties" xmlns:ns2="db040305-4dfc-47f5-a120-43193f524db7" targetNamespace="http://schemas.microsoft.com/office/2006/metadata/properties" ma:root="true" ma:fieldsID="58b14212efe05b78c9a7804f9106590b" ns2:_="">
    <xsd:import namespace="db040305-4dfc-47f5-a120-43193f524db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b040305-4dfc-47f5-a120-43193f524d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633BD4F-04E7-4D64-9DCC-F03B76DCB9BD}"/>
</file>

<file path=customXml/itemProps2.xml><?xml version="1.0" encoding="utf-8"?>
<ds:datastoreItem xmlns:ds="http://schemas.openxmlformats.org/officeDocument/2006/customXml" ds:itemID="{2C5465BA-BC6F-41B6-9E51-4B064E90B4EB}"/>
</file>

<file path=customXml/itemProps3.xml><?xml version="1.0" encoding="utf-8"?>
<ds:datastoreItem xmlns:ds="http://schemas.openxmlformats.org/officeDocument/2006/customXml" ds:itemID="{4AE4498F-0AB3-4283-BEB0-1C7A55B4C9FC}"/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636</Words>
  <Application>Microsoft Macintosh PowerPoint</Application>
  <PresentationFormat>Widescreen</PresentationFormat>
  <Paragraphs>79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 Display</vt:lpstr>
      <vt:lpstr>Arial</vt:lpstr>
      <vt:lpstr>Bierstadt</vt:lpstr>
      <vt:lpstr>Times New Roman</vt:lpstr>
      <vt:lpstr>GestaltVTI</vt:lpstr>
      <vt:lpstr>How to turn this company around</vt:lpstr>
      <vt:lpstr>Sections</vt:lpstr>
      <vt:lpstr>SWOT analysis</vt:lpstr>
      <vt:lpstr>PESTLE analysis</vt:lpstr>
      <vt:lpstr>Motivational Theory</vt:lpstr>
      <vt:lpstr>Maslow’s Hierarchy</vt:lpstr>
      <vt:lpstr>Leadership</vt:lpstr>
      <vt:lpstr>Management </vt:lpstr>
      <vt:lpstr>Marketing mix</vt:lpstr>
      <vt:lpstr>McCarthy’s 4P’s</vt:lpstr>
      <vt:lpstr>Is the machine quality an issue?</vt:lpstr>
      <vt:lpstr>The end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ROB24876064 (Logan Roberts)</dc:creator>
  <cp:lastModifiedBy>ROB24876064 (Logan Roberts)</cp:lastModifiedBy>
  <cp:revision>7</cp:revision>
  <dcterms:created xsi:type="dcterms:W3CDTF">2025-03-05T23:58:38Z</dcterms:created>
  <dcterms:modified xsi:type="dcterms:W3CDTF">2025-03-06T16:37:59Z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0x0101000810F5FC4E65C54584028F199B9B45D5</vt:lpwstr>
  </property>
</Properties>
</file>