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72B86B-BB23-4B67-AC69-61118D673AE2}" type="datetimeFigureOut">
              <a:rPr lang="en-GB" smtClean="0"/>
              <a:t>08/12/2023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6FECE8-76F9-443C-9541-D07C5525E343}" type="slidenum">
              <a:rPr lang="en-GB" smtClean="0"/>
              <a:t>‹#›</a:t>
            </a:fld>
            <a:endParaRPr lang="en-GB"/>
          </a:p>
        </p:txBody>
      </p:sp>
    </p:spTree>
    <p:extLst>
      <p:ext uri="{BB962C8B-B14F-4D97-AF65-F5344CB8AC3E}">
        <p14:creationId xmlns:p14="http://schemas.microsoft.com/office/powerpoint/2010/main" val="3710165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6FECE8-76F9-443C-9541-D07C5525E343}" type="slidenum">
              <a:rPr lang="en-GB" smtClean="0"/>
              <a:t>1</a:t>
            </a:fld>
            <a:endParaRPr lang="en-GB"/>
          </a:p>
        </p:txBody>
      </p:sp>
    </p:spTree>
    <p:extLst>
      <p:ext uri="{BB962C8B-B14F-4D97-AF65-F5344CB8AC3E}">
        <p14:creationId xmlns:p14="http://schemas.microsoft.com/office/powerpoint/2010/main" val="3834719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in general compassion leadership and importance</a:t>
            </a:r>
          </a:p>
        </p:txBody>
      </p:sp>
      <p:sp>
        <p:nvSpPr>
          <p:cNvPr id="4" name="Slide Number Placeholder 3"/>
          <p:cNvSpPr>
            <a:spLocks noGrp="1"/>
          </p:cNvSpPr>
          <p:nvPr>
            <p:ph type="sldNum" sz="quarter" idx="5"/>
          </p:nvPr>
        </p:nvSpPr>
        <p:spPr/>
        <p:txBody>
          <a:bodyPr/>
          <a:lstStyle/>
          <a:p>
            <a:fld id="{906FECE8-76F9-443C-9541-D07C5525E343}" type="slidenum">
              <a:rPr lang="en-GB" smtClean="0"/>
              <a:t>2</a:t>
            </a:fld>
            <a:endParaRPr lang="en-GB"/>
          </a:p>
        </p:txBody>
      </p:sp>
    </p:spTree>
    <p:extLst>
      <p:ext uri="{BB962C8B-B14F-4D97-AF65-F5344CB8AC3E}">
        <p14:creationId xmlns:p14="http://schemas.microsoft.com/office/powerpoint/2010/main" val="2847138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6FECE8-76F9-443C-9541-D07C5525E343}" type="slidenum">
              <a:rPr lang="en-GB" smtClean="0"/>
              <a:t>3</a:t>
            </a:fld>
            <a:endParaRPr lang="en-GB"/>
          </a:p>
        </p:txBody>
      </p:sp>
    </p:spTree>
    <p:extLst>
      <p:ext uri="{BB962C8B-B14F-4D97-AF65-F5344CB8AC3E}">
        <p14:creationId xmlns:p14="http://schemas.microsoft.com/office/powerpoint/2010/main" val="17345803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6FECE8-76F9-443C-9541-D07C5525E343}" type="slidenum">
              <a:rPr lang="en-GB" smtClean="0"/>
              <a:t>4</a:t>
            </a:fld>
            <a:endParaRPr lang="en-GB"/>
          </a:p>
        </p:txBody>
      </p:sp>
    </p:spTree>
    <p:extLst>
      <p:ext uri="{BB962C8B-B14F-4D97-AF65-F5344CB8AC3E}">
        <p14:creationId xmlns:p14="http://schemas.microsoft.com/office/powerpoint/2010/main" val="792255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6FECE8-76F9-443C-9541-D07C5525E343}" type="slidenum">
              <a:rPr lang="en-GB" smtClean="0"/>
              <a:t>5</a:t>
            </a:fld>
            <a:endParaRPr lang="en-GB"/>
          </a:p>
        </p:txBody>
      </p:sp>
    </p:spTree>
    <p:extLst>
      <p:ext uri="{BB962C8B-B14F-4D97-AF65-F5344CB8AC3E}">
        <p14:creationId xmlns:p14="http://schemas.microsoft.com/office/powerpoint/2010/main" val="17563476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30F1D-CAEB-4756-A159-7EAF3AB141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CAC4FA-01B1-3589-DFDD-574815F07A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A0FF17-1EB6-12F0-8890-3B5406544C4F}"/>
              </a:ext>
            </a:extLst>
          </p:cNvPr>
          <p:cNvSpPr>
            <a:spLocks noGrp="1"/>
          </p:cNvSpPr>
          <p:nvPr>
            <p:ph type="dt" sz="half" idx="10"/>
          </p:nvPr>
        </p:nvSpPr>
        <p:spPr/>
        <p:txBody>
          <a:bodyPr/>
          <a:lstStyle/>
          <a:p>
            <a:fld id="{4EDDE1B0-EB6B-458B-8E37-D4CDA6F94073}" type="datetimeFigureOut">
              <a:rPr lang="en-GB" smtClean="0"/>
              <a:t>08/12/2023</a:t>
            </a:fld>
            <a:endParaRPr lang="en-GB"/>
          </a:p>
        </p:txBody>
      </p:sp>
      <p:sp>
        <p:nvSpPr>
          <p:cNvPr id="5" name="Footer Placeholder 4">
            <a:extLst>
              <a:ext uri="{FF2B5EF4-FFF2-40B4-BE49-F238E27FC236}">
                <a16:creationId xmlns:a16="http://schemas.microsoft.com/office/drawing/2014/main" id="{85316E74-BC0C-291F-ED6C-479F136600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0BBE4E-6938-505E-38A3-15A899ACC45F}"/>
              </a:ext>
            </a:extLst>
          </p:cNvPr>
          <p:cNvSpPr>
            <a:spLocks noGrp="1"/>
          </p:cNvSpPr>
          <p:nvPr>
            <p:ph type="sldNum" sz="quarter" idx="12"/>
          </p:nvPr>
        </p:nvSpPr>
        <p:spPr/>
        <p:txBody>
          <a:bodyPr/>
          <a:lstStyle/>
          <a:p>
            <a:fld id="{A121D491-BD1D-4C1E-AFA9-34DBD69D4DBF}" type="slidenum">
              <a:rPr lang="en-GB" smtClean="0"/>
              <a:t>‹#›</a:t>
            </a:fld>
            <a:endParaRPr lang="en-GB"/>
          </a:p>
        </p:txBody>
      </p:sp>
    </p:spTree>
    <p:extLst>
      <p:ext uri="{BB962C8B-B14F-4D97-AF65-F5344CB8AC3E}">
        <p14:creationId xmlns:p14="http://schemas.microsoft.com/office/powerpoint/2010/main" val="2484309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BFBC6-7870-2CD6-3143-C549E2FDE7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C42A24-05B7-99E9-2369-362E7AC2E6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5C91D1-0DB3-E245-29EC-FAF1ED3A7371}"/>
              </a:ext>
            </a:extLst>
          </p:cNvPr>
          <p:cNvSpPr>
            <a:spLocks noGrp="1"/>
          </p:cNvSpPr>
          <p:nvPr>
            <p:ph type="dt" sz="half" idx="10"/>
          </p:nvPr>
        </p:nvSpPr>
        <p:spPr/>
        <p:txBody>
          <a:bodyPr/>
          <a:lstStyle/>
          <a:p>
            <a:fld id="{4EDDE1B0-EB6B-458B-8E37-D4CDA6F94073}" type="datetimeFigureOut">
              <a:rPr lang="en-GB" smtClean="0"/>
              <a:t>08/12/2023</a:t>
            </a:fld>
            <a:endParaRPr lang="en-GB"/>
          </a:p>
        </p:txBody>
      </p:sp>
      <p:sp>
        <p:nvSpPr>
          <p:cNvPr id="5" name="Footer Placeholder 4">
            <a:extLst>
              <a:ext uri="{FF2B5EF4-FFF2-40B4-BE49-F238E27FC236}">
                <a16:creationId xmlns:a16="http://schemas.microsoft.com/office/drawing/2014/main" id="{FA2C8309-69A1-0908-8792-CEC0646AD8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F7C1F3-A4BB-4CBC-D889-621CB79F3C18}"/>
              </a:ext>
            </a:extLst>
          </p:cNvPr>
          <p:cNvSpPr>
            <a:spLocks noGrp="1"/>
          </p:cNvSpPr>
          <p:nvPr>
            <p:ph type="sldNum" sz="quarter" idx="12"/>
          </p:nvPr>
        </p:nvSpPr>
        <p:spPr/>
        <p:txBody>
          <a:bodyPr/>
          <a:lstStyle/>
          <a:p>
            <a:fld id="{A121D491-BD1D-4C1E-AFA9-34DBD69D4DBF}" type="slidenum">
              <a:rPr lang="en-GB" smtClean="0"/>
              <a:t>‹#›</a:t>
            </a:fld>
            <a:endParaRPr lang="en-GB"/>
          </a:p>
        </p:txBody>
      </p:sp>
    </p:spTree>
    <p:extLst>
      <p:ext uri="{BB962C8B-B14F-4D97-AF65-F5344CB8AC3E}">
        <p14:creationId xmlns:p14="http://schemas.microsoft.com/office/powerpoint/2010/main" val="1423075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A76B4-F922-D0B8-EC65-E0885F355C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EDD8D7-AC94-6C2A-1B27-34049E5A28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591502-9128-976A-EC14-08FFF9016D8F}"/>
              </a:ext>
            </a:extLst>
          </p:cNvPr>
          <p:cNvSpPr>
            <a:spLocks noGrp="1"/>
          </p:cNvSpPr>
          <p:nvPr>
            <p:ph type="dt" sz="half" idx="10"/>
          </p:nvPr>
        </p:nvSpPr>
        <p:spPr/>
        <p:txBody>
          <a:bodyPr/>
          <a:lstStyle/>
          <a:p>
            <a:fld id="{4EDDE1B0-EB6B-458B-8E37-D4CDA6F94073}" type="datetimeFigureOut">
              <a:rPr lang="en-GB" smtClean="0"/>
              <a:t>08/12/2023</a:t>
            </a:fld>
            <a:endParaRPr lang="en-GB"/>
          </a:p>
        </p:txBody>
      </p:sp>
      <p:sp>
        <p:nvSpPr>
          <p:cNvPr id="5" name="Footer Placeholder 4">
            <a:extLst>
              <a:ext uri="{FF2B5EF4-FFF2-40B4-BE49-F238E27FC236}">
                <a16:creationId xmlns:a16="http://schemas.microsoft.com/office/drawing/2014/main" id="{BA8CE7F2-0298-22FD-7E37-E58C4B2AA8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A04A57-96DC-63D1-C510-813AE028D3BA}"/>
              </a:ext>
            </a:extLst>
          </p:cNvPr>
          <p:cNvSpPr>
            <a:spLocks noGrp="1"/>
          </p:cNvSpPr>
          <p:nvPr>
            <p:ph type="sldNum" sz="quarter" idx="12"/>
          </p:nvPr>
        </p:nvSpPr>
        <p:spPr/>
        <p:txBody>
          <a:bodyPr/>
          <a:lstStyle/>
          <a:p>
            <a:fld id="{A121D491-BD1D-4C1E-AFA9-34DBD69D4DBF}" type="slidenum">
              <a:rPr lang="en-GB" smtClean="0"/>
              <a:t>‹#›</a:t>
            </a:fld>
            <a:endParaRPr lang="en-GB"/>
          </a:p>
        </p:txBody>
      </p:sp>
    </p:spTree>
    <p:extLst>
      <p:ext uri="{BB962C8B-B14F-4D97-AF65-F5344CB8AC3E}">
        <p14:creationId xmlns:p14="http://schemas.microsoft.com/office/powerpoint/2010/main" val="3230465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8E37E-5D49-4720-0292-39DDC7AD15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7A6C49-EA29-8B93-C46B-B459C5579E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240DDC-7215-828E-9A41-3A2683B870E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A236F8-C8BD-92DC-AD25-96A3ABBE0F1A}"/>
              </a:ext>
            </a:extLst>
          </p:cNvPr>
          <p:cNvSpPr>
            <a:spLocks noGrp="1"/>
          </p:cNvSpPr>
          <p:nvPr>
            <p:ph type="dt" sz="half" idx="10"/>
          </p:nvPr>
        </p:nvSpPr>
        <p:spPr/>
        <p:txBody>
          <a:bodyPr/>
          <a:lstStyle/>
          <a:p>
            <a:fld id="{4EDDE1B0-EB6B-458B-8E37-D4CDA6F94073}" type="datetimeFigureOut">
              <a:rPr lang="en-GB" smtClean="0"/>
              <a:t>08/12/2023</a:t>
            </a:fld>
            <a:endParaRPr lang="en-GB"/>
          </a:p>
        </p:txBody>
      </p:sp>
      <p:sp>
        <p:nvSpPr>
          <p:cNvPr id="6" name="Footer Placeholder 5">
            <a:extLst>
              <a:ext uri="{FF2B5EF4-FFF2-40B4-BE49-F238E27FC236}">
                <a16:creationId xmlns:a16="http://schemas.microsoft.com/office/drawing/2014/main" id="{07598F6C-CE4C-E85B-EEF3-A4CC933044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84C5B6-6B64-1580-7119-36B1E1088949}"/>
              </a:ext>
            </a:extLst>
          </p:cNvPr>
          <p:cNvSpPr>
            <a:spLocks noGrp="1"/>
          </p:cNvSpPr>
          <p:nvPr>
            <p:ph type="sldNum" sz="quarter" idx="12"/>
          </p:nvPr>
        </p:nvSpPr>
        <p:spPr/>
        <p:txBody>
          <a:bodyPr/>
          <a:lstStyle/>
          <a:p>
            <a:fld id="{A121D491-BD1D-4C1E-AFA9-34DBD69D4DBF}" type="slidenum">
              <a:rPr lang="en-GB" smtClean="0"/>
              <a:t>‹#›</a:t>
            </a:fld>
            <a:endParaRPr lang="en-GB"/>
          </a:p>
        </p:txBody>
      </p:sp>
    </p:spTree>
    <p:extLst>
      <p:ext uri="{BB962C8B-B14F-4D97-AF65-F5344CB8AC3E}">
        <p14:creationId xmlns:p14="http://schemas.microsoft.com/office/powerpoint/2010/main" val="3110748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A55EE-3482-B468-0644-4E6876B901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593975-294A-543E-BC1F-055959EFFE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4B9B1C-9127-3079-93FD-2C6937CBB5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DC9895-D247-7CC6-CBC7-B9E823D6FA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1DB135-70E1-69A4-C13E-B185433D7D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DDFBF1-DAD6-5CF1-76C3-2182B9366BDD}"/>
              </a:ext>
            </a:extLst>
          </p:cNvPr>
          <p:cNvSpPr>
            <a:spLocks noGrp="1"/>
          </p:cNvSpPr>
          <p:nvPr>
            <p:ph type="dt" sz="half" idx="10"/>
          </p:nvPr>
        </p:nvSpPr>
        <p:spPr/>
        <p:txBody>
          <a:bodyPr/>
          <a:lstStyle/>
          <a:p>
            <a:fld id="{4EDDE1B0-EB6B-458B-8E37-D4CDA6F94073}" type="datetimeFigureOut">
              <a:rPr lang="en-GB" smtClean="0"/>
              <a:t>08/12/2023</a:t>
            </a:fld>
            <a:endParaRPr lang="en-GB"/>
          </a:p>
        </p:txBody>
      </p:sp>
      <p:sp>
        <p:nvSpPr>
          <p:cNvPr id="8" name="Footer Placeholder 7">
            <a:extLst>
              <a:ext uri="{FF2B5EF4-FFF2-40B4-BE49-F238E27FC236}">
                <a16:creationId xmlns:a16="http://schemas.microsoft.com/office/drawing/2014/main" id="{2BB0C883-C962-58B4-CE1A-BEE2E6DD05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17FEF0-1679-99B6-B9EB-B6D1616902F9}"/>
              </a:ext>
            </a:extLst>
          </p:cNvPr>
          <p:cNvSpPr>
            <a:spLocks noGrp="1"/>
          </p:cNvSpPr>
          <p:nvPr>
            <p:ph type="sldNum" sz="quarter" idx="12"/>
          </p:nvPr>
        </p:nvSpPr>
        <p:spPr/>
        <p:txBody>
          <a:bodyPr/>
          <a:lstStyle/>
          <a:p>
            <a:fld id="{A121D491-BD1D-4C1E-AFA9-34DBD69D4DBF}" type="slidenum">
              <a:rPr lang="en-GB" smtClean="0"/>
              <a:t>‹#›</a:t>
            </a:fld>
            <a:endParaRPr lang="en-GB"/>
          </a:p>
        </p:txBody>
      </p:sp>
    </p:spTree>
    <p:extLst>
      <p:ext uri="{BB962C8B-B14F-4D97-AF65-F5344CB8AC3E}">
        <p14:creationId xmlns:p14="http://schemas.microsoft.com/office/powerpoint/2010/main" val="4291832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0FB5B-B490-2116-4C80-783ACF9CEA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5320CC-9917-0423-ADBB-FA34907DDF27}"/>
              </a:ext>
            </a:extLst>
          </p:cNvPr>
          <p:cNvSpPr>
            <a:spLocks noGrp="1"/>
          </p:cNvSpPr>
          <p:nvPr>
            <p:ph type="dt" sz="half" idx="10"/>
          </p:nvPr>
        </p:nvSpPr>
        <p:spPr/>
        <p:txBody>
          <a:bodyPr/>
          <a:lstStyle/>
          <a:p>
            <a:fld id="{4EDDE1B0-EB6B-458B-8E37-D4CDA6F94073}" type="datetimeFigureOut">
              <a:rPr lang="en-GB" smtClean="0"/>
              <a:t>08/12/2023</a:t>
            </a:fld>
            <a:endParaRPr lang="en-GB"/>
          </a:p>
        </p:txBody>
      </p:sp>
      <p:sp>
        <p:nvSpPr>
          <p:cNvPr id="4" name="Footer Placeholder 3">
            <a:extLst>
              <a:ext uri="{FF2B5EF4-FFF2-40B4-BE49-F238E27FC236}">
                <a16:creationId xmlns:a16="http://schemas.microsoft.com/office/drawing/2014/main" id="{D499D661-A53F-ABD5-C6C0-963934D9026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4D549A-1352-1692-9271-1950829A6B66}"/>
              </a:ext>
            </a:extLst>
          </p:cNvPr>
          <p:cNvSpPr>
            <a:spLocks noGrp="1"/>
          </p:cNvSpPr>
          <p:nvPr>
            <p:ph type="sldNum" sz="quarter" idx="12"/>
          </p:nvPr>
        </p:nvSpPr>
        <p:spPr/>
        <p:txBody>
          <a:bodyPr/>
          <a:lstStyle/>
          <a:p>
            <a:fld id="{A121D491-BD1D-4C1E-AFA9-34DBD69D4DBF}" type="slidenum">
              <a:rPr lang="en-GB" smtClean="0"/>
              <a:t>‹#›</a:t>
            </a:fld>
            <a:endParaRPr lang="en-GB"/>
          </a:p>
        </p:txBody>
      </p:sp>
    </p:spTree>
    <p:extLst>
      <p:ext uri="{BB962C8B-B14F-4D97-AF65-F5344CB8AC3E}">
        <p14:creationId xmlns:p14="http://schemas.microsoft.com/office/powerpoint/2010/main" val="2809190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6420F4-2475-92F5-C335-9117BC4AE671}"/>
              </a:ext>
            </a:extLst>
          </p:cNvPr>
          <p:cNvSpPr>
            <a:spLocks noGrp="1"/>
          </p:cNvSpPr>
          <p:nvPr>
            <p:ph type="dt" sz="half" idx="10"/>
          </p:nvPr>
        </p:nvSpPr>
        <p:spPr/>
        <p:txBody>
          <a:bodyPr/>
          <a:lstStyle/>
          <a:p>
            <a:fld id="{4EDDE1B0-EB6B-458B-8E37-D4CDA6F94073}" type="datetimeFigureOut">
              <a:rPr lang="en-GB" smtClean="0"/>
              <a:t>08/12/2023</a:t>
            </a:fld>
            <a:endParaRPr lang="en-GB"/>
          </a:p>
        </p:txBody>
      </p:sp>
      <p:sp>
        <p:nvSpPr>
          <p:cNvPr id="3" name="Footer Placeholder 2">
            <a:extLst>
              <a:ext uri="{FF2B5EF4-FFF2-40B4-BE49-F238E27FC236}">
                <a16:creationId xmlns:a16="http://schemas.microsoft.com/office/drawing/2014/main" id="{15CA900B-63DF-AA9E-E378-D3AAE14CD8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59336D-CA52-C82D-4CE5-9086644A0AEF}"/>
              </a:ext>
            </a:extLst>
          </p:cNvPr>
          <p:cNvSpPr>
            <a:spLocks noGrp="1"/>
          </p:cNvSpPr>
          <p:nvPr>
            <p:ph type="sldNum" sz="quarter" idx="12"/>
          </p:nvPr>
        </p:nvSpPr>
        <p:spPr/>
        <p:txBody>
          <a:bodyPr/>
          <a:lstStyle/>
          <a:p>
            <a:fld id="{A121D491-BD1D-4C1E-AFA9-34DBD69D4DBF}" type="slidenum">
              <a:rPr lang="en-GB" smtClean="0"/>
              <a:t>‹#›</a:t>
            </a:fld>
            <a:endParaRPr lang="en-GB"/>
          </a:p>
        </p:txBody>
      </p:sp>
    </p:spTree>
    <p:extLst>
      <p:ext uri="{BB962C8B-B14F-4D97-AF65-F5344CB8AC3E}">
        <p14:creationId xmlns:p14="http://schemas.microsoft.com/office/powerpoint/2010/main" val="722163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375B3-4F92-0EC5-C0E3-2B6E7581C4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43405B-2802-6D11-85A5-25CEFC2124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A43622-B880-4885-B801-E452F869D2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3DFB1C-76E6-EAD7-FC85-1CB029624FB9}"/>
              </a:ext>
            </a:extLst>
          </p:cNvPr>
          <p:cNvSpPr>
            <a:spLocks noGrp="1"/>
          </p:cNvSpPr>
          <p:nvPr>
            <p:ph type="dt" sz="half" idx="10"/>
          </p:nvPr>
        </p:nvSpPr>
        <p:spPr/>
        <p:txBody>
          <a:bodyPr/>
          <a:lstStyle/>
          <a:p>
            <a:fld id="{4EDDE1B0-EB6B-458B-8E37-D4CDA6F94073}" type="datetimeFigureOut">
              <a:rPr lang="en-GB" smtClean="0"/>
              <a:t>08/12/2023</a:t>
            </a:fld>
            <a:endParaRPr lang="en-GB"/>
          </a:p>
        </p:txBody>
      </p:sp>
      <p:sp>
        <p:nvSpPr>
          <p:cNvPr id="6" name="Footer Placeholder 5">
            <a:extLst>
              <a:ext uri="{FF2B5EF4-FFF2-40B4-BE49-F238E27FC236}">
                <a16:creationId xmlns:a16="http://schemas.microsoft.com/office/drawing/2014/main" id="{3C60DAC8-A276-52EE-F177-3D7FFBD512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896D2B-02BC-FB04-75BD-63D74C88DDCA}"/>
              </a:ext>
            </a:extLst>
          </p:cNvPr>
          <p:cNvSpPr>
            <a:spLocks noGrp="1"/>
          </p:cNvSpPr>
          <p:nvPr>
            <p:ph type="sldNum" sz="quarter" idx="12"/>
          </p:nvPr>
        </p:nvSpPr>
        <p:spPr/>
        <p:txBody>
          <a:bodyPr/>
          <a:lstStyle/>
          <a:p>
            <a:fld id="{A121D491-BD1D-4C1E-AFA9-34DBD69D4DBF}" type="slidenum">
              <a:rPr lang="en-GB" smtClean="0"/>
              <a:t>‹#›</a:t>
            </a:fld>
            <a:endParaRPr lang="en-GB"/>
          </a:p>
        </p:txBody>
      </p:sp>
    </p:spTree>
    <p:extLst>
      <p:ext uri="{BB962C8B-B14F-4D97-AF65-F5344CB8AC3E}">
        <p14:creationId xmlns:p14="http://schemas.microsoft.com/office/powerpoint/2010/main" val="921650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3FDBA-5133-1C73-5165-BFC0C89007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D7D0B3-70A1-9FAD-9592-CAE8355479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AC572B-1333-D614-3F6F-FC0949A8FF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09B3C5-ABBA-D756-EDAA-163ED2E4CB18}"/>
              </a:ext>
            </a:extLst>
          </p:cNvPr>
          <p:cNvSpPr>
            <a:spLocks noGrp="1"/>
          </p:cNvSpPr>
          <p:nvPr>
            <p:ph type="dt" sz="half" idx="10"/>
          </p:nvPr>
        </p:nvSpPr>
        <p:spPr/>
        <p:txBody>
          <a:bodyPr/>
          <a:lstStyle/>
          <a:p>
            <a:fld id="{4EDDE1B0-EB6B-458B-8E37-D4CDA6F94073}" type="datetimeFigureOut">
              <a:rPr lang="en-GB" smtClean="0"/>
              <a:t>08/12/2023</a:t>
            </a:fld>
            <a:endParaRPr lang="en-GB"/>
          </a:p>
        </p:txBody>
      </p:sp>
      <p:sp>
        <p:nvSpPr>
          <p:cNvPr id="6" name="Footer Placeholder 5">
            <a:extLst>
              <a:ext uri="{FF2B5EF4-FFF2-40B4-BE49-F238E27FC236}">
                <a16:creationId xmlns:a16="http://schemas.microsoft.com/office/drawing/2014/main" id="{D056A3A1-017A-17F8-8625-34ACC9952E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8ACD01-3D01-43BD-C5B4-789B60884463}"/>
              </a:ext>
            </a:extLst>
          </p:cNvPr>
          <p:cNvSpPr>
            <a:spLocks noGrp="1"/>
          </p:cNvSpPr>
          <p:nvPr>
            <p:ph type="sldNum" sz="quarter" idx="12"/>
          </p:nvPr>
        </p:nvSpPr>
        <p:spPr/>
        <p:txBody>
          <a:bodyPr/>
          <a:lstStyle/>
          <a:p>
            <a:fld id="{A121D491-BD1D-4C1E-AFA9-34DBD69D4DBF}" type="slidenum">
              <a:rPr lang="en-GB" smtClean="0"/>
              <a:t>‹#›</a:t>
            </a:fld>
            <a:endParaRPr lang="en-GB"/>
          </a:p>
        </p:txBody>
      </p:sp>
    </p:spTree>
    <p:extLst>
      <p:ext uri="{BB962C8B-B14F-4D97-AF65-F5344CB8AC3E}">
        <p14:creationId xmlns:p14="http://schemas.microsoft.com/office/powerpoint/2010/main" val="663048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C5EE5-EB30-84B9-5340-6EA8A8FFDB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EF3C7-02C3-E33B-1660-B19254251F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CF7388-F767-F1A4-7B4C-5D04DFD0ECA0}"/>
              </a:ext>
            </a:extLst>
          </p:cNvPr>
          <p:cNvSpPr>
            <a:spLocks noGrp="1"/>
          </p:cNvSpPr>
          <p:nvPr>
            <p:ph type="dt" sz="half" idx="10"/>
          </p:nvPr>
        </p:nvSpPr>
        <p:spPr/>
        <p:txBody>
          <a:bodyPr/>
          <a:lstStyle/>
          <a:p>
            <a:fld id="{4EDDE1B0-EB6B-458B-8E37-D4CDA6F94073}" type="datetimeFigureOut">
              <a:rPr lang="en-GB" smtClean="0"/>
              <a:t>08/12/2023</a:t>
            </a:fld>
            <a:endParaRPr lang="en-GB"/>
          </a:p>
        </p:txBody>
      </p:sp>
      <p:sp>
        <p:nvSpPr>
          <p:cNvPr id="5" name="Footer Placeholder 4">
            <a:extLst>
              <a:ext uri="{FF2B5EF4-FFF2-40B4-BE49-F238E27FC236}">
                <a16:creationId xmlns:a16="http://schemas.microsoft.com/office/drawing/2014/main" id="{C85C8842-0CC2-F17F-BC37-C3A05755DE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55B1FD-10F9-81F9-9E38-36AFBA53AB97}"/>
              </a:ext>
            </a:extLst>
          </p:cNvPr>
          <p:cNvSpPr>
            <a:spLocks noGrp="1"/>
          </p:cNvSpPr>
          <p:nvPr>
            <p:ph type="sldNum" sz="quarter" idx="12"/>
          </p:nvPr>
        </p:nvSpPr>
        <p:spPr/>
        <p:txBody>
          <a:bodyPr/>
          <a:lstStyle/>
          <a:p>
            <a:fld id="{A121D491-BD1D-4C1E-AFA9-34DBD69D4DBF}" type="slidenum">
              <a:rPr lang="en-GB" smtClean="0"/>
              <a:t>‹#›</a:t>
            </a:fld>
            <a:endParaRPr lang="en-GB"/>
          </a:p>
        </p:txBody>
      </p:sp>
    </p:spTree>
    <p:extLst>
      <p:ext uri="{BB962C8B-B14F-4D97-AF65-F5344CB8AC3E}">
        <p14:creationId xmlns:p14="http://schemas.microsoft.com/office/powerpoint/2010/main" val="624853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B3D23F-F343-45E4-2211-730FCE2024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A7C2C8-AAD4-D781-D529-21CBE856B3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7DE396-678A-8B08-3384-FF04C4CFABC2}"/>
              </a:ext>
            </a:extLst>
          </p:cNvPr>
          <p:cNvSpPr>
            <a:spLocks noGrp="1"/>
          </p:cNvSpPr>
          <p:nvPr>
            <p:ph type="dt" sz="half" idx="10"/>
          </p:nvPr>
        </p:nvSpPr>
        <p:spPr/>
        <p:txBody>
          <a:bodyPr/>
          <a:lstStyle/>
          <a:p>
            <a:fld id="{4EDDE1B0-EB6B-458B-8E37-D4CDA6F94073}" type="datetimeFigureOut">
              <a:rPr lang="en-GB" smtClean="0"/>
              <a:t>08/12/2023</a:t>
            </a:fld>
            <a:endParaRPr lang="en-GB"/>
          </a:p>
        </p:txBody>
      </p:sp>
      <p:sp>
        <p:nvSpPr>
          <p:cNvPr id="5" name="Footer Placeholder 4">
            <a:extLst>
              <a:ext uri="{FF2B5EF4-FFF2-40B4-BE49-F238E27FC236}">
                <a16:creationId xmlns:a16="http://schemas.microsoft.com/office/drawing/2014/main" id="{0BAD41BD-C01E-7FEF-21C6-2A12C471B7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D758A-4BA5-1EA4-E105-8779ED2A7E0A}"/>
              </a:ext>
            </a:extLst>
          </p:cNvPr>
          <p:cNvSpPr>
            <a:spLocks noGrp="1"/>
          </p:cNvSpPr>
          <p:nvPr>
            <p:ph type="sldNum" sz="quarter" idx="12"/>
          </p:nvPr>
        </p:nvSpPr>
        <p:spPr/>
        <p:txBody>
          <a:bodyPr/>
          <a:lstStyle/>
          <a:p>
            <a:fld id="{A121D491-BD1D-4C1E-AFA9-34DBD69D4DBF}" type="slidenum">
              <a:rPr lang="en-GB" smtClean="0"/>
              <a:t>‹#›</a:t>
            </a:fld>
            <a:endParaRPr lang="en-GB"/>
          </a:p>
        </p:txBody>
      </p:sp>
    </p:spTree>
    <p:extLst>
      <p:ext uri="{BB962C8B-B14F-4D97-AF65-F5344CB8AC3E}">
        <p14:creationId xmlns:p14="http://schemas.microsoft.com/office/powerpoint/2010/main" val="2799572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B9E4-69CE-45E8-7553-B210B7CCF9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C6217A-CDB4-EB9A-70EF-D1E1895BA0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F3B2C1-49BC-B697-EB5D-48A5E03085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DDE1B0-EB6B-458B-8E37-D4CDA6F94073}" type="datetimeFigureOut">
              <a:rPr lang="en-GB" smtClean="0"/>
              <a:t>08/12/2023</a:t>
            </a:fld>
            <a:endParaRPr lang="en-GB"/>
          </a:p>
        </p:txBody>
      </p:sp>
      <p:sp>
        <p:nvSpPr>
          <p:cNvPr id="5" name="Footer Placeholder 4">
            <a:extLst>
              <a:ext uri="{FF2B5EF4-FFF2-40B4-BE49-F238E27FC236}">
                <a16:creationId xmlns:a16="http://schemas.microsoft.com/office/drawing/2014/main" id="{25176264-A42C-74BB-0FA9-4D13CECB33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C2205D9-AC6E-C469-112F-2FDFE55912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21D491-BD1D-4C1E-AFA9-34DBD69D4DBF}" type="slidenum">
              <a:rPr lang="en-GB" smtClean="0"/>
              <a:t>‹#›</a:t>
            </a:fld>
            <a:endParaRPr lang="en-GB"/>
          </a:p>
        </p:txBody>
      </p:sp>
    </p:spTree>
    <p:extLst>
      <p:ext uri="{BB962C8B-B14F-4D97-AF65-F5344CB8AC3E}">
        <p14:creationId xmlns:p14="http://schemas.microsoft.com/office/powerpoint/2010/main" val="40284375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81FC57E-FC26-2711-35D0-09AC7E7EBB8C}"/>
              </a:ext>
            </a:extLst>
          </p:cNvPr>
          <p:cNvPicPr>
            <a:picLocks noChangeAspect="1"/>
          </p:cNvPicPr>
          <p:nvPr/>
        </p:nvPicPr>
        <p:blipFill rotWithShape="1">
          <a:blip r:embed="rId3">
            <a:alphaModFix amt="50000"/>
          </a:blip>
          <a:srcRect t="10254" b="33496"/>
          <a:stretch/>
        </p:blipFill>
        <p:spPr>
          <a:xfrm>
            <a:off x="20" y="1"/>
            <a:ext cx="12191980" cy="6857999"/>
          </a:xfrm>
          <a:prstGeom prst="rect">
            <a:avLst/>
          </a:prstGeom>
        </p:spPr>
      </p:pic>
      <p:sp>
        <p:nvSpPr>
          <p:cNvPr id="2" name="Title 1">
            <a:extLst>
              <a:ext uri="{FF2B5EF4-FFF2-40B4-BE49-F238E27FC236}">
                <a16:creationId xmlns:a16="http://schemas.microsoft.com/office/drawing/2014/main" id="{E5B2A583-8F33-C378-F808-92D076AE13B4}"/>
              </a:ext>
            </a:extLst>
          </p:cNvPr>
          <p:cNvSpPr>
            <a:spLocks noGrp="1"/>
          </p:cNvSpPr>
          <p:nvPr>
            <p:ph type="ctrTitle"/>
          </p:nvPr>
        </p:nvSpPr>
        <p:spPr>
          <a:xfrm>
            <a:off x="1524000" y="1122362"/>
            <a:ext cx="9144000" cy="2900518"/>
          </a:xfrm>
        </p:spPr>
        <p:txBody>
          <a:bodyPr>
            <a:normAutofit/>
          </a:bodyPr>
          <a:lstStyle/>
          <a:p>
            <a:r>
              <a:rPr lang="en-GB">
                <a:solidFill>
                  <a:srgbClr val="FFFFFF"/>
                </a:solidFill>
              </a:rPr>
              <a:t>Andrei Selaru</a:t>
            </a:r>
          </a:p>
        </p:txBody>
      </p:sp>
      <p:sp>
        <p:nvSpPr>
          <p:cNvPr id="3" name="Subtitle 2">
            <a:extLst>
              <a:ext uri="{FF2B5EF4-FFF2-40B4-BE49-F238E27FC236}">
                <a16:creationId xmlns:a16="http://schemas.microsoft.com/office/drawing/2014/main" id="{F160372C-A52E-6D96-6D10-394C233869AF}"/>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Leadership and Change</a:t>
            </a:r>
          </a:p>
        </p:txBody>
      </p:sp>
    </p:spTree>
    <p:extLst>
      <p:ext uri="{BB962C8B-B14F-4D97-AF65-F5344CB8AC3E}">
        <p14:creationId xmlns:p14="http://schemas.microsoft.com/office/powerpoint/2010/main" val="21132113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One in a crowd">
            <a:extLst>
              <a:ext uri="{FF2B5EF4-FFF2-40B4-BE49-F238E27FC236}">
                <a16:creationId xmlns:a16="http://schemas.microsoft.com/office/drawing/2014/main" id="{DA758A72-EE6C-6BC2-AA93-49FE58E1BF25}"/>
              </a:ext>
            </a:extLst>
          </p:cNvPr>
          <p:cNvPicPr>
            <a:picLocks noChangeAspect="1"/>
          </p:cNvPicPr>
          <p:nvPr/>
        </p:nvPicPr>
        <p:blipFill rotWithShape="1">
          <a:blip r:embed="rId3"/>
          <a:srcRect t="7734" b="17267"/>
          <a:stretch/>
        </p:blipFill>
        <p:spPr>
          <a:xfrm>
            <a:off x="20" y="10"/>
            <a:ext cx="12191980" cy="6857990"/>
          </a:xfrm>
          <a:prstGeom prst="rect">
            <a:avLst/>
          </a:prstGeom>
        </p:spPr>
      </p:pic>
      <p:sp useBgFill="1">
        <p:nvSpPr>
          <p:cNvPr id="8" name="Rectangle 7">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35DD11-D7DD-8D09-D98F-43D462B8783A}"/>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2000"/>
              <a:t>‘</a:t>
            </a:r>
            <a:r>
              <a:rPr lang="en-US" sz="2000" i="1"/>
              <a:t>’Compassionate Leadership is the practice of using your head and heart to inspire and influence people so they can, in turn, inspire and influence others’’ </a:t>
            </a:r>
            <a:r>
              <a:rPr lang="en-US" sz="2000"/>
              <a:t>(Donnellan, 2022)</a:t>
            </a:r>
            <a:endParaRPr lang="en-US" sz="2000" i="1"/>
          </a:p>
        </p:txBody>
      </p:sp>
      <p:cxnSp>
        <p:nvCxnSpPr>
          <p:cNvPr id="10" name="Straight Connector 9">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3272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n placed on top of a signature line">
            <a:extLst>
              <a:ext uri="{FF2B5EF4-FFF2-40B4-BE49-F238E27FC236}">
                <a16:creationId xmlns:a16="http://schemas.microsoft.com/office/drawing/2014/main" id="{E15D35B6-4A0B-35DA-B5C8-F0B9E93462B6}"/>
              </a:ext>
            </a:extLst>
          </p:cNvPr>
          <p:cNvPicPr>
            <a:picLocks noChangeAspect="1"/>
          </p:cNvPicPr>
          <p:nvPr/>
        </p:nvPicPr>
        <p:blipFill rotWithShape="1">
          <a:blip r:embed="rId3"/>
          <a:srcRect l="15628" r="-1" b="-1"/>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9A457A-1674-1050-35A7-A64020862B97}"/>
              </a:ext>
            </a:extLst>
          </p:cNvPr>
          <p:cNvSpPr>
            <a:spLocks noGrp="1"/>
          </p:cNvSpPr>
          <p:nvPr>
            <p:ph type="title"/>
          </p:nvPr>
        </p:nvSpPr>
        <p:spPr>
          <a:xfrm>
            <a:off x="481029" y="723918"/>
            <a:ext cx="4023360" cy="3204134"/>
          </a:xfrm>
        </p:spPr>
        <p:txBody>
          <a:bodyPr vert="horz" lIns="91440" tIns="45720" rIns="91440" bIns="45720" rtlCol="0" anchor="b">
            <a:normAutofit/>
          </a:bodyPr>
          <a:lstStyle/>
          <a:p>
            <a:r>
              <a:rPr lang="en-US" sz="2600" dirty="0">
                <a:solidFill>
                  <a:schemeClr val="bg1"/>
                </a:solidFill>
              </a:rPr>
              <a:t>‘</a:t>
            </a:r>
            <a:r>
              <a:rPr lang="en-US" sz="2600" i="1" dirty="0">
                <a:solidFill>
                  <a:schemeClr val="bg1"/>
                </a:solidFill>
              </a:rPr>
              <a:t>’A questionnaire is a research instrument consisting of a series of questions for the purpose of gathering information from respondents’’ </a:t>
            </a:r>
            <a:r>
              <a:rPr lang="en-US" sz="2600" dirty="0">
                <a:solidFill>
                  <a:schemeClr val="bg1"/>
                </a:solidFill>
              </a:rPr>
              <a:t>(Mcleod, 2023)</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8961BCE-C0C5-A6B2-4B0E-1606DD439DDA}"/>
              </a:ext>
            </a:extLst>
          </p:cNvPr>
          <p:cNvSpPr txBox="1"/>
          <p:nvPr/>
        </p:nvSpPr>
        <p:spPr>
          <a:xfrm>
            <a:off x="562219" y="4502866"/>
            <a:ext cx="4581144" cy="1938992"/>
          </a:xfrm>
          <a:prstGeom prst="rect">
            <a:avLst/>
          </a:prstGeom>
          <a:noFill/>
        </p:spPr>
        <p:txBody>
          <a:bodyPr wrap="square" rtlCol="0">
            <a:spAutoFit/>
          </a:bodyPr>
          <a:lstStyle/>
          <a:p>
            <a:r>
              <a:rPr lang="en-GB" sz="2000" b="0" i="0" dirty="0">
                <a:solidFill>
                  <a:schemeClr val="bg1"/>
                </a:solidFill>
                <a:effectLst/>
                <a:latin typeface="Gotham SSm A"/>
              </a:rPr>
              <a:t>‘</a:t>
            </a:r>
            <a:r>
              <a:rPr lang="en-GB" sz="2000" b="0" i="1" dirty="0">
                <a:solidFill>
                  <a:schemeClr val="bg1"/>
                </a:solidFill>
                <a:effectLst/>
                <a:latin typeface="Gotham SSm A"/>
              </a:rPr>
              <a:t>’An authoritarian leader rules with total power. This style offers no opportunity for participant input; the leader makes all the decisions; critical knowledge is kept to themselves, and they lay down the law</a:t>
            </a:r>
            <a:r>
              <a:rPr lang="en-GB" sz="2000" b="0" i="0" dirty="0">
                <a:solidFill>
                  <a:schemeClr val="bg1"/>
                </a:solidFill>
                <a:effectLst/>
                <a:latin typeface="Gotham SSm A"/>
              </a:rPr>
              <a:t>’’ (Brynn, 2014)</a:t>
            </a:r>
            <a:endParaRPr lang="en-GB" sz="2000" dirty="0">
              <a:solidFill>
                <a:schemeClr val="bg1"/>
              </a:solidFill>
            </a:endParaRPr>
          </a:p>
        </p:txBody>
      </p:sp>
    </p:spTree>
    <p:extLst>
      <p:ext uri="{BB962C8B-B14F-4D97-AF65-F5344CB8AC3E}">
        <p14:creationId xmlns:p14="http://schemas.microsoft.com/office/powerpoint/2010/main" val="2218933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ight bulb on yellow background with sketched light beams and cord">
            <a:extLst>
              <a:ext uri="{FF2B5EF4-FFF2-40B4-BE49-F238E27FC236}">
                <a16:creationId xmlns:a16="http://schemas.microsoft.com/office/drawing/2014/main" id="{4B1DB273-04C1-2E0B-93C0-1F9C8241F4C7}"/>
              </a:ext>
            </a:extLst>
          </p:cNvPr>
          <p:cNvPicPr>
            <a:picLocks noChangeAspect="1"/>
          </p:cNvPicPr>
          <p:nvPr/>
        </p:nvPicPr>
        <p:blipFill rotWithShape="1">
          <a:blip r:embed="rId3"/>
          <a:srcRect l="21644" r="620"/>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B68304-AB98-C881-19ED-E9C265C8A7E8}"/>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2300" i="1">
                <a:solidFill>
                  <a:schemeClr val="bg1"/>
                </a:solidFill>
              </a:rPr>
              <a:t>“the ability to perceive emotions, to access and generate emotions so as to assist thought, to understand emotions and emotional knowledge, and to reflectively regulate emotions so as to promote emotional and intellectual growth”</a:t>
            </a:r>
            <a:r>
              <a:rPr lang="en-US" sz="2300">
                <a:solidFill>
                  <a:schemeClr val="bg1"/>
                </a:solidFill>
              </a:rPr>
              <a:t> (Mayer &amp; Salovey, 1997)</a:t>
            </a:r>
            <a:endParaRPr lang="en-US" sz="2300" i="1">
              <a:solidFill>
                <a:schemeClr val="bg1"/>
              </a:solidFill>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568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Low angle view of modern skyscrapers rising straight up against a dramatic sky">
            <a:extLst>
              <a:ext uri="{FF2B5EF4-FFF2-40B4-BE49-F238E27FC236}">
                <a16:creationId xmlns:a16="http://schemas.microsoft.com/office/drawing/2014/main" id="{46DBB22F-27E2-5E35-9DC4-DED1053D0324}"/>
              </a:ext>
            </a:extLst>
          </p:cNvPr>
          <p:cNvPicPr>
            <a:picLocks noChangeAspect="1"/>
          </p:cNvPicPr>
          <p:nvPr/>
        </p:nvPicPr>
        <p:blipFill rotWithShape="1">
          <a:blip r:embed="rId3"/>
          <a:srcRect r="15627" b="-1"/>
          <a:stretch/>
        </p:blipFill>
        <p:spPr>
          <a:xfrm>
            <a:off x="3523488" y="10"/>
            <a:ext cx="8668512" cy="6857990"/>
          </a:xfrm>
          <a:prstGeom prst="rect">
            <a:avLst/>
          </a:prstGeom>
        </p:spPr>
      </p:pic>
      <p:sp>
        <p:nvSpPr>
          <p:cNvPr id="18" name="Rectangle 17">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708D15-BAEA-5301-3898-D32F507EBC9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2300" i="1">
                <a:solidFill>
                  <a:schemeClr val="bg1"/>
                </a:solidFill>
              </a:rPr>
              <a:t>‘’Organizational change refers to the actions in which a company or business alters a major component of its organization, such as its culture, the underlying technologies or infrastructure it uses to operate, or its internal processes’’ </a:t>
            </a:r>
            <a:r>
              <a:rPr lang="en-US" sz="2300">
                <a:solidFill>
                  <a:schemeClr val="bg1"/>
                </a:solidFill>
              </a:rPr>
              <a:t>(Stobierski, 2020).</a:t>
            </a: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381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237F6-0CB8-CD1F-009D-DE4036AA1A7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A6FAD7C-185D-9EEB-4556-B977AF5652F3}"/>
              </a:ext>
            </a:extLst>
          </p:cNvPr>
          <p:cNvSpPr>
            <a:spLocks noGrp="1"/>
          </p:cNvSpPr>
          <p:nvPr>
            <p:ph idx="1"/>
          </p:nvPr>
        </p:nvSpPr>
        <p:spPr/>
        <p:txBody>
          <a:bodyPr>
            <a:normAutofit lnSpcReduction="10000"/>
          </a:bodyPr>
          <a:lstStyle/>
          <a:p>
            <a:endParaRPr lang="en-GB" sz="2000" dirty="0"/>
          </a:p>
          <a:p>
            <a:r>
              <a:rPr lang="en-GB" sz="2000" b="0" i="0" dirty="0" err="1">
                <a:effectLst/>
                <a:latin typeface="Times New Roman" panose="02020603050405020304" pitchFamily="18" charset="0"/>
                <a:cs typeface="Times New Roman" panose="02020603050405020304" pitchFamily="18" charset="0"/>
              </a:rPr>
              <a:t>Brinn</a:t>
            </a:r>
            <a:r>
              <a:rPr lang="en-GB" sz="2000" b="0" i="0" dirty="0">
                <a:effectLst/>
                <a:latin typeface="Times New Roman" panose="02020603050405020304" pitchFamily="18" charset="0"/>
                <a:cs typeface="Times New Roman" panose="02020603050405020304" pitchFamily="18" charset="0"/>
              </a:rPr>
              <a:t>, J. (2014). </a:t>
            </a:r>
            <a:r>
              <a:rPr lang="en-GB" sz="2000" b="0" i="1" dirty="0">
                <a:effectLst/>
                <a:latin typeface="Times New Roman" panose="02020603050405020304" pitchFamily="18" charset="0"/>
                <a:cs typeface="Times New Roman" panose="02020603050405020304" pitchFamily="18" charset="0"/>
              </a:rPr>
              <a:t>Leadership styles Part 1: Authoritarian leadership</a:t>
            </a:r>
            <a:r>
              <a:rPr lang="en-GB" sz="2000" b="0" i="0" dirty="0">
                <a:effectLst/>
                <a:latin typeface="Times New Roman" panose="02020603050405020304" pitchFamily="18" charset="0"/>
                <a:cs typeface="Times New Roman" panose="02020603050405020304" pitchFamily="18" charset="0"/>
              </a:rPr>
              <a:t>. [online] MSU Extension. Available at: https://www.canr.msu.edu/news/leadership_styles_part_1_authoritarian_leadership</a:t>
            </a:r>
          </a:p>
          <a:p>
            <a:r>
              <a:rPr lang="en-GB" sz="2000" b="0" i="0" dirty="0">
                <a:solidFill>
                  <a:srgbClr val="000000"/>
                </a:solidFill>
                <a:effectLst/>
                <a:latin typeface="Times New Roman" panose="02020603050405020304" pitchFamily="18" charset="0"/>
              </a:rPr>
              <a:t>Donnellan, L. (2022). </a:t>
            </a:r>
            <a:r>
              <a:rPr lang="en-GB" sz="2000" b="0" i="1" dirty="0">
                <a:solidFill>
                  <a:srgbClr val="000000"/>
                </a:solidFill>
                <a:effectLst/>
                <a:latin typeface="Times New Roman" panose="02020603050405020304" pitchFamily="18" charset="0"/>
              </a:rPr>
              <a:t>What Is Compassionate Leadership?</a:t>
            </a:r>
            <a:r>
              <a:rPr lang="en-GB" sz="2000" b="0" i="0" dirty="0">
                <a:solidFill>
                  <a:srgbClr val="000000"/>
                </a:solidFill>
                <a:effectLst/>
                <a:latin typeface="Times New Roman" panose="02020603050405020304" pitchFamily="18" charset="0"/>
              </a:rPr>
              <a:t> [online] Forbes. Available at: https://www.forbes.com/sites/laureldonnellan/2022/09/28/what-is-compassionate-leadership/?sh=6c9d24c440ff [Accessed 8 Dec. 2023].</a:t>
            </a:r>
            <a:endParaRPr lang="en-GB" sz="2000" dirty="0"/>
          </a:p>
          <a:p>
            <a:r>
              <a:rPr lang="en-GB" sz="2000" dirty="0"/>
              <a:t>Mayer JD, Salovey P. 1997. What is emotional intelligence? In Emotional Development and Emotional Intelligence, ed. P Salovey, DJ </a:t>
            </a:r>
            <a:r>
              <a:rPr lang="en-GB" sz="2000" dirty="0" err="1"/>
              <a:t>Sluyter</a:t>
            </a:r>
            <a:r>
              <a:rPr lang="en-GB" sz="2000" dirty="0"/>
              <a:t>, pp. 3–31. New York: Basic Books</a:t>
            </a:r>
          </a:p>
          <a:p>
            <a:r>
              <a:rPr lang="en-GB" sz="2000" b="0" i="0" dirty="0" err="1">
                <a:solidFill>
                  <a:srgbClr val="000000"/>
                </a:solidFill>
                <a:effectLst/>
                <a:latin typeface="Times New Roman" panose="02020603050405020304" pitchFamily="18" charset="0"/>
              </a:rPr>
              <a:t>Mcleod</a:t>
            </a:r>
            <a:r>
              <a:rPr lang="en-GB" sz="2000" b="0" i="0" dirty="0">
                <a:solidFill>
                  <a:srgbClr val="000000"/>
                </a:solidFill>
                <a:effectLst/>
                <a:latin typeface="Times New Roman" panose="02020603050405020304" pitchFamily="18" charset="0"/>
              </a:rPr>
              <a:t>, S. (2023). </a:t>
            </a:r>
            <a:r>
              <a:rPr lang="en-GB" sz="2000" b="0" i="1" dirty="0">
                <a:solidFill>
                  <a:srgbClr val="000000"/>
                </a:solidFill>
                <a:effectLst/>
                <a:latin typeface="Times New Roman" panose="02020603050405020304" pitchFamily="18" charset="0"/>
              </a:rPr>
              <a:t>Questionnaire: Definition, examples, design and types</a:t>
            </a:r>
            <a:r>
              <a:rPr lang="en-GB" sz="2000" b="0" i="0" dirty="0">
                <a:solidFill>
                  <a:srgbClr val="000000"/>
                </a:solidFill>
                <a:effectLst/>
                <a:latin typeface="Times New Roman" panose="02020603050405020304" pitchFamily="18" charset="0"/>
              </a:rPr>
              <a:t>. [online] Simply Psychology. Available at: https://www.simplypsychology.org/questionnaires.html [Accessed 8 Dec. 2023]</a:t>
            </a:r>
          </a:p>
          <a:p>
            <a:r>
              <a:rPr lang="en-GB" sz="2000" b="0" i="0" dirty="0" err="1">
                <a:solidFill>
                  <a:srgbClr val="000000"/>
                </a:solidFill>
                <a:effectLst/>
                <a:latin typeface="Times New Roman" panose="02020603050405020304" pitchFamily="18" charset="0"/>
              </a:rPr>
              <a:t>Stobierski</a:t>
            </a:r>
            <a:r>
              <a:rPr lang="en-GB" sz="2000" b="0" i="0" dirty="0">
                <a:solidFill>
                  <a:srgbClr val="000000"/>
                </a:solidFill>
                <a:effectLst/>
                <a:latin typeface="Times New Roman" panose="02020603050405020304" pitchFamily="18" charset="0"/>
              </a:rPr>
              <a:t>, T. (2020). </a:t>
            </a:r>
            <a:r>
              <a:rPr lang="en-GB" sz="2000" b="0" i="1" dirty="0">
                <a:solidFill>
                  <a:srgbClr val="000000"/>
                </a:solidFill>
                <a:effectLst/>
                <a:latin typeface="Times New Roman" panose="02020603050405020304" pitchFamily="18" charset="0"/>
              </a:rPr>
              <a:t>What is organizational change management?</a:t>
            </a:r>
            <a:r>
              <a:rPr lang="en-GB" sz="2000" b="0" i="0" dirty="0">
                <a:solidFill>
                  <a:srgbClr val="000000"/>
                </a:solidFill>
                <a:effectLst/>
                <a:latin typeface="Times New Roman" panose="02020603050405020304" pitchFamily="18" charset="0"/>
              </a:rPr>
              <a:t> [online] Business Insights - Blog. Available at: https://online.hbs.edu/blog/post/organizational-change-management#:~:text=Organizational%20change%20refers%20to%20the [Accessed 8 Dec. 2023]</a:t>
            </a:r>
            <a:endParaRPr lang="en-GB" sz="2000" dirty="0"/>
          </a:p>
        </p:txBody>
      </p:sp>
    </p:spTree>
    <p:extLst>
      <p:ext uri="{BB962C8B-B14F-4D97-AF65-F5344CB8AC3E}">
        <p14:creationId xmlns:p14="http://schemas.microsoft.com/office/powerpoint/2010/main" val="37806259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1854</TotalTime>
  <Words>445</Words>
  <Application>Microsoft Office PowerPoint</Application>
  <PresentationFormat>Widescreen</PresentationFormat>
  <Paragraphs>20</Paragraphs>
  <Slides>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Gotham SSm A</vt:lpstr>
      <vt:lpstr>Times New Roman</vt:lpstr>
      <vt:lpstr>Office Theme</vt:lpstr>
      <vt:lpstr>Andrei Selaru</vt:lpstr>
      <vt:lpstr>‘’Compassionate Leadership is the practice of using your head and heart to inspire and influence people so they can, in turn, inspire and influence others’’ (Donnellan, 2022)</vt:lpstr>
      <vt:lpstr>‘’A questionnaire is a research instrument consisting of a series of questions for the purpose of gathering information from respondents’’ (Mcleod, 2023)</vt:lpstr>
      <vt:lpstr>“the ability to perceive emotions, to access and generate emotions so as to assist thought, to understand emotions and emotional knowledge, and to reflectively regulate emotions so as to promote emotional and intellectual growth” (Mayer &amp; Salovey, 1997)</vt:lpstr>
      <vt:lpstr>‘’Organizational change refers to the actions in which a company or business alters a major component of its organization, such as its culture, the underlying technologies or infrastructure it uses to operate, or its internal processes’’ (Stobierski, 2020).</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Andrei Selaru (2112461)</dc:creator>
  <cp:lastModifiedBy>Andrei Selaru (2112461)</cp:lastModifiedBy>
  <cp:revision>5</cp:revision>
  <dcterms:created xsi:type="dcterms:W3CDTF">2023-12-04T13:32:56Z</dcterms:created>
  <dcterms:modified xsi:type="dcterms:W3CDTF">2023-12-09T17:53:38Z</dcterms:modified>
</cp:coreProperties>
</file>