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28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660FA1-CB24-435F-9261-4A1F15D5E5C2}"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7C7B1-76F1-4809-A064-E3443E5F67FB}" type="slidenum">
              <a:rPr lang="en-GB" smtClean="0"/>
              <a:t>‹#›</a:t>
            </a:fld>
            <a:endParaRPr lang="en-GB"/>
          </a:p>
        </p:txBody>
      </p:sp>
    </p:spTree>
    <p:extLst>
      <p:ext uri="{BB962C8B-B14F-4D97-AF65-F5344CB8AC3E}">
        <p14:creationId xmlns:p14="http://schemas.microsoft.com/office/powerpoint/2010/main" val="2806716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2.deloitte.com/" TargetMode="External" /><Relationship Id="rId2" Type="http://schemas.openxmlformats.org/officeDocument/2006/relationships/slide" Target="../slides/slide9.xml" /><Relationship Id="rId1" Type="http://schemas.openxmlformats.org/officeDocument/2006/relationships/notesMaster" Target="../notesMasters/notesMaster1.xml" /><Relationship Id="rId6" Type="http://schemas.openxmlformats.org/officeDocument/2006/relationships/hyperlink" Target="https://www.weforum.org/" TargetMode="External" /><Relationship Id="rId5" Type="http://schemas.openxmlformats.org/officeDocument/2006/relationships/hyperlink" Target="https://www.tescoplc.com/" TargetMode="External" /><Relationship Id="rId4" Type="http://schemas.openxmlformats.org/officeDocument/2006/relationships/hyperlink" Target="https://www.mckinsey.com/"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will examine how organisational structure affects business performance through its vital role in business operations. The first section of the presentation establishes organisational structure and organisational charts as the foundation elements that determine how organisations handle their communication and decision-making and operational efficiency. The presentation will then introduce Tesco as a leading UK retail company to provide a real-world example. The main focus will be on three key types of organisational structure: functional, divisional, and matrix structures. Each structure will be explained and supported with an organisational chart to help visualise how they operate in practice. The study will examine Tesco's operational methods to show how big companies implement various management methods. The presentation will demonstrate how organisational structure creates essential elements which lead to business success. The structured approach establishes a transparent path which shows how organisational design affects performance along with efficiency (Robbins and Coulter, 2021).</a:t>
            </a:r>
          </a:p>
        </p:txBody>
      </p:sp>
      <p:sp>
        <p:nvSpPr>
          <p:cNvPr id="4" name="Slide Number Placeholder 3"/>
          <p:cNvSpPr>
            <a:spLocks noGrp="1"/>
          </p:cNvSpPr>
          <p:nvPr>
            <p:ph type="sldNum" sz="quarter" idx="5"/>
          </p:nvPr>
        </p:nvSpPr>
        <p:spPr/>
        <p:txBody>
          <a:bodyPr/>
          <a:lstStyle/>
          <a:p>
            <a:fld id="{2027C7B1-76F1-4809-A064-E3443E5F67FB}" type="slidenum">
              <a:rPr lang="en-GB" smtClean="0"/>
              <a:t>2</a:t>
            </a:fld>
            <a:endParaRPr lang="en-GB"/>
          </a:p>
        </p:txBody>
      </p:sp>
    </p:spTree>
    <p:extLst>
      <p:ext uri="{BB962C8B-B14F-4D97-AF65-F5344CB8AC3E}">
        <p14:creationId xmlns:p14="http://schemas.microsoft.com/office/powerpoint/2010/main" val="57635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organisational structure for management defines the way companies distribute their work tasks and employee positions and their work duties. The system establishes employee interaction patterns together with the distribution of authority and the process of communication among various organisational levels (Robbins and Coulter, 2021). An effective organisational structure design enables employees to comprehend their job duties which leads to enhanced operational efficiency and work output. The structure of an organisation is visually represented through organisational charts which display its hierarchical system and the connections between various positions. The charts provide managers and employees with a clear understanding of reporting structures and the methods used for communication. The decision-making process within an organisation depends on its organizational structure because it establishes the distribution of power which affects the speed of processing choices. Tesco requires a well-defined organisational structure to handle its intricate operational systems because it functions as a major enterprise. The structure of an organization functions as a key factor that establishes both operational efficiency and successful accomplishment of organizational goals.</a:t>
            </a:r>
          </a:p>
        </p:txBody>
      </p:sp>
      <p:sp>
        <p:nvSpPr>
          <p:cNvPr id="4" name="Slide Number Placeholder 3"/>
          <p:cNvSpPr>
            <a:spLocks noGrp="1"/>
          </p:cNvSpPr>
          <p:nvPr>
            <p:ph type="sldNum" sz="quarter" idx="5"/>
          </p:nvPr>
        </p:nvSpPr>
        <p:spPr/>
        <p:txBody>
          <a:bodyPr/>
          <a:lstStyle/>
          <a:p>
            <a:fld id="{2027C7B1-76F1-4809-A064-E3443E5F67FB}" type="slidenum">
              <a:rPr lang="en-GB" smtClean="0"/>
              <a:t>3</a:t>
            </a:fld>
            <a:endParaRPr lang="en-GB"/>
          </a:p>
        </p:txBody>
      </p:sp>
    </p:spTree>
    <p:extLst>
      <p:ext uri="{BB962C8B-B14F-4D97-AF65-F5344CB8AC3E}">
        <p14:creationId xmlns:p14="http://schemas.microsoft.com/office/powerpoint/2010/main" val="1660139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structure is essential for ensuring effective communication and coordination within a company. The establishment of a clear structure enables employees to comprehend their respective duties which leads to improved operational efficiency through reduced confusion (Daft, 2021). The system establishes decision-making processes by designating power levels which enable fast and effective decision-making. The operational needs of Tesco require its large organisation to implement a structured system which controls its various operational areas and departmental activities. The structure of an organization plays a vital role in enhancing its operational results because it enables organizations to utilize their resources effectively while their employees pursue unified organizational objectives. A business organization needs a flexible operating system which enables it to adjust to changing market conditions resulted from technological advancements and evolving customer preferences. The retail sector requires businesses to maintain a flexible structure because customer preferences and market competition undergo continuous evolution. The implementation of an organizational structure functions as a fundamental element which enables businesses to reach their objectives for long-lasting success.</a:t>
            </a:r>
          </a:p>
        </p:txBody>
      </p:sp>
      <p:sp>
        <p:nvSpPr>
          <p:cNvPr id="4" name="Slide Number Placeholder 3"/>
          <p:cNvSpPr>
            <a:spLocks noGrp="1"/>
          </p:cNvSpPr>
          <p:nvPr>
            <p:ph type="sldNum" sz="quarter" idx="5"/>
          </p:nvPr>
        </p:nvSpPr>
        <p:spPr/>
        <p:txBody>
          <a:bodyPr/>
          <a:lstStyle/>
          <a:p>
            <a:fld id="{2027C7B1-76F1-4809-A064-E3443E5F67FB}" type="slidenum">
              <a:rPr lang="en-GB" smtClean="0"/>
              <a:t>4</a:t>
            </a:fld>
            <a:endParaRPr lang="en-GB"/>
          </a:p>
        </p:txBody>
      </p:sp>
    </p:spTree>
    <p:extLst>
      <p:ext uri="{BB962C8B-B14F-4D97-AF65-F5344CB8AC3E}">
        <p14:creationId xmlns:p14="http://schemas.microsoft.com/office/powerpoint/2010/main" val="3446351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functional structure represents a standard organisational structure type which organizes staff members according to their respective professional duties. For example, different functional managers handle operational management from marketing and finance departments, (Daft, 2021). The structure enables employees to acquire specialized knowledge that leads to better productivity and work performance. Tesco uses functional structures to control various business activities such as supply chain management and financial operations and customer service management. The structure enables employees to develop special skills, but this accomplishment leads to difficulties in communication among different departments. Employees may focus only on their own department’s goals rather than the overall objectives of the organisation. Functional structures continue to be popular within organizations because they establish direct responsibilities and enhance productivity while enabling businesses to maintain operational direction. The system works best for organizations that need to manage multiple business activities across different locations.</a:t>
            </a:r>
          </a:p>
        </p:txBody>
      </p:sp>
      <p:sp>
        <p:nvSpPr>
          <p:cNvPr id="4" name="Slide Number Placeholder 3"/>
          <p:cNvSpPr>
            <a:spLocks noGrp="1"/>
          </p:cNvSpPr>
          <p:nvPr>
            <p:ph type="sldNum" sz="quarter" idx="5"/>
          </p:nvPr>
        </p:nvSpPr>
        <p:spPr/>
        <p:txBody>
          <a:bodyPr/>
          <a:lstStyle/>
          <a:p>
            <a:fld id="{2027C7B1-76F1-4809-A064-E3443E5F67FB}" type="slidenum">
              <a:rPr lang="en-GB" smtClean="0"/>
              <a:t>5</a:t>
            </a:fld>
            <a:endParaRPr lang="en-GB"/>
          </a:p>
        </p:txBody>
      </p:sp>
    </p:spTree>
    <p:extLst>
      <p:ext uri="{BB962C8B-B14F-4D97-AF65-F5344CB8AC3E}">
        <p14:creationId xmlns:p14="http://schemas.microsoft.com/office/powerpoint/2010/main" val="10063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organizational structure of a company through divisional systems enables independent operation of each division by organizing the company according to its product offerings and service delivery and geographic territories. Each division has its own management team and resources, which enables it to respond quickly to market changes and customer needs (Robbins and Coulter, 2021). Tesco operates as a company that has multiple divisions which include UK retail and international markets and online services. This strategy enables Tesco to create customized approaches for each market, which leads to higher customer satisfaction. Divisional structures work best for large organizations that operate multiple businesses because these structures enable organizations to maintain operational control through decentralized decision-making. The structure creates a problem because it causes different divisions to establish their own marketing and finance departments, which results in resource duplication. This situation leads to higher operational expenses. Organizations widely adopt divisional structures because these systems improve their ability to respond to market changes while they concentrate on specific customer groups.</a:t>
            </a:r>
          </a:p>
        </p:txBody>
      </p:sp>
      <p:sp>
        <p:nvSpPr>
          <p:cNvPr id="4" name="Slide Number Placeholder 3"/>
          <p:cNvSpPr>
            <a:spLocks noGrp="1"/>
          </p:cNvSpPr>
          <p:nvPr>
            <p:ph type="sldNum" sz="quarter" idx="5"/>
          </p:nvPr>
        </p:nvSpPr>
        <p:spPr/>
        <p:txBody>
          <a:bodyPr/>
          <a:lstStyle/>
          <a:p>
            <a:fld id="{2027C7B1-76F1-4809-A064-E3443E5F67FB}" type="slidenum">
              <a:rPr lang="en-GB" smtClean="0"/>
              <a:t>6</a:t>
            </a:fld>
            <a:endParaRPr lang="en-GB"/>
          </a:p>
        </p:txBody>
      </p:sp>
    </p:spTree>
    <p:extLst>
      <p:ext uri="{BB962C8B-B14F-4D97-AF65-F5344CB8AC3E}">
        <p14:creationId xmlns:p14="http://schemas.microsoft.com/office/powerpoint/2010/main" val="547705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matrix structure functions as an advanced organisational framework which integrates both functional and divisional structural components. In this structure, employees report to more than one manager, typically a functional manager and a project or product manager (Daft, 2021). The approach enables organisations to achieve better resource management while their teams work together across different departments. The matrix structure functions as a project management tool which Tesco uses to handle product launches and major operational projects. The main advantage of this structure is that it promotes flexibility, innovation, and teamwork. Employees can share their knowledge across multiple projects which leads to better performance throughout the organization. The matrix structure creates operational difficulties because it causes problems with control systems and communication processes. Employees may receive conflicting instructions from different managers, which can lead to confusion and conflict. The matrix structure enables organisations to function successfully in environments which require them to handle both dynamic changes and complex operational requirements.</a:t>
            </a:r>
          </a:p>
        </p:txBody>
      </p:sp>
      <p:sp>
        <p:nvSpPr>
          <p:cNvPr id="4" name="Slide Number Placeholder 3"/>
          <p:cNvSpPr>
            <a:spLocks noGrp="1"/>
          </p:cNvSpPr>
          <p:nvPr>
            <p:ph type="sldNum" sz="quarter" idx="5"/>
          </p:nvPr>
        </p:nvSpPr>
        <p:spPr/>
        <p:txBody>
          <a:bodyPr/>
          <a:lstStyle/>
          <a:p>
            <a:fld id="{2027C7B1-76F1-4809-A064-E3443E5F67FB}" type="slidenum">
              <a:rPr lang="en-GB" smtClean="0"/>
              <a:t>7</a:t>
            </a:fld>
            <a:endParaRPr lang="en-GB"/>
          </a:p>
        </p:txBody>
      </p:sp>
    </p:spTree>
    <p:extLst>
      <p:ext uri="{BB962C8B-B14F-4D97-AF65-F5344CB8AC3E}">
        <p14:creationId xmlns:p14="http://schemas.microsoft.com/office/powerpoint/2010/main" val="4115900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a company organizes itself determines its capacity to achieve operational efficiency. This presentation has explored three key types of organisational structure: functional, divisional, and matrix structures. The advantages and challenges of each structure differ based on how large and what type of organization functions. Tesco operates its various international business activities through multiple organizational structures which provide operational efficiency. The functional structure enables workers to develop specialized skills while the divisional structure permits organizations to operate their various units independently and the matrix structure allows teams to work together. The structures which Tesco employs help the company reach its strategic goals while maintaining its competitive position in the retail market. The way an organization structures itself leads to better communication which results in better decision-making and higher work output. Managers need to design their organizational structures in a way that supports their business operations while their needs evolve over time. Organizations need to understand their structural components because these components directly impact their ability to achieve success over extended periods.</a:t>
            </a:r>
          </a:p>
        </p:txBody>
      </p:sp>
      <p:sp>
        <p:nvSpPr>
          <p:cNvPr id="4" name="Slide Number Placeholder 3"/>
          <p:cNvSpPr>
            <a:spLocks noGrp="1"/>
          </p:cNvSpPr>
          <p:nvPr>
            <p:ph type="sldNum" sz="quarter" idx="5"/>
          </p:nvPr>
        </p:nvSpPr>
        <p:spPr/>
        <p:txBody>
          <a:bodyPr/>
          <a:lstStyle/>
          <a:p>
            <a:fld id="{2027C7B1-76F1-4809-A064-E3443E5F67FB}" type="slidenum">
              <a:rPr lang="en-GB" smtClean="0"/>
              <a:t>8</a:t>
            </a:fld>
            <a:endParaRPr lang="en-GB"/>
          </a:p>
        </p:txBody>
      </p:sp>
    </p:spTree>
    <p:extLst>
      <p:ext uri="{BB962C8B-B14F-4D97-AF65-F5344CB8AC3E}">
        <p14:creationId xmlns:p14="http://schemas.microsoft.com/office/powerpoint/2010/main" val="1686448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r>
              <a:rPr lang="en-GB" dirty="0"/>
              <a:t>Daft, R.L. (2021) </a:t>
            </a:r>
            <a:r>
              <a:rPr lang="en-GB" i="1" dirty="0"/>
              <a:t>Management</a:t>
            </a:r>
            <a:r>
              <a:rPr lang="en-GB" dirty="0"/>
              <a:t>. 14th </a:t>
            </a:r>
            <a:r>
              <a:rPr lang="en-GB" dirty="0" err="1"/>
              <a:t>edn</a:t>
            </a:r>
            <a:r>
              <a:rPr lang="en-GB" dirty="0"/>
              <a:t>. Boston: Cengage Learning.</a:t>
            </a:r>
          </a:p>
          <a:p>
            <a:r>
              <a:rPr lang="en-GB" dirty="0"/>
              <a:t>Deloitte (2021) </a:t>
            </a:r>
            <a:r>
              <a:rPr lang="en-GB" i="1" dirty="0"/>
              <a:t>Global powers of retailing 2021</a:t>
            </a:r>
            <a:r>
              <a:rPr lang="en-GB" dirty="0"/>
              <a:t>. Available at: </a:t>
            </a:r>
            <a:r>
              <a:rPr lang="en-GB" dirty="0">
                <a:hlinkClick r:id="rId3"/>
              </a:rPr>
              <a:t>https://www2.deloitte.com</a:t>
            </a:r>
            <a:r>
              <a:rPr lang="en-GB" dirty="0"/>
              <a:t> (Accessed: 20 March 2026).</a:t>
            </a:r>
          </a:p>
          <a:p>
            <a:r>
              <a:rPr lang="en-GB" dirty="0"/>
              <a:t>Kotler, P., Keller, K.L., Brady, M., Goodman, M. and Hansen, T. (2021) </a:t>
            </a:r>
            <a:r>
              <a:rPr lang="en-GB" i="1" dirty="0"/>
              <a:t>Marketing management</a:t>
            </a:r>
            <a:r>
              <a:rPr lang="en-GB" dirty="0"/>
              <a:t>. 16th </a:t>
            </a:r>
            <a:r>
              <a:rPr lang="en-GB" dirty="0" err="1"/>
              <a:t>edn</a:t>
            </a:r>
            <a:r>
              <a:rPr lang="en-GB" dirty="0"/>
              <a:t>. Harlow: Pearson.</a:t>
            </a:r>
          </a:p>
          <a:p>
            <a:r>
              <a:rPr lang="en-GB" dirty="0"/>
              <a:t>Laudon, K.C. and Laudon, J.P. (2021) </a:t>
            </a:r>
            <a:r>
              <a:rPr lang="en-GB" i="1" dirty="0"/>
              <a:t>Management information systems: Managing the digital firm</a:t>
            </a:r>
            <a:r>
              <a:rPr lang="en-GB" dirty="0"/>
              <a:t>. 17th </a:t>
            </a:r>
            <a:r>
              <a:rPr lang="en-GB" dirty="0" err="1"/>
              <a:t>edn</a:t>
            </a:r>
            <a:r>
              <a:rPr lang="en-GB" dirty="0"/>
              <a:t>. Harlow: Pearson.</a:t>
            </a:r>
          </a:p>
          <a:p>
            <a:r>
              <a:rPr lang="en-GB" dirty="0"/>
              <a:t>McKinsey &amp; Company (2021) </a:t>
            </a:r>
            <a:r>
              <a:rPr lang="en-GB" i="1" dirty="0"/>
              <a:t>The future of retail: Trends shaping the industry</a:t>
            </a:r>
            <a:r>
              <a:rPr lang="en-GB" dirty="0"/>
              <a:t>. Available at: </a:t>
            </a:r>
            <a:r>
              <a:rPr lang="en-GB" dirty="0">
                <a:hlinkClick r:id="rId4"/>
              </a:rPr>
              <a:t>https://www.mckinsey.com</a:t>
            </a:r>
            <a:r>
              <a:rPr lang="en-GB" dirty="0"/>
              <a:t> (Accessed: 20 March 2026).</a:t>
            </a:r>
          </a:p>
          <a:p>
            <a:r>
              <a:rPr lang="en-GB" dirty="0"/>
              <a:t>Mintzberg, H. (2020) </a:t>
            </a:r>
            <a:r>
              <a:rPr lang="en-GB" i="1" dirty="0"/>
              <a:t>Structure in fives: Designing effective organisations</a:t>
            </a:r>
            <a:r>
              <a:rPr lang="en-GB" dirty="0"/>
              <a:t>. Harlow: Pearson.</a:t>
            </a:r>
          </a:p>
          <a:p>
            <a:r>
              <a:rPr lang="en-GB" dirty="0"/>
              <a:t>Robbins, S.P. and Coulter, M. (2021) </a:t>
            </a:r>
            <a:r>
              <a:rPr lang="en-GB" i="1" dirty="0"/>
              <a:t>Management</a:t>
            </a:r>
            <a:r>
              <a:rPr lang="en-GB" dirty="0"/>
              <a:t>. 15th </a:t>
            </a:r>
            <a:r>
              <a:rPr lang="en-GB" dirty="0" err="1"/>
              <a:t>edn</a:t>
            </a:r>
            <a:r>
              <a:rPr lang="en-GB" dirty="0"/>
              <a:t>. Harlow: Pearson.</a:t>
            </a:r>
          </a:p>
          <a:p>
            <a:r>
              <a:rPr lang="en-GB" dirty="0"/>
              <a:t>Stone, B. (2021) </a:t>
            </a:r>
            <a:r>
              <a:rPr lang="en-GB" i="1" dirty="0"/>
              <a:t>Amazon unbound: Jeff Bezos and the invention of a global empire</a:t>
            </a:r>
            <a:r>
              <a:rPr lang="en-GB" dirty="0"/>
              <a:t>. New York: Simon &amp; Schuster.</a:t>
            </a:r>
          </a:p>
          <a:p>
            <a:r>
              <a:rPr lang="en-GB" dirty="0"/>
              <a:t>Tesco (2023) </a:t>
            </a:r>
            <a:r>
              <a:rPr lang="en-GB" i="1" dirty="0"/>
              <a:t>Annual report and financial statements 2023</a:t>
            </a:r>
            <a:r>
              <a:rPr lang="en-GB" dirty="0"/>
              <a:t>. Available at: </a:t>
            </a:r>
            <a:r>
              <a:rPr lang="en-GB" dirty="0">
                <a:hlinkClick r:id="rId5"/>
              </a:rPr>
              <a:t>https://www.tescoplc.com</a:t>
            </a:r>
            <a:r>
              <a:rPr lang="en-GB" dirty="0"/>
              <a:t> (Accessed: 20 March 2026).</a:t>
            </a:r>
          </a:p>
          <a:p>
            <a:r>
              <a:rPr lang="en-GB" dirty="0"/>
              <a:t>Wren, D.A. and </a:t>
            </a:r>
            <a:r>
              <a:rPr lang="en-GB" dirty="0" err="1"/>
              <a:t>Bedeian</a:t>
            </a:r>
            <a:r>
              <a:rPr lang="en-GB" dirty="0"/>
              <a:t>, A.G. (2020) </a:t>
            </a:r>
            <a:r>
              <a:rPr lang="en-GB" i="1" dirty="0"/>
              <a:t>The evolution of management thought</a:t>
            </a:r>
            <a:r>
              <a:rPr lang="en-GB" dirty="0"/>
              <a:t>. 8th </a:t>
            </a:r>
            <a:r>
              <a:rPr lang="en-GB" dirty="0" err="1"/>
              <a:t>edn</a:t>
            </a:r>
            <a:r>
              <a:rPr lang="en-GB" dirty="0"/>
              <a:t>. Hoboken: Wiley.</a:t>
            </a:r>
          </a:p>
          <a:p>
            <a:r>
              <a:rPr lang="en-GB" dirty="0"/>
              <a:t>World Economic Forum (2023) </a:t>
            </a:r>
            <a:r>
              <a:rPr lang="en-GB" i="1" dirty="0"/>
              <a:t>The future of jobs report 2023</a:t>
            </a:r>
            <a:r>
              <a:rPr lang="en-GB" dirty="0"/>
              <a:t>. Available at: </a:t>
            </a:r>
            <a:r>
              <a:rPr lang="en-GB" dirty="0">
                <a:hlinkClick r:id="rId6"/>
              </a:rPr>
              <a:t>https://www.weforum.org</a:t>
            </a:r>
            <a:r>
              <a:rPr lang="en-GB" dirty="0"/>
              <a:t> (Accessed: 20 March 2026).</a:t>
            </a:r>
          </a:p>
          <a:p>
            <a:endParaRPr lang="en-GB" dirty="0"/>
          </a:p>
        </p:txBody>
      </p:sp>
      <p:sp>
        <p:nvSpPr>
          <p:cNvPr id="4" name="Slide Number Placeholder 3"/>
          <p:cNvSpPr>
            <a:spLocks noGrp="1"/>
          </p:cNvSpPr>
          <p:nvPr>
            <p:ph type="sldNum" sz="quarter" idx="5"/>
          </p:nvPr>
        </p:nvSpPr>
        <p:spPr/>
        <p:txBody>
          <a:bodyPr/>
          <a:lstStyle/>
          <a:p>
            <a:fld id="{2027C7B1-76F1-4809-A064-E3443E5F67FB}" type="slidenum">
              <a:rPr lang="en-GB" smtClean="0"/>
              <a:t>9</a:t>
            </a:fld>
            <a:endParaRPr lang="en-GB"/>
          </a:p>
        </p:txBody>
      </p:sp>
    </p:spTree>
    <p:extLst>
      <p:ext uri="{BB962C8B-B14F-4D97-AF65-F5344CB8AC3E}">
        <p14:creationId xmlns:p14="http://schemas.microsoft.com/office/powerpoint/2010/main" val="957726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3466712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4118013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4286124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94D860-B9F0-4CC2-8E6A-F2C3C400BA5E}"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3546653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94D860-B9F0-4CC2-8E6A-F2C3C400BA5E}" type="datetimeFigureOut">
              <a:rPr lang="en-GB" smtClean="0"/>
              <a:t>25/03/2026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4007854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94D860-B9F0-4CC2-8E6A-F2C3C400BA5E}" type="datetimeFigureOut">
              <a:rPr lang="en-GB" smtClean="0"/>
              <a:t>25/03/2026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129243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94D860-B9F0-4CC2-8E6A-F2C3C400BA5E}" type="datetimeFigureOut">
              <a:rPr lang="en-GB" smtClean="0"/>
              <a:t>25/03/2026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241781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94D860-B9F0-4CC2-8E6A-F2C3C400BA5E}" type="datetimeFigureOut">
              <a:rPr lang="en-GB" smtClean="0"/>
              <a:t>25/03/2026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4126307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2B53CC-7C8C-4BA1-9B07-FE322ED4985F}" type="slidenum">
              <a:rPr lang="en-GB" smtClean="0"/>
              <a:t>‹#›</a:t>
            </a:fld>
            <a:endParaRPr lang="en-GB"/>
          </a:p>
        </p:txBody>
      </p:sp>
      <p:sp>
        <p:nvSpPr>
          <p:cNvPr id="5" name="Date Placeholder 4"/>
          <p:cNvSpPr>
            <a:spLocks noGrp="1"/>
          </p:cNvSpPr>
          <p:nvPr>
            <p:ph type="dt" sz="half" idx="10"/>
          </p:nvPr>
        </p:nvSpPr>
        <p:spPr/>
        <p:txBody>
          <a:bodyPr/>
          <a:lstStyle/>
          <a:p>
            <a:fld id="{C294D860-B9F0-4CC2-8E6A-F2C3C400BA5E}" type="datetimeFigureOut">
              <a:rPr lang="en-GB" smtClean="0"/>
              <a:t>25/03/2026</a:t>
            </a:fld>
            <a:endParaRPr lang="en-GB"/>
          </a:p>
        </p:txBody>
      </p:sp>
    </p:spTree>
    <p:extLst>
      <p:ext uri="{BB962C8B-B14F-4D97-AF65-F5344CB8AC3E}">
        <p14:creationId xmlns:p14="http://schemas.microsoft.com/office/powerpoint/2010/main" val="3647613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2264474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121697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3043786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4609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787699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2356386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94D860-B9F0-4CC2-8E6A-F2C3C400BA5E}" type="datetimeFigureOut">
              <a:rPr lang="en-GB" smtClean="0"/>
              <a:t>25/03/2026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2B53CC-7C8C-4BA1-9B07-FE322ED4985F}" type="slidenum">
              <a:rPr lang="en-GB" smtClean="0"/>
              <a:t>‹#›</a:t>
            </a:fld>
            <a:endParaRPr lang="en-GB"/>
          </a:p>
        </p:txBody>
      </p:sp>
    </p:spTree>
    <p:extLst>
      <p:ext uri="{BB962C8B-B14F-4D97-AF65-F5344CB8AC3E}">
        <p14:creationId xmlns:p14="http://schemas.microsoft.com/office/powerpoint/2010/main" val="1724732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94D860-B9F0-4CC2-8E6A-F2C3C400BA5E}" type="datetimeFigureOut">
              <a:rPr lang="en-GB" smtClean="0"/>
              <a:t>25/03/2026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32B53CC-7C8C-4BA1-9B07-FE322ED4985F}" type="slidenum">
              <a:rPr lang="en-GB" smtClean="0"/>
              <a:t>‹#›</a:t>
            </a:fld>
            <a:endParaRPr lang="en-GB"/>
          </a:p>
        </p:txBody>
      </p:sp>
    </p:spTree>
    <p:extLst>
      <p:ext uri="{BB962C8B-B14F-4D97-AF65-F5344CB8AC3E}">
        <p14:creationId xmlns:p14="http://schemas.microsoft.com/office/powerpoint/2010/main" val="333001348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eograph.org.uk/photo/4020284" TargetMode="External" /><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hyperlink" Target="https://thebluediamondgallery.com/finger01/c/communication.html" TargetMode="Externa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1"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hyperlink" Target="https://www.rawpixel.com/search/theory"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hyperlink" Target="https://www.publicdomainpictures.net/en/view-image.php?image=145778&amp;picture=business-success" TargetMode="External" /></Relationships>
</file>

<file path=ppt/slides/_rels/slide9.xml.rels><?xml version="1.0" encoding="UTF-8" standalone="yes"?>
<Relationships xmlns="http://schemas.openxmlformats.org/package/2006/relationships"><Relationship Id="rId3" Type="http://schemas.openxmlformats.org/officeDocument/2006/relationships/hyperlink" Target="https://www2.deloitte.com/" TargetMode="Externa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hyperlink" Target="https://www.weforum.org/" TargetMode="External" /><Relationship Id="rId5" Type="http://schemas.openxmlformats.org/officeDocument/2006/relationships/hyperlink" Target="https://www.tescoplc.com/" TargetMode="External" /><Relationship Id="rId4" Type="http://schemas.openxmlformats.org/officeDocument/2006/relationships/hyperlink" Target="https://www.mckinsey.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5C91-38AE-10F1-2C17-978080950D13}"/>
              </a:ext>
            </a:extLst>
          </p:cNvPr>
          <p:cNvSpPr>
            <a:spLocks noGrp="1"/>
          </p:cNvSpPr>
          <p:nvPr>
            <p:ph type="ctrTitle"/>
          </p:nvPr>
        </p:nvSpPr>
        <p:spPr>
          <a:xfrm>
            <a:off x="985969" y="4473227"/>
            <a:ext cx="8288032" cy="1096648"/>
          </a:xfrm>
        </p:spPr>
        <p:txBody>
          <a:bodyPr>
            <a:normAutofit/>
          </a:bodyPr>
          <a:lstStyle/>
          <a:p>
            <a:pPr algn="l">
              <a:lnSpc>
                <a:spcPct val="90000"/>
              </a:lnSpc>
            </a:pPr>
            <a:r>
              <a:rPr lang="en-GB" sz="2300" b="1" dirty="0"/>
              <a:t>An Analysis of Organisational Structure Design: A Case Study of Tesco</a:t>
            </a:r>
            <a:br>
              <a:rPr lang="en-GB" sz="2300" dirty="0"/>
            </a:br>
            <a:endParaRPr lang="en-GB" sz="2300" dirty="0"/>
          </a:p>
        </p:txBody>
      </p:sp>
      <p:sp>
        <p:nvSpPr>
          <p:cNvPr id="3" name="Subtitle 2">
            <a:extLst>
              <a:ext uri="{FF2B5EF4-FFF2-40B4-BE49-F238E27FC236}">
                <a16:creationId xmlns:a16="http://schemas.microsoft.com/office/drawing/2014/main" id="{370BC28D-8F79-35ED-1872-050A22985532}"/>
              </a:ext>
            </a:extLst>
          </p:cNvPr>
          <p:cNvSpPr>
            <a:spLocks noGrp="1"/>
          </p:cNvSpPr>
          <p:nvPr>
            <p:ph type="subTitle" idx="1"/>
          </p:nvPr>
        </p:nvSpPr>
        <p:spPr>
          <a:xfrm>
            <a:off x="985969" y="5569874"/>
            <a:ext cx="8288032" cy="701677"/>
          </a:xfrm>
        </p:spPr>
        <p:txBody>
          <a:bodyPr>
            <a:normAutofit/>
          </a:bodyPr>
          <a:lstStyle/>
          <a:p>
            <a:pPr algn="l">
              <a:lnSpc>
                <a:spcPct val="90000"/>
              </a:lnSpc>
            </a:pPr>
            <a:r>
              <a:rPr lang="en-GB" sz="1700"/>
              <a:t>Module: LCBB4009</a:t>
            </a:r>
          </a:p>
          <a:p>
            <a:pPr algn="l">
              <a:lnSpc>
                <a:spcPct val="90000"/>
              </a:lnSpc>
            </a:pPr>
            <a:r>
              <a:rPr lang="en-GB" sz="1700"/>
              <a:t>Student name: Emil Cosmin Raducanu - 2513152</a:t>
            </a:r>
          </a:p>
        </p:txBody>
      </p:sp>
      <p:pic>
        <p:nvPicPr>
          <p:cNvPr id="5" name="Picture 4">
            <a:extLst>
              <a:ext uri="{FF2B5EF4-FFF2-40B4-BE49-F238E27FC236}">
                <a16:creationId xmlns:a16="http://schemas.microsoft.com/office/drawing/2014/main" id="{30ACC771-8B64-9F4A-1197-3AB2E0E35B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706" r="2" b="29483"/>
          <a:stretch>
            <a:fillRect/>
          </a:stretch>
        </p:blipFill>
        <p:spPr>
          <a:xfrm>
            <a:off x="677334" y="468621"/>
            <a:ext cx="8274669" cy="3635025"/>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3612771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42AB71-E4F3-873C-99EA-A7756AA8DC75}"/>
              </a:ext>
            </a:extLst>
          </p:cNvPr>
          <p:cNvSpPr>
            <a:spLocks noGrp="1"/>
          </p:cNvSpPr>
          <p:nvPr>
            <p:ph type="title"/>
          </p:nvPr>
        </p:nvSpPr>
        <p:spPr>
          <a:xfrm>
            <a:off x="643467" y="816638"/>
            <a:ext cx="3367359" cy="5224724"/>
          </a:xfrm>
        </p:spPr>
        <p:txBody>
          <a:bodyPr anchor="ctr">
            <a:normAutofit/>
          </a:bodyPr>
          <a:lstStyle/>
          <a:p>
            <a:r>
              <a:rPr lang="en-GB"/>
              <a:t>OUTLINE</a:t>
            </a:r>
            <a:endParaRPr lang="en-GB" dirty="0"/>
          </a:p>
        </p:txBody>
      </p:sp>
      <p:sp>
        <p:nvSpPr>
          <p:cNvPr id="3" name="Content Placeholder 2">
            <a:extLst>
              <a:ext uri="{FF2B5EF4-FFF2-40B4-BE49-F238E27FC236}">
                <a16:creationId xmlns:a16="http://schemas.microsoft.com/office/drawing/2014/main" id="{3BBF6F29-0A96-A434-1416-5D76B043C76C}"/>
              </a:ext>
            </a:extLst>
          </p:cNvPr>
          <p:cNvSpPr>
            <a:spLocks noGrp="1"/>
          </p:cNvSpPr>
          <p:nvPr>
            <p:ph idx="1"/>
          </p:nvPr>
        </p:nvSpPr>
        <p:spPr>
          <a:xfrm>
            <a:off x="4654295" y="816638"/>
            <a:ext cx="4619706" cy="5224724"/>
          </a:xfrm>
        </p:spPr>
        <p:txBody>
          <a:bodyPr anchor="ctr">
            <a:normAutofit/>
          </a:bodyPr>
          <a:lstStyle/>
          <a:p>
            <a:r>
              <a:rPr lang="en-GB" dirty="0"/>
              <a:t>Introduction to organisational structure and organisational charts </a:t>
            </a:r>
          </a:p>
          <a:p>
            <a:r>
              <a:rPr lang="en-GB" dirty="0"/>
              <a:t>Importance of organisational structure in business performance </a:t>
            </a:r>
          </a:p>
          <a:p>
            <a:r>
              <a:rPr lang="en-GB" dirty="0"/>
              <a:t>Overview of Tesco as a UK retail organisation </a:t>
            </a:r>
          </a:p>
          <a:p>
            <a:r>
              <a:rPr lang="en-GB" dirty="0"/>
              <a:t>Explanation of three organisational structures: functional, divisional, and matrix </a:t>
            </a:r>
          </a:p>
          <a:p>
            <a:r>
              <a:rPr lang="en-GB" dirty="0"/>
              <a:t>Application of these structures within Tesco </a:t>
            </a:r>
          </a:p>
          <a:p>
            <a:r>
              <a:rPr lang="en-GB" dirty="0"/>
              <a:t>Conclusion and key findings </a:t>
            </a:r>
          </a:p>
          <a:p>
            <a:endParaRPr lang="en-GB" dirty="0"/>
          </a:p>
        </p:txBody>
      </p:sp>
    </p:spTree>
    <p:extLst>
      <p:ext uri="{BB962C8B-B14F-4D97-AF65-F5344CB8AC3E}">
        <p14:creationId xmlns:p14="http://schemas.microsoft.com/office/powerpoint/2010/main" val="1394768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8E47E-1D26-9604-2BC8-E0163CFBF6CC}"/>
              </a:ext>
            </a:extLst>
          </p:cNvPr>
          <p:cNvSpPr>
            <a:spLocks noGrp="1"/>
          </p:cNvSpPr>
          <p:nvPr>
            <p:ph type="title"/>
          </p:nvPr>
        </p:nvSpPr>
        <p:spPr>
          <a:xfrm>
            <a:off x="5536734" y="609600"/>
            <a:ext cx="3737268" cy="1320800"/>
          </a:xfrm>
        </p:spPr>
        <p:txBody>
          <a:bodyPr>
            <a:normAutofit/>
          </a:bodyPr>
          <a:lstStyle/>
          <a:p>
            <a:r>
              <a:rPr lang="en-GB" dirty="0"/>
              <a:t>ORGANISATIONAL STRUCTURE</a:t>
            </a:r>
          </a:p>
        </p:txBody>
      </p:sp>
      <p:sp>
        <p:nvSpPr>
          <p:cNvPr id="3" name="Content Placeholder 2">
            <a:extLst>
              <a:ext uri="{FF2B5EF4-FFF2-40B4-BE49-F238E27FC236}">
                <a16:creationId xmlns:a16="http://schemas.microsoft.com/office/drawing/2014/main" id="{64042FAD-C501-C3C4-1287-0B3543E667B8}"/>
              </a:ext>
            </a:extLst>
          </p:cNvPr>
          <p:cNvSpPr>
            <a:spLocks noGrp="1"/>
          </p:cNvSpPr>
          <p:nvPr>
            <p:ph idx="1"/>
          </p:nvPr>
        </p:nvSpPr>
        <p:spPr>
          <a:xfrm>
            <a:off x="5209563" y="2160589"/>
            <a:ext cx="4064439" cy="3880773"/>
          </a:xfrm>
        </p:spPr>
        <p:txBody>
          <a:bodyPr>
            <a:normAutofit/>
          </a:bodyPr>
          <a:lstStyle/>
          <a:p>
            <a:pPr>
              <a:lnSpc>
                <a:spcPct val="90000"/>
              </a:lnSpc>
            </a:pPr>
            <a:r>
              <a:rPr lang="en-GB" sz="1500"/>
              <a:t>Organisational structure refers to how tasks, roles, and responsibilities are arranged within an organisation (Robbins and Coulter, 2021) </a:t>
            </a:r>
          </a:p>
          <a:p>
            <a:pPr>
              <a:lnSpc>
                <a:spcPct val="90000"/>
              </a:lnSpc>
            </a:pPr>
            <a:r>
              <a:rPr lang="en-GB" sz="1500"/>
              <a:t>It determines how communication flows between different levels of management </a:t>
            </a:r>
          </a:p>
          <a:p>
            <a:pPr>
              <a:lnSpc>
                <a:spcPct val="90000"/>
              </a:lnSpc>
            </a:pPr>
            <a:r>
              <a:rPr lang="en-GB" sz="1500"/>
              <a:t>Organisational charts visually represent structure and hierarchy </a:t>
            </a:r>
          </a:p>
          <a:p>
            <a:pPr>
              <a:lnSpc>
                <a:spcPct val="90000"/>
              </a:lnSpc>
            </a:pPr>
            <a:r>
              <a:rPr lang="en-GB" sz="1500"/>
              <a:t>Structure influences efficiency, decision-making, and coordination </a:t>
            </a:r>
          </a:p>
          <a:p>
            <a:pPr>
              <a:lnSpc>
                <a:spcPct val="90000"/>
              </a:lnSpc>
            </a:pPr>
            <a:r>
              <a:rPr lang="en-GB" sz="1500"/>
              <a:t>A clear structure helps organisations achieve their strategic goals effectively </a:t>
            </a:r>
          </a:p>
          <a:p>
            <a:pPr>
              <a:lnSpc>
                <a:spcPct val="90000"/>
              </a:lnSpc>
            </a:pPr>
            <a:endParaRPr lang="en-GB" sz="1500"/>
          </a:p>
        </p:txBody>
      </p:sp>
      <p:pic>
        <p:nvPicPr>
          <p:cNvPr id="5" name="Picture 4" descr="3D rendering of game pieces tied together with a rope">
            <a:extLst>
              <a:ext uri="{FF2B5EF4-FFF2-40B4-BE49-F238E27FC236}">
                <a16:creationId xmlns:a16="http://schemas.microsoft.com/office/drawing/2014/main" id="{63B70531-D0CE-9461-2FAF-6CC439F65F3E}"/>
              </a:ext>
            </a:extLst>
          </p:cNvPr>
          <p:cNvPicPr>
            <a:picLocks noChangeAspect="1"/>
          </p:cNvPicPr>
          <p:nvPr/>
        </p:nvPicPr>
        <p:blipFill>
          <a:blip r:embed="rId3"/>
          <a:srcRect l="7414" r="33586"/>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23724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1CAE-A52A-3050-E53D-1C484B8A5A83}"/>
              </a:ext>
            </a:extLst>
          </p:cNvPr>
          <p:cNvSpPr>
            <a:spLocks noGrp="1"/>
          </p:cNvSpPr>
          <p:nvPr>
            <p:ph type="title"/>
          </p:nvPr>
        </p:nvSpPr>
        <p:spPr>
          <a:xfrm>
            <a:off x="677334" y="609600"/>
            <a:ext cx="8596668" cy="1320800"/>
          </a:xfrm>
        </p:spPr>
        <p:txBody>
          <a:bodyPr anchor="t">
            <a:normAutofit/>
          </a:bodyPr>
          <a:lstStyle/>
          <a:p>
            <a:r>
              <a:rPr lang="en-GB" dirty="0"/>
              <a:t>IMPORTANCE OF STRUCTURE</a:t>
            </a:r>
          </a:p>
        </p:txBody>
      </p:sp>
      <p:pic>
        <p:nvPicPr>
          <p:cNvPr id="6" name="Picture 5">
            <a:extLst>
              <a:ext uri="{FF2B5EF4-FFF2-40B4-BE49-F238E27FC236}">
                <a16:creationId xmlns:a16="http://schemas.microsoft.com/office/drawing/2014/main" id="{49207937-BC97-DE21-A9AE-373ABDA045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474" y="2159331"/>
            <a:ext cx="5283289" cy="3526595"/>
          </a:xfrm>
          <a:prstGeom prst="rect">
            <a:avLst/>
          </a:prstGeom>
        </p:spPr>
      </p:pic>
      <p:sp>
        <p:nvSpPr>
          <p:cNvPr id="4" name="Rectangle 1">
            <a:extLst>
              <a:ext uri="{FF2B5EF4-FFF2-40B4-BE49-F238E27FC236}">
                <a16:creationId xmlns:a16="http://schemas.microsoft.com/office/drawing/2014/main" id="{9D66421D-64D6-1F2D-C039-BB1C074677FD}"/>
              </a:ext>
            </a:extLst>
          </p:cNvPr>
          <p:cNvSpPr>
            <a:spLocks noGrp="1" noChangeArrowheads="1"/>
          </p:cNvSpPr>
          <p:nvPr>
            <p:ph idx="1"/>
          </p:nvPr>
        </p:nvSpPr>
        <p:spPr bwMode="auto">
          <a:xfrm>
            <a:off x="6416039" y="2160589"/>
            <a:ext cx="2927185"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5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a:ln>
                  <a:noFill/>
                </a:ln>
                <a:effectLst/>
                <a:latin typeface="Arial" panose="020B0604020202020204" pitchFamily="34" charset="0"/>
              </a:rPr>
              <a:t>Improves communication and coordination between departments (Daft, 2021) </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a:ln>
                  <a:noFill/>
                </a:ln>
                <a:effectLst/>
                <a:latin typeface="Arial" panose="020B0604020202020204" pitchFamily="34" charset="0"/>
              </a:rPr>
              <a:t>Defines roles and responsibilities clearly for employees </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a:ln>
                  <a:noFill/>
                </a:ln>
                <a:effectLst/>
                <a:latin typeface="Arial" panose="020B0604020202020204" pitchFamily="34" charset="0"/>
              </a:rPr>
              <a:t>Supports efficient decision-making processes </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a:ln>
                  <a:noFill/>
                </a:ln>
                <a:effectLst/>
                <a:latin typeface="Arial" panose="020B0604020202020204" pitchFamily="34" charset="0"/>
              </a:rPr>
              <a:t>Enhances organisational performance and productivity </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a:ln>
                  <a:noFill/>
                </a:ln>
                <a:effectLst/>
                <a:latin typeface="Arial" panose="020B0604020202020204" pitchFamily="34" charset="0"/>
              </a:rPr>
              <a:t>Helps organisations adapt to changes and market conditions </a:t>
            </a:r>
          </a:p>
        </p:txBody>
      </p:sp>
    </p:spTree>
    <p:extLst>
      <p:ext uri="{BB962C8B-B14F-4D97-AF65-F5344CB8AC3E}">
        <p14:creationId xmlns:p14="http://schemas.microsoft.com/office/powerpoint/2010/main" val="2522969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371F033-1B4B-3162-94BB-B0B78F5F7BD9}"/>
              </a:ext>
            </a:extLst>
          </p:cNvPr>
          <p:cNvSpPr>
            <a:spLocks noGrp="1"/>
          </p:cNvSpPr>
          <p:nvPr>
            <p:ph type="title"/>
          </p:nvPr>
        </p:nvSpPr>
        <p:spPr>
          <a:xfrm>
            <a:off x="677334" y="609600"/>
            <a:ext cx="8596668" cy="1320800"/>
          </a:xfrm>
        </p:spPr>
        <p:txBody>
          <a:bodyPr>
            <a:normAutofit/>
          </a:bodyPr>
          <a:lstStyle/>
          <a:p>
            <a:r>
              <a:rPr lang="en-GB" dirty="0"/>
              <a:t>FUNCTIONAL STRUCTURE</a:t>
            </a:r>
          </a:p>
        </p:txBody>
      </p:sp>
      <p:sp>
        <p:nvSpPr>
          <p:cNvPr id="3" name="Content Placeholder 2">
            <a:extLst>
              <a:ext uri="{FF2B5EF4-FFF2-40B4-BE49-F238E27FC236}">
                <a16:creationId xmlns:a16="http://schemas.microsoft.com/office/drawing/2014/main" id="{37DE2DA9-9CA8-67DB-2C08-6F595C9B312E}"/>
              </a:ext>
            </a:extLst>
          </p:cNvPr>
          <p:cNvSpPr>
            <a:spLocks noGrp="1"/>
          </p:cNvSpPr>
          <p:nvPr>
            <p:ph idx="1"/>
          </p:nvPr>
        </p:nvSpPr>
        <p:spPr>
          <a:xfrm>
            <a:off x="677334" y="2160589"/>
            <a:ext cx="8596668" cy="3880773"/>
          </a:xfrm>
        </p:spPr>
        <p:txBody>
          <a:bodyPr>
            <a:normAutofit/>
          </a:bodyPr>
          <a:lstStyle/>
          <a:p>
            <a:r>
              <a:rPr lang="en-GB" dirty="0"/>
              <a:t>Groups employees based on specialised functions such as marketing, finance, and operations (Daft, 2021) </a:t>
            </a:r>
          </a:p>
          <a:p>
            <a:r>
              <a:rPr lang="en-GB" dirty="0"/>
              <a:t>Each department is managed by a functional manager </a:t>
            </a:r>
          </a:p>
          <a:p>
            <a:r>
              <a:rPr lang="en-GB" dirty="0"/>
              <a:t>Promotes efficiency through specialisation and expertise </a:t>
            </a:r>
          </a:p>
          <a:p>
            <a:r>
              <a:rPr lang="en-GB" dirty="0"/>
              <a:t>Common in large organisations including Tesco </a:t>
            </a:r>
          </a:p>
          <a:p>
            <a:r>
              <a:rPr lang="en-GB" dirty="0"/>
              <a:t>Can lead to limited communication between departments </a:t>
            </a:r>
          </a:p>
          <a:p>
            <a:endParaRPr lang="en-GB" dirty="0"/>
          </a:p>
        </p:txBody>
      </p:sp>
    </p:spTree>
    <p:extLst>
      <p:ext uri="{BB962C8B-B14F-4D97-AF65-F5344CB8AC3E}">
        <p14:creationId xmlns:p14="http://schemas.microsoft.com/office/powerpoint/2010/main" val="19162570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3C69E2-B265-AF60-8C35-C559542783FC}"/>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DIVISIONAL STRUCTURE</a:t>
            </a:r>
          </a:p>
        </p:txBody>
      </p:sp>
      <p:sp>
        <p:nvSpPr>
          <p:cNvPr id="3" name="Content Placeholder 2">
            <a:extLst>
              <a:ext uri="{FF2B5EF4-FFF2-40B4-BE49-F238E27FC236}">
                <a16:creationId xmlns:a16="http://schemas.microsoft.com/office/drawing/2014/main" id="{FDA6705C-C9FA-B529-95D5-43F194DD4763}"/>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Divisional structure groups activities based on products, services, or geographical regions (Robbins and Coulter, 2021) </a:t>
            </a:r>
          </a:p>
          <a:p>
            <a:r>
              <a:rPr lang="en-GB">
                <a:solidFill>
                  <a:srgbClr val="FFFFFF"/>
                </a:solidFill>
              </a:rPr>
              <a:t>Each division operates as a semi-independent unit with its own resources and management </a:t>
            </a:r>
          </a:p>
          <a:p>
            <a:r>
              <a:rPr lang="en-GB">
                <a:solidFill>
                  <a:srgbClr val="FFFFFF"/>
                </a:solidFill>
              </a:rPr>
              <a:t>Improves flexibility and responsiveness to market changes </a:t>
            </a:r>
          </a:p>
          <a:p>
            <a:r>
              <a:rPr lang="en-GB">
                <a:solidFill>
                  <a:srgbClr val="FFFFFF"/>
                </a:solidFill>
              </a:rPr>
              <a:t>Tesco uses divisions such as UK retail, international operations, and online services </a:t>
            </a:r>
          </a:p>
          <a:p>
            <a:r>
              <a:rPr lang="en-GB">
                <a:solidFill>
                  <a:srgbClr val="FFFFFF"/>
                </a:solidFill>
              </a:rPr>
              <a:t>However, it can lead to duplication of resources and higher operational costs </a:t>
            </a:r>
          </a:p>
          <a:p>
            <a:endParaRPr lang="en-GB">
              <a:solidFill>
                <a:srgbClr val="FFFFFF"/>
              </a:solidFill>
            </a:endParaRPr>
          </a:p>
        </p:txBody>
      </p:sp>
    </p:spTree>
    <p:extLst>
      <p:ext uri="{BB962C8B-B14F-4D97-AF65-F5344CB8AC3E}">
        <p14:creationId xmlns:p14="http://schemas.microsoft.com/office/powerpoint/2010/main" val="14681341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784B6-EB9C-744C-90E1-A5A1D6FE7F3B}"/>
              </a:ext>
            </a:extLst>
          </p:cNvPr>
          <p:cNvSpPr>
            <a:spLocks noGrp="1"/>
          </p:cNvSpPr>
          <p:nvPr>
            <p:ph type="title"/>
          </p:nvPr>
        </p:nvSpPr>
        <p:spPr>
          <a:xfrm>
            <a:off x="5536734" y="609600"/>
            <a:ext cx="3737268" cy="1320800"/>
          </a:xfrm>
        </p:spPr>
        <p:txBody>
          <a:bodyPr>
            <a:normAutofit/>
          </a:bodyPr>
          <a:lstStyle/>
          <a:p>
            <a:r>
              <a:rPr lang="en-GB" dirty="0"/>
              <a:t>MATRIX STRUCTURE</a:t>
            </a:r>
          </a:p>
        </p:txBody>
      </p:sp>
      <p:sp>
        <p:nvSpPr>
          <p:cNvPr id="3" name="Content Placeholder 2">
            <a:extLst>
              <a:ext uri="{FF2B5EF4-FFF2-40B4-BE49-F238E27FC236}">
                <a16:creationId xmlns:a16="http://schemas.microsoft.com/office/drawing/2014/main" id="{92238224-7D1D-3289-4218-B8F6FF928FAE}"/>
              </a:ext>
            </a:extLst>
          </p:cNvPr>
          <p:cNvSpPr>
            <a:spLocks noGrp="1"/>
          </p:cNvSpPr>
          <p:nvPr>
            <p:ph idx="1"/>
          </p:nvPr>
        </p:nvSpPr>
        <p:spPr>
          <a:xfrm>
            <a:off x="5209563" y="2160589"/>
            <a:ext cx="4064439" cy="3880773"/>
          </a:xfrm>
        </p:spPr>
        <p:txBody>
          <a:bodyPr>
            <a:normAutofit/>
          </a:bodyPr>
          <a:lstStyle/>
          <a:p>
            <a:pPr>
              <a:lnSpc>
                <a:spcPct val="90000"/>
              </a:lnSpc>
            </a:pPr>
            <a:r>
              <a:rPr lang="en-GB" dirty="0"/>
              <a:t>Matrix structure combines functional and divisional structures (Daft, 2021) </a:t>
            </a:r>
            <a:endParaRPr lang="en-GB"/>
          </a:p>
          <a:p>
            <a:pPr>
              <a:lnSpc>
                <a:spcPct val="90000"/>
              </a:lnSpc>
            </a:pPr>
            <a:r>
              <a:rPr lang="en-GB" dirty="0"/>
              <a:t>Employees report to more than one manager (functional and project manager) </a:t>
            </a:r>
            <a:endParaRPr lang="en-GB"/>
          </a:p>
          <a:p>
            <a:pPr>
              <a:lnSpc>
                <a:spcPct val="90000"/>
              </a:lnSpc>
            </a:pPr>
            <a:r>
              <a:rPr lang="en-GB" dirty="0"/>
              <a:t>Encourages collaboration across departments and projects </a:t>
            </a:r>
            <a:endParaRPr lang="en-GB"/>
          </a:p>
          <a:p>
            <a:pPr>
              <a:lnSpc>
                <a:spcPct val="90000"/>
              </a:lnSpc>
            </a:pPr>
            <a:r>
              <a:rPr lang="en-GB" dirty="0"/>
              <a:t>Used in complex organisations and large-scale operations </a:t>
            </a:r>
            <a:endParaRPr lang="en-GB"/>
          </a:p>
          <a:p>
            <a:pPr>
              <a:lnSpc>
                <a:spcPct val="90000"/>
              </a:lnSpc>
            </a:pPr>
            <a:r>
              <a:rPr lang="en-GB" dirty="0"/>
              <a:t>Can create confusion due to dual authority and conflict in decision-making </a:t>
            </a:r>
            <a:endParaRPr lang="en-GB"/>
          </a:p>
          <a:p>
            <a:pPr>
              <a:lnSpc>
                <a:spcPct val="90000"/>
              </a:lnSpc>
            </a:pPr>
            <a:endParaRPr lang="en-GB"/>
          </a:p>
        </p:txBody>
      </p:sp>
      <p:pic>
        <p:nvPicPr>
          <p:cNvPr id="5" name="Picture 4">
            <a:extLst>
              <a:ext uri="{FF2B5EF4-FFF2-40B4-BE49-F238E27FC236}">
                <a16:creationId xmlns:a16="http://schemas.microsoft.com/office/drawing/2014/main" id="{B003A058-8A4E-F36D-7005-C81687A511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65" r="32043"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22376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53E77-06E5-CB15-27D1-5E523CFC3F41}"/>
              </a:ext>
            </a:extLst>
          </p:cNvPr>
          <p:cNvSpPr>
            <a:spLocks noGrp="1"/>
          </p:cNvSpPr>
          <p:nvPr>
            <p:ph type="title"/>
          </p:nvPr>
        </p:nvSpPr>
        <p:spPr>
          <a:xfrm>
            <a:off x="677334" y="609600"/>
            <a:ext cx="8596668" cy="1320800"/>
          </a:xfrm>
        </p:spPr>
        <p:txBody>
          <a:bodyPr anchor="t">
            <a:normAutofit/>
          </a:bodyPr>
          <a:lstStyle/>
          <a:p>
            <a:r>
              <a:rPr lang="en-GB" dirty="0"/>
              <a:t>CONCLUSION</a:t>
            </a:r>
          </a:p>
        </p:txBody>
      </p:sp>
      <p:sp>
        <p:nvSpPr>
          <p:cNvPr id="3" name="Content Placeholder 2">
            <a:extLst>
              <a:ext uri="{FF2B5EF4-FFF2-40B4-BE49-F238E27FC236}">
                <a16:creationId xmlns:a16="http://schemas.microsoft.com/office/drawing/2014/main" id="{3400A903-9FCC-D9C4-9313-01CDC87F4A2B}"/>
              </a:ext>
            </a:extLst>
          </p:cNvPr>
          <p:cNvSpPr>
            <a:spLocks noGrp="1"/>
          </p:cNvSpPr>
          <p:nvPr>
            <p:ph idx="1"/>
          </p:nvPr>
        </p:nvSpPr>
        <p:spPr>
          <a:xfrm>
            <a:off x="677334" y="2160589"/>
            <a:ext cx="5220430" cy="3880773"/>
          </a:xfrm>
        </p:spPr>
        <p:txBody>
          <a:bodyPr>
            <a:normAutofit/>
          </a:bodyPr>
          <a:lstStyle/>
          <a:p>
            <a:r>
              <a:rPr lang="en-GB" dirty="0"/>
              <a:t>Organisational structure plays a key role in business performance and efficiency </a:t>
            </a:r>
          </a:p>
          <a:p>
            <a:r>
              <a:rPr lang="en-GB" dirty="0"/>
              <a:t>Functional, divisional, and matrix structures offer different advantages and challenges </a:t>
            </a:r>
          </a:p>
          <a:p>
            <a:r>
              <a:rPr lang="en-GB" dirty="0"/>
              <a:t>Tesco uses a combination of structures to manage its complex operations </a:t>
            </a:r>
          </a:p>
          <a:p>
            <a:r>
              <a:rPr lang="en-GB" dirty="0"/>
              <a:t>Effective structure improves communication, decision-making, and productivity </a:t>
            </a:r>
          </a:p>
          <a:p>
            <a:r>
              <a:rPr lang="en-GB" dirty="0"/>
              <a:t>Choosing the right structure is essential for organisational success </a:t>
            </a:r>
          </a:p>
          <a:p>
            <a:endParaRPr lang="en-GB" dirty="0"/>
          </a:p>
        </p:txBody>
      </p:sp>
      <p:pic>
        <p:nvPicPr>
          <p:cNvPr id="5" name="Picture 4">
            <a:extLst>
              <a:ext uri="{FF2B5EF4-FFF2-40B4-BE49-F238E27FC236}">
                <a16:creationId xmlns:a16="http://schemas.microsoft.com/office/drawing/2014/main" id="{F5FD497F-6948-D3C5-44F9-C6A845CA912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211" r="26653" b="1"/>
          <a:stretch>
            <a:fillRect/>
          </a:stretch>
        </p:blipFill>
        <p:spPr>
          <a:xfrm>
            <a:off x="6127951" y="2159000"/>
            <a:ext cx="3145536" cy="3882362"/>
          </a:xfrm>
          <a:prstGeom prst="rect">
            <a:avLst/>
          </a:prstGeom>
        </p:spPr>
      </p:pic>
    </p:spTree>
    <p:extLst>
      <p:ext uri="{BB962C8B-B14F-4D97-AF65-F5344CB8AC3E}">
        <p14:creationId xmlns:p14="http://schemas.microsoft.com/office/powerpoint/2010/main" val="3269191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B590F-D528-C354-C6BB-D7D121E701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35D73D5-E2B4-6ABC-A043-27C20B81EB3C}"/>
              </a:ext>
            </a:extLst>
          </p:cNvPr>
          <p:cNvSpPr>
            <a:spLocks noGrp="1"/>
          </p:cNvSpPr>
          <p:nvPr>
            <p:ph idx="1"/>
          </p:nvPr>
        </p:nvSpPr>
        <p:spPr/>
        <p:txBody>
          <a:bodyPr>
            <a:normAutofit fontScale="62500" lnSpcReduction="20000"/>
          </a:bodyPr>
          <a:lstStyle/>
          <a:p>
            <a:r>
              <a:rPr lang="en-GB" dirty="0"/>
              <a:t>Daft, R.L. (2021) </a:t>
            </a:r>
            <a:r>
              <a:rPr lang="en-GB" i="1" dirty="0"/>
              <a:t>Management</a:t>
            </a:r>
            <a:r>
              <a:rPr lang="en-GB" dirty="0"/>
              <a:t>. 14th </a:t>
            </a:r>
            <a:r>
              <a:rPr lang="en-GB" dirty="0" err="1"/>
              <a:t>edn</a:t>
            </a:r>
            <a:r>
              <a:rPr lang="en-GB" dirty="0"/>
              <a:t>. Boston: Cengage Learning.</a:t>
            </a:r>
          </a:p>
          <a:p>
            <a:r>
              <a:rPr lang="en-GB" dirty="0"/>
              <a:t>Deloitte (2021) </a:t>
            </a:r>
            <a:r>
              <a:rPr lang="en-GB" i="1" dirty="0"/>
              <a:t>Global powers of retailing 2021</a:t>
            </a:r>
            <a:r>
              <a:rPr lang="en-GB" dirty="0"/>
              <a:t>. Available at: </a:t>
            </a:r>
            <a:r>
              <a:rPr lang="en-GB" dirty="0">
                <a:hlinkClick r:id="rId3"/>
              </a:rPr>
              <a:t>https://www2.deloitte.com</a:t>
            </a:r>
            <a:r>
              <a:rPr lang="en-GB" dirty="0"/>
              <a:t> (Accessed: 20 March 2026).</a:t>
            </a:r>
          </a:p>
          <a:p>
            <a:r>
              <a:rPr lang="en-GB" dirty="0"/>
              <a:t>Kotler, P., Keller, K.L., Brady, M., Goodman, M. and Hansen, T. (2021) </a:t>
            </a:r>
            <a:r>
              <a:rPr lang="en-GB" i="1" dirty="0"/>
              <a:t>Marketing management</a:t>
            </a:r>
            <a:r>
              <a:rPr lang="en-GB" dirty="0"/>
              <a:t>. 16th </a:t>
            </a:r>
            <a:r>
              <a:rPr lang="en-GB" dirty="0" err="1"/>
              <a:t>edn</a:t>
            </a:r>
            <a:r>
              <a:rPr lang="en-GB" dirty="0"/>
              <a:t>. Harlow: Pearson.</a:t>
            </a:r>
          </a:p>
          <a:p>
            <a:r>
              <a:rPr lang="en-GB" dirty="0"/>
              <a:t>Laudon, K.C. and Laudon, J.P. (2021) </a:t>
            </a:r>
            <a:r>
              <a:rPr lang="en-GB" i="1" dirty="0"/>
              <a:t>Management information systems: Managing the digital firm</a:t>
            </a:r>
            <a:r>
              <a:rPr lang="en-GB" dirty="0"/>
              <a:t>. 17th </a:t>
            </a:r>
            <a:r>
              <a:rPr lang="en-GB" dirty="0" err="1"/>
              <a:t>edn</a:t>
            </a:r>
            <a:r>
              <a:rPr lang="en-GB" dirty="0"/>
              <a:t>. Harlow: Pearson.</a:t>
            </a:r>
          </a:p>
          <a:p>
            <a:r>
              <a:rPr lang="en-GB" dirty="0"/>
              <a:t>McKinsey &amp; Company (2021) </a:t>
            </a:r>
            <a:r>
              <a:rPr lang="en-GB" i="1" dirty="0"/>
              <a:t>The future of retail: Trends shaping the industry</a:t>
            </a:r>
            <a:r>
              <a:rPr lang="en-GB" dirty="0"/>
              <a:t>. Available at: </a:t>
            </a:r>
            <a:r>
              <a:rPr lang="en-GB" dirty="0">
                <a:hlinkClick r:id="rId4"/>
              </a:rPr>
              <a:t>https://www.mckinsey.com</a:t>
            </a:r>
            <a:r>
              <a:rPr lang="en-GB" dirty="0"/>
              <a:t> (Accessed: 20 March 2026).</a:t>
            </a:r>
          </a:p>
          <a:p>
            <a:r>
              <a:rPr lang="en-GB" dirty="0"/>
              <a:t>Mintzberg, H. (2020) </a:t>
            </a:r>
            <a:r>
              <a:rPr lang="en-GB" i="1" dirty="0"/>
              <a:t>Structure in fives: Designing effective organisations</a:t>
            </a:r>
            <a:r>
              <a:rPr lang="en-GB" dirty="0"/>
              <a:t>. Harlow: Pearson.</a:t>
            </a:r>
          </a:p>
          <a:p>
            <a:r>
              <a:rPr lang="en-GB" dirty="0"/>
              <a:t>Robbins, S.P. and Coulter, M. (2021) </a:t>
            </a:r>
            <a:r>
              <a:rPr lang="en-GB" i="1" dirty="0"/>
              <a:t>Management</a:t>
            </a:r>
            <a:r>
              <a:rPr lang="en-GB" dirty="0"/>
              <a:t>. 15th </a:t>
            </a:r>
            <a:r>
              <a:rPr lang="en-GB" dirty="0" err="1"/>
              <a:t>edn</a:t>
            </a:r>
            <a:r>
              <a:rPr lang="en-GB" dirty="0"/>
              <a:t>. Harlow: Pearson.</a:t>
            </a:r>
          </a:p>
          <a:p>
            <a:r>
              <a:rPr lang="en-GB" dirty="0"/>
              <a:t>Stone, B. (2021) </a:t>
            </a:r>
            <a:r>
              <a:rPr lang="en-GB" i="1" dirty="0"/>
              <a:t>Amazon unbound: Jeff Bezos and the invention of a global empire</a:t>
            </a:r>
            <a:r>
              <a:rPr lang="en-GB" dirty="0"/>
              <a:t>. New York: Simon &amp; Schuster.</a:t>
            </a:r>
          </a:p>
          <a:p>
            <a:r>
              <a:rPr lang="en-GB" dirty="0"/>
              <a:t>Tesco (2023) </a:t>
            </a:r>
            <a:r>
              <a:rPr lang="en-GB" i="1" dirty="0"/>
              <a:t>Annual report and financial statements 2023</a:t>
            </a:r>
            <a:r>
              <a:rPr lang="en-GB" dirty="0"/>
              <a:t>. Available at: </a:t>
            </a:r>
            <a:r>
              <a:rPr lang="en-GB" dirty="0">
                <a:hlinkClick r:id="rId5"/>
              </a:rPr>
              <a:t>https://www.tescoplc.com</a:t>
            </a:r>
            <a:r>
              <a:rPr lang="en-GB" dirty="0"/>
              <a:t> (Accessed: 20 March 2026).</a:t>
            </a:r>
          </a:p>
          <a:p>
            <a:r>
              <a:rPr lang="en-GB" dirty="0"/>
              <a:t>Wren, D.A. and </a:t>
            </a:r>
            <a:r>
              <a:rPr lang="en-GB" dirty="0" err="1"/>
              <a:t>Bedeian</a:t>
            </a:r>
            <a:r>
              <a:rPr lang="en-GB" dirty="0"/>
              <a:t>, A.G. (2020) </a:t>
            </a:r>
            <a:r>
              <a:rPr lang="en-GB" i="1" dirty="0"/>
              <a:t>The evolution of management thought</a:t>
            </a:r>
            <a:r>
              <a:rPr lang="en-GB" dirty="0"/>
              <a:t>. 8th </a:t>
            </a:r>
            <a:r>
              <a:rPr lang="en-GB" dirty="0" err="1"/>
              <a:t>edn</a:t>
            </a:r>
            <a:r>
              <a:rPr lang="en-GB" dirty="0"/>
              <a:t>. Hoboken: Wiley.</a:t>
            </a:r>
          </a:p>
          <a:p>
            <a:r>
              <a:rPr lang="en-GB" dirty="0"/>
              <a:t>World Economic Forum (2023) </a:t>
            </a:r>
            <a:r>
              <a:rPr lang="en-GB" i="1" dirty="0"/>
              <a:t>The future of jobs report 2023</a:t>
            </a:r>
            <a:r>
              <a:rPr lang="en-GB" dirty="0"/>
              <a:t>. Available at: </a:t>
            </a:r>
            <a:r>
              <a:rPr lang="en-GB" dirty="0">
                <a:hlinkClick r:id="rId6"/>
              </a:rPr>
              <a:t>https://www.weforum.org</a:t>
            </a:r>
            <a:r>
              <a:rPr lang="en-GB" dirty="0"/>
              <a:t> (Accessed: 20 March 2026).</a:t>
            </a:r>
          </a:p>
          <a:p>
            <a:endParaRPr lang="en-GB" dirty="0"/>
          </a:p>
        </p:txBody>
      </p:sp>
    </p:spTree>
    <p:extLst>
      <p:ext uri="{BB962C8B-B14F-4D97-AF65-F5344CB8AC3E}">
        <p14:creationId xmlns:p14="http://schemas.microsoft.com/office/powerpoint/2010/main" val="21513138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174</TotalTime>
  <Words>2230</Words>
  <Application>Microsoft Office PowerPoint</Application>
  <PresentationFormat>Ecran lat</PresentationFormat>
  <Paragraphs>86</Paragraphs>
  <Slides>9</Slides>
  <Notes>8</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Facet</vt:lpstr>
      <vt:lpstr>An Analysis of Organisational Structure Design: A Case Study of Tesco </vt:lpstr>
      <vt:lpstr>OUTLINE</vt:lpstr>
      <vt:lpstr>ORGANISATIONAL STRUCTURE</vt:lpstr>
      <vt:lpstr>IMPORTANCE OF STRUCTURE</vt:lpstr>
      <vt:lpstr>FUNCTIONAL STRUCTURE</vt:lpstr>
      <vt:lpstr>DIVISIONAL STRUCTURE</vt:lpstr>
      <vt:lpstr>MATRIX STRUCTURE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Organisational Structure Design: A Case Study of Tesco </dc:title>
  <cp:lastModifiedBy>Emil Raducanu</cp:lastModifiedBy>
  <cp:revision>1</cp:revision>
  <dcterms:created xsi:type="dcterms:W3CDTF">2026-03-25T17:31:13Z</dcterms:created>
  <dcterms:modified xsi:type="dcterms:W3CDTF">2026-03-25T21:12:22Z</dcterms:modified>
</cp:coreProperties>
</file>