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953"/>
    <p:restoredTop sz="94508"/>
  </p:normalViewPr>
  <p:slideViewPr>
    <p:cSldViewPr snapToGrid="0" snapToObjects="1">
      <p:cViewPr varScale="1">
        <p:scale>
          <a:sx n="70" d="100"/>
          <a:sy n="70" d="100"/>
        </p:scale>
        <p:origin x="192"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36B0955-F658-2247-90D0-482B2E44A9F3}" type="datetimeFigureOut">
              <a:rPr lang="en-US" smtClean="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2113995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6B0955-F658-2247-90D0-482B2E44A9F3}" type="datetimeFigureOut">
              <a:rPr lang="en-US" smtClean="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920612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36B0955-F658-2247-90D0-482B2E44A9F3}" type="datetimeFigureOut">
              <a:rPr lang="en-US" smtClean="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3402854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36B0955-F658-2247-90D0-482B2E44A9F3}" type="datetimeFigureOut">
              <a:rPr lang="en-US" smtClean="0"/>
              <a:t>11/7/18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1783878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36B0955-F658-2247-90D0-482B2E44A9F3}" type="datetimeFigureOut">
              <a:rPr lang="en-US" smtClean="0"/>
              <a:t>11/7/18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3933662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36B0955-F658-2247-90D0-482B2E44A9F3}" type="datetimeFigureOut">
              <a:rPr lang="en-US" smtClean="0"/>
              <a:t>11/7/18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544519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6B0955-F658-2247-90D0-482B2E44A9F3}" type="datetimeFigureOut">
              <a:rPr lang="en-US" smtClean="0"/>
              <a:t>11/7/18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46803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36B0955-F658-2247-90D0-482B2E44A9F3}" type="datetimeFigureOut">
              <a:rPr lang="en-US" smtClean="0"/>
              <a:t>11/7/18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1566063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36B0955-F658-2247-90D0-482B2E44A9F3}" type="datetimeFigureOut">
              <a:rPr lang="en-US" smtClean="0"/>
              <a:t>11/7/18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4140817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6B0955-F658-2247-90D0-482B2E44A9F3}" type="datetimeFigureOut">
              <a:rPr lang="en-US" smtClean="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4082535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6B0955-F658-2247-90D0-482B2E44A9F3}" type="datetimeFigureOut">
              <a:rPr lang="en-US" smtClean="0"/>
              <a:t>11/7/18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5F351F0-F685-F64D-A9C6-D73FFDE07F2C}" type="slidenum">
              <a:rPr lang="en-US" smtClean="0"/>
              <a:t>‹#›</a:t>
            </a:fld>
            <a:endParaRPr lang="en-US" dirty="0"/>
          </a:p>
        </p:txBody>
      </p:sp>
    </p:spTree>
    <p:extLst>
      <p:ext uri="{BB962C8B-B14F-4D97-AF65-F5344CB8AC3E}">
        <p14:creationId xmlns:p14="http://schemas.microsoft.com/office/powerpoint/2010/main" val="283527647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6B0955-F658-2247-90D0-482B2E44A9F3}" type="datetimeFigureOut">
              <a:rPr lang="en-US" smtClean="0"/>
              <a:t>11/7/18</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F351F0-F685-F64D-A9C6-D73FFDE07F2C}" type="slidenum">
              <a:rPr lang="en-US" smtClean="0"/>
              <a:t>‹#›</a:t>
            </a:fld>
            <a:endParaRPr lang="en-US" dirty="0"/>
          </a:p>
        </p:txBody>
      </p:sp>
    </p:spTree>
    <p:extLst>
      <p:ext uri="{BB962C8B-B14F-4D97-AF65-F5344CB8AC3E}">
        <p14:creationId xmlns:p14="http://schemas.microsoft.com/office/powerpoint/2010/main" val="13336892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g"/><Relationship Id="rId3"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 Id="rId3"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4" Type="http://schemas.openxmlformats.org/officeDocument/2006/relationships/image" Target="../media/image8.jpg"/><Relationship Id="rId5" Type="http://schemas.openxmlformats.org/officeDocument/2006/relationships/image" Target="../media/image9.jpg"/><Relationship Id="rId6" Type="http://schemas.openxmlformats.org/officeDocument/2006/relationships/image" Target="../media/image10.jpg"/><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gif"/><Relationship Id="rId3"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hyperlink" Target="https://upclosed.com/people/lev-vigotsky/" TargetMode="External"/><Relationship Id="rId4" Type="http://schemas.openxmlformats.org/officeDocument/2006/relationships/hyperlink" Target="https://www.psychologynoteshq.com/piagetstheory/" TargetMode="External"/><Relationship Id="rId5" Type="http://schemas.openxmlformats.org/officeDocument/2006/relationships/hyperlink" Target="http://berab.dglev/" TargetMode="External"/><Relationship Id="rId1" Type="http://schemas.openxmlformats.org/officeDocument/2006/relationships/slideLayout" Target="../slideLayouts/slideLayout2.xml"/><Relationship Id="rId2" Type="http://schemas.openxmlformats.org/officeDocument/2006/relationships/hyperlink" Target="https://www.pinterest.co.uk/pin/5754052898715231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69834" y="4048469"/>
            <a:ext cx="7900132" cy="2502206"/>
          </a:xfrm>
        </p:spPr>
        <p:txBody>
          <a:bodyPr/>
          <a:lstStyle/>
          <a:p>
            <a:r>
              <a:rPr lang="en-US" dirty="0" smtClean="0"/>
              <a:t>Lev Vygotsky’s theory suggests that we first learn through person to person interactions and then individually through a </a:t>
            </a:r>
            <a:r>
              <a:rPr lang="en-US" dirty="0" err="1" smtClean="0"/>
              <a:t>internalisation</a:t>
            </a:r>
            <a:r>
              <a:rPr lang="en-US" dirty="0" smtClean="0"/>
              <a:t> process that leads to deep understanding. </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 y="180112"/>
            <a:ext cx="3399654" cy="3183574"/>
          </a:xfrm>
          <a:prstGeom prst="rect">
            <a:avLst/>
          </a:prstGeom>
          <a:ln>
            <a:noFill/>
          </a:ln>
          <a:effectLst>
            <a:softEdge rad="112500"/>
          </a:effectLst>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5036" y="2483453"/>
            <a:ext cx="3297131" cy="3697891"/>
          </a:xfrm>
          <a:prstGeom prst="rect">
            <a:avLst/>
          </a:prstGeom>
          <a:ln>
            <a:noFill/>
          </a:ln>
          <a:effectLst>
            <a:softEdge rad="112500"/>
          </a:effectLst>
        </p:spPr>
      </p:pic>
      <p:sp>
        <p:nvSpPr>
          <p:cNvPr id="8" name="TextBox 7"/>
          <p:cNvSpPr txBox="1"/>
          <p:nvPr/>
        </p:nvSpPr>
        <p:spPr>
          <a:xfrm>
            <a:off x="269833" y="3363686"/>
            <a:ext cx="3625511" cy="369332"/>
          </a:xfrm>
          <a:prstGeom prst="rect">
            <a:avLst/>
          </a:prstGeom>
          <a:noFill/>
        </p:spPr>
        <p:txBody>
          <a:bodyPr wrap="square" rtlCol="0">
            <a:spAutoFit/>
          </a:bodyPr>
          <a:lstStyle/>
          <a:p>
            <a:r>
              <a:rPr lang="en-US" dirty="0" smtClean="0"/>
              <a:t>https://</a:t>
            </a:r>
            <a:r>
              <a:rPr lang="en-US" dirty="0" err="1" smtClean="0"/>
              <a:t>www.raymondcatteau</a:t>
            </a:r>
            <a:endParaRPr lang="en-US" dirty="0"/>
          </a:p>
        </p:txBody>
      </p:sp>
      <p:sp>
        <p:nvSpPr>
          <p:cNvPr id="10" name="Rectangle 9"/>
          <p:cNvSpPr/>
          <p:nvPr/>
        </p:nvSpPr>
        <p:spPr>
          <a:xfrm>
            <a:off x="224316" y="264731"/>
            <a:ext cx="6905308" cy="646331"/>
          </a:xfrm>
          <a:prstGeom prst="rect">
            <a:avLst/>
          </a:prstGeom>
        </p:spPr>
        <p:txBody>
          <a:bodyPr wrap="square">
            <a:spAutoFit/>
          </a:bodyPr>
          <a:lstStyle/>
          <a:p>
            <a:r>
              <a:rPr lang="en-US" dirty="0" smtClean="0"/>
              <a:t>Jean Piaget</a:t>
            </a:r>
            <a:br>
              <a:rPr lang="en-US" dirty="0" smtClean="0"/>
            </a:br>
            <a:endParaRPr lang="en-US" dirty="0"/>
          </a:p>
        </p:txBody>
      </p:sp>
      <p:sp>
        <p:nvSpPr>
          <p:cNvPr id="11" name="Rectangle 10"/>
          <p:cNvSpPr/>
          <p:nvPr/>
        </p:nvSpPr>
        <p:spPr>
          <a:xfrm>
            <a:off x="8692494" y="2593931"/>
            <a:ext cx="3297131" cy="369332"/>
          </a:xfrm>
          <a:prstGeom prst="rect">
            <a:avLst/>
          </a:prstGeom>
        </p:spPr>
        <p:txBody>
          <a:bodyPr wrap="square">
            <a:spAutoFit/>
          </a:bodyPr>
          <a:lstStyle/>
          <a:p>
            <a:r>
              <a:rPr lang="en-US" dirty="0" smtClean="0"/>
              <a:t>Lev Vygotsky</a:t>
            </a:r>
            <a:endParaRPr lang="en-US" dirty="0"/>
          </a:p>
        </p:txBody>
      </p:sp>
      <p:sp>
        <p:nvSpPr>
          <p:cNvPr id="12" name="TextBox 11"/>
          <p:cNvSpPr txBox="1"/>
          <p:nvPr/>
        </p:nvSpPr>
        <p:spPr>
          <a:xfrm>
            <a:off x="9070848" y="6181344"/>
            <a:ext cx="2986235" cy="369332"/>
          </a:xfrm>
          <a:prstGeom prst="rect">
            <a:avLst/>
          </a:prstGeom>
          <a:noFill/>
        </p:spPr>
        <p:txBody>
          <a:bodyPr wrap="square" rtlCol="0">
            <a:spAutoFit/>
          </a:bodyPr>
          <a:lstStyle/>
          <a:p>
            <a:r>
              <a:rPr lang="en-US" smtClean="0"/>
              <a:t>http://</a:t>
            </a:r>
            <a:r>
              <a:rPr lang="en-US" err="1" smtClean="0"/>
              <a:t>totallyhistory</a:t>
            </a:r>
            <a:r>
              <a:rPr lang="en-US" smtClean="0"/>
              <a:t>.</a:t>
            </a:r>
            <a:endParaRPr lang="en-US"/>
          </a:p>
        </p:txBody>
      </p:sp>
      <p:sp>
        <p:nvSpPr>
          <p:cNvPr id="15" name="Rectangle 14"/>
          <p:cNvSpPr/>
          <p:nvPr/>
        </p:nvSpPr>
        <p:spPr>
          <a:xfrm>
            <a:off x="3895344" y="554316"/>
            <a:ext cx="8215695" cy="1200329"/>
          </a:xfrm>
          <a:prstGeom prst="rect">
            <a:avLst/>
          </a:prstGeom>
        </p:spPr>
        <p:txBody>
          <a:bodyPr wrap="square">
            <a:spAutoFit/>
          </a:bodyPr>
          <a:lstStyle/>
          <a:p>
            <a:r>
              <a:rPr lang="en-US" dirty="0" smtClean="0"/>
              <a:t>Jean Piaget’s theory of cognitive development explains how a child constructs a mental model of the world. He disagreed with the idea that intelligence was a fixed trait, and regarded cognitive development as a process which occurs due to a biological maturation and interaction with the environment.</a:t>
            </a:r>
            <a:endParaRPr lang="en-US" dirty="0"/>
          </a:p>
        </p:txBody>
      </p:sp>
    </p:spTree>
    <p:extLst>
      <p:ext uri="{BB962C8B-B14F-4D97-AF65-F5344CB8AC3E}">
        <p14:creationId xmlns:p14="http://schemas.microsoft.com/office/powerpoint/2010/main" val="234396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13231"/>
            <a:ext cx="10515600" cy="2176271"/>
          </a:xfrm>
        </p:spPr>
        <p:txBody>
          <a:bodyPr/>
          <a:lstStyle/>
          <a:p>
            <a:pPr algn="ctr"/>
            <a:r>
              <a:rPr lang="en-US" dirty="0" smtClean="0">
                <a:latin typeface="+mn-lt"/>
              </a:rPr>
              <a:t>Jean Piaget Theory.</a:t>
            </a:r>
            <a:endParaRPr lang="en-US"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4320" y="748506"/>
            <a:ext cx="4267200" cy="193983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0880" y="748506"/>
            <a:ext cx="4156964" cy="2184400"/>
          </a:xfrm>
          <a:prstGeom prst="rect">
            <a:avLst/>
          </a:prstGeom>
        </p:spPr>
      </p:pic>
      <p:sp>
        <p:nvSpPr>
          <p:cNvPr id="6" name="TextBox 5"/>
          <p:cNvSpPr txBox="1"/>
          <p:nvPr/>
        </p:nvSpPr>
        <p:spPr>
          <a:xfrm>
            <a:off x="128016" y="3364992"/>
            <a:ext cx="11923776" cy="3293209"/>
          </a:xfrm>
          <a:prstGeom prst="rect">
            <a:avLst/>
          </a:prstGeom>
          <a:noFill/>
        </p:spPr>
        <p:txBody>
          <a:bodyPr wrap="square" rtlCol="0">
            <a:spAutoFit/>
          </a:bodyPr>
          <a:lstStyle/>
          <a:p>
            <a:r>
              <a:rPr lang="en-US" sz="1600" dirty="0"/>
              <a:t>Jean Piaget developed his </a:t>
            </a:r>
            <a:r>
              <a:rPr lang="en-US" sz="1600" dirty="0" smtClean="0"/>
              <a:t>methods of understanding children</a:t>
            </a:r>
            <a:r>
              <a:rPr lang="en-US" sz="1600" dirty="0"/>
              <a:t> by directly observing them while they were working. Many of his thoughts have led to increased educational theory.</a:t>
            </a:r>
          </a:p>
          <a:p>
            <a:r>
              <a:rPr lang="en-US" sz="1600" dirty="0"/>
              <a:t>He also analyzed behavior</a:t>
            </a:r>
            <a:r>
              <a:rPr lang="en-US" sz="1600" dirty="0" smtClean="0"/>
              <a:t>.</a:t>
            </a:r>
            <a:r>
              <a:rPr lang="en-US" sz="1600" dirty="0"/>
              <a:t> </a:t>
            </a:r>
            <a:r>
              <a:rPr lang="en-US" sz="1600" dirty="0" smtClean="0"/>
              <a:t>His </a:t>
            </a:r>
            <a:r>
              <a:rPr lang="en-US" sz="1600" dirty="0"/>
              <a:t>particular insight was the role of maturation (simply growing up) in children’s increasing capacity to understand their </a:t>
            </a:r>
            <a:r>
              <a:rPr lang="en-US" sz="1600" dirty="0" smtClean="0"/>
              <a:t>world, </a:t>
            </a:r>
            <a:r>
              <a:rPr lang="en-US" sz="1600" dirty="0"/>
              <a:t>they cannot undertake certain tasks until they are psychologically mature enough to do </a:t>
            </a:r>
            <a:r>
              <a:rPr lang="en-US" sz="1600" dirty="0" smtClean="0"/>
              <a:t>so.(Piaget, 1945).</a:t>
            </a:r>
            <a:endParaRPr lang="en-US" sz="1600" dirty="0"/>
          </a:p>
          <a:p>
            <a:r>
              <a:rPr lang="en-US" sz="1600" dirty="0"/>
              <a:t>Jean Piaget made note of certain stages of development that allowed children to learn better.</a:t>
            </a:r>
          </a:p>
          <a:p>
            <a:r>
              <a:rPr lang="en-US" sz="1600" dirty="0" smtClean="0"/>
              <a:t>He </a:t>
            </a:r>
            <a:r>
              <a:rPr lang="en-US" sz="1600" dirty="0"/>
              <a:t>saw these transitions as taking place at about 18 months, 7 years and 11 or 12 years. This has been taken to mean that before these ages children are not capable (no matter how bright) of understanding things in certain </a:t>
            </a:r>
            <a:r>
              <a:rPr lang="en-US" sz="1600" dirty="0" smtClean="0"/>
              <a:t>ways.</a:t>
            </a:r>
          </a:p>
          <a:p>
            <a:r>
              <a:rPr lang="en-US" sz="1600" dirty="0" smtClean="0"/>
              <a:t>Piaget described two processes for adaption which is an organism's ability to fit into the environment, assimilation and accommodation (</a:t>
            </a:r>
            <a:r>
              <a:rPr lang="en-US" sz="1600" dirty="0" err="1" smtClean="0"/>
              <a:t>Dimitriadis</a:t>
            </a:r>
            <a:r>
              <a:rPr lang="en-US" sz="1600" dirty="0" smtClean="0"/>
              <a:t> and </a:t>
            </a:r>
            <a:r>
              <a:rPr lang="en-US" sz="1600" dirty="0" err="1" smtClean="0"/>
              <a:t>Kamberelis</a:t>
            </a:r>
            <a:r>
              <a:rPr lang="en-US" sz="1600" dirty="0" smtClean="0"/>
              <a:t>, 2006). Assimilation is using or transferring the environment so it can be placed in pre-existing cognitive structures. Accommodation is the changing process of cognitive structures in order to accept something from the environment.</a:t>
            </a:r>
            <a:endParaRPr lang="en-US" sz="1600" dirty="0"/>
          </a:p>
          <a:p>
            <a:endParaRPr lang="en-US" sz="1600" dirty="0"/>
          </a:p>
        </p:txBody>
      </p:sp>
      <p:sp>
        <p:nvSpPr>
          <p:cNvPr id="7" name="TextBox 6"/>
          <p:cNvSpPr txBox="1"/>
          <p:nvPr/>
        </p:nvSpPr>
        <p:spPr>
          <a:xfrm>
            <a:off x="7644384" y="2932906"/>
            <a:ext cx="3709416" cy="369332"/>
          </a:xfrm>
          <a:prstGeom prst="rect">
            <a:avLst/>
          </a:prstGeom>
          <a:noFill/>
        </p:spPr>
        <p:txBody>
          <a:bodyPr wrap="square" rtlCol="0">
            <a:spAutoFit/>
          </a:bodyPr>
          <a:lstStyle/>
          <a:p>
            <a:r>
              <a:rPr lang="en-US" dirty="0" smtClean="0"/>
              <a:t>https://</a:t>
            </a:r>
            <a:r>
              <a:rPr lang="en-US" dirty="0" err="1" smtClean="0"/>
              <a:t>www.psychology</a:t>
            </a:r>
            <a:endParaRPr lang="en-US" dirty="0"/>
          </a:p>
        </p:txBody>
      </p:sp>
      <p:sp>
        <p:nvSpPr>
          <p:cNvPr id="8" name="TextBox 7"/>
          <p:cNvSpPr txBox="1"/>
          <p:nvPr/>
        </p:nvSpPr>
        <p:spPr>
          <a:xfrm>
            <a:off x="838200" y="2688336"/>
            <a:ext cx="3703320" cy="369332"/>
          </a:xfrm>
          <a:prstGeom prst="rect">
            <a:avLst/>
          </a:prstGeom>
          <a:noFill/>
        </p:spPr>
        <p:txBody>
          <a:bodyPr wrap="square" rtlCol="0">
            <a:spAutoFit/>
          </a:bodyPr>
          <a:lstStyle/>
          <a:p>
            <a:r>
              <a:rPr lang="en-US" dirty="0" smtClean="0"/>
              <a:t>https://</a:t>
            </a:r>
            <a:r>
              <a:rPr lang="en-US" dirty="0" err="1" smtClean="0"/>
              <a:t>www.researchgate.net</a:t>
            </a:r>
            <a:endParaRPr lang="en-US" dirty="0"/>
          </a:p>
        </p:txBody>
      </p:sp>
    </p:spTree>
    <p:extLst>
      <p:ext uri="{BB962C8B-B14F-4D97-AF65-F5344CB8AC3E}">
        <p14:creationId xmlns:p14="http://schemas.microsoft.com/office/powerpoint/2010/main" val="1925399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788" y="2727925"/>
            <a:ext cx="11587988" cy="4130075"/>
          </a:xfrm>
        </p:spPr>
        <p:txBody>
          <a:bodyPr>
            <a:noAutofit/>
          </a:bodyPr>
          <a:lstStyle/>
          <a:p>
            <a:r>
              <a:rPr lang="en-US" sz="2000" dirty="0" smtClean="0">
                <a:latin typeface="+mn-lt"/>
              </a:rPr>
              <a:t>Piaget </a:t>
            </a:r>
            <a:r>
              <a:rPr lang="en-US" sz="2000" dirty="0">
                <a:latin typeface="+mn-lt"/>
              </a:rPr>
              <a:t>recommended that teachers take an active, mentoring role toward students. Instead of pushing information at students while they sit and listen passively, share the learning experience and encourage students to be active and engaged. Take your students seriously and respect their ideas, suggestions and opinions. Supplement traditional lectures with relevant, hands-on classroom activities that let students experience the content for </a:t>
            </a:r>
            <a:r>
              <a:rPr lang="en-US" sz="2000" dirty="0" smtClean="0">
                <a:latin typeface="+mn-lt"/>
              </a:rPr>
              <a:t>themselves. Piaget’s strategies on having a more active role in the classroom is used often and daily to support students in my setting. Visual aids are used to not only help the child learn but see what they are creating. It keeps students engaged and active, a variety of activities are set up to allow the students to freely explore different environments and learn different ways of doing things. It focus their mind to determine their understanding of what they think should be done and how to achieve it. Teaching staff can assess a </a:t>
            </a:r>
            <a:r>
              <a:rPr lang="en-US" sz="2000" dirty="0" err="1" smtClean="0">
                <a:latin typeface="+mn-lt"/>
              </a:rPr>
              <a:t>childs</a:t>
            </a:r>
            <a:r>
              <a:rPr lang="en-US" sz="2000" dirty="0" smtClean="0">
                <a:latin typeface="+mn-lt"/>
              </a:rPr>
              <a:t> skills simply by watching the students progression and encouraging independent hands on learning (Piaget, 1952).</a:t>
            </a:r>
            <a:r>
              <a:rPr lang="en-US" sz="2000" dirty="0">
                <a:latin typeface="+mn-lt"/>
              </a:rPr>
              <a:t/>
            </a:r>
            <a:br>
              <a:rPr lang="en-US" sz="2000" dirty="0">
                <a:latin typeface="+mn-lt"/>
              </a:rPr>
            </a:br>
            <a:r>
              <a:rPr lang="en-US" sz="2000" dirty="0" smtClean="0">
                <a:latin typeface="+mn-lt"/>
              </a:rPr>
              <a:t/>
            </a:r>
            <a:br>
              <a:rPr lang="en-US" sz="2000" dirty="0" smtClean="0">
                <a:latin typeface="+mn-lt"/>
              </a:rPr>
            </a:br>
            <a:endParaRPr lang="en-US" sz="2000" dirty="0">
              <a:latin typeface="+mn-lt"/>
              <a:ea typeface="Arial" charset="0"/>
              <a:cs typeface="Arial" charset="0"/>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98434" y="303692"/>
            <a:ext cx="1840203" cy="2026818"/>
          </a:xfrm>
          <a:prstGeom prst="rect">
            <a:avLst/>
          </a:prstGeom>
          <a:ln>
            <a:noFill/>
          </a:ln>
          <a:effectLst>
            <a:softEdge rad="112500"/>
          </a:effectLst>
        </p:spPr>
      </p:pic>
      <p:sp>
        <p:nvSpPr>
          <p:cNvPr id="4" name="TextBox 3"/>
          <p:cNvSpPr txBox="1"/>
          <p:nvPr/>
        </p:nvSpPr>
        <p:spPr>
          <a:xfrm>
            <a:off x="768096" y="274320"/>
            <a:ext cx="10296144" cy="461665"/>
          </a:xfrm>
          <a:prstGeom prst="rect">
            <a:avLst/>
          </a:prstGeom>
          <a:noFill/>
        </p:spPr>
        <p:txBody>
          <a:bodyPr wrap="square" rtlCol="0">
            <a:spAutoFit/>
          </a:bodyPr>
          <a:lstStyle/>
          <a:p>
            <a:pPr algn="ctr"/>
            <a:r>
              <a:rPr lang="en-US" sz="2400" dirty="0" smtClean="0"/>
              <a:t>Applying Piaget’s theories in a classroom setting!</a:t>
            </a:r>
            <a:endParaRPr lang="en-US" sz="2400"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07548" y="8817206"/>
            <a:ext cx="1584452" cy="2112603"/>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4352" y="1052612"/>
            <a:ext cx="1785111" cy="1325951"/>
          </a:xfrm>
          <a:prstGeom prst="rect">
            <a:avLst/>
          </a:prstGeom>
          <a:ln>
            <a:noFill/>
          </a:ln>
          <a:effectLst>
            <a:softEdge rad="112500"/>
          </a:effectLst>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2227" y="411845"/>
            <a:ext cx="1357884" cy="1810512"/>
          </a:xfrm>
          <a:prstGeom prst="rect">
            <a:avLst/>
          </a:prstGeom>
          <a:ln>
            <a:noFill/>
          </a:ln>
          <a:effectLst>
            <a:softEdge rad="112500"/>
          </a:effectLst>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a:off x="2451615" y="725231"/>
            <a:ext cx="1417142" cy="1889522"/>
          </a:xfrm>
          <a:prstGeom prst="rect">
            <a:avLst/>
          </a:prstGeom>
          <a:ln>
            <a:noFill/>
          </a:ln>
          <a:effectLst>
            <a:softEdge rad="112500"/>
          </a:effectLst>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73918" y="922601"/>
            <a:ext cx="1701463" cy="1456287"/>
          </a:xfrm>
          <a:prstGeom prst="rect">
            <a:avLst/>
          </a:prstGeom>
          <a:ln>
            <a:noFill/>
          </a:ln>
          <a:effectLst>
            <a:softEdge rad="112500"/>
          </a:effectLst>
        </p:spPr>
      </p:pic>
    </p:spTree>
    <p:extLst>
      <p:ext uri="{BB962C8B-B14F-4D97-AF65-F5344CB8AC3E}">
        <p14:creationId xmlns:p14="http://schemas.microsoft.com/office/powerpoint/2010/main" val="876076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225296"/>
          </a:xfrm>
        </p:spPr>
        <p:txBody>
          <a:bodyPr/>
          <a:lstStyle/>
          <a:p>
            <a:pPr algn="ctr"/>
            <a:r>
              <a:rPr lang="en-US" dirty="0" smtClean="0">
                <a:latin typeface="+mn-lt"/>
              </a:rPr>
              <a:t>Lev Vygotsky Theory!</a:t>
            </a:r>
            <a:endParaRPr lang="en-US" dirty="0">
              <a:latin typeface="+mn-lt"/>
            </a:endParaRPr>
          </a:p>
        </p:txBody>
      </p:sp>
      <p:sp>
        <p:nvSpPr>
          <p:cNvPr id="3" name="Content Placeholder 2"/>
          <p:cNvSpPr>
            <a:spLocks noGrp="1"/>
          </p:cNvSpPr>
          <p:nvPr>
            <p:ph idx="1"/>
          </p:nvPr>
        </p:nvSpPr>
        <p:spPr>
          <a:xfrm>
            <a:off x="493776" y="3858768"/>
            <a:ext cx="10860024" cy="2724912"/>
          </a:xfrm>
        </p:spPr>
        <p:txBody>
          <a:bodyPr>
            <a:normAutofit fontScale="77500" lnSpcReduction="20000"/>
          </a:bodyPr>
          <a:lstStyle/>
          <a:p>
            <a:pPr marL="0" indent="0">
              <a:buNone/>
            </a:pPr>
            <a:r>
              <a:rPr lang="en-US" dirty="0"/>
              <a:t>Vygotsky's theories stress the fundamental role of </a:t>
            </a:r>
            <a:r>
              <a:rPr lang="en-US" dirty="0" smtClean="0"/>
              <a:t>social, culture and language </a:t>
            </a:r>
            <a:r>
              <a:rPr lang="en-US" dirty="0"/>
              <a:t>interaction in the development of cognition (Vygotsky, 1978), as he believed strongly that </a:t>
            </a:r>
            <a:r>
              <a:rPr lang="en-US" dirty="0" smtClean="0"/>
              <a:t>the community </a:t>
            </a:r>
            <a:r>
              <a:rPr lang="en-US" dirty="0"/>
              <a:t>plays a central role in the process of "making meaning</a:t>
            </a:r>
            <a:r>
              <a:rPr lang="en-US" dirty="0" smtClean="0"/>
              <a:t>."</a:t>
            </a:r>
            <a:r>
              <a:rPr lang="en-US" dirty="0"/>
              <a:t> Vygotsky felt social learning precedes development. He states: “Every function in the child’s cultural development appears twice: first, on the social level, and later, on the individual level; first, between people </a:t>
            </a:r>
            <a:r>
              <a:rPr lang="en-US" dirty="0" smtClean="0"/>
              <a:t>and </a:t>
            </a:r>
            <a:r>
              <a:rPr lang="en-US" dirty="0"/>
              <a:t>then inside the </a:t>
            </a:r>
            <a:r>
              <a:rPr lang="en-US" dirty="0" smtClean="0"/>
              <a:t>child”.</a:t>
            </a:r>
            <a:r>
              <a:rPr lang="en-US" dirty="0"/>
              <a:t> Vygotsky, L. S. (1980</a:t>
            </a:r>
            <a:r>
              <a:rPr lang="en-US" dirty="0" smtClean="0"/>
              <a:t>).  Vygotsky promotes gradual changes using social contact and language which gradually changes with development, he believed that the learner constructs his or her own knowledge by interacting with other individuals (Utah, 2005).</a:t>
            </a:r>
          </a:p>
          <a:p>
            <a:pPr marL="0" indent="0">
              <a:buNone/>
            </a:pPr>
            <a:endParaRPr lang="en-US" dirty="0"/>
          </a:p>
          <a:p>
            <a:pPr marL="0" indent="0">
              <a:buNone/>
            </a:pPr>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4082" y="896112"/>
            <a:ext cx="9391647" cy="2779776"/>
          </a:xfrm>
          <a:prstGeom prst="rect">
            <a:avLst/>
          </a:prstGeom>
          <a:ln>
            <a:noFill/>
          </a:ln>
          <a:effectLst>
            <a:softEdge rad="112500"/>
          </a:effectLst>
        </p:spPr>
      </p:pic>
      <p:sp>
        <p:nvSpPr>
          <p:cNvPr id="7" name="TextBox 6"/>
          <p:cNvSpPr txBox="1"/>
          <p:nvPr/>
        </p:nvSpPr>
        <p:spPr>
          <a:xfrm>
            <a:off x="8289175" y="1040631"/>
            <a:ext cx="2926080" cy="369332"/>
          </a:xfrm>
          <a:prstGeom prst="rect">
            <a:avLst/>
          </a:prstGeom>
          <a:noFill/>
        </p:spPr>
        <p:txBody>
          <a:bodyPr wrap="square" rtlCol="0">
            <a:spAutoFit/>
          </a:bodyPr>
          <a:lstStyle/>
          <a:p>
            <a:r>
              <a:rPr lang="en-US" dirty="0" smtClean="0"/>
              <a:t>http://</a:t>
            </a:r>
            <a:r>
              <a:rPr lang="en-US" dirty="0" err="1" smtClean="0"/>
              <a:t>berab.dglev</a:t>
            </a:r>
            <a:r>
              <a:rPr lang="en-US" dirty="0" smtClean="0"/>
              <a:t>.</a:t>
            </a:r>
            <a:endParaRPr lang="en-US" dirty="0"/>
          </a:p>
        </p:txBody>
      </p:sp>
    </p:spTree>
    <p:extLst>
      <p:ext uri="{BB962C8B-B14F-4D97-AF65-F5344CB8AC3E}">
        <p14:creationId xmlns:p14="http://schemas.microsoft.com/office/powerpoint/2010/main" val="376048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375" y="303828"/>
            <a:ext cx="10369686" cy="778212"/>
          </a:xfrm>
        </p:spPr>
        <p:txBody>
          <a:bodyPr>
            <a:normAutofit fontScale="90000"/>
          </a:bodyPr>
          <a:lstStyle/>
          <a:p>
            <a:r>
              <a:rPr lang="en-US" dirty="0" smtClean="0">
                <a:latin typeface="+mn-lt"/>
              </a:rPr>
              <a:t>How are Vygotsky’s Theories applied in a classroom setting?</a:t>
            </a:r>
            <a:endParaRPr lang="en-US"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299644" y="498380"/>
            <a:ext cx="2480254" cy="3296019"/>
          </a:xfrm>
        </p:spPr>
      </p:pic>
      <p:sp>
        <p:nvSpPr>
          <p:cNvPr id="5" name="TextBox 4"/>
          <p:cNvSpPr txBox="1"/>
          <p:nvPr/>
        </p:nvSpPr>
        <p:spPr>
          <a:xfrm>
            <a:off x="214010" y="1265210"/>
            <a:ext cx="9027269" cy="5539978"/>
          </a:xfrm>
          <a:prstGeom prst="rect">
            <a:avLst/>
          </a:prstGeom>
          <a:noFill/>
        </p:spPr>
        <p:txBody>
          <a:bodyPr wrap="square" rtlCol="0">
            <a:spAutoFit/>
          </a:bodyPr>
          <a:lstStyle/>
          <a:p>
            <a:r>
              <a:rPr lang="en-US" sz="2200" dirty="0" err="1" smtClean="0"/>
              <a:t>Vygotskys</a:t>
            </a:r>
            <a:r>
              <a:rPr lang="en-US" sz="2200" dirty="0" smtClean="0"/>
              <a:t> theories are still being used in educational settings. You see “scaffolding” small groups of children cooperative learning, group problem solving, cross age tutoring assisted learning and alternative assessment. Scaffolding is a form of adult assistance that enables a child to solve a problem, carry out a task or achieve a goal without assistance. An example in a setting would be a child choosing to build a tower out of blocks and then thinking for themselves on how to construct the idea into reality and then being able to achieve this. If working in a group language skills are also being used as is social interaction with peers. Vygotsky believes “Teachers must actively assist and promote the growth of their students, so the students can develop the skills they need to fully participate in society” (Fogarty, 1999).  This is also a well used belief as all teaching staff promote independence in order for the children to higher their self-esteem and self confidence.</a:t>
            </a:r>
          </a:p>
          <a:p>
            <a:endParaRPr lang="en-US" sz="24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9645" y="4268022"/>
            <a:ext cx="2626466" cy="2238736"/>
          </a:xfrm>
          <a:prstGeom prst="rect">
            <a:avLst/>
          </a:prstGeom>
          <a:ln>
            <a:noFill/>
          </a:ln>
          <a:effectLst>
            <a:softEdge rad="112500"/>
          </a:effectLst>
        </p:spPr>
      </p:pic>
      <p:sp>
        <p:nvSpPr>
          <p:cNvPr id="7" name="TextBox 6"/>
          <p:cNvSpPr txBox="1"/>
          <p:nvPr/>
        </p:nvSpPr>
        <p:spPr>
          <a:xfrm>
            <a:off x="9299644" y="3794399"/>
            <a:ext cx="2480254" cy="369332"/>
          </a:xfrm>
          <a:prstGeom prst="rect">
            <a:avLst/>
          </a:prstGeom>
          <a:noFill/>
        </p:spPr>
        <p:txBody>
          <a:bodyPr wrap="square" rtlCol="0">
            <a:spAutoFit/>
          </a:bodyPr>
          <a:lstStyle/>
          <a:p>
            <a:r>
              <a:rPr lang="en-US" dirty="0" smtClean="0"/>
              <a:t>https://</a:t>
            </a:r>
            <a:r>
              <a:rPr lang="en-US" dirty="0" err="1" smtClean="0"/>
              <a:t>www.pinterest</a:t>
            </a:r>
            <a:endParaRPr lang="en-US" dirty="0"/>
          </a:p>
        </p:txBody>
      </p:sp>
    </p:spTree>
    <p:extLst>
      <p:ext uri="{BB962C8B-B14F-4D97-AF65-F5344CB8AC3E}">
        <p14:creationId xmlns:p14="http://schemas.microsoft.com/office/powerpoint/2010/main" val="1977833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REFERENCES</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hlinkClick r:id="rId2"/>
              </a:rPr>
              <a:t>https://www.pinterest.co.uk/pin/575405289871523113/</a:t>
            </a:r>
            <a:endParaRPr lang="en-US" dirty="0" smtClean="0"/>
          </a:p>
          <a:p>
            <a:r>
              <a:rPr lang="en-US" dirty="0" smtClean="0">
                <a:hlinkClick r:id="rId3"/>
              </a:rPr>
              <a:t>https://upclosed.com/people/lev-vigotsky/</a:t>
            </a:r>
            <a:endParaRPr lang="en-US" dirty="0" smtClean="0"/>
          </a:p>
          <a:p>
            <a:r>
              <a:rPr lang="en-US" dirty="0" smtClean="0">
                <a:hlinkClick r:id="rId4"/>
              </a:rPr>
              <a:t>https://www.psychologynoteshq.com/piagetstheory/</a:t>
            </a:r>
            <a:endParaRPr lang="en-US" dirty="0" smtClean="0"/>
          </a:p>
          <a:p>
            <a:r>
              <a:rPr lang="en-US" dirty="0" smtClean="0"/>
              <a:t>https://</a:t>
            </a:r>
            <a:r>
              <a:rPr lang="en-US" dirty="0" err="1" smtClean="0"/>
              <a:t>piagetintheclassroom.wordpress.com</a:t>
            </a:r>
            <a:r>
              <a:rPr lang="en-US" dirty="0" smtClean="0"/>
              <a:t>/</a:t>
            </a:r>
            <a:r>
              <a:rPr lang="en-US" dirty="0" err="1" smtClean="0"/>
              <a:t>piagets</a:t>
            </a:r>
            <a:r>
              <a:rPr lang="en-US" dirty="0" smtClean="0"/>
              <a:t>-theory/the-theory/</a:t>
            </a:r>
          </a:p>
          <a:p>
            <a:r>
              <a:rPr lang="en-US" dirty="0" smtClean="0"/>
              <a:t>Piaget, J.(1945). Play, Dreams and imitation in Childhood.</a:t>
            </a:r>
          </a:p>
          <a:p>
            <a:r>
              <a:rPr lang="en-US" dirty="0" err="1" smtClean="0"/>
              <a:t>Dimitriadis</a:t>
            </a:r>
            <a:r>
              <a:rPr lang="en-US" dirty="0" smtClean="0"/>
              <a:t>, G and </a:t>
            </a:r>
            <a:r>
              <a:rPr lang="en-US" dirty="0" err="1" smtClean="0"/>
              <a:t>Kamberelis</a:t>
            </a:r>
            <a:r>
              <a:rPr lang="en-US" dirty="0" smtClean="0"/>
              <a:t>, G. (2006) Theory for Education</a:t>
            </a:r>
          </a:p>
          <a:p>
            <a:r>
              <a:rPr lang="en-US" dirty="0" smtClean="0"/>
              <a:t>Piaget, J. (1952.) The Origins of Intelligence in Children.</a:t>
            </a:r>
          </a:p>
          <a:p>
            <a:r>
              <a:rPr lang="en-US" dirty="0" smtClean="0">
                <a:hlinkClick r:id="rId5"/>
              </a:rPr>
              <a:t>http://berab.dglev</a:t>
            </a:r>
            <a:r>
              <a:rPr lang="en-US" dirty="0" smtClean="0"/>
              <a:t>.</a:t>
            </a:r>
          </a:p>
          <a:p>
            <a:r>
              <a:rPr lang="en-US" dirty="0" smtClean="0"/>
              <a:t>Vygotsky, L.S. (1978). Mind in Society.</a:t>
            </a:r>
          </a:p>
          <a:p>
            <a:r>
              <a:rPr lang="en-US" dirty="0" smtClean="0"/>
              <a:t>Utah Education Network, (2005).</a:t>
            </a:r>
          </a:p>
          <a:p>
            <a:r>
              <a:rPr lang="en-US" dirty="0" smtClean="0"/>
              <a:t>Fogarty, R. (1999). Architects of the </a:t>
            </a:r>
            <a:r>
              <a:rPr lang="en-US" smtClean="0"/>
              <a:t>Intellect Educational Leadership.</a:t>
            </a:r>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113240363"/>
      </p:ext>
    </p:extLst>
  </p:cSld>
  <p:clrMapOvr>
    <a:masterClrMapping/>
  </p:clrMapOvr>
</p:sld>
</file>

<file path=ppt/theme/theme1.xml><?xml version="1.0" encoding="utf-8"?>
<a:theme xmlns:a="http://schemas.openxmlformats.org/drawingml/2006/main" name="Scrapbook">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Requiem"/>
        <a:ea typeface=""/>
        <a:cs typeface=""/>
      </a:majorFont>
      <a:minorFont>
        <a:latin typeface="Centur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rapbook" id="{0FA3CF33-205F-49A8-AA94-C64E21FC6FB7}" vid="{2B2826DC-EAFC-4D06-88B6-60AD314E9FA9}"/>
    </a:ext>
  </a:extLst>
</a:theme>
</file>

<file path=docProps/app.xml><?xml version="1.0" encoding="utf-8"?>
<Properties xmlns="http://schemas.openxmlformats.org/officeDocument/2006/extended-properties" xmlns:vt="http://schemas.openxmlformats.org/officeDocument/2006/docPropsVTypes">
  <Template>Scrapbook</Template>
  <TotalTime>211</TotalTime>
  <Words>724</Words>
  <Application>Microsoft Macintosh PowerPoint</Application>
  <PresentationFormat>Widescreen</PresentationFormat>
  <Paragraphs>39</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Century</vt:lpstr>
      <vt:lpstr>Requiem</vt:lpstr>
      <vt:lpstr>Arial</vt:lpstr>
      <vt:lpstr>Scrapbook</vt:lpstr>
      <vt:lpstr>PowerPoint Presentation</vt:lpstr>
      <vt:lpstr>Jean Piaget Theory.</vt:lpstr>
      <vt:lpstr>Piaget recommended that teachers take an active, mentoring role toward students. Instead of pushing information at students while they sit and listen passively, share the learning experience and encourage students to be active and engaged. Take your students seriously and respect their ideas, suggestions and opinions. Supplement traditional lectures with relevant, hands-on classroom activities that let students experience the content for themselves. Piaget’s strategies on having a more active role in the classroom is used often and daily to support students in my setting. Visual aids are used to not only help the child learn but see what they are creating. It keeps students engaged and active, a variety of activities are set up to allow the students to freely explore different environments and learn different ways of doing things. It focus their mind to determine their understanding of what they think should be done and how to achieve it. Teaching staff can assess a childs skills simply by watching the students progression and encouraging independent hands on learning (Piaget, 1952).  </vt:lpstr>
      <vt:lpstr>Lev Vygotsky Theory!</vt:lpstr>
      <vt:lpstr>How are Vygotsky’s Theories applied in a classroom setting?</vt:lpstr>
      <vt:lpstr>REFERENCES </vt:lpstr>
    </vt:vector>
  </TitlesOfParts>
  <Company/>
  <LinksUpToDate>false</LinksUpToDate>
  <SharedDoc>false</SharedDoc>
  <HyperlinksChanged>false</HyperlinksChanged>
  <AppVersion>15.0037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25</cp:revision>
  <dcterms:created xsi:type="dcterms:W3CDTF">2018-11-07T20:10:22Z</dcterms:created>
  <dcterms:modified xsi:type="dcterms:W3CDTF">2018-11-07T23:51:00Z</dcterms:modified>
</cp:coreProperties>
</file>