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24"/>
  </p:notesMasterIdLst>
  <p:handoutMasterIdLst>
    <p:handoutMasterId r:id="rId25"/>
  </p:handoutMasterIdLst>
  <p:sldIdLst>
    <p:sldId id="284" r:id="rId2"/>
    <p:sldId id="316" r:id="rId3"/>
    <p:sldId id="329" r:id="rId4"/>
    <p:sldId id="317" r:id="rId5"/>
    <p:sldId id="318" r:id="rId6"/>
    <p:sldId id="319" r:id="rId7"/>
    <p:sldId id="320" r:id="rId8"/>
    <p:sldId id="333" r:id="rId9"/>
    <p:sldId id="321" r:id="rId10"/>
    <p:sldId id="322" r:id="rId11"/>
    <p:sldId id="323" r:id="rId12"/>
    <p:sldId id="324" r:id="rId13"/>
    <p:sldId id="325" r:id="rId14"/>
    <p:sldId id="326" r:id="rId15"/>
    <p:sldId id="327" r:id="rId16"/>
    <p:sldId id="330" r:id="rId17"/>
    <p:sldId id="331" r:id="rId18"/>
    <p:sldId id="332" r:id="rId19"/>
    <p:sldId id="334" r:id="rId20"/>
    <p:sldId id="328" r:id="rId21"/>
    <p:sldId id="294" r:id="rId22"/>
    <p:sldId id="315" r:id="rId23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rahuldausa/what-is-no-sql-and-cap-theorem" TargetMode="External"/><Relationship Id="rId2" Type="http://schemas.openxmlformats.org/officeDocument/2006/relationships/hyperlink" Target="https://towardsdatascience.com/cap-theorem-and-distributed-database-management-systems-5c2be977950e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December 2018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r>
              <a:rPr lang="en-US" b="1" smtClean="0"/>
              <a:t>Topic </a:t>
            </a:r>
            <a:r>
              <a:rPr lang="en-US" b="1" smtClean="0"/>
              <a:t>11</a:t>
            </a:r>
            <a:r>
              <a:rPr lang="en-US" b="1" smtClean="0"/>
              <a:t> </a:t>
            </a:r>
            <a:r>
              <a:rPr lang="en-US" b="1" dirty="0" smtClean="0"/>
              <a:t>– </a:t>
            </a:r>
            <a:r>
              <a:rPr lang="en-US" b="1" dirty="0" smtClean="0"/>
              <a:t>CAP Theorem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 and Distributed DBMS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CAP</a:t>
            </a:r>
          </a:p>
          <a:p>
            <a:pPr lvl="1"/>
            <a:r>
              <a:rPr lang="en-GB" dirty="0" smtClean="0"/>
              <a:t>Consistency;</a:t>
            </a:r>
          </a:p>
          <a:p>
            <a:pPr lvl="1"/>
            <a:r>
              <a:rPr lang="en-GB" dirty="0" smtClean="0"/>
              <a:t>Availability;</a:t>
            </a:r>
          </a:p>
          <a:p>
            <a:pPr lvl="1"/>
            <a:r>
              <a:rPr lang="en-GB" dirty="0" smtClean="0"/>
              <a:t>Partition Tolerance.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843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 Explained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Consistency</a:t>
            </a:r>
          </a:p>
          <a:p>
            <a:pPr lvl="1"/>
            <a:r>
              <a:rPr lang="en-GB" sz="2000" dirty="0" smtClean="0"/>
              <a:t>All servers in the system will have the same data so any user of the system will get the same copy regardless of which server answers their request.</a:t>
            </a:r>
          </a:p>
          <a:p>
            <a:r>
              <a:rPr lang="en-GB" sz="2400" dirty="0" smtClean="0"/>
              <a:t>Availability</a:t>
            </a:r>
          </a:p>
          <a:p>
            <a:pPr lvl="1"/>
            <a:r>
              <a:rPr lang="en-GB" sz="2000" dirty="0" smtClean="0"/>
              <a:t>The system will always respond to a request even if it is not the latest version of the data.</a:t>
            </a:r>
          </a:p>
          <a:p>
            <a:r>
              <a:rPr lang="en-GB" sz="2400" dirty="0" smtClean="0"/>
              <a:t>Partition Tolerance</a:t>
            </a:r>
          </a:p>
          <a:p>
            <a:pPr lvl="1"/>
            <a:r>
              <a:rPr lang="en-GB" sz="2000" dirty="0" smtClean="0"/>
              <a:t>The system continues to operate even if individual servers fail or cannot be reached.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86429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Processing Power and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the past, when we wanted to store more data or increase our processing power, </a:t>
            </a:r>
            <a:r>
              <a:rPr lang="en-GB" sz="2400" dirty="0" smtClean="0"/>
              <a:t>the common </a:t>
            </a:r>
            <a:r>
              <a:rPr lang="en-GB" sz="2400" dirty="0"/>
              <a:t>option was to scale vertically (get more powerful machines) or </a:t>
            </a:r>
            <a:r>
              <a:rPr lang="en-GB" sz="2400" dirty="0" smtClean="0"/>
              <a:t>further optimize </a:t>
            </a:r>
            <a:r>
              <a:rPr lang="en-GB" sz="2400" dirty="0"/>
              <a:t>the existing code base. </a:t>
            </a:r>
            <a:endParaRPr lang="en-GB" sz="2400" dirty="0" smtClean="0"/>
          </a:p>
          <a:p>
            <a:r>
              <a:rPr lang="en-GB" sz="2400" dirty="0" smtClean="0"/>
              <a:t>However</a:t>
            </a:r>
            <a:r>
              <a:rPr lang="en-GB" sz="2400" dirty="0"/>
              <a:t>, with the advances in parallel processing </a:t>
            </a:r>
            <a:r>
              <a:rPr lang="en-GB" sz="2400" dirty="0" smtClean="0"/>
              <a:t>and distributed </a:t>
            </a:r>
            <a:r>
              <a:rPr lang="en-GB" sz="2400" dirty="0"/>
              <a:t>systems, it is more common to expand horizontally, or have more </a:t>
            </a:r>
            <a:r>
              <a:rPr lang="en-GB" sz="2400" dirty="0" smtClean="0"/>
              <a:t>machines to </a:t>
            </a:r>
            <a:r>
              <a:rPr lang="en-GB" sz="2400" dirty="0"/>
              <a:t>do the same task in parallel.</a:t>
            </a:r>
          </a:p>
        </p:txBody>
      </p:sp>
    </p:spTree>
    <p:extLst>
      <p:ext uri="{BB962C8B-B14F-4D97-AF65-F5344CB8AC3E}">
        <p14:creationId xmlns:p14="http://schemas.microsoft.com/office/powerpoint/2010/main" val="2544858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Horizontal Expansion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Horizontal data </a:t>
            </a:r>
            <a:r>
              <a:rPr lang="en-GB" dirty="0"/>
              <a:t>manipulation </a:t>
            </a:r>
            <a:r>
              <a:rPr lang="en-GB" dirty="0" smtClean="0"/>
              <a:t>tools are available such as:</a:t>
            </a:r>
          </a:p>
          <a:p>
            <a:pPr lvl="1"/>
            <a:r>
              <a:rPr lang="en-GB" dirty="0" smtClean="0"/>
              <a:t>Spark; </a:t>
            </a:r>
          </a:p>
          <a:p>
            <a:pPr lvl="1"/>
            <a:r>
              <a:rPr lang="en-GB" dirty="0" smtClean="0"/>
              <a:t>Hadoop;</a:t>
            </a:r>
          </a:p>
          <a:p>
            <a:pPr lvl="1"/>
            <a:r>
              <a:rPr lang="en-GB" dirty="0" smtClean="0"/>
              <a:t>Kafka;</a:t>
            </a:r>
          </a:p>
          <a:p>
            <a:pPr lvl="1"/>
            <a:r>
              <a:rPr lang="en-GB" dirty="0" smtClean="0"/>
              <a:t>Zookeeper;</a:t>
            </a:r>
          </a:p>
          <a:p>
            <a:pPr lvl="1"/>
            <a:r>
              <a:rPr lang="en-GB" dirty="0" smtClean="0"/>
              <a:t>Storm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04504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However, in order to effectively pick the tool of choice, a basic idea of CAP Theorem is necessary.</a:t>
            </a:r>
          </a:p>
          <a:p>
            <a:r>
              <a:rPr lang="en-GB" dirty="0"/>
              <a:t>CAP Theorem is a concept that a distributed database system can only have 2 of the 3:</a:t>
            </a:r>
          </a:p>
          <a:p>
            <a:pPr lvl="1"/>
            <a:r>
              <a:rPr lang="en-GB" dirty="0"/>
              <a:t>Consistency, Availability and Partition Tolerance.</a:t>
            </a:r>
          </a:p>
        </p:txBody>
      </p:sp>
    </p:spTree>
    <p:extLst>
      <p:ext uri="{BB962C8B-B14F-4D97-AF65-F5344CB8AC3E}">
        <p14:creationId xmlns:p14="http://schemas.microsoft.com/office/powerpoint/2010/main" val="2040659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 Trade-Off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1844824"/>
            <a:ext cx="5636026" cy="441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001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531912"/>
          </a:xfrm>
        </p:spPr>
        <p:txBody>
          <a:bodyPr/>
          <a:lstStyle/>
          <a:p>
            <a:r>
              <a:rPr lang="en-GB" dirty="0" smtClean="0"/>
              <a:t>CAP Trade-Off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980728"/>
            <a:ext cx="8568952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2787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Trade-Off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CAP Theorem is very important in the Big Data </a:t>
            </a:r>
            <a:r>
              <a:rPr lang="en-GB" dirty="0" smtClean="0"/>
              <a:t>world: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e often have to balance the unique requirements between the three aspects of distributed databases.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0723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747936"/>
          </a:xfrm>
        </p:spPr>
        <p:txBody>
          <a:bodyPr/>
          <a:lstStyle/>
          <a:p>
            <a:r>
              <a:rPr lang="en-GB" dirty="0" smtClean="0"/>
              <a:t>Partition Tolerance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2737"/>
            <a:ext cx="9144000" cy="5018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029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Partition Tolerance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This condition states that the system continues to run, despite the number of </a:t>
            </a:r>
            <a:r>
              <a:rPr lang="en-GB" sz="2400" dirty="0" smtClean="0"/>
              <a:t>messages being </a:t>
            </a:r>
            <a:r>
              <a:rPr lang="en-GB" sz="2400" dirty="0"/>
              <a:t>delayed by the network between nodes. </a:t>
            </a:r>
            <a:endParaRPr lang="en-GB" sz="2400" dirty="0" smtClean="0"/>
          </a:p>
          <a:p>
            <a:pPr lvl="1"/>
            <a:r>
              <a:rPr lang="en-GB" sz="2000" dirty="0" smtClean="0"/>
              <a:t>A </a:t>
            </a:r>
            <a:r>
              <a:rPr lang="en-GB" sz="2000" dirty="0"/>
              <a:t>system that is partition-tolerant </a:t>
            </a:r>
            <a:r>
              <a:rPr lang="en-GB" sz="2000" dirty="0" smtClean="0"/>
              <a:t>can sustain </a:t>
            </a:r>
            <a:r>
              <a:rPr lang="en-GB" sz="2000" dirty="0"/>
              <a:t>any amount of network failure that doesn’t result in a failure of the </a:t>
            </a:r>
            <a:r>
              <a:rPr lang="en-GB" sz="2000" dirty="0" smtClean="0"/>
              <a:t>entire network</a:t>
            </a:r>
            <a:r>
              <a:rPr lang="en-GB" sz="2000" dirty="0"/>
              <a:t>. </a:t>
            </a:r>
            <a:endParaRPr lang="en-GB" sz="2000" dirty="0" smtClean="0"/>
          </a:p>
          <a:p>
            <a:pPr lvl="1"/>
            <a:r>
              <a:rPr lang="en-GB" sz="2000" dirty="0" smtClean="0"/>
              <a:t>Data </a:t>
            </a:r>
            <a:r>
              <a:rPr lang="en-GB" sz="2000" dirty="0"/>
              <a:t>records are sufficiently replicated across combinations of nodes </a:t>
            </a:r>
            <a:r>
              <a:rPr lang="en-GB" sz="2000" dirty="0" smtClean="0"/>
              <a:t>and networks </a:t>
            </a:r>
            <a:r>
              <a:rPr lang="en-GB" sz="2000" dirty="0"/>
              <a:t>to keep the system up through intermittent outages. </a:t>
            </a:r>
            <a:endParaRPr lang="en-GB" sz="2000" dirty="0" smtClean="0"/>
          </a:p>
          <a:p>
            <a:pPr lvl="1"/>
            <a:r>
              <a:rPr lang="en-GB" sz="2000" dirty="0" smtClean="0"/>
              <a:t>When </a:t>
            </a:r>
            <a:r>
              <a:rPr lang="en-GB" sz="2000" dirty="0"/>
              <a:t>dealing </a:t>
            </a:r>
            <a:r>
              <a:rPr lang="en-GB" sz="2000" dirty="0" smtClean="0"/>
              <a:t>with modern </a:t>
            </a:r>
            <a:r>
              <a:rPr lang="en-GB" sz="2000" dirty="0"/>
              <a:t>distributed systems, Partition Tolerance is not an option. It’s a necessity.</a:t>
            </a:r>
          </a:p>
          <a:p>
            <a:pPr lvl="1"/>
            <a:r>
              <a:rPr lang="en-GB" sz="2000" dirty="0"/>
              <a:t>Hence, we have to trade between Consistency and Availability.</a:t>
            </a:r>
          </a:p>
        </p:txBody>
      </p:sp>
    </p:spTree>
    <p:extLst>
      <p:ext uri="{BB962C8B-B14F-4D97-AF65-F5344CB8AC3E}">
        <p14:creationId xmlns:p14="http://schemas.microsoft.com/office/powerpoint/2010/main" val="32247692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125760"/>
            <a:ext cx="7793038" cy="782960"/>
          </a:xfrm>
        </p:spPr>
        <p:txBody>
          <a:bodyPr/>
          <a:lstStyle/>
          <a:p>
            <a:r>
              <a:rPr lang="en-GB" dirty="0" smtClean="0"/>
              <a:t>High Consistency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2736"/>
            <a:ext cx="9144000" cy="5701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309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High Consistency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This condition states that all nodes see the same data at the same time. </a:t>
            </a:r>
            <a:endParaRPr lang="en-GB" sz="2400" dirty="0" smtClean="0"/>
          </a:p>
          <a:p>
            <a:pPr lvl="1"/>
            <a:r>
              <a:rPr lang="en-GB" sz="1800" dirty="0" smtClean="0"/>
              <a:t>Simply </a:t>
            </a:r>
            <a:r>
              <a:rPr lang="en-GB" sz="1800" dirty="0"/>
              <a:t>put</a:t>
            </a:r>
            <a:r>
              <a:rPr lang="en-GB" sz="1800" dirty="0" smtClean="0"/>
              <a:t>, performing </a:t>
            </a:r>
            <a:r>
              <a:rPr lang="en-GB" sz="1800" dirty="0"/>
              <a:t>a read operation will return the value of the most recent write </a:t>
            </a:r>
            <a:r>
              <a:rPr lang="en-GB" sz="1800" dirty="0" smtClean="0"/>
              <a:t>operation causing </a:t>
            </a:r>
            <a:r>
              <a:rPr lang="en-GB" sz="1800" dirty="0"/>
              <a:t>all nodes to return the same data. </a:t>
            </a:r>
            <a:endParaRPr lang="en-GB" sz="1800" dirty="0" smtClean="0"/>
          </a:p>
          <a:p>
            <a:pPr lvl="1"/>
            <a:r>
              <a:rPr lang="en-GB" sz="1800" dirty="0" smtClean="0"/>
              <a:t>In </a:t>
            </a:r>
            <a:r>
              <a:rPr lang="en-GB" sz="1800" dirty="0"/>
              <a:t>this model, a system can (and does) shift into an inconsistent state during </a:t>
            </a:r>
            <a:r>
              <a:rPr lang="en-GB" sz="1800" dirty="0" smtClean="0"/>
              <a:t>a transaction</a:t>
            </a:r>
            <a:r>
              <a:rPr lang="en-GB" sz="1800" dirty="0"/>
              <a:t>, but the entire transaction gets rolled back if there is an error during </a:t>
            </a:r>
            <a:r>
              <a:rPr lang="en-GB" sz="1800" dirty="0" smtClean="0"/>
              <a:t>any stage </a:t>
            </a:r>
            <a:r>
              <a:rPr lang="en-GB" sz="1800" dirty="0"/>
              <a:t>in the process. </a:t>
            </a:r>
            <a:endParaRPr lang="en-GB" sz="1800" dirty="0" smtClean="0"/>
          </a:p>
          <a:p>
            <a:pPr lvl="1"/>
            <a:r>
              <a:rPr lang="en-GB" sz="1800" dirty="0" smtClean="0"/>
              <a:t>In the above image</a:t>
            </a:r>
            <a:r>
              <a:rPr lang="en-GB" sz="1800" dirty="0"/>
              <a:t>, we have 2 different records (“</a:t>
            </a:r>
            <a:r>
              <a:rPr lang="en-GB" sz="1800" dirty="0" err="1"/>
              <a:t>Bulbasaur</a:t>
            </a:r>
            <a:r>
              <a:rPr lang="en-GB" sz="1800" dirty="0"/>
              <a:t>” </a:t>
            </a:r>
            <a:r>
              <a:rPr lang="en-GB" sz="1800" dirty="0" smtClean="0"/>
              <a:t>and “</a:t>
            </a:r>
            <a:r>
              <a:rPr lang="en-GB" sz="1800" dirty="0"/>
              <a:t>Pikachu”) at different timestamps. </a:t>
            </a:r>
            <a:endParaRPr lang="en-GB" sz="1800" dirty="0" smtClean="0"/>
          </a:p>
          <a:p>
            <a:pPr lvl="1"/>
            <a:r>
              <a:rPr lang="en-GB" sz="1800" dirty="0" smtClean="0"/>
              <a:t>The </a:t>
            </a:r>
            <a:r>
              <a:rPr lang="en-GB" sz="1800" dirty="0"/>
              <a:t>output on the third partition is “Pikachu”, </a:t>
            </a:r>
            <a:r>
              <a:rPr lang="en-GB" sz="1800" dirty="0" smtClean="0"/>
              <a:t>the latest </a:t>
            </a:r>
            <a:r>
              <a:rPr lang="en-GB" sz="1800" dirty="0"/>
              <a:t>input. </a:t>
            </a:r>
            <a:endParaRPr lang="en-GB" sz="1800" dirty="0" smtClean="0"/>
          </a:p>
          <a:p>
            <a:pPr lvl="1"/>
            <a:r>
              <a:rPr lang="en-GB" sz="1800" dirty="0" smtClean="0"/>
              <a:t>However</a:t>
            </a:r>
            <a:r>
              <a:rPr lang="en-GB" sz="1800" dirty="0"/>
              <a:t>, the nodes will need time to update and will not be Available </a:t>
            </a:r>
            <a:r>
              <a:rPr lang="en-GB" sz="1800" dirty="0" smtClean="0"/>
              <a:t>on the </a:t>
            </a:r>
            <a:r>
              <a:rPr lang="en-GB" sz="1800" dirty="0"/>
              <a:t>network as often.</a:t>
            </a:r>
          </a:p>
        </p:txBody>
      </p:sp>
    </p:spTree>
    <p:extLst>
      <p:ext uri="{BB962C8B-B14F-4D97-AF65-F5344CB8AC3E}">
        <p14:creationId xmlns:p14="http://schemas.microsoft.com/office/powerpoint/2010/main" val="8599158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220560"/>
            <a:ext cx="7793038" cy="747936"/>
          </a:xfrm>
        </p:spPr>
        <p:txBody>
          <a:bodyPr/>
          <a:lstStyle/>
          <a:p>
            <a:r>
              <a:rPr lang="en-GB" dirty="0" smtClean="0"/>
              <a:t>High Availability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8720"/>
            <a:ext cx="9144000" cy="5354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1363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-8700"/>
            <a:ext cx="7793038" cy="845412"/>
          </a:xfrm>
        </p:spPr>
        <p:txBody>
          <a:bodyPr/>
          <a:lstStyle/>
          <a:p>
            <a:r>
              <a:rPr lang="en-GB" dirty="0" smtClean="0"/>
              <a:t>High Availability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4781" y="1052736"/>
            <a:ext cx="7772400" cy="5256584"/>
          </a:xfrm>
        </p:spPr>
        <p:txBody>
          <a:bodyPr/>
          <a:lstStyle/>
          <a:p>
            <a:r>
              <a:rPr lang="en-GB" sz="2400" dirty="0"/>
              <a:t>This condition states that every request gets a response on success/failure. </a:t>
            </a:r>
            <a:endParaRPr lang="en-GB" sz="2400" dirty="0" smtClean="0"/>
          </a:p>
          <a:p>
            <a:pPr lvl="1"/>
            <a:r>
              <a:rPr lang="en-GB" sz="2000" dirty="0" smtClean="0"/>
              <a:t>Achieving availability </a:t>
            </a:r>
            <a:r>
              <a:rPr lang="en-GB" sz="2000" dirty="0"/>
              <a:t>in a distributed system requires that the system remains operational 100</a:t>
            </a:r>
            <a:r>
              <a:rPr lang="en-GB" sz="2000" dirty="0" smtClean="0"/>
              <a:t>% of </a:t>
            </a:r>
            <a:r>
              <a:rPr lang="en-GB" sz="2000" dirty="0"/>
              <a:t>the time. </a:t>
            </a:r>
            <a:endParaRPr lang="en-GB" sz="2000" dirty="0" smtClean="0"/>
          </a:p>
          <a:p>
            <a:pPr lvl="1"/>
            <a:r>
              <a:rPr lang="en-GB" sz="2000" dirty="0" smtClean="0"/>
              <a:t>Every </a:t>
            </a:r>
            <a:r>
              <a:rPr lang="en-GB" sz="2000" dirty="0"/>
              <a:t>client gets a response, regardless of the state of any individual node </a:t>
            </a:r>
            <a:r>
              <a:rPr lang="en-GB" sz="2000" dirty="0" smtClean="0"/>
              <a:t>in the </a:t>
            </a:r>
            <a:r>
              <a:rPr lang="en-GB" sz="2000" dirty="0"/>
              <a:t>system. </a:t>
            </a:r>
            <a:endParaRPr lang="en-GB" sz="2000" dirty="0" smtClean="0"/>
          </a:p>
          <a:p>
            <a:pPr lvl="1"/>
            <a:r>
              <a:rPr lang="en-GB" sz="2000" dirty="0" smtClean="0"/>
              <a:t>This </a:t>
            </a:r>
            <a:r>
              <a:rPr lang="en-GB" sz="2000" dirty="0"/>
              <a:t>metric is trivial to measure: either you can submit </a:t>
            </a:r>
            <a:r>
              <a:rPr lang="en-GB" sz="2000" dirty="0" smtClean="0"/>
              <a:t>read/write commands</a:t>
            </a:r>
            <a:r>
              <a:rPr lang="en-GB" sz="2000" dirty="0"/>
              <a:t>, or you cannot. </a:t>
            </a:r>
            <a:endParaRPr lang="en-GB" sz="2000" dirty="0" smtClean="0"/>
          </a:p>
          <a:p>
            <a:pPr lvl="1"/>
            <a:r>
              <a:rPr lang="en-GB" sz="2000" dirty="0" smtClean="0"/>
              <a:t>Hence</a:t>
            </a:r>
            <a:r>
              <a:rPr lang="en-GB" sz="2000" dirty="0"/>
              <a:t>, the databases are time independent as the </a:t>
            </a:r>
            <a:r>
              <a:rPr lang="en-GB" sz="2000" dirty="0" smtClean="0"/>
              <a:t>nodes need </a:t>
            </a:r>
            <a:r>
              <a:rPr lang="en-GB" sz="2000" dirty="0"/>
              <a:t>to be available online at all times. </a:t>
            </a:r>
            <a:endParaRPr lang="en-GB" sz="2000" dirty="0" smtClean="0"/>
          </a:p>
          <a:p>
            <a:pPr lvl="1"/>
            <a:r>
              <a:rPr lang="en-GB" sz="2000" dirty="0" smtClean="0"/>
              <a:t>This </a:t>
            </a:r>
            <a:r>
              <a:rPr lang="en-GB" sz="2000" dirty="0"/>
              <a:t>means that, unlike the previous example</a:t>
            </a:r>
            <a:r>
              <a:rPr lang="en-GB" sz="2000" dirty="0" smtClean="0"/>
              <a:t>, we </a:t>
            </a:r>
            <a:r>
              <a:rPr lang="en-GB" sz="2000" dirty="0"/>
              <a:t>do not know if “Pikachu” or “</a:t>
            </a:r>
            <a:r>
              <a:rPr lang="en-GB" sz="2000" dirty="0" err="1"/>
              <a:t>Bulbasaur</a:t>
            </a:r>
            <a:r>
              <a:rPr lang="en-GB" sz="2000" dirty="0"/>
              <a:t>” was added first. </a:t>
            </a:r>
            <a:endParaRPr lang="en-GB" sz="2000" dirty="0" smtClean="0"/>
          </a:p>
          <a:p>
            <a:pPr lvl="1"/>
            <a:r>
              <a:rPr lang="en-GB" sz="2000" dirty="0" smtClean="0"/>
              <a:t>The </a:t>
            </a:r>
            <a:r>
              <a:rPr lang="en-GB" sz="2000" dirty="0"/>
              <a:t>output could be </a:t>
            </a:r>
            <a:r>
              <a:rPr lang="en-GB" sz="2000" dirty="0" smtClean="0"/>
              <a:t>either one</a:t>
            </a:r>
            <a:r>
              <a:rPr lang="en-GB" sz="2000" dirty="0"/>
              <a:t>. </a:t>
            </a:r>
            <a:endParaRPr lang="en-GB" sz="2000" dirty="0" smtClean="0"/>
          </a:p>
          <a:p>
            <a:pPr lvl="1"/>
            <a:r>
              <a:rPr lang="en-GB" sz="2000" dirty="0" smtClean="0"/>
              <a:t>Hence </a:t>
            </a:r>
            <a:r>
              <a:rPr lang="en-GB" sz="2000" dirty="0"/>
              <a:t>why, high availability isn’t feasible when </a:t>
            </a:r>
            <a:r>
              <a:rPr lang="en-GB" sz="2000" dirty="0" err="1"/>
              <a:t>analyzing</a:t>
            </a:r>
            <a:r>
              <a:rPr lang="en-GB" sz="2000" dirty="0"/>
              <a:t> streaming data at </a:t>
            </a:r>
            <a:r>
              <a:rPr lang="en-GB" sz="2000" dirty="0" smtClean="0"/>
              <a:t>high frequency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501410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Selecting AP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772816"/>
            <a:ext cx="7920880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6650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Selecting CP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624012"/>
            <a:ext cx="7992888" cy="461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8201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Selecting 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Selecting CA is equivalent to selecting a Distributed Relational Database Management System.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5305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4300"/>
            <a:ext cx="90010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8974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Distributed systems allow us to achieve a level of computing power and availability </a:t>
            </a:r>
            <a:r>
              <a:rPr lang="en-GB" sz="2000" dirty="0" smtClean="0"/>
              <a:t>that were </a:t>
            </a:r>
            <a:r>
              <a:rPr lang="en-GB" sz="2000" dirty="0"/>
              <a:t>simply not available in the past. </a:t>
            </a:r>
            <a:endParaRPr lang="en-GB" sz="2000" dirty="0" smtClean="0"/>
          </a:p>
          <a:p>
            <a:pPr lvl="1"/>
            <a:r>
              <a:rPr lang="en-GB" sz="1800" dirty="0" smtClean="0"/>
              <a:t>Our </a:t>
            </a:r>
            <a:r>
              <a:rPr lang="en-GB" sz="1800" dirty="0"/>
              <a:t>systems have higher performance, </a:t>
            </a:r>
            <a:r>
              <a:rPr lang="en-GB" sz="1800" dirty="0" smtClean="0"/>
              <a:t>lower latency</a:t>
            </a:r>
            <a:r>
              <a:rPr lang="en-GB" sz="1800" dirty="0"/>
              <a:t>, and near 100% up-time in data </a:t>
            </a:r>
            <a:r>
              <a:rPr lang="en-GB" sz="1800" dirty="0" smtClean="0"/>
              <a:t>centres </a:t>
            </a:r>
            <a:r>
              <a:rPr lang="en-GB" sz="1800" dirty="0"/>
              <a:t>that span the entire globe. </a:t>
            </a:r>
            <a:endParaRPr lang="en-GB" sz="1800" dirty="0" smtClean="0"/>
          </a:p>
          <a:p>
            <a:pPr lvl="1"/>
            <a:r>
              <a:rPr lang="en-GB" sz="1800" dirty="0" smtClean="0"/>
              <a:t>Best </a:t>
            </a:r>
            <a:r>
              <a:rPr lang="en-GB" sz="1800" dirty="0"/>
              <a:t>of all,</a:t>
            </a:r>
          </a:p>
          <a:p>
            <a:pPr lvl="1"/>
            <a:r>
              <a:rPr lang="en-GB" sz="1800" dirty="0"/>
              <a:t>the systems of today are run on commodity hardware that is easily obtainable and</a:t>
            </a:r>
          </a:p>
          <a:p>
            <a:pPr lvl="1"/>
            <a:r>
              <a:rPr lang="en-GB" sz="1800" dirty="0"/>
              <a:t>configurable at affordable costs. </a:t>
            </a:r>
            <a:endParaRPr lang="en-GB" sz="1800" dirty="0" smtClean="0"/>
          </a:p>
          <a:p>
            <a:pPr lvl="1"/>
            <a:r>
              <a:rPr lang="en-GB" sz="1800" dirty="0" smtClean="0"/>
              <a:t>Distributed </a:t>
            </a:r>
            <a:r>
              <a:rPr lang="en-GB" sz="1800" dirty="0"/>
              <a:t>systems </a:t>
            </a:r>
            <a:r>
              <a:rPr lang="en-GB" sz="1800" dirty="0" smtClean="0"/>
              <a:t>are more </a:t>
            </a:r>
            <a:r>
              <a:rPr lang="en-GB" sz="1800" dirty="0"/>
              <a:t>complex than their single-network counterparts. Understanding the </a:t>
            </a:r>
            <a:r>
              <a:rPr lang="en-GB" sz="1800" dirty="0" smtClean="0"/>
              <a:t>complexity incurred </a:t>
            </a:r>
            <a:r>
              <a:rPr lang="en-GB" sz="1800" dirty="0"/>
              <a:t>in distributed systems, making the appropriate trade-offs for the task at </a:t>
            </a:r>
            <a:r>
              <a:rPr lang="en-GB" sz="1800" dirty="0" smtClean="0"/>
              <a:t>hand (</a:t>
            </a:r>
            <a:r>
              <a:rPr lang="en-GB" sz="1800" dirty="0"/>
              <a:t>CAP), and selecting the right tool for the job is necessary with horizontal scaling.</a:t>
            </a:r>
          </a:p>
        </p:txBody>
      </p:sp>
    </p:spTree>
    <p:extLst>
      <p:ext uri="{BB962C8B-B14F-4D97-AF65-F5344CB8AC3E}">
        <p14:creationId xmlns:p14="http://schemas.microsoft.com/office/powerpoint/2010/main" val="7961628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hlinkClick r:id="rId2"/>
              </a:rPr>
              <a:t>https</a:t>
            </a:r>
            <a:r>
              <a:rPr lang="en-US" sz="2800" dirty="0">
                <a:hlinkClick r:id="rId2"/>
              </a:rPr>
              <a:t>://</a:t>
            </a:r>
            <a:r>
              <a:rPr lang="en-US" sz="2800" dirty="0" smtClean="0">
                <a:hlinkClick r:id="rId2"/>
              </a:rPr>
              <a:t>towardsdatascience.com/cap-theorem-and-distributed-database-management-systems-5c2be977950e</a:t>
            </a:r>
            <a:endParaRPr lang="en-US" sz="2800" dirty="0" smtClean="0"/>
          </a:p>
          <a:p>
            <a:r>
              <a:rPr lang="en-US" sz="2800" dirty="0">
                <a:hlinkClick r:id="rId3"/>
              </a:rPr>
              <a:t>https://</a:t>
            </a:r>
            <a:r>
              <a:rPr lang="en-US" sz="2800" dirty="0" smtClean="0">
                <a:hlinkClick r:id="rId3"/>
              </a:rPr>
              <a:t>www.slideshare.net/rahuldausa/what-is-no-sql-and-cap-theorem</a:t>
            </a:r>
            <a:endParaRPr lang="en-US" sz="2800" dirty="0" smtClean="0"/>
          </a:p>
          <a:p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1152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Materials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72558608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1472215285</TotalTime>
  <Words>783</Words>
  <Application>Microsoft Office PowerPoint</Application>
  <PresentationFormat>On-screen Show (4:3)</PresentationFormat>
  <Paragraphs>78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MS PGothic</vt:lpstr>
      <vt:lpstr>MS PGothic</vt:lpstr>
      <vt:lpstr>Tahoma</vt:lpstr>
      <vt:lpstr>Wingdings</vt:lpstr>
      <vt:lpstr>Blends</vt:lpstr>
      <vt:lpstr>Topic 11 – CAP Theorem</vt:lpstr>
      <vt:lpstr>CAP and Distributed DBMS</vt:lpstr>
      <vt:lpstr>CAP Explained</vt:lpstr>
      <vt:lpstr>More Processing Power and Data</vt:lpstr>
      <vt:lpstr>Horizontal Expansion</vt:lpstr>
      <vt:lpstr>PowerPoint Presentation</vt:lpstr>
      <vt:lpstr>CAP Trade-Off</vt:lpstr>
      <vt:lpstr>CAP Trade-Off</vt:lpstr>
      <vt:lpstr>Trade-Off</vt:lpstr>
      <vt:lpstr>Partition Tolerance</vt:lpstr>
      <vt:lpstr>Partition Tolerance</vt:lpstr>
      <vt:lpstr>High Consistency</vt:lpstr>
      <vt:lpstr>High Consistency</vt:lpstr>
      <vt:lpstr>High Availability</vt:lpstr>
      <vt:lpstr>High Availability</vt:lpstr>
      <vt:lpstr>Selecting AP</vt:lpstr>
      <vt:lpstr>Selecting CP</vt:lpstr>
      <vt:lpstr>Selecting CA</vt:lpstr>
      <vt:lpstr>PowerPoint Presentation</vt:lpstr>
      <vt:lpstr>Conclusion</vt:lpstr>
      <vt:lpstr>References</vt:lpstr>
      <vt:lpstr>Additional Materials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Hole, Stephen</cp:lastModifiedBy>
  <cp:revision>92</cp:revision>
  <cp:lastPrinted>2018-10-31T08:24:02Z</cp:lastPrinted>
  <dcterms:created xsi:type="dcterms:W3CDTF">1996-12-09T10:09:10Z</dcterms:created>
  <dcterms:modified xsi:type="dcterms:W3CDTF">2018-12-05T12:06:17Z</dcterms:modified>
</cp:coreProperties>
</file>