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72" r:id="rId2"/>
    <p:sldId id="267" r:id="rId3"/>
    <p:sldId id="270" r:id="rId4"/>
    <p:sldId id="268" r:id="rId5"/>
    <p:sldId id="257" r:id="rId6"/>
    <p:sldId id="258" r:id="rId7"/>
    <p:sldId id="259" r:id="rId8"/>
    <p:sldId id="260" r:id="rId9"/>
    <p:sldId id="261" r:id="rId10"/>
    <p:sldId id="262" r:id="rId11"/>
    <p:sldId id="264" r:id="rId12"/>
    <p:sldId id="273"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9C4883-F30D-43F5-A695-60E871682FB7}" v="6" dt="2023-11-11T22:00:5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368" autoAdjust="0"/>
    <p:restoredTop sz="33658" autoAdjust="0"/>
  </p:normalViewPr>
  <p:slideViewPr>
    <p:cSldViewPr snapToGrid="0">
      <p:cViewPr varScale="1">
        <p:scale>
          <a:sx n="86" d="100"/>
          <a:sy n="86" d="100"/>
        </p:scale>
        <p:origin x="178" y="53"/>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zia begum" userId="4e521aa8f1667a4f" providerId="LiveId" clId="{DD9C4883-F30D-43F5-A695-60E871682FB7}"/>
    <pc:docChg chg="custSel modSld">
      <pc:chgData name="rezia begum" userId="4e521aa8f1667a4f" providerId="LiveId" clId="{DD9C4883-F30D-43F5-A695-60E871682FB7}" dt="2023-11-11T22:01:11.176" v="323" actId="14100"/>
      <pc:docMkLst>
        <pc:docMk/>
      </pc:docMkLst>
      <pc:sldChg chg="modSp mod">
        <pc:chgData name="rezia begum" userId="4e521aa8f1667a4f" providerId="LiveId" clId="{DD9C4883-F30D-43F5-A695-60E871682FB7}" dt="2023-11-11T21:54:33.556" v="317" actId="20577"/>
        <pc:sldMkLst>
          <pc:docMk/>
          <pc:sldMk cId="3147413503" sldId="257"/>
        </pc:sldMkLst>
        <pc:spChg chg="mod">
          <ac:chgData name="rezia begum" userId="4e521aa8f1667a4f" providerId="LiveId" clId="{DD9C4883-F30D-43F5-A695-60E871682FB7}" dt="2023-11-11T21:54:33.556" v="317" actId="20577"/>
          <ac:spMkLst>
            <pc:docMk/>
            <pc:sldMk cId="3147413503" sldId="257"/>
            <ac:spMk id="3" creationId="{8853A9A4-AE7C-1EFE-F60D-5EA3CB71F6AA}"/>
          </ac:spMkLst>
        </pc:spChg>
      </pc:sldChg>
      <pc:sldChg chg="modSp mod">
        <pc:chgData name="rezia begum" userId="4e521aa8f1667a4f" providerId="LiveId" clId="{DD9C4883-F30D-43F5-A695-60E871682FB7}" dt="2023-11-11T21:58:51.601" v="319" actId="14826"/>
        <pc:sldMkLst>
          <pc:docMk/>
          <pc:sldMk cId="1191254967" sldId="258"/>
        </pc:sldMkLst>
        <pc:spChg chg="mod">
          <ac:chgData name="rezia begum" userId="4e521aa8f1667a4f" providerId="LiveId" clId="{DD9C4883-F30D-43F5-A695-60E871682FB7}" dt="2023-11-11T20:53:53.310" v="0"/>
          <ac:spMkLst>
            <pc:docMk/>
            <pc:sldMk cId="1191254967" sldId="258"/>
            <ac:spMk id="2" creationId="{510BC45A-C651-4BD1-A931-72F7D0E29FDB}"/>
          </ac:spMkLst>
        </pc:spChg>
        <pc:spChg chg="mod">
          <ac:chgData name="rezia begum" userId="4e521aa8f1667a4f" providerId="LiveId" clId="{DD9C4883-F30D-43F5-A695-60E871682FB7}" dt="2023-11-11T21:47:42.844" v="203" actId="20577"/>
          <ac:spMkLst>
            <pc:docMk/>
            <pc:sldMk cId="1191254967" sldId="258"/>
            <ac:spMk id="3" creationId="{B589D663-2FA8-573C-AAB2-59759CBCC2EA}"/>
          </ac:spMkLst>
        </pc:spChg>
        <pc:picChg chg="mod">
          <ac:chgData name="rezia begum" userId="4e521aa8f1667a4f" providerId="LiveId" clId="{DD9C4883-F30D-43F5-A695-60E871682FB7}" dt="2023-11-11T21:58:51.601" v="319" actId="14826"/>
          <ac:picMkLst>
            <pc:docMk/>
            <pc:sldMk cId="1191254967" sldId="258"/>
            <ac:picMk id="7" creationId="{80925948-BF53-B7EC-E5A5-12FBF4CBFA25}"/>
          </ac:picMkLst>
        </pc:picChg>
      </pc:sldChg>
      <pc:sldChg chg="modSp">
        <pc:chgData name="rezia begum" userId="4e521aa8f1667a4f" providerId="LiveId" clId="{DD9C4883-F30D-43F5-A695-60E871682FB7}" dt="2023-11-11T20:53:53.310" v="0"/>
        <pc:sldMkLst>
          <pc:docMk/>
          <pc:sldMk cId="1187618615" sldId="259"/>
        </pc:sldMkLst>
        <pc:spChg chg="mod">
          <ac:chgData name="rezia begum" userId="4e521aa8f1667a4f" providerId="LiveId" clId="{DD9C4883-F30D-43F5-A695-60E871682FB7}" dt="2023-11-11T20:53:53.310" v="0"/>
          <ac:spMkLst>
            <pc:docMk/>
            <pc:sldMk cId="1187618615" sldId="259"/>
            <ac:spMk id="2" creationId="{A6B45B9B-B759-BADB-D720-5DDBAA7EAFFB}"/>
          </ac:spMkLst>
        </pc:spChg>
        <pc:spChg chg="mod">
          <ac:chgData name="rezia begum" userId="4e521aa8f1667a4f" providerId="LiveId" clId="{DD9C4883-F30D-43F5-A695-60E871682FB7}" dt="2023-11-11T20:53:53.310" v="0"/>
          <ac:spMkLst>
            <pc:docMk/>
            <pc:sldMk cId="1187618615" sldId="259"/>
            <ac:spMk id="3" creationId="{4AA10854-563E-3059-A768-A72CBC1B9233}"/>
          </ac:spMkLst>
        </pc:spChg>
      </pc:sldChg>
      <pc:sldChg chg="modSp mod">
        <pc:chgData name="rezia begum" userId="4e521aa8f1667a4f" providerId="LiveId" clId="{DD9C4883-F30D-43F5-A695-60E871682FB7}" dt="2023-11-11T21:48:02.630" v="206" actId="20577"/>
        <pc:sldMkLst>
          <pc:docMk/>
          <pc:sldMk cId="921667376" sldId="260"/>
        </pc:sldMkLst>
        <pc:spChg chg="mod">
          <ac:chgData name="rezia begum" userId="4e521aa8f1667a4f" providerId="LiveId" clId="{DD9C4883-F30D-43F5-A695-60E871682FB7}" dt="2023-11-11T21:48:02.630" v="206" actId="20577"/>
          <ac:spMkLst>
            <pc:docMk/>
            <pc:sldMk cId="921667376" sldId="260"/>
            <ac:spMk id="3" creationId="{3E341675-94C6-7767-1658-BD927B319279}"/>
          </ac:spMkLst>
        </pc:spChg>
      </pc:sldChg>
      <pc:sldChg chg="modSp mod">
        <pc:chgData name="rezia begum" userId="4e521aa8f1667a4f" providerId="LiveId" clId="{DD9C4883-F30D-43F5-A695-60E871682FB7}" dt="2023-11-11T22:01:11.176" v="323" actId="14100"/>
        <pc:sldMkLst>
          <pc:docMk/>
          <pc:sldMk cId="2671550086" sldId="261"/>
        </pc:sldMkLst>
        <pc:spChg chg="mod">
          <ac:chgData name="rezia begum" userId="4e521aa8f1667a4f" providerId="LiveId" clId="{DD9C4883-F30D-43F5-A695-60E871682FB7}" dt="2023-11-11T20:53:53.310" v="0"/>
          <ac:spMkLst>
            <pc:docMk/>
            <pc:sldMk cId="2671550086" sldId="261"/>
            <ac:spMk id="2" creationId="{B8A1B77D-E48E-1A84-8506-573644FB4072}"/>
          </ac:spMkLst>
        </pc:spChg>
        <pc:spChg chg="mod">
          <ac:chgData name="rezia begum" userId="4e521aa8f1667a4f" providerId="LiveId" clId="{DD9C4883-F30D-43F5-A695-60E871682FB7}" dt="2023-11-11T20:53:53.310" v="0"/>
          <ac:spMkLst>
            <pc:docMk/>
            <pc:sldMk cId="2671550086" sldId="261"/>
            <ac:spMk id="3" creationId="{33A8C5B3-8548-F27A-5029-594DA79BF102}"/>
          </ac:spMkLst>
        </pc:spChg>
        <pc:picChg chg="mod">
          <ac:chgData name="rezia begum" userId="4e521aa8f1667a4f" providerId="LiveId" clId="{DD9C4883-F30D-43F5-A695-60E871682FB7}" dt="2023-11-11T22:01:11.176" v="323" actId="14100"/>
          <ac:picMkLst>
            <pc:docMk/>
            <pc:sldMk cId="2671550086" sldId="261"/>
            <ac:picMk id="5" creationId="{D03F7976-507C-B8C5-2EAF-B87216D6F219}"/>
          </ac:picMkLst>
        </pc:picChg>
      </pc:sldChg>
      <pc:sldChg chg="modSp">
        <pc:chgData name="rezia begum" userId="4e521aa8f1667a4f" providerId="LiveId" clId="{DD9C4883-F30D-43F5-A695-60E871682FB7}" dt="2023-11-11T20:53:53.310" v="0"/>
        <pc:sldMkLst>
          <pc:docMk/>
          <pc:sldMk cId="2206663877" sldId="262"/>
        </pc:sldMkLst>
        <pc:spChg chg="mod">
          <ac:chgData name="rezia begum" userId="4e521aa8f1667a4f" providerId="LiveId" clId="{DD9C4883-F30D-43F5-A695-60E871682FB7}" dt="2023-11-11T20:53:53.310" v="0"/>
          <ac:spMkLst>
            <pc:docMk/>
            <pc:sldMk cId="2206663877" sldId="262"/>
            <ac:spMk id="2" creationId="{7AB41FED-E415-7B75-3528-6E006919BE63}"/>
          </ac:spMkLst>
        </pc:spChg>
        <pc:spChg chg="mod">
          <ac:chgData name="rezia begum" userId="4e521aa8f1667a4f" providerId="LiveId" clId="{DD9C4883-F30D-43F5-A695-60E871682FB7}" dt="2023-11-11T20:53:53.310" v="0"/>
          <ac:spMkLst>
            <pc:docMk/>
            <pc:sldMk cId="2206663877" sldId="262"/>
            <ac:spMk id="3" creationId="{9B708EF1-B36F-CD0E-D5F5-A14842FA9EB3}"/>
          </ac:spMkLst>
        </pc:spChg>
      </pc:sldChg>
      <pc:sldChg chg="addSp delSp modSp mod">
        <pc:chgData name="rezia begum" userId="4e521aa8f1667a4f" providerId="LiveId" clId="{DD9C4883-F30D-43F5-A695-60E871682FB7}" dt="2023-11-11T21:48:25.260" v="220" actId="20577"/>
        <pc:sldMkLst>
          <pc:docMk/>
          <pc:sldMk cId="736354581" sldId="264"/>
        </pc:sldMkLst>
        <pc:spChg chg="mod">
          <ac:chgData name="rezia begum" userId="4e521aa8f1667a4f" providerId="LiveId" clId="{DD9C4883-F30D-43F5-A695-60E871682FB7}" dt="2023-11-11T20:53:53.310" v="0"/>
          <ac:spMkLst>
            <pc:docMk/>
            <pc:sldMk cId="736354581" sldId="264"/>
            <ac:spMk id="2" creationId="{60526DE1-E83E-5C22-78E1-CBCC94BAD87E}"/>
          </ac:spMkLst>
        </pc:spChg>
        <pc:spChg chg="mod">
          <ac:chgData name="rezia begum" userId="4e521aa8f1667a4f" providerId="LiveId" clId="{DD9C4883-F30D-43F5-A695-60E871682FB7}" dt="2023-11-11T21:48:25.260" v="220" actId="20577"/>
          <ac:spMkLst>
            <pc:docMk/>
            <pc:sldMk cId="736354581" sldId="264"/>
            <ac:spMk id="3" creationId="{0309EDBB-4DBB-B263-2DF0-3422C9778497}"/>
          </ac:spMkLst>
        </pc:spChg>
        <pc:spChg chg="add del mod">
          <ac:chgData name="rezia begum" userId="4e521aa8f1667a4f" providerId="LiveId" clId="{DD9C4883-F30D-43F5-A695-60E871682FB7}" dt="2023-11-11T20:59:44.373" v="31" actId="478"/>
          <ac:spMkLst>
            <pc:docMk/>
            <pc:sldMk cId="736354581" sldId="264"/>
            <ac:spMk id="6" creationId="{92D9D632-77D4-07CD-B16B-676077100334}"/>
          </ac:spMkLst>
        </pc:spChg>
        <pc:picChg chg="add mod">
          <ac:chgData name="rezia begum" userId="4e521aa8f1667a4f" providerId="LiveId" clId="{DD9C4883-F30D-43F5-A695-60E871682FB7}" dt="2023-11-11T20:59:38.701" v="29" actId="1076"/>
          <ac:picMkLst>
            <pc:docMk/>
            <pc:sldMk cId="736354581" sldId="264"/>
            <ac:picMk id="5" creationId="{4D70D1EA-879E-7B1A-605F-A323706B3CF2}"/>
          </ac:picMkLst>
        </pc:picChg>
      </pc:sldChg>
      <pc:sldChg chg="modSp mod">
        <pc:chgData name="rezia begum" userId="4e521aa8f1667a4f" providerId="LiveId" clId="{DD9C4883-F30D-43F5-A695-60E871682FB7}" dt="2023-11-11T21:52:47.115" v="313" actId="27636"/>
        <pc:sldMkLst>
          <pc:docMk/>
          <pc:sldMk cId="1868814101" sldId="267"/>
        </pc:sldMkLst>
        <pc:spChg chg="mod">
          <ac:chgData name="rezia begum" userId="4e521aa8f1667a4f" providerId="LiveId" clId="{DD9C4883-F30D-43F5-A695-60E871682FB7}" dt="2023-11-11T20:53:53.310" v="0"/>
          <ac:spMkLst>
            <pc:docMk/>
            <pc:sldMk cId="1868814101" sldId="267"/>
            <ac:spMk id="2" creationId="{B32AC28C-46E4-7192-5072-213BC48D444B}"/>
          </ac:spMkLst>
        </pc:spChg>
        <pc:spChg chg="mod">
          <ac:chgData name="rezia begum" userId="4e521aa8f1667a4f" providerId="LiveId" clId="{DD9C4883-F30D-43F5-A695-60E871682FB7}" dt="2023-11-11T21:52:47.115" v="313" actId="27636"/>
          <ac:spMkLst>
            <pc:docMk/>
            <pc:sldMk cId="1868814101" sldId="267"/>
            <ac:spMk id="3" creationId="{9E9B8C51-549D-D914-F2C6-0C4F5804A4E8}"/>
          </ac:spMkLst>
        </pc:spChg>
      </pc:sldChg>
      <pc:sldChg chg="addSp delSp modSp mod">
        <pc:chgData name="rezia begum" userId="4e521aa8f1667a4f" providerId="LiveId" clId="{DD9C4883-F30D-43F5-A695-60E871682FB7}" dt="2023-11-11T21:46:41.014" v="176" actId="20577"/>
        <pc:sldMkLst>
          <pc:docMk/>
          <pc:sldMk cId="3522976408" sldId="268"/>
        </pc:sldMkLst>
        <pc:spChg chg="mod">
          <ac:chgData name="rezia begum" userId="4e521aa8f1667a4f" providerId="LiveId" clId="{DD9C4883-F30D-43F5-A695-60E871682FB7}" dt="2023-11-11T20:53:53.310" v="0"/>
          <ac:spMkLst>
            <pc:docMk/>
            <pc:sldMk cId="3522976408" sldId="268"/>
            <ac:spMk id="2" creationId="{7EDBFDA2-60CF-17FD-D3BE-54DB77A8697C}"/>
          </ac:spMkLst>
        </pc:spChg>
        <pc:spChg chg="mod">
          <ac:chgData name="rezia begum" userId="4e521aa8f1667a4f" providerId="LiveId" clId="{DD9C4883-F30D-43F5-A695-60E871682FB7}" dt="2023-11-11T21:46:41.014" v="176" actId="20577"/>
          <ac:spMkLst>
            <pc:docMk/>
            <pc:sldMk cId="3522976408" sldId="268"/>
            <ac:spMk id="3" creationId="{A5F24D6D-70C3-42A2-0C73-CB443DFAF6D7}"/>
          </ac:spMkLst>
        </pc:spChg>
        <pc:spChg chg="add del mod">
          <ac:chgData name="rezia begum" userId="4e521aa8f1667a4f" providerId="LiveId" clId="{DD9C4883-F30D-43F5-A695-60E871682FB7}" dt="2023-11-11T20:56:51.277" v="11" actId="478"/>
          <ac:spMkLst>
            <pc:docMk/>
            <pc:sldMk cId="3522976408" sldId="268"/>
            <ac:spMk id="6" creationId="{04736D8F-E877-3358-AFED-A18B5FFACC31}"/>
          </ac:spMkLst>
        </pc:spChg>
        <pc:picChg chg="add mod">
          <ac:chgData name="rezia begum" userId="4e521aa8f1667a4f" providerId="LiveId" clId="{DD9C4883-F30D-43F5-A695-60E871682FB7}" dt="2023-11-11T20:56:21.503" v="9" actId="14100"/>
          <ac:picMkLst>
            <pc:docMk/>
            <pc:sldMk cId="3522976408" sldId="268"/>
            <ac:picMk id="5" creationId="{A80224CE-D938-4366-A401-0E9211A6CA7E}"/>
          </ac:picMkLst>
        </pc:picChg>
      </pc:sldChg>
      <pc:sldChg chg="modSp mod">
        <pc:chgData name="rezia begum" userId="4e521aa8f1667a4f" providerId="LiveId" clId="{DD9C4883-F30D-43F5-A695-60E871682FB7}" dt="2023-11-11T21:46:22.623" v="168" actId="20577"/>
        <pc:sldMkLst>
          <pc:docMk/>
          <pc:sldMk cId="3020841862" sldId="270"/>
        </pc:sldMkLst>
        <pc:spChg chg="mod">
          <ac:chgData name="rezia begum" userId="4e521aa8f1667a4f" providerId="LiveId" clId="{DD9C4883-F30D-43F5-A695-60E871682FB7}" dt="2023-11-11T20:53:53.310" v="0"/>
          <ac:spMkLst>
            <pc:docMk/>
            <pc:sldMk cId="3020841862" sldId="270"/>
            <ac:spMk id="2" creationId="{7B10666D-E01F-0A81-F124-9D48E89955D4}"/>
          </ac:spMkLst>
        </pc:spChg>
        <pc:spChg chg="mod">
          <ac:chgData name="rezia begum" userId="4e521aa8f1667a4f" providerId="LiveId" clId="{DD9C4883-F30D-43F5-A695-60E871682FB7}" dt="2023-11-11T21:46:22.623" v="168" actId="20577"/>
          <ac:spMkLst>
            <pc:docMk/>
            <pc:sldMk cId="3020841862" sldId="270"/>
            <ac:spMk id="3" creationId="{7DA262B5-0CAD-7DA0-FD90-0E26DDC932B4}"/>
          </ac:spMkLst>
        </pc:spChg>
      </pc:sldChg>
      <pc:sldChg chg="modSp">
        <pc:chgData name="rezia begum" userId="4e521aa8f1667a4f" providerId="LiveId" clId="{DD9C4883-F30D-43F5-A695-60E871682FB7}" dt="2023-11-11T20:53:53.310" v="0"/>
        <pc:sldMkLst>
          <pc:docMk/>
          <pc:sldMk cId="4178205144" sldId="272"/>
        </pc:sldMkLst>
        <pc:spChg chg="mod">
          <ac:chgData name="rezia begum" userId="4e521aa8f1667a4f" providerId="LiveId" clId="{DD9C4883-F30D-43F5-A695-60E871682FB7}" dt="2023-11-11T20:53:53.310" v="0"/>
          <ac:spMkLst>
            <pc:docMk/>
            <pc:sldMk cId="4178205144" sldId="272"/>
            <ac:spMk id="2" creationId="{00000000-0000-0000-0000-000000000000}"/>
          </ac:spMkLst>
        </pc:spChg>
        <pc:spChg chg="mod">
          <ac:chgData name="rezia begum" userId="4e521aa8f1667a4f" providerId="LiveId" clId="{DD9C4883-F30D-43F5-A695-60E871682FB7}" dt="2023-11-11T20:53:53.310" v="0"/>
          <ac:spMkLst>
            <pc:docMk/>
            <pc:sldMk cId="4178205144" sldId="272"/>
            <ac:spMk id="3" creationId="{00000000-0000-0000-0000-000000000000}"/>
          </ac:spMkLst>
        </pc:spChg>
      </pc:sldChg>
      <pc:sldChg chg="modSp mod">
        <pc:chgData name="rezia begum" userId="4e521aa8f1667a4f" providerId="LiveId" clId="{DD9C4883-F30D-43F5-A695-60E871682FB7}" dt="2023-11-11T21:50:48.053" v="302" actId="313"/>
        <pc:sldMkLst>
          <pc:docMk/>
          <pc:sldMk cId="2833114813" sldId="273"/>
        </pc:sldMkLst>
        <pc:spChg chg="mod">
          <ac:chgData name="rezia begum" userId="4e521aa8f1667a4f" providerId="LiveId" clId="{DD9C4883-F30D-43F5-A695-60E871682FB7}" dt="2023-11-11T20:53:53.310" v="0"/>
          <ac:spMkLst>
            <pc:docMk/>
            <pc:sldMk cId="2833114813" sldId="273"/>
            <ac:spMk id="2" creationId="{00000000-0000-0000-0000-000000000000}"/>
          </ac:spMkLst>
        </pc:spChg>
        <pc:spChg chg="mod">
          <ac:chgData name="rezia begum" userId="4e521aa8f1667a4f" providerId="LiveId" clId="{DD9C4883-F30D-43F5-A695-60E871682FB7}" dt="2023-11-11T21:50:48.053" v="302" actId="313"/>
          <ac:spMkLst>
            <pc:docMk/>
            <pc:sldMk cId="2833114813" sldId="27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14E491-E3D7-44FD-8559-3FD1CC37B338}"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8C7B71-D377-4D0E-B4A9-A90A6F7499C6}" type="slidenum">
              <a:rPr lang="en-GB" smtClean="0"/>
              <a:t>‹#›</a:t>
            </a:fld>
            <a:endParaRPr lang="en-GB"/>
          </a:p>
        </p:txBody>
      </p:sp>
    </p:spTree>
    <p:extLst>
      <p:ext uri="{BB962C8B-B14F-4D97-AF65-F5344CB8AC3E}">
        <p14:creationId xmlns:p14="http://schemas.microsoft.com/office/powerpoint/2010/main" val="2865454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1</a:t>
            </a:fld>
            <a:endParaRPr lang="en-GB"/>
          </a:p>
        </p:txBody>
      </p:sp>
    </p:spTree>
    <p:extLst>
      <p:ext uri="{BB962C8B-B14F-4D97-AF65-F5344CB8AC3E}">
        <p14:creationId xmlns:p14="http://schemas.microsoft.com/office/powerpoint/2010/main" val="2042877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goal of this training session is to develop a housekeeping staff that is capable of keeping up with the industry standards and providing a consistent service for our guests.</a:t>
            </a:r>
            <a:r>
              <a:rPr lang="en-US" baseline="0" dirty="0"/>
              <a:t> </a:t>
            </a:r>
            <a:r>
              <a:rPr lang="en-US" dirty="0"/>
              <a:t>This session aims to provide all employees with the basic know-how of how the system works and what to expect in the job.</a:t>
            </a:r>
          </a:p>
          <a:p>
            <a:endParaRPr lang="en-US" dirty="0"/>
          </a:p>
        </p:txBody>
      </p:sp>
      <p:sp>
        <p:nvSpPr>
          <p:cNvPr id="4" name="Slide Number Placeholder 3"/>
          <p:cNvSpPr>
            <a:spLocks noGrp="1"/>
          </p:cNvSpPr>
          <p:nvPr>
            <p:ph type="sldNum" sz="quarter" idx="10"/>
          </p:nvPr>
        </p:nvSpPr>
        <p:spPr/>
        <p:txBody>
          <a:bodyPr/>
          <a:lstStyle/>
          <a:p>
            <a:fld id="{F78C7B71-D377-4D0E-B4A9-A90A6F7499C6}" type="slidenum">
              <a:rPr lang="en-GB" smtClean="0"/>
              <a:t>3</a:t>
            </a:fld>
            <a:endParaRPr lang="en-GB"/>
          </a:p>
        </p:txBody>
      </p:sp>
    </p:spTree>
    <p:extLst>
      <p:ext uri="{BB962C8B-B14F-4D97-AF65-F5344CB8AC3E}">
        <p14:creationId xmlns:p14="http://schemas.microsoft.com/office/powerpoint/2010/main" val="2092141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Housekeeping may seem like a very simple job that doesn’t require taking high risks but if done carelessly, there can be many issues that can endanger personal safety. Some of the things we should be concerned about are: </a:t>
            </a:r>
          </a:p>
          <a:p>
            <a:pPr lvl="0"/>
            <a:r>
              <a:rPr lang="en-US" sz="1200" kern="1200" dirty="0">
                <a:solidFill>
                  <a:schemeClr val="tx1"/>
                </a:solidFill>
                <a:effectLst/>
                <a:latin typeface="+mn-lt"/>
                <a:ea typeface="+mn-ea"/>
                <a:cs typeface="+mn-cs"/>
              </a:rPr>
              <a:t>Heavy physical workload</a:t>
            </a:r>
          </a:p>
          <a:p>
            <a:pPr lvl="0"/>
            <a:r>
              <a:rPr lang="en-US" sz="1200" kern="1200" dirty="0">
                <a:solidFill>
                  <a:schemeClr val="tx1"/>
                </a:solidFill>
                <a:effectLst/>
                <a:latin typeface="+mn-lt"/>
                <a:ea typeface="+mn-ea"/>
                <a:cs typeface="+mn-cs"/>
              </a:rPr>
              <a:t>Excessive body motions</a:t>
            </a:r>
          </a:p>
          <a:p>
            <a:pPr lvl="0"/>
            <a:r>
              <a:rPr lang="en-US" sz="1200" kern="1200" dirty="0">
                <a:solidFill>
                  <a:schemeClr val="tx1"/>
                </a:solidFill>
                <a:effectLst/>
                <a:latin typeface="+mn-lt"/>
                <a:ea typeface="+mn-ea"/>
                <a:cs typeface="+mn-cs"/>
              </a:rPr>
              <a:t>Forceful upper limb motions (</a:t>
            </a:r>
            <a:r>
              <a:rPr lang="en-US" sz="1200" kern="1200" dirty="0" err="1">
                <a:solidFill>
                  <a:schemeClr val="tx1"/>
                </a:solidFill>
                <a:effectLst/>
                <a:latin typeface="+mn-lt"/>
                <a:ea typeface="+mn-ea"/>
                <a:cs typeface="+mn-cs"/>
              </a:rPr>
              <a:t>Pipher</a:t>
            </a:r>
            <a:r>
              <a:rPr lang="en-US" sz="1200" kern="1200" dirty="0">
                <a:solidFill>
                  <a:schemeClr val="tx1"/>
                </a:solidFill>
                <a:effectLst/>
                <a:latin typeface="+mn-lt"/>
                <a:ea typeface="+mn-ea"/>
                <a:cs typeface="+mn-cs"/>
              </a:rPr>
              <a:t>, 2021)</a:t>
            </a:r>
          </a:p>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4</a:t>
            </a:fld>
            <a:endParaRPr lang="en-GB"/>
          </a:p>
        </p:txBody>
      </p:sp>
    </p:spTree>
    <p:extLst>
      <p:ext uri="{BB962C8B-B14F-4D97-AF65-F5344CB8AC3E}">
        <p14:creationId xmlns:p14="http://schemas.microsoft.com/office/powerpoint/2010/main" val="312532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Training and education: Housekeeping stuff will be trained comprehensively on safety protocols and procedures to be able to handle cleaning chemicals, safely use equipment, and be aware of potential hazards.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Using Personal Protective Equipment: Use of PPE will be mandated. Gloves and necessary masks and safety goggles should be worn when using dangerous chemical. PPE will protect the housekeepers from harmful chemicals and potential injuries.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Ergonomic Practices: Housekeepers will be trained on proper lifting techniques and adjustable equipment will be provided to accommodate different body types. These practices will be helpful in preventing musculoskeletal injuries.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Chemical Safety: All employees must make sure that chemicals are properly labeled and maintained. Housekeepers will be further trained on the correct usage and potential risks of the chemicals.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Equipment Maintenance: Cleaning equipment should be regularly checked and maintained to make sure that they function safely. Malfunctioning equipment may pose risks to both the housekeepers and the guests. (Wong, Man and Chan,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5</a:t>
            </a:fld>
            <a:endParaRPr lang="en-GB"/>
          </a:p>
        </p:txBody>
      </p:sp>
    </p:spTree>
    <p:extLst>
      <p:ext uri="{BB962C8B-B14F-4D97-AF65-F5344CB8AC3E}">
        <p14:creationId xmlns:p14="http://schemas.microsoft.com/office/powerpoint/2010/main" val="25244203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Sorting linen is a crucial task in housekeeping as it is one of the first things that comes to attention when a guest enters the room. The steps for effectively sorting linen are:</a:t>
            </a:r>
          </a:p>
          <a:p>
            <a:endParaRPr lang="en-US" dirty="0"/>
          </a:p>
          <a:p>
            <a:r>
              <a:rPr lang="en-US" dirty="0"/>
              <a:t> Separation by type and color: First, linen should be separated by type. They should be categorized as bed sheets, pillows etc. They should also be separated by color so that the cleaning process is maintained with integrity.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Inspection for damage: All items should be inspected thoroughly for damage such as stains, tears, and thinning fabric. Sorting out the items nearing their end of lifecycle helps maintain a good standard for the hotel.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Folding and stacking: After sorting the linens, they should be stacked and folded properly. This not only helps in putting out a good appearance but also helps the housekeepers to transport the linens with ease.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Labeling and storage: Each type of linen has their own storage area. Clearly marked shelves and bins will help the staff to quickly locate the linen they are looking for. </a:t>
            </a:r>
            <a:endParaRPr lang="en-GB" dirty="0"/>
          </a:p>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6</a:t>
            </a:fld>
            <a:endParaRPr lang="en-GB"/>
          </a:p>
        </p:txBody>
      </p:sp>
    </p:spTree>
    <p:extLst>
      <p:ext uri="{BB962C8B-B14F-4D97-AF65-F5344CB8AC3E}">
        <p14:creationId xmlns:p14="http://schemas.microsoft.com/office/powerpoint/2010/main" val="1912209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Setting up the trolley properly can significantly improve efficiency and organization in the cleaning process. A well organized trolley can ease the access to essential supplies and tools. A guide on how to setup the housekeeping trolley effectively: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Organize cleaning supplies: Cleaning supplies should be in the designated compartment on the trolley. Such as disinfectants, all purpose cleaners, glass cleaners etc. Similar things should be kept together to help the housekeeper pick out whatever’s necessary. </a:t>
            </a:r>
            <a:r>
              <a:rPr lang="en-GB" dirty="0"/>
              <a:t>(Johnson, 2013)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Stocking linens: There should be clean space for bed sheets, pillowcases, and towels. They have to be organized so that the housekeeper can easily find and distribute to every room. </a:t>
            </a:r>
            <a:r>
              <a:rPr lang="en-GB" dirty="0"/>
              <a:t>(</a:t>
            </a:r>
            <a:r>
              <a:rPr lang="en-GB" dirty="0" err="1"/>
              <a:t>Sianipar</a:t>
            </a:r>
            <a:r>
              <a:rPr lang="en-GB" dirty="0"/>
              <a:t>, Juliana and RL, 2023)</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7</a:t>
            </a:fld>
            <a:endParaRPr lang="en-GB"/>
          </a:p>
        </p:txBody>
      </p:sp>
    </p:spTree>
    <p:extLst>
      <p:ext uri="{BB962C8B-B14F-4D97-AF65-F5344CB8AC3E}">
        <p14:creationId xmlns:p14="http://schemas.microsoft.com/office/powerpoint/2010/main" val="1141554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caddy offers a practical and efficient way to carry essential supplies while cleaning individual rooms. A guide to effectively set up a caddy: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Selecting the right caddy: The caddy should have sufficient compartments and pockets for cleaning supplies.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Microfiber clothes and sponge: These clothes and sponges will be useful as they are versatile tools for cleaning various surfaces and can easily be accessed.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Disposable gloves: Gloves are essential for protecting the hands during the cleaning tasks and handling dangerous materials. They should always be in the caddy. </a:t>
            </a:r>
            <a:r>
              <a:rPr lang="en-GB" dirty="0"/>
              <a:t>(Somerville, 2014)</a:t>
            </a:r>
          </a:p>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8</a:t>
            </a:fld>
            <a:endParaRPr lang="en-GB"/>
          </a:p>
        </p:txBody>
      </p:sp>
    </p:spTree>
    <p:extLst>
      <p:ext uri="{BB962C8B-B14F-4D97-AF65-F5344CB8AC3E}">
        <p14:creationId xmlns:p14="http://schemas.microsoft.com/office/powerpoint/2010/main" val="1178787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Aside the basic operating procedure, some other things should be kept in consideration. Such as:</a:t>
            </a:r>
          </a:p>
          <a:p>
            <a:endParaRPr lang="en-US" dirty="0"/>
          </a:p>
          <a:p>
            <a:pPr marL="0" marR="0">
              <a:lnSpc>
                <a:spcPct val="107000"/>
              </a:lnSpc>
              <a:spcBef>
                <a:spcPts val="0"/>
              </a:spcBef>
              <a:spcAft>
                <a:spcPts val="800"/>
              </a:spcAft>
            </a:pPr>
            <a:r>
              <a:rPr lang="en-US" dirty="0"/>
              <a:t>Regular inspection:</a:t>
            </a:r>
            <a:r>
              <a:rPr lang="en-GB" dirty="0"/>
              <a:t> </a:t>
            </a:r>
            <a:r>
              <a:rPr lang="en-GB" sz="1800" dirty="0">
                <a:effectLst/>
                <a:latin typeface="Calibri" panose="020F0502020204030204" pitchFamily="34" charset="0"/>
                <a:ea typeface="Calibri" panose="020F0502020204030204" pitchFamily="34" charset="0"/>
                <a:cs typeface="Arial" panose="020B0604020202020204" pitchFamily="34" charset="0"/>
              </a:rPr>
              <a:t>Regular visual inspection must be done to check for any damage or loose parts. Simple visual inspections can be enough to find out a lot of common problems and improve the machine’s longevity. </a:t>
            </a:r>
          </a:p>
          <a:p>
            <a:endParaRPr lang="en-GB" dirty="0"/>
          </a:p>
          <a:p>
            <a:r>
              <a:rPr lang="en-GB" dirty="0"/>
              <a:t>Cleaning filters: The filters must be checked and cleaned according to the manufacturers instructions. (Davies et al., 2013)</a:t>
            </a:r>
            <a:endParaRPr lang="en-US" dirty="0"/>
          </a:p>
        </p:txBody>
      </p:sp>
      <p:sp>
        <p:nvSpPr>
          <p:cNvPr id="4" name="Slide Number Placeholder 3"/>
          <p:cNvSpPr>
            <a:spLocks noGrp="1"/>
          </p:cNvSpPr>
          <p:nvPr>
            <p:ph type="sldNum" sz="quarter" idx="5"/>
          </p:nvPr>
        </p:nvSpPr>
        <p:spPr/>
        <p:txBody>
          <a:bodyPr/>
          <a:lstStyle/>
          <a:p>
            <a:fld id="{F78C7B71-D377-4D0E-B4A9-A90A6F7499C6}" type="slidenum">
              <a:rPr lang="en-GB" smtClean="0"/>
              <a:t>9</a:t>
            </a:fld>
            <a:endParaRPr lang="en-GB"/>
          </a:p>
        </p:txBody>
      </p:sp>
    </p:spTree>
    <p:extLst>
      <p:ext uri="{BB962C8B-B14F-4D97-AF65-F5344CB8AC3E}">
        <p14:creationId xmlns:p14="http://schemas.microsoft.com/office/powerpoint/2010/main" val="1899349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cleaning cart, cleaning agents, and trash bags are some of the most common and useful tools in the job. The cleaning cart carries all the necessary tools to clean up the room, proper use of the cleaning agents will help to get the maximum use out of the time spent in each room. And at last, the trash bags are always used no matter what the situation to carry the dust and trash out. </a:t>
            </a:r>
            <a:r>
              <a:rPr lang="en-GB" dirty="0"/>
              <a:t>(Dur and </a:t>
            </a:r>
            <a:r>
              <a:rPr lang="en-GB" dirty="0" err="1"/>
              <a:t>Vollaard</a:t>
            </a:r>
            <a:r>
              <a:rPr lang="en-GB" dirty="0"/>
              <a:t>, 2014)</a:t>
            </a:r>
          </a:p>
        </p:txBody>
      </p:sp>
      <p:sp>
        <p:nvSpPr>
          <p:cNvPr id="4" name="Slide Number Placeholder 3"/>
          <p:cNvSpPr>
            <a:spLocks noGrp="1"/>
          </p:cNvSpPr>
          <p:nvPr>
            <p:ph type="sldNum" sz="quarter" idx="5"/>
          </p:nvPr>
        </p:nvSpPr>
        <p:spPr/>
        <p:txBody>
          <a:bodyPr/>
          <a:lstStyle/>
          <a:p>
            <a:fld id="{F78C7B71-D377-4D0E-B4A9-A90A6F7499C6}" type="slidenum">
              <a:rPr lang="en-GB" smtClean="0"/>
              <a:t>10</a:t>
            </a:fld>
            <a:endParaRPr lang="en-GB"/>
          </a:p>
        </p:txBody>
      </p:sp>
    </p:spTree>
    <p:extLst>
      <p:ext uri="{BB962C8B-B14F-4D97-AF65-F5344CB8AC3E}">
        <p14:creationId xmlns:p14="http://schemas.microsoft.com/office/powerpoint/2010/main" val="2552258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Returning lost property is a very good way to increase the hotel’s reputation. Often people might think they will never get back what they lost but contacting them if possible and making some effort to give back the item can go a long way in building trust with the guests. Such property should be handled with enough caution when necessary.</a:t>
            </a:r>
          </a:p>
          <a:p>
            <a:endParaRPr lang="en-GB" dirty="0"/>
          </a:p>
        </p:txBody>
      </p:sp>
      <p:sp>
        <p:nvSpPr>
          <p:cNvPr id="4" name="Slide Number Placeholder 3"/>
          <p:cNvSpPr>
            <a:spLocks noGrp="1"/>
          </p:cNvSpPr>
          <p:nvPr>
            <p:ph type="sldNum" sz="quarter" idx="5"/>
          </p:nvPr>
        </p:nvSpPr>
        <p:spPr/>
        <p:txBody>
          <a:bodyPr/>
          <a:lstStyle/>
          <a:p>
            <a:fld id="{F78C7B71-D377-4D0E-B4A9-A90A6F7499C6}" type="slidenum">
              <a:rPr lang="en-GB" smtClean="0"/>
              <a:t>11</a:t>
            </a:fld>
            <a:endParaRPr lang="en-GB"/>
          </a:p>
        </p:txBody>
      </p:sp>
    </p:spTree>
    <p:extLst>
      <p:ext uri="{BB962C8B-B14F-4D97-AF65-F5344CB8AC3E}">
        <p14:creationId xmlns:p14="http://schemas.microsoft.com/office/powerpoint/2010/main" val="351899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training session has addressed the key parts of housekeeping, including safety, the sorting of linens, the setup of trolleys and caddies, the maintenance of vacuums, the tools necessary to complete the work, and any lost or misplaced items. The housekeeping crew is able to provide guests with a service that is both safe and effective when they adhere to the criteria that have been established and maintain a high level of cleanliness throughout the process.</a:t>
            </a:r>
          </a:p>
        </p:txBody>
      </p:sp>
      <p:sp>
        <p:nvSpPr>
          <p:cNvPr id="4" name="Slide Number Placeholder 3"/>
          <p:cNvSpPr>
            <a:spLocks noGrp="1"/>
          </p:cNvSpPr>
          <p:nvPr>
            <p:ph type="sldNum" sz="quarter" idx="10"/>
          </p:nvPr>
        </p:nvSpPr>
        <p:spPr/>
        <p:txBody>
          <a:bodyPr/>
          <a:lstStyle/>
          <a:p>
            <a:fld id="{F78C7B71-D377-4D0E-B4A9-A90A6F7499C6}" type="slidenum">
              <a:rPr lang="en-GB" smtClean="0"/>
              <a:t>12</a:t>
            </a:fld>
            <a:endParaRPr lang="en-GB"/>
          </a:p>
        </p:txBody>
      </p:sp>
    </p:spTree>
    <p:extLst>
      <p:ext uri="{BB962C8B-B14F-4D97-AF65-F5344CB8AC3E}">
        <p14:creationId xmlns:p14="http://schemas.microsoft.com/office/powerpoint/2010/main" val="2840161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2867518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505415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894609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1AC554-3B32-43B8-9651-4AA8100D05D7}"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2722049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1AC554-3B32-43B8-9651-4AA8100D05D7}" type="datetimeFigureOut">
              <a:rPr lang="en-GB" smtClean="0"/>
              <a:t>11/11/2023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1691050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1AC554-3B32-43B8-9651-4AA8100D05D7}" type="datetimeFigureOut">
              <a:rPr lang="en-GB" smtClean="0"/>
              <a:t>11/11/2023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3008283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1AC554-3B32-43B8-9651-4AA8100D05D7}" type="datetimeFigureOut">
              <a:rPr lang="en-GB" smtClean="0"/>
              <a:t>11/11/2023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1085555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1AC554-3B32-43B8-9651-4AA8100D05D7}"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22510806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1AC554-3B32-43B8-9651-4AA8100D05D7}"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1961038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999608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739952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3050835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74996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26220966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1786367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1AC554-3B32-43B8-9651-4AA8100D05D7}"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78B6F1-8EE9-46E4-AC4A-C740F5F33E0D}" type="slidenum">
              <a:rPr lang="en-GB" smtClean="0"/>
              <a:t>‹#›</a:t>
            </a:fld>
            <a:endParaRPr lang="en-GB"/>
          </a:p>
        </p:txBody>
      </p:sp>
    </p:spTree>
    <p:extLst>
      <p:ext uri="{BB962C8B-B14F-4D97-AF65-F5344CB8AC3E}">
        <p14:creationId xmlns:p14="http://schemas.microsoft.com/office/powerpoint/2010/main" val="375650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61AC554-3B32-43B8-9651-4AA8100D05D7}" type="datetimeFigureOut">
              <a:rPr lang="en-GB" smtClean="0"/>
              <a:t>11/11/2023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378B6F1-8EE9-46E4-AC4A-C740F5F33E0D}" type="slidenum">
              <a:rPr lang="en-GB" smtClean="0"/>
              <a:t>‹#›</a:t>
            </a:fld>
            <a:endParaRPr lang="en-GB"/>
          </a:p>
        </p:txBody>
      </p:sp>
    </p:spTree>
    <p:extLst>
      <p:ext uri="{BB962C8B-B14F-4D97-AF65-F5344CB8AC3E}">
        <p14:creationId xmlns:p14="http://schemas.microsoft.com/office/powerpoint/2010/main" val="155140376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tourismtattler.com/articles/hospitality/housekeepers-critical-for-hotel-guest-experience-and-safety/74902"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flickr.com/photos/katexic/23517216971/"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Presentation </a:t>
            </a:r>
            <a:br>
              <a:rPr lang="en-US" dirty="0"/>
            </a:br>
            <a:br>
              <a:rPr lang="en-US" dirty="0"/>
            </a:br>
            <a:r>
              <a:rPr lang="en-US" sz="1600" dirty="0"/>
              <a:t>Md Farhad Chowdhury</a:t>
            </a:r>
            <a:br>
              <a:rPr lang="en-US" sz="1600" dirty="0"/>
            </a:br>
            <a:r>
              <a:rPr lang="en-US" sz="1600" dirty="0"/>
              <a:t>Student ID: 2233893</a:t>
            </a:r>
            <a:br>
              <a:rPr lang="en-US" dirty="0"/>
            </a:br>
            <a:endParaRPr lang="en-US" dirty="0"/>
          </a:p>
        </p:txBody>
      </p:sp>
      <p:sp>
        <p:nvSpPr>
          <p:cNvPr id="3" name="Subtitle 2"/>
          <p:cNvSpPr>
            <a:spLocks noGrp="1"/>
          </p:cNvSpPr>
          <p:nvPr>
            <p:ph type="subTitle" idx="1"/>
          </p:nvPr>
        </p:nvSpPr>
        <p:spPr/>
        <p:txBody>
          <a:bodyPr>
            <a:normAutofit/>
          </a:bodyPr>
          <a:lstStyle/>
          <a:p>
            <a:r>
              <a:rPr lang="en-US" sz="2800" b="1" cap="none" dirty="0">
                <a:solidFill>
                  <a:schemeClr val="bg1"/>
                </a:solidFill>
              </a:rPr>
              <a:t>OPERATING HOTEL FACILITIES</a:t>
            </a:r>
          </a:p>
        </p:txBody>
      </p:sp>
    </p:spTree>
    <p:extLst>
      <p:ext uri="{BB962C8B-B14F-4D97-AF65-F5344CB8AC3E}">
        <p14:creationId xmlns:p14="http://schemas.microsoft.com/office/powerpoint/2010/main" val="4178205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AC28C-46E4-7192-5072-213BC48D444B}"/>
              </a:ext>
            </a:extLst>
          </p:cNvPr>
          <p:cNvSpPr>
            <a:spLocks noGrp="1"/>
          </p:cNvSpPr>
          <p:nvPr>
            <p:ph type="title"/>
          </p:nvPr>
        </p:nvSpPr>
        <p:spPr/>
        <p:txBody>
          <a:bodyPr/>
          <a:lstStyle/>
          <a:p>
            <a:r>
              <a:rPr lang="en-US" dirty="0"/>
              <a:t>Table of Content</a:t>
            </a:r>
            <a:endParaRPr lang="en-GB" dirty="0"/>
          </a:p>
        </p:txBody>
      </p:sp>
      <p:sp>
        <p:nvSpPr>
          <p:cNvPr id="3" name="Content Placeholder 2">
            <a:extLst>
              <a:ext uri="{FF2B5EF4-FFF2-40B4-BE49-F238E27FC236}">
                <a16:creationId xmlns:a16="http://schemas.microsoft.com/office/drawing/2014/main" id="{9E9B8C51-549D-D914-F2C6-0C4F5804A4E8}"/>
              </a:ext>
            </a:extLst>
          </p:cNvPr>
          <p:cNvSpPr>
            <a:spLocks noGrp="1"/>
          </p:cNvSpPr>
          <p:nvPr>
            <p:ph idx="1"/>
          </p:nvPr>
        </p:nvSpPr>
        <p:spPr/>
        <p:txBody>
          <a:bodyPr>
            <a:normAutofit lnSpcReduction="10000"/>
          </a:bodyPr>
          <a:lstStyle/>
          <a:p>
            <a:r>
              <a:rPr lang="en-US" dirty="0"/>
              <a:t>Introduction</a:t>
            </a:r>
          </a:p>
          <a:p>
            <a:r>
              <a:rPr lang="en-US" dirty="0"/>
              <a:t>Housekeeping</a:t>
            </a:r>
          </a:p>
          <a:p>
            <a:r>
              <a:rPr lang="en-US" dirty="0"/>
              <a:t>Linen</a:t>
            </a:r>
          </a:p>
          <a:p>
            <a:r>
              <a:rPr lang="en-US" dirty="0"/>
              <a:t>Trolley </a:t>
            </a:r>
          </a:p>
          <a:p>
            <a:r>
              <a:rPr lang="en-US" dirty="0"/>
              <a:t>Caddy setup</a:t>
            </a:r>
          </a:p>
          <a:p>
            <a:r>
              <a:rPr lang="en-GB" dirty="0"/>
              <a:t>Vacuum </a:t>
            </a:r>
          </a:p>
          <a:p>
            <a:r>
              <a:rPr lang="en-GB" dirty="0"/>
              <a:t>Tools for tasks</a:t>
            </a:r>
          </a:p>
          <a:p>
            <a:r>
              <a:rPr lang="en-GB" dirty="0"/>
              <a:t>Lost property</a:t>
            </a:r>
          </a:p>
          <a:p>
            <a:r>
              <a:rPr lang="en-GB" dirty="0"/>
              <a:t>Room types</a:t>
            </a:r>
          </a:p>
          <a:p>
            <a:r>
              <a:rPr lang="en-GB" dirty="0"/>
              <a:t>Conclusion </a:t>
            </a:r>
          </a:p>
          <a:p>
            <a:endParaRPr lang="en-GB" dirty="0"/>
          </a:p>
        </p:txBody>
      </p:sp>
    </p:spTree>
    <p:extLst>
      <p:ext uri="{BB962C8B-B14F-4D97-AF65-F5344CB8AC3E}">
        <p14:creationId xmlns:p14="http://schemas.microsoft.com/office/powerpoint/2010/main" val="1868814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666D-E01F-0A81-F124-9D48E89955D4}"/>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7DA262B5-0CAD-7DA0-FD90-0E26DDC932B4}"/>
              </a:ext>
            </a:extLst>
          </p:cNvPr>
          <p:cNvSpPr>
            <a:spLocks noGrp="1"/>
          </p:cNvSpPr>
          <p:nvPr>
            <p:ph idx="1"/>
          </p:nvPr>
        </p:nvSpPr>
        <p:spPr/>
        <p:txBody>
          <a:bodyPr/>
          <a:lstStyle/>
          <a:p>
            <a:r>
              <a:rPr lang="en-US" dirty="0"/>
              <a:t>The goal of this training is to train housekeeping staff on how to keep up with the industry standards and providing a good service for our visitors.</a:t>
            </a:r>
          </a:p>
          <a:p>
            <a:r>
              <a:rPr lang="en-GB" dirty="0"/>
              <a:t>Aims to provide all staff with the basic knowledge on how the system works and what to expect in the housekeeping position.</a:t>
            </a:r>
          </a:p>
        </p:txBody>
      </p:sp>
    </p:spTree>
    <p:extLst>
      <p:ext uri="{BB962C8B-B14F-4D97-AF65-F5344CB8AC3E}">
        <p14:creationId xmlns:p14="http://schemas.microsoft.com/office/powerpoint/2010/main" val="3020841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BFDA2-60CF-17FD-D3BE-54DB77A8697C}"/>
              </a:ext>
            </a:extLst>
          </p:cNvPr>
          <p:cNvSpPr>
            <a:spLocks noGrp="1"/>
          </p:cNvSpPr>
          <p:nvPr>
            <p:ph type="title"/>
          </p:nvPr>
        </p:nvSpPr>
        <p:spPr/>
        <p:txBody>
          <a:bodyPr/>
          <a:lstStyle/>
          <a:p>
            <a:pPr algn="l"/>
            <a:r>
              <a:rPr lang="en-US" dirty="0"/>
              <a:t>Safety in Housekeeping</a:t>
            </a:r>
            <a:endParaRPr lang="en-GB" dirty="0"/>
          </a:p>
        </p:txBody>
      </p:sp>
      <p:sp>
        <p:nvSpPr>
          <p:cNvPr id="3" name="Content Placeholder 2">
            <a:extLst>
              <a:ext uri="{FF2B5EF4-FFF2-40B4-BE49-F238E27FC236}">
                <a16:creationId xmlns:a16="http://schemas.microsoft.com/office/drawing/2014/main" id="{A5F24D6D-70C3-42A2-0C73-CB443DFAF6D7}"/>
              </a:ext>
            </a:extLst>
          </p:cNvPr>
          <p:cNvSpPr>
            <a:spLocks noGrp="1"/>
          </p:cNvSpPr>
          <p:nvPr>
            <p:ph idx="1"/>
          </p:nvPr>
        </p:nvSpPr>
        <p:spPr/>
        <p:txBody>
          <a:bodyPr/>
          <a:lstStyle/>
          <a:p>
            <a:pPr marL="0" indent="0" algn="just">
              <a:buNone/>
            </a:pPr>
            <a:r>
              <a:rPr lang="en-US" dirty="0">
                <a:latin typeface="Arial" panose="020B0604020202020204" pitchFamily="34" charset="0"/>
                <a:cs typeface="Arial" panose="020B0604020202020204" pitchFamily="34" charset="0"/>
              </a:rPr>
              <a:t>Risk factors in housekeeping:</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Physical workload</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Excessive body motions</a:t>
            </a:r>
          </a:p>
          <a:p>
            <a:pPr marL="342900" indent="-342900" algn="just">
              <a:buFont typeface="Arial" panose="020B0604020202020204" pitchFamily="34" charset="0"/>
              <a:buChar char="•"/>
            </a:pPr>
            <a:r>
              <a:rPr lang="en-US" dirty="0">
                <a:latin typeface="Arial" panose="020B0604020202020204" pitchFamily="34" charset="0"/>
                <a:cs typeface="Arial" panose="020B0604020202020204" pitchFamily="34" charset="0"/>
              </a:rPr>
              <a:t>Forceful upper limb motions</a:t>
            </a:r>
          </a:p>
          <a:p>
            <a:endParaRPr lang="en-GB" dirty="0"/>
          </a:p>
        </p:txBody>
      </p:sp>
      <p:pic>
        <p:nvPicPr>
          <p:cNvPr id="5" name="Picture 4" descr="A person holding a stack of folded white sheets&#10;&#10;Description automatically generated">
            <a:extLst>
              <a:ext uri="{FF2B5EF4-FFF2-40B4-BE49-F238E27FC236}">
                <a16:creationId xmlns:a16="http://schemas.microsoft.com/office/drawing/2014/main" id="{A80224CE-D938-4366-A401-0E9211A6CA7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18556" y="2160589"/>
            <a:ext cx="2441359" cy="2024896"/>
          </a:xfrm>
          <a:prstGeom prst="rect">
            <a:avLst/>
          </a:prstGeom>
        </p:spPr>
      </p:pic>
    </p:spTree>
    <p:extLst>
      <p:ext uri="{BB962C8B-B14F-4D97-AF65-F5344CB8AC3E}">
        <p14:creationId xmlns:p14="http://schemas.microsoft.com/office/powerpoint/2010/main" val="3522976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B221-933E-3CE1-0FE3-9F0C0556FA85}"/>
              </a:ext>
            </a:extLst>
          </p:cNvPr>
          <p:cNvSpPr>
            <a:spLocks noGrp="1"/>
          </p:cNvSpPr>
          <p:nvPr>
            <p:ph type="title"/>
          </p:nvPr>
        </p:nvSpPr>
        <p:spPr>
          <a:xfrm>
            <a:off x="926592" y="804673"/>
            <a:ext cx="10515600" cy="878840"/>
          </a:xfrm>
        </p:spPr>
        <p:txBody>
          <a:bodyPr>
            <a:normAutofit fontScale="90000"/>
          </a:bodyPr>
          <a:lstStyle/>
          <a:p>
            <a:r>
              <a:rPr lang="en-US" dirty="0"/>
              <a:t>Actions necessary to avoid injuries</a:t>
            </a:r>
            <a:br>
              <a:rPr lang="en-US" dirty="0"/>
            </a:br>
            <a:endParaRPr lang="en-GB" dirty="0"/>
          </a:p>
        </p:txBody>
      </p:sp>
      <p:sp>
        <p:nvSpPr>
          <p:cNvPr id="3" name="Content Placeholder 2">
            <a:extLst>
              <a:ext uri="{FF2B5EF4-FFF2-40B4-BE49-F238E27FC236}">
                <a16:creationId xmlns:a16="http://schemas.microsoft.com/office/drawing/2014/main" id="{8853A9A4-AE7C-1EFE-F60D-5EA3CB71F6AA}"/>
              </a:ext>
            </a:extLst>
          </p:cNvPr>
          <p:cNvSpPr>
            <a:spLocks noGrp="1"/>
          </p:cNvSpPr>
          <p:nvPr>
            <p:ph idx="1"/>
          </p:nvPr>
        </p:nvSpPr>
        <p:spPr>
          <a:xfrm>
            <a:off x="926592" y="2609596"/>
            <a:ext cx="10515600" cy="5249863"/>
          </a:xfrm>
        </p:spPr>
        <p:txBody>
          <a:bodyPr/>
          <a:lstStyle/>
          <a:p>
            <a:r>
              <a:rPr lang="en-US" dirty="0"/>
              <a:t>Training and education</a:t>
            </a:r>
          </a:p>
          <a:p>
            <a:r>
              <a:rPr lang="en-US" dirty="0"/>
              <a:t>Personal Protective Equipment</a:t>
            </a:r>
          </a:p>
          <a:p>
            <a:r>
              <a:rPr lang="en-US" dirty="0"/>
              <a:t>Ergonomic Practices</a:t>
            </a:r>
          </a:p>
          <a:p>
            <a:r>
              <a:rPr lang="en-US" dirty="0"/>
              <a:t>Chemical Safety</a:t>
            </a:r>
          </a:p>
          <a:p>
            <a:r>
              <a:rPr lang="en-US" dirty="0"/>
              <a:t>Equipment Maintenance</a:t>
            </a:r>
          </a:p>
          <a:p>
            <a:endParaRPr lang="en-GB" dirty="0"/>
          </a:p>
        </p:txBody>
      </p:sp>
    </p:spTree>
    <p:extLst>
      <p:ext uri="{BB962C8B-B14F-4D97-AF65-F5344CB8AC3E}">
        <p14:creationId xmlns:p14="http://schemas.microsoft.com/office/powerpoint/2010/main" val="3147413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BC45A-C651-4BD1-A931-72F7D0E29FDB}"/>
              </a:ext>
            </a:extLst>
          </p:cNvPr>
          <p:cNvSpPr>
            <a:spLocks noGrp="1"/>
          </p:cNvSpPr>
          <p:nvPr>
            <p:ph type="title"/>
          </p:nvPr>
        </p:nvSpPr>
        <p:spPr/>
        <p:txBody>
          <a:bodyPr/>
          <a:lstStyle/>
          <a:p>
            <a:r>
              <a:rPr lang="en-US" dirty="0"/>
              <a:t>Sorting Linen</a:t>
            </a:r>
            <a:endParaRPr lang="en-GB" dirty="0"/>
          </a:p>
        </p:txBody>
      </p:sp>
      <p:sp>
        <p:nvSpPr>
          <p:cNvPr id="3" name="Content Placeholder 2">
            <a:extLst>
              <a:ext uri="{FF2B5EF4-FFF2-40B4-BE49-F238E27FC236}">
                <a16:creationId xmlns:a16="http://schemas.microsoft.com/office/drawing/2014/main" id="{B589D663-2FA8-573C-AAB2-59759CBCC2EA}"/>
              </a:ext>
            </a:extLst>
          </p:cNvPr>
          <p:cNvSpPr>
            <a:spLocks noGrp="1"/>
          </p:cNvSpPr>
          <p:nvPr>
            <p:ph idx="1"/>
          </p:nvPr>
        </p:nvSpPr>
        <p:spPr/>
        <p:txBody>
          <a:bodyPr/>
          <a:lstStyle/>
          <a:p>
            <a:r>
              <a:rPr lang="en-US" dirty="0"/>
              <a:t>Separation by type and color</a:t>
            </a:r>
          </a:p>
          <a:p>
            <a:r>
              <a:rPr lang="en-US" dirty="0"/>
              <a:t>Inspection for problems</a:t>
            </a:r>
          </a:p>
          <a:p>
            <a:r>
              <a:rPr lang="en-US" dirty="0"/>
              <a:t>Folding and stacking</a:t>
            </a:r>
          </a:p>
          <a:p>
            <a:r>
              <a:rPr lang="en-US" dirty="0"/>
              <a:t>Labeling and storage</a:t>
            </a:r>
          </a:p>
          <a:p>
            <a:endParaRPr lang="en-US" dirty="0"/>
          </a:p>
          <a:p>
            <a:endParaRPr lang="en-GB" dirty="0"/>
          </a:p>
        </p:txBody>
      </p:sp>
      <p:pic>
        <p:nvPicPr>
          <p:cNvPr id="7" name="Picture 6">
            <a:extLst>
              <a:ext uri="{FF2B5EF4-FFF2-40B4-BE49-F238E27FC236}">
                <a16:creationId xmlns:a16="http://schemas.microsoft.com/office/drawing/2014/main" id="{80925948-BF53-B7EC-E5A5-12FBF4CBFA25}"/>
              </a:ext>
            </a:extLst>
          </p:cNvPr>
          <p:cNvPicPr>
            <a:picLocks noChangeAspect="1"/>
          </p:cNvPicPr>
          <p:nvPr/>
        </p:nvPicPr>
        <p:blipFill>
          <a:blip r:embed="rId3"/>
          <a:stretch>
            <a:fillRect/>
          </a:stretch>
        </p:blipFill>
        <p:spPr>
          <a:xfrm>
            <a:off x="6585754" y="2436312"/>
            <a:ext cx="3705225" cy="2790825"/>
          </a:xfrm>
          <a:prstGeom prst="rect">
            <a:avLst/>
          </a:prstGeom>
        </p:spPr>
      </p:pic>
    </p:spTree>
    <p:extLst>
      <p:ext uri="{BB962C8B-B14F-4D97-AF65-F5344CB8AC3E}">
        <p14:creationId xmlns:p14="http://schemas.microsoft.com/office/powerpoint/2010/main" val="119125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45B9B-B759-BADB-D720-5DDBAA7EAFFB}"/>
              </a:ext>
            </a:extLst>
          </p:cNvPr>
          <p:cNvSpPr>
            <a:spLocks noGrp="1"/>
          </p:cNvSpPr>
          <p:nvPr>
            <p:ph type="title"/>
          </p:nvPr>
        </p:nvSpPr>
        <p:spPr/>
        <p:txBody>
          <a:bodyPr/>
          <a:lstStyle/>
          <a:p>
            <a:r>
              <a:rPr lang="en-US" dirty="0"/>
              <a:t>Trolley setup	</a:t>
            </a:r>
            <a:endParaRPr lang="en-GB" dirty="0"/>
          </a:p>
        </p:txBody>
      </p:sp>
      <p:sp>
        <p:nvSpPr>
          <p:cNvPr id="3" name="Content Placeholder 2">
            <a:extLst>
              <a:ext uri="{FF2B5EF4-FFF2-40B4-BE49-F238E27FC236}">
                <a16:creationId xmlns:a16="http://schemas.microsoft.com/office/drawing/2014/main" id="{4AA10854-563E-3059-A768-A72CBC1B9233}"/>
              </a:ext>
            </a:extLst>
          </p:cNvPr>
          <p:cNvSpPr>
            <a:spLocks noGrp="1"/>
          </p:cNvSpPr>
          <p:nvPr>
            <p:ph idx="1"/>
          </p:nvPr>
        </p:nvSpPr>
        <p:spPr/>
        <p:txBody>
          <a:bodyPr/>
          <a:lstStyle/>
          <a:p>
            <a:r>
              <a:rPr lang="en-US" dirty="0"/>
              <a:t>Organize cleaning supplies</a:t>
            </a:r>
          </a:p>
          <a:p>
            <a:r>
              <a:rPr lang="en-US" dirty="0"/>
              <a:t>Stocking linens</a:t>
            </a:r>
          </a:p>
          <a:p>
            <a:r>
              <a:rPr lang="en-US" dirty="0"/>
              <a:t>Trash bags and disposal area</a:t>
            </a:r>
          </a:p>
          <a:p>
            <a:endParaRPr lang="en-GB" dirty="0"/>
          </a:p>
        </p:txBody>
      </p:sp>
      <p:pic>
        <p:nvPicPr>
          <p:cNvPr id="5" name="Picture 4">
            <a:extLst>
              <a:ext uri="{FF2B5EF4-FFF2-40B4-BE49-F238E27FC236}">
                <a16:creationId xmlns:a16="http://schemas.microsoft.com/office/drawing/2014/main" id="{0EA3A9C8-7712-A755-53D1-50D81B2D465F}"/>
              </a:ext>
            </a:extLst>
          </p:cNvPr>
          <p:cNvPicPr>
            <a:picLocks noChangeAspect="1"/>
          </p:cNvPicPr>
          <p:nvPr/>
        </p:nvPicPr>
        <p:blipFill>
          <a:blip r:embed="rId3"/>
          <a:stretch>
            <a:fillRect/>
          </a:stretch>
        </p:blipFill>
        <p:spPr>
          <a:xfrm>
            <a:off x="7037279" y="2442574"/>
            <a:ext cx="4305300" cy="3743325"/>
          </a:xfrm>
          <a:prstGeom prst="rect">
            <a:avLst/>
          </a:prstGeom>
        </p:spPr>
      </p:pic>
    </p:spTree>
    <p:extLst>
      <p:ext uri="{BB962C8B-B14F-4D97-AF65-F5344CB8AC3E}">
        <p14:creationId xmlns:p14="http://schemas.microsoft.com/office/powerpoint/2010/main" val="1187618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7ABA1-54A0-5811-A9D1-C20FBE7DDEE7}"/>
              </a:ext>
            </a:extLst>
          </p:cNvPr>
          <p:cNvSpPr>
            <a:spLocks noGrp="1"/>
          </p:cNvSpPr>
          <p:nvPr>
            <p:ph type="title"/>
          </p:nvPr>
        </p:nvSpPr>
        <p:spPr>
          <a:xfrm>
            <a:off x="1295402" y="982132"/>
            <a:ext cx="9601196" cy="1479714"/>
          </a:xfrm>
        </p:spPr>
        <p:txBody>
          <a:bodyPr/>
          <a:lstStyle/>
          <a:p>
            <a:r>
              <a:rPr lang="en-US" dirty="0"/>
              <a:t>Caddy setup</a:t>
            </a:r>
            <a:endParaRPr lang="en-GB" dirty="0"/>
          </a:p>
        </p:txBody>
      </p:sp>
      <p:sp>
        <p:nvSpPr>
          <p:cNvPr id="3" name="Content Placeholder 2">
            <a:extLst>
              <a:ext uri="{FF2B5EF4-FFF2-40B4-BE49-F238E27FC236}">
                <a16:creationId xmlns:a16="http://schemas.microsoft.com/office/drawing/2014/main" id="{3E341675-94C6-7767-1658-BD927B319279}"/>
              </a:ext>
            </a:extLst>
          </p:cNvPr>
          <p:cNvSpPr>
            <a:spLocks noGrp="1"/>
          </p:cNvSpPr>
          <p:nvPr>
            <p:ph idx="1"/>
          </p:nvPr>
        </p:nvSpPr>
        <p:spPr>
          <a:xfrm>
            <a:off x="655320" y="2138289"/>
            <a:ext cx="10515600" cy="4026482"/>
          </a:xfrm>
        </p:spPr>
        <p:txBody>
          <a:bodyPr/>
          <a:lstStyle/>
          <a:p>
            <a:endParaRPr lang="en-US" dirty="0"/>
          </a:p>
          <a:p>
            <a:endParaRPr lang="en-US" dirty="0"/>
          </a:p>
          <a:p>
            <a:r>
              <a:rPr lang="en-US" dirty="0"/>
              <a:t>Right caddy</a:t>
            </a:r>
          </a:p>
          <a:p>
            <a:r>
              <a:rPr lang="en-US" dirty="0"/>
              <a:t>Microfiber clothes and sponge</a:t>
            </a:r>
          </a:p>
          <a:p>
            <a:r>
              <a:rPr lang="en-US" dirty="0"/>
              <a:t>Disposable gloves</a:t>
            </a:r>
            <a:endParaRPr lang="en-GB" dirty="0"/>
          </a:p>
        </p:txBody>
      </p:sp>
      <p:pic>
        <p:nvPicPr>
          <p:cNvPr id="5" name="Picture 4">
            <a:extLst>
              <a:ext uri="{FF2B5EF4-FFF2-40B4-BE49-F238E27FC236}">
                <a16:creationId xmlns:a16="http://schemas.microsoft.com/office/drawing/2014/main" id="{E893D0AD-73EB-2115-BAC5-3DF6FD8D85E6}"/>
              </a:ext>
            </a:extLst>
          </p:cNvPr>
          <p:cNvPicPr>
            <a:picLocks noChangeAspect="1"/>
          </p:cNvPicPr>
          <p:nvPr/>
        </p:nvPicPr>
        <p:blipFill>
          <a:blip r:embed="rId3"/>
          <a:stretch>
            <a:fillRect/>
          </a:stretch>
        </p:blipFill>
        <p:spPr>
          <a:xfrm>
            <a:off x="6248398" y="2517846"/>
            <a:ext cx="4648200" cy="3590925"/>
          </a:xfrm>
          <a:prstGeom prst="rect">
            <a:avLst/>
          </a:prstGeom>
        </p:spPr>
      </p:pic>
    </p:spTree>
    <p:extLst>
      <p:ext uri="{BB962C8B-B14F-4D97-AF65-F5344CB8AC3E}">
        <p14:creationId xmlns:p14="http://schemas.microsoft.com/office/powerpoint/2010/main" val="921667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77D-E48E-1A84-8506-573644FB4072}"/>
              </a:ext>
            </a:extLst>
          </p:cNvPr>
          <p:cNvSpPr>
            <a:spLocks noGrp="1"/>
          </p:cNvSpPr>
          <p:nvPr>
            <p:ph type="title"/>
          </p:nvPr>
        </p:nvSpPr>
        <p:spPr/>
        <p:txBody>
          <a:bodyPr/>
          <a:lstStyle/>
          <a:p>
            <a:r>
              <a:rPr lang="en-US" dirty="0"/>
              <a:t>Vacuum maintenance </a:t>
            </a:r>
            <a:endParaRPr lang="en-GB" dirty="0"/>
          </a:p>
        </p:txBody>
      </p:sp>
      <p:sp>
        <p:nvSpPr>
          <p:cNvPr id="3" name="Content Placeholder 2">
            <a:extLst>
              <a:ext uri="{FF2B5EF4-FFF2-40B4-BE49-F238E27FC236}">
                <a16:creationId xmlns:a16="http://schemas.microsoft.com/office/drawing/2014/main" id="{33A8C5B3-8548-F27A-5029-594DA79BF102}"/>
              </a:ext>
            </a:extLst>
          </p:cNvPr>
          <p:cNvSpPr>
            <a:spLocks noGrp="1"/>
          </p:cNvSpPr>
          <p:nvPr>
            <p:ph idx="1"/>
          </p:nvPr>
        </p:nvSpPr>
        <p:spPr/>
        <p:txBody>
          <a:bodyPr/>
          <a:lstStyle/>
          <a:p>
            <a:r>
              <a:rPr lang="en-US" dirty="0"/>
              <a:t>Regular Inspection</a:t>
            </a:r>
          </a:p>
          <a:p>
            <a:r>
              <a:rPr lang="en-US" dirty="0"/>
              <a:t>Cleaning filters</a:t>
            </a:r>
            <a:endParaRPr lang="en-GB" dirty="0"/>
          </a:p>
        </p:txBody>
      </p:sp>
      <p:pic>
        <p:nvPicPr>
          <p:cNvPr id="5" name="Picture 4" descr="Vacuum cleaning carpet">
            <a:extLst>
              <a:ext uri="{FF2B5EF4-FFF2-40B4-BE49-F238E27FC236}">
                <a16:creationId xmlns:a16="http://schemas.microsoft.com/office/drawing/2014/main" id="{D03F7976-507C-B8C5-2EAF-B87216D6F21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543641" y="2160589"/>
            <a:ext cx="3813423" cy="2260491"/>
          </a:xfrm>
          <a:prstGeom prst="rect">
            <a:avLst/>
          </a:prstGeom>
        </p:spPr>
      </p:pic>
    </p:spTree>
    <p:extLst>
      <p:ext uri="{BB962C8B-B14F-4D97-AF65-F5344CB8AC3E}">
        <p14:creationId xmlns:p14="http://schemas.microsoft.com/office/powerpoint/2010/main" val="2671550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41FED-E415-7B75-3528-6E006919BE63}"/>
              </a:ext>
            </a:extLst>
          </p:cNvPr>
          <p:cNvSpPr>
            <a:spLocks noGrp="1"/>
          </p:cNvSpPr>
          <p:nvPr>
            <p:ph type="title"/>
          </p:nvPr>
        </p:nvSpPr>
        <p:spPr/>
        <p:txBody>
          <a:bodyPr/>
          <a:lstStyle/>
          <a:p>
            <a:r>
              <a:rPr lang="en-US" dirty="0"/>
              <a:t>Tools to do your job – in room</a:t>
            </a:r>
            <a:endParaRPr lang="en-GB" dirty="0"/>
          </a:p>
        </p:txBody>
      </p:sp>
      <p:sp>
        <p:nvSpPr>
          <p:cNvPr id="3" name="Content Placeholder 2">
            <a:extLst>
              <a:ext uri="{FF2B5EF4-FFF2-40B4-BE49-F238E27FC236}">
                <a16:creationId xmlns:a16="http://schemas.microsoft.com/office/drawing/2014/main" id="{9B708EF1-B36F-CD0E-D5F5-A14842FA9EB3}"/>
              </a:ext>
            </a:extLst>
          </p:cNvPr>
          <p:cNvSpPr>
            <a:spLocks noGrp="1"/>
          </p:cNvSpPr>
          <p:nvPr>
            <p:ph idx="1"/>
          </p:nvPr>
        </p:nvSpPr>
        <p:spPr/>
        <p:txBody>
          <a:bodyPr/>
          <a:lstStyle/>
          <a:p>
            <a:r>
              <a:rPr lang="en-US" dirty="0"/>
              <a:t>Cleaning Cart</a:t>
            </a:r>
          </a:p>
          <a:p>
            <a:r>
              <a:rPr lang="en-US" dirty="0"/>
              <a:t>Cleaning agents</a:t>
            </a:r>
          </a:p>
          <a:p>
            <a:r>
              <a:rPr lang="en-US" dirty="0"/>
              <a:t>Trash bags</a:t>
            </a:r>
            <a:endParaRPr lang="en-GB" dirty="0"/>
          </a:p>
        </p:txBody>
      </p:sp>
      <p:pic>
        <p:nvPicPr>
          <p:cNvPr id="5" name="Picture 4">
            <a:extLst>
              <a:ext uri="{FF2B5EF4-FFF2-40B4-BE49-F238E27FC236}">
                <a16:creationId xmlns:a16="http://schemas.microsoft.com/office/drawing/2014/main" id="{922CDFDB-6594-5EC5-BDCD-A2CCB8DD800C}"/>
              </a:ext>
            </a:extLst>
          </p:cNvPr>
          <p:cNvPicPr>
            <a:picLocks noChangeAspect="1"/>
          </p:cNvPicPr>
          <p:nvPr/>
        </p:nvPicPr>
        <p:blipFill>
          <a:blip r:embed="rId3"/>
          <a:stretch>
            <a:fillRect/>
          </a:stretch>
        </p:blipFill>
        <p:spPr>
          <a:xfrm>
            <a:off x="6221586" y="2420937"/>
            <a:ext cx="5210175" cy="3590925"/>
          </a:xfrm>
          <a:prstGeom prst="rect">
            <a:avLst/>
          </a:prstGeom>
        </p:spPr>
      </p:pic>
    </p:spTree>
    <p:extLst>
      <p:ext uri="{BB962C8B-B14F-4D97-AF65-F5344CB8AC3E}">
        <p14:creationId xmlns:p14="http://schemas.microsoft.com/office/powerpoint/2010/main" val="2206663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6DE1-E83E-5C22-78E1-CBCC94BAD87E}"/>
              </a:ext>
            </a:extLst>
          </p:cNvPr>
          <p:cNvSpPr>
            <a:spLocks noGrp="1"/>
          </p:cNvSpPr>
          <p:nvPr>
            <p:ph type="title"/>
          </p:nvPr>
        </p:nvSpPr>
        <p:spPr/>
        <p:txBody>
          <a:bodyPr/>
          <a:lstStyle/>
          <a:p>
            <a:r>
              <a:rPr lang="en-US" dirty="0"/>
              <a:t>Lost property	</a:t>
            </a:r>
            <a:endParaRPr lang="en-GB" dirty="0"/>
          </a:p>
        </p:txBody>
      </p:sp>
      <p:sp>
        <p:nvSpPr>
          <p:cNvPr id="3" name="Content Placeholder 2">
            <a:extLst>
              <a:ext uri="{FF2B5EF4-FFF2-40B4-BE49-F238E27FC236}">
                <a16:creationId xmlns:a16="http://schemas.microsoft.com/office/drawing/2014/main" id="{0309EDBB-4DBB-B263-2DF0-3422C9778497}"/>
              </a:ext>
            </a:extLst>
          </p:cNvPr>
          <p:cNvSpPr>
            <a:spLocks noGrp="1"/>
          </p:cNvSpPr>
          <p:nvPr>
            <p:ph idx="1"/>
          </p:nvPr>
        </p:nvSpPr>
        <p:spPr/>
        <p:txBody>
          <a:bodyPr/>
          <a:lstStyle/>
          <a:p>
            <a:r>
              <a:rPr lang="en-US" dirty="0"/>
              <a:t>Any item left behind by a customers in their room or in the public area that is found by staff will be treated as “Lost property”. </a:t>
            </a:r>
            <a:r>
              <a:rPr lang="en-GB" dirty="0"/>
              <a:t>(</a:t>
            </a:r>
            <a:r>
              <a:rPr lang="en-GB" dirty="0" err="1"/>
              <a:t>Nimri</a:t>
            </a:r>
            <a:r>
              <a:rPr lang="en-GB" dirty="0"/>
              <a:t> et al., 2020)</a:t>
            </a:r>
            <a:endParaRPr lang="en-US" dirty="0"/>
          </a:p>
          <a:p>
            <a:r>
              <a:rPr lang="en-US" dirty="0"/>
              <a:t>There will be a dedicated area in the reception where all such property should be collected and put together so that any guest that comes back looking for them can find them easily.</a:t>
            </a:r>
          </a:p>
          <a:p>
            <a:r>
              <a:rPr lang="en-US" dirty="0"/>
              <a:t>If the items are valuable, they should be put in the locked closet.</a:t>
            </a:r>
            <a:endParaRPr lang="en-GB" dirty="0"/>
          </a:p>
        </p:txBody>
      </p:sp>
      <p:pic>
        <p:nvPicPr>
          <p:cNvPr id="5" name="Picture 4" descr="A close-up of a lost property tag&#10;&#10;Description automatically generated">
            <a:extLst>
              <a:ext uri="{FF2B5EF4-FFF2-40B4-BE49-F238E27FC236}">
                <a16:creationId xmlns:a16="http://schemas.microsoft.com/office/drawing/2014/main" id="{4D70D1EA-879E-7B1A-605F-A323706B3C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80731" y="4313199"/>
            <a:ext cx="3151572" cy="1534036"/>
          </a:xfrm>
          <a:prstGeom prst="rect">
            <a:avLst/>
          </a:prstGeom>
        </p:spPr>
      </p:pic>
    </p:spTree>
    <p:extLst>
      <p:ext uri="{BB962C8B-B14F-4D97-AF65-F5344CB8AC3E}">
        <p14:creationId xmlns:p14="http://schemas.microsoft.com/office/powerpoint/2010/main" val="736354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r>
              <a:rPr lang="en-US" dirty="0"/>
              <a:t>This training session has highlighted the key findings of housekeeping, including safety, the sorting of linens, the setup of trolleys and caddies, the maintenance of vacuums, the tools necessary to complete the work, and any lost or misplaced items. </a:t>
            </a:r>
          </a:p>
          <a:p>
            <a:r>
              <a:rPr lang="en-US" dirty="0"/>
              <a:t>The housekeeping team is able to provide customers with a service that is both safe and effective when they adhere to the criteria that have been established and maintain a high level of cleanliness throughout the stage.</a:t>
            </a:r>
          </a:p>
        </p:txBody>
      </p:sp>
    </p:spTree>
    <p:extLst>
      <p:ext uri="{BB962C8B-B14F-4D97-AF65-F5344CB8AC3E}">
        <p14:creationId xmlns:p14="http://schemas.microsoft.com/office/powerpoint/2010/main" val="28331148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A7657-9A1E-312D-2C48-32D892A5C431}"/>
              </a:ext>
            </a:extLst>
          </p:cNvPr>
          <p:cNvSpPr>
            <a:spLocks noGrp="1"/>
          </p:cNvSpPr>
          <p:nvPr>
            <p:ph type="title"/>
          </p:nvPr>
        </p:nvSpPr>
        <p:spPr>
          <a:xfrm>
            <a:off x="1272852" y="681036"/>
            <a:ext cx="9646296" cy="662473"/>
          </a:xfrm>
        </p:spPr>
        <p:txBody>
          <a:bodyPr>
            <a:normAutofit/>
          </a:bodyPr>
          <a:lstStyle/>
          <a:p>
            <a:r>
              <a:rPr lang="en-US" dirty="0"/>
              <a:t>References</a:t>
            </a:r>
            <a:endParaRPr lang="en-GB" dirty="0"/>
          </a:p>
        </p:txBody>
      </p:sp>
      <p:sp>
        <p:nvSpPr>
          <p:cNvPr id="3" name="Content Placeholder 2">
            <a:extLst>
              <a:ext uri="{FF2B5EF4-FFF2-40B4-BE49-F238E27FC236}">
                <a16:creationId xmlns:a16="http://schemas.microsoft.com/office/drawing/2014/main" id="{4E07F0E2-BE87-A0A1-E2AE-5846855E6D10}"/>
              </a:ext>
            </a:extLst>
          </p:cNvPr>
          <p:cNvSpPr>
            <a:spLocks noGrp="1"/>
          </p:cNvSpPr>
          <p:nvPr>
            <p:ph idx="1"/>
          </p:nvPr>
        </p:nvSpPr>
        <p:spPr>
          <a:xfrm>
            <a:off x="0" y="2424093"/>
            <a:ext cx="11905488" cy="4301511"/>
          </a:xfrm>
        </p:spPr>
        <p:txBody>
          <a:bodyPr>
            <a:normAutofit fontScale="25000" lnSpcReduction="20000"/>
          </a:bodyPr>
          <a:lstStyle/>
          <a:p>
            <a:pPr>
              <a:lnSpc>
                <a:spcPct val="150000"/>
              </a:lnSpc>
            </a:pPr>
            <a:r>
              <a:rPr lang="en-US" sz="3700" dirty="0">
                <a:effectLst/>
                <a:latin typeface="Times New Roman" panose="02020603050405020304" pitchFamily="18" charset="0"/>
              </a:rPr>
              <a:t>Davies, A., Thompson, K.-A., Giri, K., </a:t>
            </a:r>
            <a:r>
              <a:rPr lang="en-US" sz="3700" dirty="0" err="1">
                <a:effectLst/>
                <a:latin typeface="Times New Roman" panose="02020603050405020304" pitchFamily="18" charset="0"/>
              </a:rPr>
              <a:t>Kafatos</a:t>
            </a:r>
            <a:r>
              <a:rPr lang="en-US" sz="3700" dirty="0">
                <a:effectLst/>
                <a:latin typeface="Times New Roman" panose="02020603050405020304" pitchFamily="18" charset="0"/>
              </a:rPr>
              <a:t>, G., Walker, J. and Bennett, A. (2013). Testing the Efficacy of Homemade Masks: Would They Protect in an Influenza Pandemic? </a:t>
            </a:r>
            <a:r>
              <a:rPr lang="en-US" sz="3700" i="1" dirty="0">
                <a:effectLst/>
                <a:latin typeface="Times New Roman" panose="02020603050405020304" pitchFamily="18" charset="0"/>
              </a:rPr>
              <a:t>Disaster Medicine and Public Health Preparedness</a:t>
            </a:r>
            <a:r>
              <a:rPr lang="en-US" sz="3700" dirty="0">
                <a:effectLst/>
                <a:latin typeface="Times New Roman" panose="02020603050405020304" pitchFamily="18" charset="0"/>
              </a:rPr>
              <a:t>, [online] 7(4), pp.413–418. </a:t>
            </a:r>
            <a:r>
              <a:rPr lang="en-US" sz="3700" dirty="0" err="1">
                <a:effectLst/>
                <a:latin typeface="Times New Roman" panose="02020603050405020304" pitchFamily="18" charset="0"/>
              </a:rPr>
              <a:t>doi:https</a:t>
            </a:r>
            <a:r>
              <a:rPr lang="en-US" sz="3700" dirty="0">
                <a:effectLst/>
                <a:latin typeface="Times New Roman" panose="02020603050405020304" pitchFamily="18" charset="0"/>
              </a:rPr>
              <a:t>://doi.org/10.1017/dmp.2013.43.</a:t>
            </a:r>
          </a:p>
          <a:p>
            <a:pPr>
              <a:lnSpc>
                <a:spcPct val="150000"/>
              </a:lnSpc>
            </a:pPr>
            <a:r>
              <a:rPr lang="en-US" sz="3700" dirty="0" err="1">
                <a:effectLst/>
                <a:latin typeface="Times New Roman" panose="02020603050405020304" pitchFamily="18" charset="0"/>
              </a:rPr>
              <a:t>Denizci</a:t>
            </a:r>
            <a:r>
              <a:rPr lang="en-US" sz="3700" dirty="0">
                <a:effectLst/>
                <a:latin typeface="Times New Roman" panose="02020603050405020304" pitchFamily="18" charset="0"/>
              </a:rPr>
              <a:t> </a:t>
            </a:r>
            <a:r>
              <a:rPr lang="en-US" sz="3700" dirty="0" err="1">
                <a:effectLst/>
                <a:latin typeface="Times New Roman" panose="02020603050405020304" pitchFamily="18" charset="0"/>
              </a:rPr>
              <a:t>Guillet</a:t>
            </a:r>
            <a:r>
              <a:rPr lang="en-US" sz="3700" dirty="0">
                <a:effectLst/>
                <a:latin typeface="Times New Roman" panose="02020603050405020304" pitchFamily="18" charset="0"/>
              </a:rPr>
              <a:t>, B. (2020). Online upselling: Moving beyond offline upselling in the hotel industry. </a:t>
            </a:r>
            <a:r>
              <a:rPr lang="en-US" sz="3700" i="1" dirty="0">
                <a:effectLst/>
                <a:latin typeface="Times New Roman" panose="02020603050405020304" pitchFamily="18" charset="0"/>
              </a:rPr>
              <a:t>International Journal of Hospitality Management</a:t>
            </a:r>
            <a:r>
              <a:rPr lang="en-US" sz="3700" dirty="0">
                <a:effectLst/>
                <a:latin typeface="Times New Roman" panose="02020603050405020304" pitchFamily="18" charset="0"/>
              </a:rPr>
              <a:t>, 84, p.102322. </a:t>
            </a:r>
            <a:r>
              <a:rPr lang="en-US" sz="3700" dirty="0" err="1">
                <a:effectLst/>
                <a:latin typeface="Times New Roman" panose="02020603050405020304" pitchFamily="18" charset="0"/>
              </a:rPr>
              <a:t>doi:https</a:t>
            </a:r>
            <a:r>
              <a:rPr lang="en-US" sz="3700" dirty="0">
                <a:effectLst/>
                <a:latin typeface="Times New Roman" panose="02020603050405020304" pitchFamily="18" charset="0"/>
              </a:rPr>
              <a:t>://doi.org/10.1016/j.ijhm.2019.102322.</a:t>
            </a:r>
          </a:p>
          <a:p>
            <a:pPr>
              <a:lnSpc>
                <a:spcPct val="150000"/>
              </a:lnSpc>
            </a:pPr>
            <a:r>
              <a:rPr lang="en-US" sz="3700" dirty="0">
                <a:effectLst/>
                <a:latin typeface="Times New Roman" panose="02020603050405020304" pitchFamily="18" charset="0"/>
              </a:rPr>
              <a:t>Dur, R. and </a:t>
            </a:r>
            <a:r>
              <a:rPr lang="en-US" sz="3700" dirty="0" err="1">
                <a:effectLst/>
                <a:latin typeface="Times New Roman" panose="02020603050405020304" pitchFamily="18" charset="0"/>
              </a:rPr>
              <a:t>Vollaard</a:t>
            </a:r>
            <a:r>
              <a:rPr lang="en-US" sz="3700" dirty="0">
                <a:effectLst/>
                <a:latin typeface="Times New Roman" panose="02020603050405020304" pitchFamily="18" charset="0"/>
              </a:rPr>
              <a:t>, B. (2014). The Power of a Bad Example. </a:t>
            </a:r>
            <a:r>
              <a:rPr lang="en-US" sz="3700" i="1" dirty="0">
                <a:effectLst/>
                <a:latin typeface="Times New Roman" panose="02020603050405020304" pitchFamily="18" charset="0"/>
              </a:rPr>
              <a:t>Environment and Behavior</a:t>
            </a:r>
            <a:r>
              <a:rPr lang="en-US" sz="3700" dirty="0">
                <a:effectLst/>
                <a:latin typeface="Times New Roman" panose="02020603050405020304" pitchFamily="18" charset="0"/>
              </a:rPr>
              <a:t>, 47(9), pp.970–1000. </a:t>
            </a:r>
            <a:r>
              <a:rPr lang="en-US" sz="3700" dirty="0" err="1">
                <a:effectLst/>
                <a:latin typeface="Times New Roman" panose="02020603050405020304" pitchFamily="18" charset="0"/>
              </a:rPr>
              <a:t>doi:https</a:t>
            </a:r>
            <a:r>
              <a:rPr lang="en-US" sz="3700" dirty="0">
                <a:effectLst/>
                <a:latin typeface="Times New Roman" panose="02020603050405020304" pitchFamily="18" charset="0"/>
              </a:rPr>
              <a:t>://doi.org/10.1177/0013916514535085.</a:t>
            </a:r>
          </a:p>
          <a:p>
            <a:pPr>
              <a:lnSpc>
                <a:spcPct val="150000"/>
              </a:lnSpc>
            </a:pPr>
            <a:r>
              <a:rPr lang="en-US" sz="3700" dirty="0">
                <a:effectLst/>
                <a:latin typeface="Times New Roman" panose="02020603050405020304" pitchFamily="18" charset="0"/>
              </a:rPr>
              <a:t>Johnson, B. (2013). </a:t>
            </a:r>
            <a:r>
              <a:rPr lang="en-US" sz="3700" i="1" dirty="0">
                <a:effectLst/>
                <a:latin typeface="Times New Roman" panose="02020603050405020304" pitchFamily="18" charset="0"/>
              </a:rPr>
              <a:t>Zero Waste Home: The Ultimate Guide to Simplifying Your Life by Reducing Your Waste</a:t>
            </a:r>
            <a:r>
              <a:rPr lang="en-US" sz="3700" dirty="0">
                <a:effectLst/>
                <a:latin typeface="Times New Roman" panose="02020603050405020304" pitchFamily="18" charset="0"/>
              </a:rPr>
              <a:t>. [online] </a:t>
            </a:r>
            <a:r>
              <a:rPr lang="en-US" sz="3700" i="1" dirty="0">
                <a:effectLst/>
                <a:latin typeface="Times New Roman" panose="02020603050405020304" pitchFamily="18" charset="0"/>
              </a:rPr>
              <a:t>Google Books</a:t>
            </a:r>
            <a:r>
              <a:rPr lang="en-US" sz="3700" dirty="0">
                <a:effectLst/>
                <a:latin typeface="Times New Roman" panose="02020603050405020304" pitchFamily="18" charset="0"/>
              </a:rPr>
              <a:t>. Simon and Schuster. Available at: https://books.google.com/books?hl=en&amp;lr=&amp;id=p6NFEa0vAIoC&amp;oi=fnd&amp;pg=PA1&amp;dq=Organize+cleaning+supplies+Stocking+linens+Trash+bags+and+disposal+area&amp;ots=plFRyznRi8&amp;sig=QucwdAjREvX2xLzneeAwkiir5E0 [Accessed 9 Nov. 2023].</a:t>
            </a:r>
          </a:p>
          <a:p>
            <a:pPr>
              <a:lnSpc>
                <a:spcPct val="150000"/>
              </a:lnSpc>
            </a:pPr>
            <a:r>
              <a:rPr lang="en-US" sz="3700" dirty="0" err="1">
                <a:effectLst/>
                <a:latin typeface="Times New Roman" panose="02020603050405020304" pitchFamily="18" charset="0"/>
              </a:rPr>
              <a:t>Nimri</a:t>
            </a:r>
            <a:r>
              <a:rPr lang="en-US" sz="3700" dirty="0">
                <a:effectLst/>
                <a:latin typeface="Times New Roman" panose="02020603050405020304" pitchFamily="18" charset="0"/>
              </a:rPr>
              <a:t>, R., </a:t>
            </a:r>
            <a:r>
              <a:rPr lang="en-US" sz="3700" dirty="0" err="1">
                <a:effectLst/>
                <a:latin typeface="Times New Roman" panose="02020603050405020304" pitchFamily="18" charset="0"/>
              </a:rPr>
              <a:t>Kensbock</a:t>
            </a:r>
            <a:r>
              <a:rPr lang="en-US" sz="3700" dirty="0">
                <a:effectLst/>
                <a:latin typeface="Times New Roman" panose="02020603050405020304" pitchFamily="18" charset="0"/>
              </a:rPr>
              <a:t>, S., Bailey, J., Jennings, G. and </a:t>
            </a:r>
            <a:r>
              <a:rPr lang="en-US" sz="3700" dirty="0" err="1">
                <a:effectLst/>
                <a:latin typeface="Times New Roman" panose="02020603050405020304" pitchFamily="18" charset="0"/>
              </a:rPr>
              <a:t>Patiar</a:t>
            </a:r>
            <a:r>
              <a:rPr lang="en-US" sz="3700" dirty="0">
                <a:effectLst/>
                <a:latin typeface="Times New Roman" panose="02020603050405020304" pitchFamily="18" charset="0"/>
              </a:rPr>
              <a:t>, A. (2020). Realizing dignity in housekeeping work: Evidence of five star hotels. </a:t>
            </a:r>
            <a:r>
              <a:rPr lang="en-US" sz="3700" i="1" dirty="0">
                <a:effectLst/>
                <a:latin typeface="Times New Roman" panose="02020603050405020304" pitchFamily="18" charset="0"/>
              </a:rPr>
              <a:t>Journal of Human Resources in Hospitality &amp; Tourism</a:t>
            </a:r>
            <a:r>
              <a:rPr lang="en-US" sz="3700" dirty="0">
                <a:effectLst/>
                <a:latin typeface="Times New Roman" panose="02020603050405020304" pitchFamily="18" charset="0"/>
              </a:rPr>
              <a:t>, pp.1–20. </a:t>
            </a:r>
            <a:r>
              <a:rPr lang="en-US" sz="3700" dirty="0" err="1">
                <a:effectLst/>
                <a:latin typeface="Times New Roman" panose="02020603050405020304" pitchFamily="18" charset="0"/>
              </a:rPr>
              <a:t>doi:https</a:t>
            </a:r>
            <a:r>
              <a:rPr lang="en-US" sz="3700" dirty="0">
                <a:effectLst/>
                <a:latin typeface="Times New Roman" panose="02020603050405020304" pitchFamily="18" charset="0"/>
              </a:rPr>
              <a:t>://doi.org/10.1080/15332845.2020.1737770.</a:t>
            </a:r>
          </a:p>
          <a:p>
            <a:pPr>
              <a:lnSpc>
                <a:spcPct val="150000"/>
              </a:lnSpc>
            </a:pPr>
            <a:r>
              <a:rPr lang="en-US" sz="3700" dirty="0" err="1">
                <a:effectLst/>
                <a:latin typeface="Times New Roman" panose="02020603050405020304" pitchFamily="18" charset="0"/>
              </a:rPr>
              <a:t>Pipher</a:t>
            </a:r>
            <a:r>
              <a:rPr lang="en-US" sz="3700" dirty="0">
                <a:effectLst/>
                <a:latin typeface="Times New Roman" panose="02020603050405020304" pitchFamily="18" charset="0"/>
              </a:rPr>
              <a:t>, Z. (2021). Kinematics and Muscle Activity of the Upper Extremity While Performing Cleaning Tasks. </a:t>
            </a:r>
            <a:r>
              <a:rPr lang="en-US" sz="3700" i="1" dirty="0">
                <a:effectLst/>
                <a:latin typeface="Times New Roman" panose="02020603050405020304" pitchFamily="18" charset="0"/>
              </a:rPr>
              <a:t>dr.library.brocku.ca</a:t>
            </a:r>
            <a:r>
              <a:rPr lang="en-US" sz="3700" dirty="0">
                <a:effectLst/>
                <a:latin typeface="Times New Roman" panose="02020603050405020304" pitchFamily="18" charset="0"/>
              </a:rPr>
              <a:t>. [online] Available at: https://dr.library.brocku.ca/handle/10464/15501 [Accessed 9 Nov. 2023].</a:t>
            </a:r>
          </a:p>
          <a:p>
            <a:pPr>
              <a:lnSpc>
                <a:spcPct val="150000"/>
              </a:lnSpc>
            </a:pPr>
            <a:r>
              <a:rPr lang="en-US" sz="3700" dirty="0" err="1">
                <a:effectLst/>
                <a:latin typeface="Times New Roman" panose="02020603050405020304" pitchFamily="18" charset="0"/>
              </a:rPr>
              <a:t>Sianipar</a:t>
            </a:r>
            <a:r>
              <a:rPr lang="en-US" sz="3700" dirty="0">
                <a:effectLst/>
                <a:latin typeface="Times New Roman" panose="02020603050405020304" pitchFamily="18" charset="0"/>
              </a:rPr>
              <a:t>, R., Juliana and RL, C. (2023). </a:t>
            </a:r>
            <a:r>
              <a:rPr lang="en-US" sz="3700" i="1" dirty="0">
                <a:effectLst/>
                <a:latin typeface="Times New Roman" panose="02020603050405020304" pitchFamily="18" charset="0"/>
              </a:rPr>
              <a:t>Procedure Housekeeping</a:t>
            </a:r>
            <a:r>
              <a:rPr lang="en-US" sz="3700" dirty="0">
                <a:effectLst/>
                <a:latin typeface="Times New Roman" panose="02020603050405020304" pitchFamily="18" charset="0"/>
              </a:rPr>
              <a:t>. [online] </a:t>
            </a:r>
            <a:r>
              <a:rPr lang="en-US" sz="3700" i="1" dirty="0">
                <a:effectLst/>
                <a:latin typeface="Times New Roman" panose="02020603050405020304" pitchFamily="18" charset="0"/>
              </a:rPr>
              <a:t>Google Books</a:t>
            </a:r>
            <a:r>
              <a:rPr lang="en-US" sz="3700" dirty="0">
                <a:effectLst/>
                <a:latin typeface="Times New Roman" panose="02020603050405020304" pitchFamily="18" charset="0"/>
              </a:rPr>
              <a:t>. </a:t>
            </a:r>
            <a:r>
              <a:rPr lang="en-US" sz="3700" dirty="0" err="1">
                <a:effectLst/>
                <a:latin typeface="Times New Roman" panose="02020603050405020304" pitchFamily="18" charset="0"/>
              </a:rPr>
              <a:t>Penerbit</a:t>
            </a:r>
            <a:r>
              <a:rPr lang="en-US" sz="3700" dirty="0">
                <a:effectLst/>
                <a:latin typeface="Times New Roman" panose="02020603050405020304" pitchFamily="18" charset="0"/>
              </a:rPr>
              <a:t> NEM. Available at: https://books.google.com/books?hl=en&amp;lr=&amp;id=Vq61EAAAQBAJ&amp;oi=fnd&amp;pg=PR1&amp;dq=There+should+be+clean+space+for+bed+sheets [Accessed 9 Nov. 2023].</a:t>
            </a:r>
          </a:p>
          <a:p>
            <a:pPr>
              <a:lnSpc>
                <a:spcPct val="150000"/>
              </a:lnSpc>
            </a:pPr>
            <a:r>
              <a:rPr lang="en-US" sz="3700" dirty="0">
                <a:effectLst/>
                <a:latin typeface="Times New Roman" panose="02020603050405020304" pitchFamily="18" charset="0"/>
              </a:rPr>
              <a:t>Somerville, M. (2014). </a:t>
            </a:r>
            <a:r>
              <a:rPr lang="en-US" sz="3700" i="1" dirty="0">
                <a:effectLst/>
                <a:latin typeface="Times New Roman" panose="02020603050405020304" pitchFamily="18" charset="0"/>
              </a:rPr>
              <a:t>All You Need Is Less: The Eco-Friendly Guide to Guilt-Free Green Living and Stress-Free Simplicity</a:t>
            </a:r>
            <a:r>
              <a:rPr lang="en-US" sz="3700" dirty="0">
                <a:effectLst/>
                <a:latin typeface="Times New Roman" panose="02020603050405020304" pitchFamily="18" charset="0"/>
              </a:rPr>
              <a:t>. [online] </a:t>
            </a:r>
            <a:r>
              <a:rPr lang="en-US" sz="3700" i="1" dirty="0">
                <a:effectLst/>
                <a:latin typeface="Times New Roman" panose="02020603050405020304" pitchFamily="18" charset="0"/>
              </a:rPr>
              <a:t>Google Books</a:t>
            </a:r>
            <a:r>
              <a:rPr lang="en-US" sz="3700" dirty="0">
                <a:effectLst/>
                <a:latin typeface="Times New Roman" panose="02020603050405020304" pitchFamily="18" charset="0"/>
              </a:rPr>
              <a:t>. </a:t>
            </a:r>
            <a:r>
              <a:rPr lang="en-US" sz="3700" dirty="0" err="1">
                <a:effectLst/>
                <a:latin typeface="Times New Roman" panose="02020603050405020304" pitchFamily="18" charset="0"/>
              </a:rPr>
              <a:t>Cleis</a:t>
            </a:r>
            <a:r>
              <a:rPr lang="en-US" sz="3700" dirty="0">
                <a:effectLst/>
                <a:latin typeface="Times New Roman" panose="02020603050405020304" pitchFamily="18" charset="0"/>
              </a:rPr>
              <a:t> Press. Available at: https://books.google.com/books?hl=en&amp;lr=&amp;id=m9pRAwAAQBAJ&amp;oi=fnd&amp;pg=PR13&amp;dq=Selecting+the+right+caddy+Microfiber+clothes+and+sponge+Disposable+gloves&amp;ots=MBbiTAI8E3&amp;sig=-W-jy8XMfqhCDIGFndsD1vcElPk [Accessed 9 Nov. 2023].</a:t>
            </a:r>
          </a:p>
          <a:p>
            <a:pPr>
              <a:lnSpc>
                <a:spcPct val="150000"/>
              </a:lnSpc>
            </a:pPr>
            <a:r>
              <a:rPr lang="en-US" sz="3700" dirty="0">
                <a:effectLst/>
                <a:latin typeface="Times New Roman" panose="02020603050405020304" pitchFamily="18" charset="0"/>
              </a:rPr>
              <a:t>Wong, T.K.M., Man, S.S. and Chan, A.H.S. (2020). Critical factors for the use or non-use of personal protective equipment amongst construction workers. </a:t>
            </a:r>
            <a:r>
              <a:rPr lang="en-US" sz="3700" i="1" dirty="0">
                <a:effectLst/>
                <a:latin typeface="Times New Roman" panose="02020603050405020304" pitchFamily="18" charset="0"/>
              </a:rPr>
              <a:t>Safety Science</a:t>
            </a:r>
            <a:r>
              <a:rPr lang="en-US" sz="3700" dirty="0">
                <a:effectLst/>
                <a:latin typeface="Times New Roman" panose="02020603050405020304" pitchFamily="18" charset="0"/>
              </a:rPr>
              <a:t>, 126, p.104663. </a:t>
            </a:r>
            <a:r>
              <a:rPr lang="en-US" sz="3700" dirty="0" err="1">
                <a:effectLst/>
                <a:latin typeface="Times New Roman" panose="02020603050405020304" pitchFamily="18" charset="0"/>
              </a:rPr>
              <a:t>doi:https</a:t>
            </a:r>
            <a:r>
              <a:rPr lang="en-US" sz="3700" dirty="0">
                <a:effectLst/>
                <a:latin typeface="Times New Roman" panose="02020603050405020304" pitchFamily="18" charset="0"/>
              </a:rPr>
              <a:t>://doi.org/10.1016/j.ssci.2020.104663.</a:t>
            </a:r>
          </a:p>
          <a:p>
            <a:pPr>
              <a:lnSpc>
                <a:spcPct val="150000"/>
              </a:lnSpc>
            </a:pPr>
            <a:r>
              <a:rPr lang="en-US" sz="3700" dirty="0">
                <a:effectLst/>
                <a:latin typeface="Times New Roman" panose="02020603050405020304" pitchFamily="18" charset="0"/>
              </a:rPr>
              <a:t>Yates, L. and Evans, D. (2016). Dirtying Linen: Re-evaluating the sustainability of domestic laundry. </a:t>
            </a:r>
            <a:r>
              <a:rPr lang="en-US" sz="3700" i="1" dirty="0">
                <a:effectLst/>
                <a:latin typeface="Times New Roman" panose="02020603050405020304" pitchFamily="18" charset="0"/>
              </a:rPr>
              <a:t>Environmental Policy and Governance</a:t>
            </a:r>
            <a:r>
              <a:rPr lang="en-US" sz="3700" dirty="0">
                <a:effectLst/>
                <a:latin typeface="Times New Roman" panose="02020603050405020304" pitchFamily="18" charset="0"/>
              </a:rPr>
              <a:t>, 26(2), pp.101–115. </a:t>
            </a:r>
            <a:r>
              <a:rPr lang="en-US" sz="3700" dirty="0" err="1">
                <a:effectLst/>
                <a:latin typeface="Times New Roman" panose="02020603050405020304" pitchFamily="18" charset="0"/>
              </a:rPr>
              <a:t>doi:https</a:t>
            </a:r>
            <a:r>
              <a:rPr lang="en-US" sz="3700" dirty="0">
                <a:effectLst/>
                <a:latin typeface="Times New Roman" panose="02020603050405020304" pitchFamily="18" charset="0"/>
              </a:rPr>
              <a:t>://doi.org/10.1002/eet.1704.</a:t>
            </a:r>
          </a:p>
          <a:p>
            <a:endParaRPr lang="en-GB" dirty="0"/>
          </a:p>
        </p:txBody>
      </p:sp>
    </p:spTree>
    <p:extLst>
      <p:ext uri="{BB962C8B-B14F-4D97-AF65-F5344CB8AC3E}">
        <p14:creationId xmlns:p14="http://schemas.microsoft.com/office/powerpoint/2010/main" val="33608607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223</TotalTime>
  <Words>2062</Words>
  <Application>Microsoft Office PowerPoint</Application>
  <PresentationFormat>Widescreen</PresentationFormat>
  <Paragraphs>121</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Presentation   Md Farhad Chowdhury Student ID: 2233893 </vt:lpstr>
      <vt:lpstr>Table of Content</vt:lpstr>
      <vt:lpstr>Introduction</vt:lpstr>
      <vt:lpstr>Safety in Housekeeping</vt:lpstr>
      <vt:lpstr>Actions necessary to avoid injuries </vt:lpstr>
      <vt:lpstr>Sorting Linen</vt:lpstr>
      <vt:lpstr>Trolley setup </vt:lpstr>
      <vt:lpstr>Caddy setup</vt:lpstr>
      <vt:lpstr>Vacuum maintenance </vt:lpstr>
      <vt:lpstr>Tools to do your job – in room</vt:lpstr>
      <vt:lpstr>Lost property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Md Farhad Chowdhury Student ID: 2233893</dc:title>
  <dc:creator>farhad chowdhury</dc:creator>
  <cp:lastModifiedBy>rezia begum</cp:lastModifiedBy>
  <cp:revision>2</cp:revision>
  <dcterms:created xsi:type="dcterms:W3CDTF">2023-11-09T11:18:46Z</dcterms:created>
  <dcterms:modified xsi:type="dcterms:W3CDTF">2023-11-11T22:01:18Z</dcterms:modified>
</cp:coreProperties>
</file>