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33"/>
  </p:notesMasterIdLst>
  <p:sldIdLst>
    <p:sldId id="256" r:id="rId2"/>
    <p:sldId id="257" r:id="rId3"/>
    <p:sldId id="280" r:id="rId4"/>
    <p:sldId id="258" r:id="rId5"/>
    <p:sldId id="281" r:id="rId6"/>
    <p:sldId id="259" r:id="rId7"/>
    <p:sldId id="260" r:id="rId8"/>
    <p:sldId id="282" r:id="rId9"/>
    <p:sldId id="261" r:id="rId10"/>
    <p:sldId id="262" r:id="rId11"/>
    <p:sldId id="283" r:id="rId12"/>
    <p:sldId id="263" r:id="rId13"/>
    <p:sldId id="264" r:id="rId14"/>
    <p:sldId id="266" r:id="rId15"/>
    <p:sldId id="267" r:id="rId16"/>
    <p:sldId id="268" r:id="rId17"/>
    <p:sldId id="269" r:id="rId18"/>
    <p:sldId id="271" r:id="rId19"/>
    <p:sldId id="284" r:id="rId20"/>
    <p:sldId id="285" r:id="rId21"/>
    <p:sldId id="286" r:id="rId22"/>
    <p:sldId id="287" r:id="rId23"/>
    <p:sldId id="288" r:id="rId24"/>
    <p:sldId id="289" r:id="rId25"/>
    <p:sldId id="290" r:id="rId26"/>
    <p:sldId id="275" r:id="rId27"/>
    <p:sldId id="277" r:id="rId28"/>
    <p:sldId id="291" r:id="rId29"/>
    <p:sldId id="292" r:id="rId30"/>
    <p:sldId id="293" r:id="rId31"/>
    <p:sldId id="279"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196"/>
    <p:restoredTop sz="67544" autoAdjust="0"/>
  </p:normalViewPr>
  <p:slideViewPr>
    <p:cSldViewPr snapToGrid="0">
      <p:cViewPr varScale="1">
        <p:scale>
          <a:sx n="49" d="100"/>
          <a:sy n="49" d="100"/>
        </p:scale>
        <p:origin x="176" y="800"/>
      </p:cViewPr>
      <p:guideLst/>
    </p:cSldViewPr>
  </p:slideViewPr>
  <p:notesTextViewPr>
    <p:cViewPr>
      <p:scale>
        <a:sx n="3" d="2"/>
        <a:sy n="3" d="2"/>
      </p:scale>
      <p:origin x="0" y="-176"/>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4FF80A-E345-4CA5-8E1C-67188D74787B}"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20E03E8-0DE0-2443-9C41-2D05762D41FE}">
      <dgm:prSet/>
      <dgm:spPr/>
      <dgm:t>
        <a:bodyPr/>
        <a:lstStyle/>
        <a:p>
          <a:r>
            <a:rPr lang="en-GB" dirty="0"/>
            <a:t>1.   Distinguish between an exemption clause and a limitation clauses
2.   Explain how a term may be incorporated into a contract by signature, notice or a previous course of dealings
3.   Explain how exemption clauses are interpreted under the contra proferentem rule, and
4.   Explain the controls on exemptions clauses in the Unfair Contract Terms Act 1977 and the Consumer Rights Act 2015.</a:t>
          </a:r>
        </a:p>
      </dgm:t>
    </dgm:pt>
    <dgm:pt modelId="{E8BAE636-0004-C542-9C8F-B9A3DF091EE3}" type="parTrans" cxnId="{F6C42A47-21C5-9944-9491-874F52730A3F}">
      <dgm:prSet/>
      <dgm:spPr/>
      <dgm:t>
        <a:bodyPr/>
        <a:lstStyle/>
        <a:p>
          <a:endParaRPr lang="en-GB"/>
        </a:p>
      </dgm:t>
    </dgm:pt>
    <dgm:pt modelId="{8D2D1DC5-E19B-F841-814B-F1A9A292DB7F}" type="sibTrans" cxnId="{F6C42A47-21C5-9944-9491-874F52730A3F}">
      <dgm:prSet/>
      <dgm:spPr/>
      <dgm:t>
        <a:bodyPr/>
        <a:lstStyle/>
        <a:p>
          <a:endParaRPr lang="en-GB"/>
        </a:p>
      </dgm:t>
    </dgm:pt>
    <dgm:pt modelId="{55FF3789-B31A-43D2-82A7-8EBA2B7538AD}" type="pres">
      <dgm:prSet presAssocID="{EB4FF80A-E345-4CA5-8E1C-67188D74787B}" presName="linear" presStyleCnt="0">
        <dgm:presLayoutVars>
          <dgm:animLvl val="lvl"/>
          <dgm:resizeHandles val="exact"/>
        </dgm:presLayoutVars>
      </dgm:prSet>
      <dgm:spPr/>
    </dgm:pt>
    <dgm:pt modelId="{29770C92-8F88-534C-9C25-902EEE410074}" type="pres">
      <dgm:prSet presAssocID="{A20E03E8-0DE0-2443-9C41-2D05762D41FE}" presName="parentText" presStyleLbl="node1" presStyleIdx="0" presStyleCnt="1">
        <dgm:presLayoutVars>
          <dgm:chMax val="0"/>
          <dgm:bulletEnabled val="1"/>
        </dgm:presLayoutVars>
      </dgm:prSet>
      <dgm:spPr/>
    </dgm:pt>
  </dgm:ptLst>
  <dgm:cxnLst>
    <dgm:cxn modelId="{F6C42A47-21C5-9944-9491-874F52730A3F}" srcId="{EB4FF80A-E345-4CA5-8E1C-67188D74787B}" destId="{A20E03E8-0DE0-2443-9C41-2D05762D41FE}" srcOrd="0" destOrd="0" parTransId="{E8BAE636-0004-C542-9C8F-B9A3DF091EE3}" sibTransId="{8D2D1DC5-E19B-F841-814B-F1A9A292DB7F}"/>
    <dgm:cxn modelId="{5D00398B-7DBF-9743-9AB3-093BF9620EAC}" type="presOf" srcId="{A20E03E8-0DE0-2443-9C41-2D05762D41FE}" destId="{29770C92-8F88-534C-9C25-902EEE410074}" srcOrd="0" destOrd="0" presId="urn:microsoft.com/office/officeart/2005/8/layout/vList2"/>
    <dgm:cxn modelId="{C15DBDD8-0244-4ED9-B079-89DA8107781E}" type="presOf" srcId="{EB4FF80A-E345-4CA5-8E1C-67188D74787B}" destId="{55FF3789-B31A-43D2-82A7-8EBA2B7538AD}" srcOrd="0" destOrd="0" presId="urn:microsoft.com/office/officeart/2005/8/layout/vList2"/>
    <dgm:cxn modelId="{45FDFD98-E7CF-7446-9E7A-F57D0AA4BBE4}" type="presParOf" srcId="{55FF3789-B31A-43D2-82A7-8EBA2B7538AD}" destId="{29770C92-8F88-534C-9C25-902EEE410074}"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78EA2C-3DC3-324E-9782-E9DD99DC664C}" type="doc">
      <dgm:prSet loTypeId="urn:microsoft.com/office/officeart/2005/8/layout/equation1" loCatId="" qsTypeId="urn:microsoft.com/office/officeart/2005/8/quickstyle/simple1" qsCatId="simple" csTypeId="urn:microsoft.com/office/officeart/2005/8/colors/accent1_2" csCatId="accent1" phldr="1"/>
      <dgm:spPr/>
    </dgm:pt>
    <dgm:pt modelId="{0877808F-ED8C-F243-91BE-FA6E2F1CDA4D}">
      <dgm:prSet phldrT="[Text]"/>
      <dgm:spPr/>
      <dgm:t>
        <a:bodyPr/>
        <a:lstStyle/>
        <a:p>
          <a:r>
            <a:rPr lang="en-GB" dirty="0"/>
            <a:t>Incorporated</a:t>
          </a:r>
        </a:p>
      </dgm:t>
    </dgm:pt>
    <dgm:pt modelId="{D9EA2A0E-2969-C845-B95B-25980E52F72C}" type="parTrans" cxnId="{C7327FAC-773C-464B-9ABB-34FBECD77A8C}">
      <dgm:prSet/>
      <dgm:spPr/>
      <dgm:t>
        <a:bodyPr/>
        <a:lstStyle/>
        <a:p>
          <a:endParaRPr lang="en-GB"/>
        </a:p>
      </dgm:t>
    </dgm:pt>
    <dgm:pt modelId="{E5B07260-01C5-224F-B5EB-5A66F9799188}" type="sibTrans" cxnId="{C7327FAC-773C-464B-9ABB-34FBECD77A8C}">
      <dgm:prSet/>
      <dgm:spPr/>
      <dgm:t>
        <a:bodyPr/>
        <a:lstStyle/>
        <a:p>
          <a:endParaRPr lang="en-GB"/>
        </a:p>
      </dgm:t>
    </dgm:pt>
    <dgm:pt modelId="{00AF705F-F079-404D-816E-1AB917A0EBCE}">
      <dgm:prSet phldrT="[Text]"/>
      <dgm:spPr/>
      <dgm:t>
        <a:bodyPr/>
        <a:lstStyle/>
        <a:p>
          <a:r>
            <a:rPr lang="en-GB" dirty="0"/>
            <a:t>Constructed or interpreted</a:t>
          </a:r>
        </a:p>
      </dgm:t>
    </dgm:pt>
    <dgm:pt modelId="{30721032-1F51-8F48-BFAB-22EB1319082C}" type="parTrans" cxnId="{CDDE0338-C66A-584E-919B-FAD5B196A6D1}">
      <dgm:prSet/>
      <dgm:spPr/>
      <dgm:t>
        <a:bodyPr/>
        <a:lstStyle/>
        <a:p>
          <a:endParaRPr lang="en-GB"/>
        </a:p>
      </dgm:t>
    </dgm:pt>
    <dgm:pt modelId="{8196E01C-71FE-6348-9540-9B1E1E862008}" type="sibTrans" cxnId="{CDDE0338-C66A-584E-919B-FAD5B196A6D1}">
      <dgm:prSet/>
      <dgm:spPr/>
      <dgm:t>
        <a:bodyPr/>
        <a:lstStyle/>
        <a:p>
          <a:endParaRPr lang="en-GB"/>
        </a:p>
      </dgm:t>
    </dgm:pt>
    <dgm:pt modelId="{69DA1059-65DF-EA47-B210-BB5BDD0BFB36}">
      <dgm:prSet phldrT="[Text]"/>
      <dgm:spPr/>
      <dgm:t>
        <a:bodyPr/>
        <a:lstStyle/>
        <a:p>
          <a:r>
            <a:rPr lang="en-GB" dirty="0"/>
            <a:t>Statutory control compliant</a:t>
          </a:r>
        </a:p>
      </dgm:t>
    </dgm:pt>
    <dgm:pt modelId="{9533D9DB-233E-B443-86AD-BB7B01F1838E}" type="parTrans" cxnId="{4F647B23-52D0-8A44-9078-F946FABE1243}">
      <dgm:prSet/>
      <dgm:spPr/>
      <dgm:t>
        <a:bodyPr/>
        <a:lstStyle/>
        <a:p>
          <a:endParaRPr lang="en-GB"/>
        </a:p>
      </dgm:t>
    </dgm:pt>
    <dgm:pt modelId="{7F0F6C04-1E04-7541-AE7E-AE051C7BB0CD}" type="sibTrans" cxnId="{4F647B23-52D0-8A44-9078-F946FABE1243}">
      <dgm:prSet/>
      <dgm:spPr/>
      <dgm:t>
        <a:bodyPr/>
        <a:lstStyle/>
        <a:p>
          <a:endParaRPr lang="en-GB"/>
        </a:p>
      </dgm:t>
    </dgm:pt>
    <dgm:pt modelId="{0CFCFA31-6653-C247-B1E9-9E8D7CFC209E}">
      <dgm:prSet phldrT="[Text]"/>
      <dgm:spPr/>
      <dgm:t>
        <a:bodyPr/>
        <a:lstStyle/>
        <a:p>
          <a:r>
            <a:rPr lang="en-GB"/>
            <a:t>Enforceable</a:t>
          </a:r>
          <a:endParaRPr lang="en-GB" dirty="0"/>
        </a:p>
      </dgm:t>
    </dgm:pt>
    <dgm:pt modelId="{C26E296E-5DB4-1948-8914-123B7F11E967}" type="sibTrans" cxnId="{A635A8D9-6C60-A34C-8366-2C11E0932CE0}">
      <dgm:prSet/>
      <dgm:spPr/>
      <dgm:t>
        <a:bodyPr/>
        <a:lstStyle/>
        <a:p>
          <a:endParaRPr lang="en-GB"/>
        </a:p>
      </dgm:t>
    </dgm:pt>
    <dgm:pt modelId="{B7CDF1BB-6404-F941-84A4-646E5D8764A4}" type="parTrans" cxnId="{A635A8D9-6C60-A34C-8366-2C11E0932CE0}">
      <dgm:prSet/>
      <dgm:spPr/>
      <dgm:t>
        <a:bodyPr/>
        <a:lstStyle/>
        <a:p>
          <a:endParaRPr lang="en-GB"/>
        </a:p>
      </dgm:t>
    </dgm:pt>
    <dgm:pt modelId="{BAC189CA-8D83-9D42-A404-5FABEC0243FE}" type="pres">
      <dgm:prSet presAssocID="{3778EA2C-3DC3-324E-9782-E9DD99DC664C}" presName="linearFlow" presStyleCnt="0">
        <dgm:presLayoutVars>
          <dgm:dir/>
          <dgm:resizeHandles val="exact"/>
        </dgm:presLayoutVars>
      </dgm:prSet>
      <dgm:spPr/>
    </dgm:pt>
    <dgm:pt modelId="{90962AB9-1E1A-5342-990B-FF2E3DD85676}" type="pres">
      <dgm:prSet presAssocID="{0877808F-ED8C-F243-91BE-FA6E2F1CDA4D}" presName="node" presStyleLbl="node1" presStyleIdx="0" presStyleCnt="4">
        <dgm:presLayoutVars>
          <dgm:bulletEnabled val="1"/>
        </dgm:presLayoutVars>
      </dgm:prSet>
      <dgm:spPr/>
    </dgm:pt>
    <dgm:pt modelId="{4C9AFEB9-6D69-C541-8DA6-5A081AE02140}" type="pres">
      <dgm:prSet presAssocID="{E5B07260-01C5-224F-B5EB-5A66F9799188}" presName="spacerL" presStyleCnt="0"/>
      <dgm:spPr/>
    </dgm:pt>
    <dgm:pt modelId="{E91E4560-B624-4A4A-8C0A-241C5233EAB8}" type="pres">
      <dgm:prSet presAssocID="{E5B07260-01C5-224F-B5EB-5A66F9799188}" presName="sibTrans" presStyleLbl="sibTrans2D1" presStyleIdx="0" presStyleCnt="3"/>
      <dgm:spPr/>
    </dgm:pt>
    <dgm:pt modelId="{95CB819A-B3B4-A24E-B044-1835CE429B53}" type="pres">
      <dgm:prSet presAssocID="{E5B07260-01C5-224F-B5EB-5A66F9799188}" presName="spacerR" presStyleCnt="0"/>
      <dgm:spPr/>
    </dgm:pt>
    <dgm:pt modelId="{BAC05FD9-A88E-804E-B71A-495E59C03070}" type="pres">
      <dgm:prSet presAssocID="{00AF705F-F079-404D-816E-1AB917A0EBCE}" presName="node" presStyleLbl="node1" presStyleIdx="1" presStyleCnt="4">
        <dgm:presLayoutVars>
          <dgm:bulletEnabled val="1"/>
        </dgm:presLayoutVars>
      </dgm:prSet>
      <dgm:spPr/>
    </dgm:pt>
    <dgm:pt modelId="{41F6B8FD-6736-784E-9EE1-714DC67C9FD3}" type="pres">
      <dgm:prSet presAssocID="{8196E01C-71FE-6348-9540-9B1E1E862008}" presName="spacerL" presStyleCnt="0"/>
      <dgm:spPr/>
    </dgm:pt>
    <dgm:pt modelId="{30DA38C0-8C9A-3F46-A9E1-C7A13FE037BC}" type="pres">
      <dgm:prSet presAssocID="{8196E01C-71FE-6348-9540-9B1E1E862008}" presName="sibTrans" presStyleLbl="sibTrans2D1" presStyleIdx="1" presStyleCnt="3"/>
      <dgm:spPr/>
    </dgm:pt>
    <dgm:pt modelId="{00BD8D4D-D4E7-BD46-BBA4-307FBC7D468F}" type="pres">
      <dgm:prSet presAssocID="{8196E01C-71FE-6348-9540-9B1E1E862008}" presName="spacerR" presStyleCnt="0"/>
      <dgm:spPr/>
    </dgm:pt>
    <dgm:pt modelId="{44D2C61A-9CF2-1449-8A8D-9EC7DE66AA28}" type="pres">
      <dgm:prSet presAssocID="{69DA1059-65DF-EA47-B210-BB5BDD0BFB36}" presName="node" presStyleLbl="node1" presStyleIdx="2" presStyleCnt="4">
        <dgm:presLayoutVars>
          <dgm:bulletEnabled val="1"/>
        </dgm:presLayoutVars>
      </dgm:prSet>
      <dgm:spPr/>
    </dgm:pt>
    <dgm:pt modelId="{21328AF5-5315-8542-ACD5-1EE7A7EEC988}" type="pres">
      <dgm:prSet presAssocID="{7F0F6C04-1E04-7541-AE7E-AE051C7BB0CD}" presName="spacerL" presStyleCnt="0"/>
      <dgm:spPr/>
    </dgm:pt>
    <dgm:pt modelId="{EA1B4770-13DF-5A42-BA8B-8B0577BF88CE}" type="pres">
      <dgm:prSet presAssocID="{7F0F6C04-1E04-7541-AE7E-AE051C7BB0CD}" presName="sibTrans" presStyleLbl="sibTrans2D1" presStyleIdx="2" presStyleCnt="3"/>
      <dgm:spPr/>
    </dgm:pt>
    <dgm:pt modelId="{977E77B2-2FA5-444A-810E-39157E793411}" type="pres">
      <dgm:prSet presAssocID="{7F0F6C04-1E04-7541-AE7E-AE051C7BB0CD}" presName="spacerR" presStyleCnt="0"/>
      <dgm:spPr/>
    </dgm:pt>
    <dgm:pt modelId="{E0F96FBC-278F-5E4B-9513-82DEE06DCB65}" type="pres">
      <dgm:prSet presAssocID="{0CFCFA31-6653-C247-B1E9-9E8D7CFC209E}" presName="node" presStyleLbl="node1" presStyleIdx="3" presStyleCnt="4">
        <dgm:presLayoutVars>
          <dgm:bulletEnabled val="1"/>
        </dgm:presLayoutVars>
      </dgm:prSet>
      <dgm:spPr/>
    </dgm:pt>
  </dgm:ptLst>
  <dgm:cxnLst>
    <dgm:cxn modelId="{C15EF806-6C64-3F4A-B9ED-70FBCABA063E}" type="presOf" srcId="{3778EA2C-3DC3-324E-9782-E9DD99DC664C}" destId="{BAC189CA-8D83-9D42-A404-5FABEC0243FE}" srcOrd="0" destOrd="0" presId="urn:microsoft.com/office/officeart/2005/8/layout/equation1"/>
    <dgm:cxn modelId="{E2CC8F0E-403F-5D4B-A591-641BADB3836D}" type="presOf" srcId="{0CFCFA31-6653-C247-B1E9-9E8D7CFC209E}" destId="{E0F96FBC-278F-5E4B-9513-82DEE06DCB65}" srcOrd="0" destOrd="0" presId="urn:microsoft.com/office/officeart/2005/8/layout/equation1"/>
    <dgm:cxn modelId="{4F647B23-52D0-8A44-9078-F946FABE1243}" srcId="{3778EA2C-3DC3-324E-9782-E9DD99DC664C}" destId="{69DA1059-65DF-EA47-B210-BB5BDD0BFB36}" srcOrd="2" destOrd="0" parTransId="{9533D9DB-233E-B443-86AD-BB7B01F1838E}" sibTransId="{7F0F6C04-1E04-7541-AE7E-AE051C7BB0CD}"/>
    <dgm:cxn modelId="{CDDE0338-C66A-584E-919B-FAD5B196A6D1}" srcId="{3778EA2C-3DC3-324E-9782-E9DD99DC664C}" destId="{00AF705F-F079-404D-816E-1AB917A0EBCE}" srcOrd="1" destOrd="0" parTransId="{30721032-1F51-8F48-BFAB-22EB1319082C}" sibTransId="{8196E01C-71FE-6348-9540-9B1E1E862008}"/>
    <dgm:cxn modelId="{FEDFC63A-1001-F04C-986C-FDDF3B892F64}" type="presOf" srcId="{E5B07260-01C5-224F-B5EB-5A66F9799188}" destId="{E91E4560-B624-4A4A-8C0A-241C5233EAB8}" srcOrd="0" destOrd="0" presId="urn:microsoft.com/office/officeart/2005/8/layout/equation1"/>
    <dgm:cxn modelId="{6D6A2956-5C77-104F-A9CD-498A0BEF6A87}" type="presOf" srcId="{69DA1059-65DF-EA47-B210-BB5BDD0BFB36}" destId="{44D2C61A-9CF2-1449-8A8D-9EC7DE66AA28}" srcOrd="0" destOrd="0" presId="urn:microsoft.com/office/officeart/2005/8/layout/equation1"/>
    <dgm:cxn modelId="{BEF17CA7-F3BB-3A48-8DDC-191936CB1EA0}" type="presOf" srcId="{0877808F-ED8C-F243-91BE-FA6E2F1CDA4D}" destId="{90962AB9-1E1A-5342-990B-FF2E3DD85676}" srcOrd="0" destOrd="0" presId="urn:microsoft.com/office/officeart/2005/8/layout/equation1"/>
    <dgm:cxn modelId="{C7327FAC-773C-464B-9ABB-34FBECD77A8C}" srcId="{3778EA2C-3DC3-324E-9782-E9DD99DC664C}" destId="{0877808F-ED8C-F243-91BE-FA6E2F1CDA4D}" srcOrd="0" destOrd="0" parTransId="{D9EA2A0E-2969-C845-B95B-25980E52F72C}" sibTransId="{E5B07260-01C5-224F-B5EB-5A66F9799188}"/>
    <dgm:cxn modelId="{F9A26CAD-FAB6-EC4F-B58B-1B18B217C2E6}" type="presOf" srcId="{00AF705F-F079-404D-816E-1AB917A0EBCE}" destId="{BAC05FD9-A88E-804E-B71A-495E59C03070}" srcOrd="0" destOrd="0" presId="urn:microsoft.com/office/officeart/2005/8/layout/equation1"/>
    <dgm:cxn modelId="{DCBEE3AF-F493-F74C-B29C-72D3312D092B}" type="presOf" srcId="{8196E01C-71FE-6348-9540-9B1E1E862008}" destId="{30DA38C0-8C9A-3F46-A9E1-C7A13FE037BC}" srcOrd="0" destOrd="0" presId="urn:microsoft.com/office/officeart/2005/8/layout/equation1"/>
    <dgm:cxn modelId="{A635A8D9-6C60-A34C-8366-2C11E0932CE0}" srcId="{3778EA2C-3DC3-324E-9782-E9DD99DC664C}" destId="{0CFCFA31-6653-C247-B1E9-9E8D7CFC209E}" srcOrd="3" destOrd="0" parTransId="{B7CDF1BB-6404-F941-84A4-646E5D8764A4}" sibTransId="{C26E296E-5DB4-1948-8914-123B7F11E967}"/>
    <dgm:cxn modelId="{800726F7-EBA6-C046-B7FE-124644435335}" type="presOf" srcId="{7F0F6C04-1E04-7541-AE7E-AE051C7BB0CD}" destId="{EA1B4770-13DF-5A42-BA8B-8B0577BF88CE}" srcOrd="0" destOrd="0" presId="urn:microsoft.com/office/officeart/2005/8/layout/equation1"/>
    <dgm:cxn modelId="{5133181B-2DEB-E74C-8756-15FD1948DD46}" type="presParOf" srcId="{BAC189CA-8D83-9D42-A404-5FABEC0243FE}" destId="{90962AB9-1E1A-5342-990B-FF2E3DD85676}" srcOrd="0" destOrd="0" presId="urn:microsoft.com/office/officeart/2005/8/layout/equation1"/>
    <dgm:cxn modelId="{D6EAE943-E92E-8F4A-A11F-1AF369DFE8E9}" type="presParOf" srcId="{BAC189CA-8D83-9D42-A404-5FABEC0243FE}" destId="{4C9AFEB9-6D69-C541-8DA6-5A081AE02140}" srcOrd="1" destOrd="0" presId="urn:microsoft.com/office/officeart/2005/8/layout/equation1"/>
    <dgm:cxn modelId="{D06BD45F-B64D-BD44-8C23-2B5EF59EBB3C}" type="presParOf" srcId="{BAC189CA-8D83-9D42-A404-5FABEC0243FE}" destId="{E91E4560-B624-4A4A-8C0A-241C5233EAB8}" srcOrd="2" destOrd="0" presId="urn:microsoft.com/office/officeart/2005/8/layout/equation1"/>
    <dgm:cxn modelId="{1B1BC643-B817-A044-8EF1-532DFBEB5014}" type="presParOf" srcId="{BAC189CA-8D83-9D42-A404-5FABEC0243FE}" destId="{95CB819A-B3B4-A24E-B044-1835CE429B53}" srcOrd="3" destOrd="0" presId="urn:microsoft.com/office/officeart/2005/8/layout/equation1"/>
    <dgm:cxn modelId="{76CB234D-CF66-1D44-8F13-B31B9F6EBA35}" type="presParOf" srcId="{BAC189CA-8D83-9D42-A404-5FABEC0243FE}" destId="{BAC05FD9-A88E-804E-B71A-495E59C03070}" srcOrd="4" destOrd="0" presId="urn:microsoft.com/office/officeart/2005/8/layout/equation1"/>
    <dgm:cxn modelId="{8FCA78ED-9EE3-BA4C-818B-E9BAAB09418E}" type="presParOf" srcId="{BAC189CA-8D83-9D42-A404-5FABEC0243FE}" destId="{41F6B8FD-6736-784E-9EE1-714DC67C9FD3}" srcOrd="5" destOrd="0" presId="urn:microsoft.com/office/officeart/2005/8/layout/equation1"/>
    <dgm:cxn modelId="{4EC6384E-1EC6-504D-B5D2-67396A1E8F81}" type="presParOf" srcId="{BAC189CA-8D83-9D42-A404-5FABEC0243FE}" destId="{30DA38C0-8C9A-3F46-A9E1-C7A13FE037BC}" srcOrd="6" destOrd="0" presId="urn:microsoft.com/office/officeart/2005/8/layout/equation1"/>
    <dgm:cxn modelId="{8479E74C-D2BB-0B4E-A4A3-C106F90E8686}" type="presParOf" srcId="{BAC189CA-8D83-9D42-A404-5FABEC0243FE}" destId="{00BD8D4D-D4E7-BD46-BBA4-307FBC7D468F}" srcOrd="7" destOrd="0" presId="urn:microsoft.com/office/officeart/2005/8/layout/equation1"/>
    <dgm:cxn modelId="{152A73A1-18F9-C649-8638-BADF769B77F2}" type="presParOf" srcId="{BAC189CA-8D83-9D42-A404-5FABEC0243FE}" destId="{44D2C61A-9CF2-1449-8A8D-9EC7DE66AA28}" srcOrd="8" destOrd="0" presId="urn:microsoft.com/office/officeart/2005/8/layout/equation1"/>
    <dgm:cxn modelId="{FFDD379E-3153-A041-BF74-7F5A82432A4A}" type="presParOf" srcId="{BAC189CA-8D83-9D42-A404-5FABEC0243FE}" destId="{21328AF5-5315-8542-ACD5-1EE7A7EEC988}" srcOrd="9" destOrd="0" presId="urn:microsoft.com/office/officeart/2005/8/layout/equation1"/>
    <dgm:cxn modelId="{0AF5D302-FBE2-6A48-ACE7-FE523DABD30B}" type="presParOf" srcId="{BAC189CA-8D83-9D42-A404-5FABEC0243FE}" destId="{EA1B4770-13DF-5A42-BA8B-8B0577BF88CE}" srcOrd="10" destOrd="0" presId="urn:microsoft.com/office/officeart/2005/8/layout/equation1"/>
    <dgm:cxn modelId="{CB44061E-057C-EE40-9A6D-4458FF10443A}" type="presParOf" srcId="{BAC189CA-8D83-9D42-A404-5FABEC0243FE}" destId="{977E77B2-2FA5-444A-810E-39157E793411}" srcOrd="11" destOrd="0" presId="urn:microsoft.com/office/officeart/2005/8/layout/equation1"/>
    <dgm:cxn modelId="{F3C8F947-D98E-0A46-BD5B-609BC0C8BFCC}" type="presParOf" srcId="{BAC189CA-8D83-9D42-A404-5FABEC0243FE}" destId="{E0F96FBC-278F-5E4B-9513-82DEE06DCB65}"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70C92-8F88-534C-9C25-902EEE410074}">
      <dsp:nvSpPr>
        <dsp:cNvPr id="0" name=""/>
        <dsp:cNvSpPr/>
      </dsp:nvSpPr>
      <dsp:spPr>
        <a:xfrm>
          <a:off x="0" y="323448"/>
          <a:ext cx="4874999" cy="393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1.   Distinguish between an exemption clause and a limitation clauses
2.   Explain how a term may be incorporated into a contract by signature, notice or a previous course of dealings
3.   Explain how exemption clauses are interpreted under the contra proferentem rule, and
4.   Explain the controls on exemptions clauses in the Unfair Contract Terms Act 1977 and the Consumer Rights Act 2015.</a:t>
          </a:r>
        </a:p>
      </dsp:txBody>
      <dsp:txXfrm>
        <a:off x="191905" y="515353"/>
        <a:ext cx="4491189" cy="35473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62AB9-1E1A-5342-990B-FF2E3DD85676}">
      <dsp:nvSpPr>
        <dsp:cNvPr id="0" name=""/>
        <dsp:cNvSpPr/>
      </dsp:nvSpPr>
      <dsp:spPr>
        <a:xfrm>
          <a:off x="6071" y="1332315"/>
          <a:ext cx="1686706" cy="16867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Incorporated</a:t>
          </a:r>
        </a:p>
      </dsp:txBody>
      <dsp:txXfrm>
        <a:off x="253083" y="1579327"/>
        <a:ext cx="1192682" cy="1192682"/>
      </dsp:txXfrm>
    </dsp:sp>
    <dsp:sp modelId="{E91E4560-B624-4A4A-8C0A-241C5233EAB8}">
      <dsp:nvSpPr>
        <dsp:cNvPr id="0" name=""/>
        <dsp:cNvSpPr/>
      </dsp:nvSpPr>
      <dsp:spPr>
        <a:xfrm>
          <a:off x="1829738" y="1686524"/>
          <a:ext cx="978289" cy="97828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959410" y="2060622"/>
        <a:ext cx="718945" cy="230093"/>
      </dsp:txXfrm>
    </dsp:sp>
    <dsp:sp modelId="{BAC05FD9-A88E-804E-B71A-495E59C03070}">
      <dsp:nvSpPr>
        <dsp:cNvPr id="0" name=""/>
        <dsp:cNvSpPr/>
      </dsp:nvSpPr>
      <dsp:spPr>
        <a:xfrm>
          <a:off x="2944988" y="1332315"/>
          <a:ext cx="1686706" cy="16867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Constructed or interpreted</a:t>
          </a:r>
        </a:p>
      </dsp:txBody>
      <dsp:txXfrm>
        <a:off x="3192000" y="1579327"/>
        <a:ext cx="1192682" cy="1192682"/>
      </dsp:txXfrm>
    </dsp:sp>
    <dsp:sp modelId="{30DA38C0-8C9A-3F46-A9E1-C7A13FE037BC}">
      <dsp:nvSpPr>
        <dsp:cNvPr id="0" name=""/>
        <dsp:cNvSpPr/>
      </dsp:nvSpPr>
      <dsp:spPr>
        <a:xfrm>
          <a:off x="4768655" y="1686524"/>
          <a:ext cx="978289" cy="978289"/>
        </a:xfrm>
        <a:prstGeom prst="mathPlus">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4898327" y="2060622"/>
        <a:ext cx="718945" cy="230093"/>
      </dsp:txXfrm>
    </dsp:sp>
    <dsp:sp modelId="{44D2C61A-9CF2-1449-8A8D-9EC7DE66AA28}">
      <dsp:nvSpPr>
        <dsp:cNvPr id="0" name=""/>
        <dsp:cNvSpPr/>
      </dsp:nvSpPr>
      <dsp:spPr>
        <a:xfrm>
          <a:off x="5883905" y="1332315"/>
          <a:ext cx="1686706" cy="16867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dirty="0"/>
            <a:t>Statutory control compliant</a:t>
          </a:r>
        </a:p>
      </dsp:txBody>
      <dsp:txXfrm>
        <a:off x="6130917" y="1579327"/>
        <a:ext cx="1192682" cy="1192682"/>
      </dsp:txXfrm>
    </dsp:sp>
    <dsp:sp modelId="{EA1B4770-13DF-5A42-BA8B-8B0577BF88CE}">
      <dsp:nvSpPr>
        <dsp:cNvPr id="0" name=""/>
        <dsp:cNvSpPr/>
      </dsp:nvSpPr>
      <dsp:spPr>
        <a:xfrm>
          <a:off x="7707572" y="1686524"/>
          <a:ext cx="978289" cy="978289"/>
        </a:xfrm>
        <a:prstGeom prst="mathEqual">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837244" y="1888052"/>
        <a:ext cx="718945" cy="575233"/>
      </dsp:txXfrm>
    </dsp:sp>
    <dsp:sp modelId="{E0F96FBC-278F-5E4B-9513-82DEE06DCB65}">
      <dsp:nvSpPr>
        <dsp:cNvPr id="0" name=""/>
        <dsp:cNvSpPr/>
      </dsp:nvSpPr>
      <dsp:spPr>
        <a:xfrm>
          <a:off x="8822822" y="1332315"/>
          <a:ext cx="1686706" cy="168670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GB" sz="1700" kern="1200"/>
            <a:t>Enforceable</a:t>
          </a:r>
          <a:endParaRPr lang="en-GB" sz="1700" kern="1200" dirty="0"/>
        </a:p>
      </dsp:txBody>
      <dsp:txXfrm>
        <a:off x="9069834" y="1579327"/>
        <a:ext cx="1192682" cy="11926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46B950-31BA-4C5D-98A2-74C4F1626358}" type="datetimeFigureOut">
              <a:rPr lang="en-GB"/>
              <a:t>17/03/2025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0CFE54-76F1-41F5-9E74-143B5A30F34C}" type="slidenum">
              <a:rPr lang="en-GB"/>
              <a:t>‹#›</a:t>
            </a:fld>
            <a:endParaRPr lang="en-GB"/>
          </a:p>
        </p:txBody>
      </p:sp>
    </p:spTree>
    <p:extLst>
      <p:ext uri="{BB962C8B-B14F-4D97-AF65-F5344CB8AC3E}">
        <p14:creationId xmlns:p14="http://schemas.microsoft.com/office/powerpoint/2010/main" val="249018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a:t>
            </a:fld>
            <a:endParaRPr lang="en-GB"/>
          </a:p>
        </p:txBody>
      </p:sp>
    </p:spTree>
    <p:extLst>
      <p:ext uri="{BB962C8B-B14F-4D97-AF65-F5344CB8AC3E}">
        <p14:creationId xmlns:p14="http://schemas.microsoft.com/office/powerpoint/2010/main" val="3924698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a:t>
            </a:fld>
            <a:endParaRPr lang="en-GB"/>
          </a:p>
        </p:txBody>
      </p:sp>
    </p:spTree>
    <p:extLst>
      <p:ext uri="{BB962C8B-B14F-4D97-AF65-F5344CB8AC3E}">
        <p14:creationId xmlns:p14="http://schemas.microsoft.com/office/powerpoint/2010/main" val="17838610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conversation raises important issues about the clauses in contracts that exclude or limit liability. The law requires certain criteria to first be present for such clauses to be valid. The legal rules that need to be considered here are:</a:t>
            </a:r>
          </a:p>
          <a:p>
            <a:endParaRPr lang="en-GB" dirty="0"/>
          </a:p>
          <a:p>
            <a:r>
              <a:rPr lang="en-GB" dirty="0"/>
              <a:t>(1)   Incorporation</a:t>
            </a:r>
          </a:p>
          <a:p>
            <a:endParaRPr lang="en-GB" dirty="0"/>
          </a:p>
          <a:p>
            <a:r>
              <a:rPr lang="en-GB" dirty="0"/>
              <a:t>(2)   Interpretation – wording must cover the loss</a:t>
            </a:r>
          </a:p>
          <a:p>
            <a:endParaRPr lang="en-GB" dirty="0"/>
          </a:p>
          <a:p>
            <a:r>
              <a:rPr lang="en-GB" dirty="0"/>
              <a:t>(3)   Statutory controls</a:t>
            </a:r>
          </a:p>
        </p:txBody>
      </p:sp>
      <p:sp>
        <p:nvSpPr>
          <p:cNvPr id="4" name="Slide Number Placeholder 3"/>
          <p:cNvSpPr>
            <a:spLocks noGrp="1"/>
          </p:cNvSpPr>
          <p:nvPr>
            <p:ph type="sldNum" sz="quarter" idx="5"/>
          </p:nvPr>
        </p:nvSpPr>
        <p:spPr/>
        <p:txBody>
          <a:bodyPr/>
          <a:lstStyle/>
          <a:p>
            <a:fld id="{550CFE54-76F1-41F5-9E74-143B5A30F34C}" type="slidenum">
              <a:rPr lang="en-GB" smtClean="0"/>
              <a:t>3</a:t>
            </a:fld>
            <a:endParaRPr lang="en-GB"/>
          </a:p>
        </p:txBody>
      </p:sp>
    </p:spTree>
    <p:extLst>
      <p:ext uri="{BB962C8B-B14F-4D97-AF65-F5344CB8AC3E}">
        <p14:creationId xmlns:p14="http://schemas.microsoft.com/office/powerpoint/2010/main" val="913488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party uses an exemption clause to exempt themselves from liability for their breach of contract, or some other legal duty. The same law applies to limitation clauses, where a party seeks to limit rather than completely exclude their liability.</a:t>
            </a:r>
          </a:p>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4</a:t>
            </a:fld>
            <a:endParaRPr lang="en-GB"/>
          </a:p>
        </p:txBody>
      </p:sp>
    </p:spTree>
    <p:extLst>
      <p:ext uri="{BB962C8B-B14F-4D97-AF65-F5344CB8AC3E}">
        <p14:creationId xmlns:p14="http://schemas.microsoft.com/office/powerpoint/2010/main" val="22894985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successfully rely on an exclusion clause a party must usually show that:</a:t>
            </a:r>
          </a:p>
          <a:p>
            <a:endParaRPr lang="en-US" dirty="0"/>
          </a:p>
          <a:p>
            <a:pPr marL="171450" indent="-171450">
              <a:buFont typeface="Arial" panose="020B0604020202020204" pitchFamily="34" charset="0"/>
              <a:buChar char="•"/>
            </a:pPr>
            <a:r>
              <a:rPr lang="en-US" dirty="0"/>
              <a:t>the term is incorporated as a term of the contract;</a:t>
            </a:r>
          </a:p>
          <a:p>
            <a:pPr marL="171450" indent="-171450">
              <a:buFont typeface="Arial" panose="020B0604020202020204" pitchFamily="34" charset="0"/>
              <a:buChar char="•"/>
            </a:pPr>
            <a:r>
              <a:rPr lang="en-US" dirty="0"/>
              <a:t>the wording of the clause covers the loss;</a:t>
            </a:r>
          </a:p>
          <a:p>
            <a:pPr marL="171450" indent="-171450">
              <a:buFont typeface="Arial" panose="020B0604020202020204" pitchFamily="34" charset="0"/>
              <a:buChar char="•"/>
            </a:pPr>
            <a:r>
              <a:rPr lang="en-US" dirty="0"/>
              <a:t>the clause complies with statutory controls, which act as a filter to differentiate between those clauses which should be allowed from those which should not.</a:t>
            </a:r>
          </a:p>
          <a:p>
            <a:endParaRPr lang="en-GB" dirty="0"/>
          </a:p>
          <a:p>
            <a:endParaRPr lang="en-GB" dirty="0"/>
          </a:p>
          <a:p>
            <a:r>
              <a:rPr lang="en-GB" dirty="0"/>
              <a:t>The statutory controls have undergone a significant change which culminated in the current Consumer Rights Act 2015 (CRA 2015). This statute specifically relates to consumer contracts only. Before this change the law was rather confused, with statutory control of both commercial and consumer contract exemption clauses being covered by the Unfair Contract Terms Act 1977 (UCTA 1977). This was followed by a European Directive and secondary legislation that related to consumer contracts only. This confusing state of affairs was changed by CRA 2015 and the position is now as follows:</a:t>
            </a:r>
          </a:p>
          <a:p>
            <a:endParaRPr lang="en-GB" dirty="0"/>
          </a:p>
          <a:p>
            <a:r>
              <a:rPr lang="en-GB" dirty="0"/>
              <a:t>UCTA 1977 now applies only to commercial (business-to-business) sales</a:t>
            </a:r>
          </a:p>
          <a:p>
            <a:r>
              <a:rPr lang="en-GB" dirty="0"/>
              <a:t>CRA 2015 applies only to consumer (business-to-consumer) sales.</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5</a:t>
            </a:fld>
            <a:endParaRPr lang="en-GB"/>
          </a:p>
        </p:txBody>
      </p:sp>
    </p:spTree>
    <p:extLst>
      <p:ext uri="{BB962C8B-B14F-4D97-AF65-F5344CB8AC3E}">
        <p14:creationId xmlns:p14="http://schemas.microsoft.com/office/powerpoint/2010/main" val="42078161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6</a:t>
            </a:fld>
            <a:endParaRPr lang="en-GB"/>
          </a:p>
        </p:txBody>
      </p:sp>
    </p:spTree>
    <p:extLst>
      <p:ext uri="{BB962C8B-B14F-4D97-AF65-F5344CB8AC3E}">
        <p14:creationId xmlns:p14="http://schemas.microsoft.com/office/powerpoint/2010/main" val="1813854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person who wishes to rely on an exemption clause must be able to show that the clause is a term of the contract. In other words, that the exemption clause has been incorporated into the contract.</a:t>
            </a:r>
          </a:p>
          <a:p>
            <a:endParaRPr lang="en-US" dirty="0"/>
          </a:p>
          <a:p>
            <a:r>
              <a:rPr lang="en-US" dirty="0"/>
              <a:t>An exemption clause is incorporated into a contract if the parties know of the clause or have been given sufficient notice of it at or before the time when the contract was entered into. The law on this topic can be conveniently dealt with under the headings signature, notice and a previous course of dealing.</a:t>
            </a:r>
          </a:p>
          <a:p>
            <a:endParaRPr lang="en-US" dirty="0"/>
          </a:p>
          <a:p>
            <a:r>
              <a:rPr lang="en-US" dirty="0"/>
              <a:t>Note that the rules of “incorporation”, as they are often called, apply to all terms, not just exemption clauses (e.g. </a:t>
            </a:r>
            <a:r>
              <a:rPr lang="en-US" dirty="0" err="1"/>
              <a:t>Interfoto</a:t>
            </a:r>
            <a:r>
              <a:rPr lang="en-US" dirty="0"/>
              <a:t> Picture Library Ltd v Stiletto Visual </a:t>
            </a:r>
            <a:r>
              <a:rPr lang="en-US" dirty="0" err="1"/>
              <a:t>Programmes</a:t>
            </a:r>
            <a:r>
              <a:rPr lang="en-US" dirty="0"/>
              <a:t> Ltd [1988], which is discussed in 4.3.2.1). It is merely because disputes as to incorporation almost always arise in the context of exemption clauses that the rules almost entirely stem from cases concerning these.</a:t>
            </a:r>
          </a:p>
          <a:p>
            <a:endParaRPr lang="en-US" dirty="0"/>
          </a:p>
          <a:p>
            <a:r>
              <a:rPr lang="en-US" dirty="0" err="1"/>
              <a:t>Acerus</a:t>
            </a:r>
            <a:r>
              <a:rPr lang="en-US" dirty="0"/>
              <a:t> v </a:t>
            </a:r>
            <a:r>
              <a:rPr lang="en-US" dirty="0" err="1"/>
              <a:t>Rechipharm</a:t>
            </a:r>
            <a:r>
              <a:rPr lang="en-US" dirty="0"/>
              <a:t> [2021] confirmed that care should be taken to ensure that any exclusion or limitation clauses in a contract stand alone and are clear and unambiguous. In this case the parties entered into a manufacturing agreement. A term of the contract provided a very broad exclusion of liability in respect of loss of profit. The defendant tried to rely upon this term and state that the claimant’s claim for loss of profit was, therefore, excluded. The High Court refused to give effect to the term.</a:t>
            </a:r>
          </a:p>
          <a:p>
            <a:endParaRPr lang="en-US" dirty="0"/>
          </a:p>
          <a:p>
            <a:r>
              <a:rPr lang="en-US" dirty="0"/>
              <a:t>Figure 5.2 can be used to keep track of the rules:</a:t>
            </a:r>
          </a:p>
          <a:p>
            <a:endParaRPr lang="en-US" dirty="0"/>
          </a:p>
          <a:p>
            <a:r>
              <a:rPr lang="en-US" dirty="0"/>
              <a:t>5.2.1 Signature</a:t>
            </a:r>
          </a:p>
          <a:p>
            <a:r>
              <a:rPr lang="en-US" dirty="0"/>
              <a:t>A person who signs a contract is deemed to have read it (see 4.3.1). It follows that all the terms contained within the contract are incorporated even if they are in small print. Other areas also need to be fulfilled for incorporation to be satisfied.</a:t>
            </a:r>
          </a:p>
          <a:p>
            <a:endParaRPr lang="en-US" dirty="0"/>
          </a:p>
          <a:p>
            <a:r>
              <a:rPr lang="en-US" dirty="0"/>
              <a:t>A well-known case on incorporation by signature is </a:t>
            </a:r>
            <a:r>
              <a:rPr lang="en-US" dirty="0" err="1"/>
              <a:t>L’Estrange</a:t>
            </a:r>
            <a:r>
              <a:rPr lang="en-US" dirty="0"/>
              <a:t> v </a:t>
            </a:r>
            <a:r>
              <a:rPr lang="en-US" dirty="0" err="1"/>
              <a:t>Graucob</a:t>
            </a:r>
            <a:r>
              <a:rPr lang="en-US" dirty="0"/>
              <a:t> [1934] where the claimant, the proprietor of a café, bought a cigarette vending machine on terms contained in a document described as a “Sales Agreement”. She signed the agreement without bothering to read the terms. It was held that, in the absence of fraud or misrepresentation, she was bound by the agreement and that the defendants were protected by a clause that excluded their liability.</a:t>
            </a:r>
          </a:p>
          <a:p>
            <a:endParaRPr lang="en-US" dirty="0"/>
          </a:p>
          <a:p>
            <a:r>
              <a:rPr lang="en-US" dirty="0"/>
              <a:t>s7 Electronic Communications Act 2000 provides that electronic signatures have the same function and effect as written signatures.</a:t>
            </a:r>
          </a:p>
          <a:p>
            <a:endParaRPr lang="en-US" dirty="0"/>
          </a:p>
          <a:p>
            <a:r>
              <a:rPr lang="en-US" dirty="0"/>
              <a:t>5.2.2 Incorporation through notice</a:t>
            </a:r>
          </a:p>
          <a:p>
            <a:r>
              <a:rPr lang="en-US" dirty="0"/>
              <a:t>If a contractual document is not signed, but the parties (unusually!) have read it, then they have actual notice of the terms which are therefore incorporated. The full rules on the incorporation of a term into a contract through notice were considered in 4.3.2.1 and they apply in the same way for exemption clauses as they do for ordinary terms of a contract.</a:t>
            </a:r>
          </a:p>
          <a:p>
            <a:endParaRPr lang="en-US" dirty="0"/>
          </a:p>
          <a:p>
            <a:r>
              <a:rPr lang="en-US" dirty="0"/>
              <a:t>Often the party compromised by the exemption clause will deny they have actual notice of the exemption clause. They will, however, have constructive notice of the clause if reasonable steps have been taken to draw the clause to their attention at or before the time when the contract is entered into, as confirmed in Parker v South Eastern Railway [1877] (see 4.3.2.1).</a:t>
            </a:r>
          </a:p>
          <a:p>
            <a:endParaRPr lang="en-US" dirty="0"/>
          </a:p>
          <a:p>
            <a:r>
              <a:rPr lang="en-US" dirty="0"/>
              <a:t>Incorporation depends upon several factors all of which were discussed in Chapter 4. These are listed here with a reference back to Chapter 4, in case you need to remind yourself:</a:t>
            </a:r>
          </a:p>
          <a:p>
            <a:endParaRPr lang="en-US" dirty="0"/>
          </a:p>
          <a:p>
            <a:r>
              <a:rPr lang="en-US" dirty="0"/>
              <a:t>The nature of the document</a:t>
            </a:r>
          </a:p>
          <a:p>
            <a:r>
              <a:rPr lang="en-US" dirty="0"/>
              <a:t>Degree of notice (4.3.2.1)</a:t>
            </a:r>
          </a:p>
          <a:p>
            <a:r>
              <a:rPr lang="en-US" dirty="0"/>
              <a:t>Onerousness of clause (4.3.2.1)</a:t>
            </a:r>
          </a:p>
          <a:p>
            <a:r>
              <a:rPr lang="en-US" dirty="0"/>
              <a:t>Time the notice was given</a:t>
            </a:r>
          </a:p>
          <a:p>
            <a:r>
              <a:rPr lang="en-US" dirty="0"/>
              <a:t>Previous course of dealing (4.3.2.2)</a:t>
            </a:r>
          </a:p>
          <a:p>
            <a:endParaRPr lang="en-US" dirty="0"/>
          </a:p>
          <a:p>
            <a:r>
              <a:rPr lang="en-US" dirty="0"/>
              <a:t>Kelly’s wedding dress</a:t>
            </a:r>
          </a:p>
          <a:p>
            <a:endParaRPr lang="en-US" dirty="0"/>
          </a:p>
          <a:p>
            <a:r>
              <a:rPr lang="en-US" dirty="0"/>
              <a:t>A court would have to decide whether the shop took reasonable steps to draw the notice to Kelly’s attention. The failure of the shop to draw it to her attention would not necessarily mean that there was insufficient notice. We will return to Kelly’s wedding dress when we move on to look at the Consumer Rights Act 2015.</a:t>
            </a:r>
          </a:p>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7</a:t>
            </a:fld>
            <a:endParaRPr lang="en-GB"/>
          </a:p>
        </p:txBody>
      </p:sp>
    </p:spTree>
    <p:extLst>
      <p:ext uri="{BB962C8B-B14F-4D97-AF65-F5344CB8AC3E}">
        <p14:creationId xmlns:p14="http://schemas.microsoft.com/office/powerpoint/2010/main" val="1272517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Once a clause has overcome the first hurdle of incorporation, the court is next confronted with the task of interpreting the words of the contractual term. Concerning exemption clauses, this is a particularly important task. Let us look at some of the rules that operate in this area.</a:t>
            </a:r>
          </a:p>
          <a:p>
            <a:endParaRPr lang="en-US" dirty="0"/>
          </a:p>
          <a:p>
            <a:r>
              <a:rPr lang="en-US" dirty="0"/>
              <a:t>This common-law rule is that an exemption clause is traditionally construed against the party seeking to rely on it. Any ambiguity is interpreted in the manner least </a:t>
            </a:r>
            <a:r>
              <a:rPr lang="en-US" dirty="0" err="1"/>
              <a:t>favourable</a:t>
            </a:r>
            <a:r>
              <a:rPr lang="en-US" dirty="0"/>
              <a:t> to the person placing reliance on the clause. The rule was clearly expressed by </a:t>
            </a:r>
            <a:r>
              <a:rPr lang="en-US" dirty="0" err="1"/>
              <a:t>Scrutton</a:t>
            </a:r>
            <a:r>
              <a:rPr lang="en-US" dirty="0"/>
              <a:t> LJ in Alison (J Gordon) v Wallsend Slipway and Engineering Co [1927], where “if a person is under a legal liability and wishes to get rid of it, he can only do so by using clear words”.</a:t>
            </a:r>
          </a:p>
          <a:p>
            <a:endParaRPr lang="en-US" dirty="0"/>
          </a:p>
          <a:p>
            <a:r>
              <a:rPr lang="en-US" dirty="0"/>
              <a:t>The contra proferentem rule used to be applied extremely rigorously to exemption clauses. This was done to help redress the perceived imbalance between the contractual bargaining power of the consumer, who often has no input in the clause (and rarely even reads them until they are being replied upon to defeat their claim) and the commercial concern who puts the clause forward. Before statutory controls, this rule was the only way the courts could disapply these clauses. However, the advent of statutory control means that the clauses can now be dealt with appropriately at the statutory level, with far less reliance on the contra proferentem rule.</a:t>
            </a:r>
          </a:p>
          <a:p>
            <a:endParaRPr lang="en-US" dirty="0"/>
          </a:p>
          <a:p>
            <a:r>
              <a:rPr lang="en-US" dirty="0"/>
              <a:t>The modern approach is to </a:t>
            </a:r>
            <a:r>
              <a:rPr lang="en-US" dirty="0" err="1"/>
              <a:t>utilise</a:t>
            </a:r>
            <a:r>
              <a:rPr lang="en-US" dirty="0"/>
              <a:t> the applicable statutory controls to regulate any bargaining imbalance instead, particularly in respect of contracts that do not involve consumers. Indeed, in K/S Victoria Street v House of Fraser (Stores Management) Ltd [2011], Lord Neuberger MR said:</a:t>
            </a:r>
          </a:p>
          <a:p>
            <a:endParaRPr lang="en-US" dirty="0"/>
          </a:p>
          <a:p>
            <a:r>
              <a:rPr lang="en-US" dirty="0"/>
              <a:t>“Such rules are rarely, if ever, of any assistance when it comes to construing commercial contracts. The words used, commercial sense and the documentary and factual context are and should be, normally enough to determine the meaning of a contractual provision.”</a:t>
            </a:r>
          </a:p>
          <a:p>
            <a:endParaRPr lang="en-US" dirty="0"/>
          </a:p>
          <a:p>
            <a:r>
              <a:rPr lang="en-US" dirty="0"/>
              <a:t>It should, however, be noted that s69 CRA 2015 expressly reserves the contra proferentem rule in </a:t>
            </a:r>
            <a:r>
              <a:rPr lang="en-US" dirty="0" err="1"/>
              <a:t>favour</a:t>
            </a:r>
            <a:r>
              <a:rPr lang="en-US" dirty="0"/>
              <a:t> of consumers in the construction of exemption clauses.</a:t>
            </a:r>
          </a:p>
          <a:p>
            <a:endParaRPr lang="en-US" dirty="0"/>
          </a:p>
          <a:p>
            <a:endParaRPr lang="en-US" dirty="0"/>
          </a:p>
          <a:p>
            <a:r>
              <a:rPr lang="en-US" dirty="0"/>
              <a:t>5.3.2 Negligence</a:t>
            </a:r>
          </a:p>
          <a:p>
            <a:r>
              <a:rPr lang="en-US" dirty="0"/>
              <a:t>An important aspect of the contra proferentem rule is that, traditionally, very clear words are required to exclude liability for negligence, since the courts regard it as unlikely that a person would consent to the other party absolving themselves from such liability by the contract. If the clause expressly refers to negligence or a synonym of negligence, then there is no problem. The problems occur if the terminology does not refer clearly to negligence or is ambiguous.</a:t>
            </a:r>
          </a:p>
          <a:p>
            <a:endParaRPr lang="en-US" dirty="0"/>
          </a:p>
          <a:p>
            <a:r>
              <a:rPr lang="en-US" dirty="0"/>
              <a:t>In White v John Warwick &amp; Co Ltd [1953] the claimant hired a bicycle from the defendants and, while he was out riding it, the saddle tipped forward, injuring him. The contract of hire stated: “nothing in this agreement shall render the owners liable for any personal injury”. It was held that the term was ambiguous and that whilst the defendants would normally have been liable in both contract and tort, the clause excluded liability only for breach of contract. The defendants were therefore liable in the tort of negligence.</a:t>
            </a:r>
          </a:p>
          <a:p>
            <a:endParaRPr lang="en-US" dirty="0"/>
          </a:p>
          <a:p>
            <a:r>
              <a:rPr lang="en-US" dirty="0"/>
              <a:t>5.3.3.1 Misrepresentation</a:t>
            </a:r>
          </a:p>
          <a:p>
            <a:r>
              <a:rPr lang="en-US" dirty="0"/>
              <a:t>Should the extent or existence of an exemption clause be misrepresented then a person may be unable to rely on the clause. Thus, in Curtis v Chemical Cleaning and Dyeing Co Ltd [1951] the claimant took her wedding dress to the defendants for cleaning. She was asked to sign the receipt and when she asked why she was informed that it exempted the defendants from liability for any damage to the beads and sequins on the dress. She signed the document without reading it and subsequently the dress was returned badly stained. It was held that the defendants could not rely on the exemption clause which purported to exempt them from liability for “any damage howsoever arising”, since they had induced the claimant to sign the receipt by misrepresenting its contents.</a:t>
            </a:r>
          </a:p>
          <a:p>
            <a:endParaRPr lang="en-US" dirty="0"/>
          </a:p>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9</a:t>
            </a:fld>
            <a:endParaRPr lang="en-GB"/>
          </a:p>
        </p:txBody>
      </p:sp>
    </p:spTree>
    <p:extLst>
      <p:ext uri="{BB962C8B-B14F-4D97-AF65-F5344CB8AC3E}">
        <p14:creationId xmlns:p14="http://schemas.microsoft.com/office/powerpoint/2010/main" val="540707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10</a:t>
            </a:fld>
            <a:endParaRPr lang="en-GB"/>
          </a:p>
        </p:txBody>
      </p:sp>
    </p:spTree>
    <p:extLst>
      <p:ext uri="{BB962C8B-B14F-4D97-AF65-F5344CB8AC3E}">
        <p14:creationId xmlns:p14="http://schemas.microsoft.com/office/powerpoint/2010/main" val="10709273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12</a:t>
            </a:fld>
            <a:endParaRPr lang="en-GB"/>
          </a:p>
        </p:txBody>
      </p:sp>
    </p:spTree>
    <p:extLst>
      <p:ext uri="{BB962C8B-B14F-4D97-AF65-F5344CB8AC3E}">
        <p14:creationId xmlns:p14="http://schemas.microsoft.com/office/powerpoint/2010/main" val="2680523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title of UCTA 1977 is misleading since it does not deal with all types of unfair term but generally only with unfair exemption and limitation clauses. Under UCTA 1977 certain types of clause are declared void per se, whilst others are subject to a test of reasonableness.</a:t>
            </a:r>
          </a:p>
          <a:p>
            <a:endParaRPr lang="en-GB" dirty="0"/>
          </a:p>
          <a:p>
            <a:r>
              <a:rPr lang="en-GB" dirty="0"/>
              <a:t>Some types of contract are exempt from control under UCTA 1977. </a:t>
            </a:r>
            <a:r>
              <a:rPr lang="en-GB" dirty="0" err="1"/>
              <a:t>Sch</a:t>
            </a:r>
            <a:r>
              <a:rPr lang="en-GB" dirty="0"/>
              <a:t> 1 UCTA 1977 specifically includes:</a:t>
            </a:r>
          </a:p>
          <a:p>
            <a:endParaRPr lang="en-GB" dirty="0"/>
          </a:p>
          <a:p>
            <a:r>
              <a:rPr lang="en-GB" dirty="0"/>
              <a:t>contracts of insurance;</a:t>
            </a:r>
          </a:p>
          <a:p>
            <a:r>
              <a:rPr lang="en-GB" dirty="0"/>
              <a:t>contracts relating to the creation, transfer or termination of interests in land;</a:t>
            </a:r>
          </a:p>
          <a:p>
            <a:r>
              <a:rPr lang="en-GB" dirty="0"/>
              <a:t>contracts relating to the formation or dissolution of a company;</a:t>
            </a:r>
          </a:p>
          <a:p>
            <a:r>
              <a:rPr lang="en-GB" dirty="0"/>
              <a:t>contracts relating to the creation or transfer of securities or any right or interest therein.</a:t>
            </a:r>
          </a:p>
          <a:p>
            <a:r>
              <a:rPr lang="en-GB" dirty="0"/>
              <a:t>Additionally, para 2 </a:t>
            </a:r>
            <a:r>
              <a:rPr lang="en-GB" dirty="0" err="1"/>
              <a:t>Sch</a:t>
            </a:r>
            <a:r>
              <a:rPr lang="en-GB" dirty="0"/>
              <a:t> 1 excludes contracts of marine salvage, charter parties and contracts for the carriage of goods by ship or hovercraft. Finally, UCTA 1977 does not apply to international supply contracts (s26).</a:t>
            </a:r>
          </a:p>
          <a:p>
            <a:endParaRPr lang="en-GB" dirty="0"/>
          </a:p>
          <a:p>
            <a:r>
              <a:rPr lang="en-GB" dirty="0"/>
              <a:t>UCTA 1977 generally applies in the case of both contract and tort to “business liability” – that is, liability for breach of obligations or duties arising from things done or to be done by a person in the course of a business (whether their own or another’s) or from the occupation of premises used for business purposes of the occupier (s1(3)). There is no definition of business per se but s14 states that “business” includes a profession and the activities of any government department or local or public authority.</a:t>
            </a:r>
          </a:p>
          <a:p>
            <a:endParaRPr lang="en-GB" dirty="0"/>
          </a:p>
          <a:p>
            <a:r>
              <a:rPr lang="en-GB" dirty="0"/>
              <a:t>As well as exclusion clauses, UCTA 1977 also covers:</a:t>
            </a:r>
          </a:p>
          <a:p>
            <a:endParaRPr lang="en-GB" dirty="0"/>
          </a:p>
          <a:p>
            <a:r>
              <a:rPr lang="en-GB" dirty="0"/>
              <a:t>limitation clauses,</a:t>
            </a:r>
          </a:p>
          <a:p>
            <a:r>
              <a:rPr lang="en-GB" dirty="0"/>
              <a:t>clauses making the enforcement of liability subject to restrictive or onerous conditions,</a:t>
            </a:r>
          </a:p>
          <a:p>
            <a:r>
              <a:rPr lang="en-GB" dirty="0"/>
              <a:t>clauses restricting a right to a remedy, and</a:t>
            </a:r>
          </a:p>
          <a:p>
            <a:r>
              <a:rPr lang="en-GB" dirty="0"/>
              <a:t>clauses excluding or restricting the rules of evidence or procedure.</a:t>
            </a:r>
          </a:p>
          <a:p>
            <a:r>
              <a:rPr lang="en-GB" dirty="0"/>
              <a:t>5.4.1.1 Negligence: definition</a:t>
            </a:r>
          </a:p>
          <a:p>
            <a:r>
              <a:rPr lang="en-GB" dirty="0"/>
              <a:t>“Negligence” is defined in s1(1) of UCTA 1977 as the breach of an obligation to take reasonable care or exercise reasonable skill in the performance of the contract which arises from:</a:t>
            </a:r>
          </a:p>
          <a:p>
            <a:endParaRPr lang="en-GB" dirty="0"/>
          </a:p>
          <a:p>
            <a:r>
              <a:rPr lang="en-GB" dirty="0"/>
              <a:t>the express or implied terms of a contract (a qualified as opposed to a strict contractual obligation, e.g. s13 SGSA 1982); or</a:t>
            </a:r>
          </a:p>
          <a:p>
            <a:r>
              <a:rPr lang="en-GB" dirty="0"/>
              <a:t>a common law duty to take reasonable care or exercise reasonable skill; or</a:t>
            </a:r>
          </a:p>
          <a:p>
            <a:r>
              <a:rPr lang="en-GB" dirty="0"/>
              <a:t>such a duty arising under the common duty of care imposed by the Occupiers’ Liability Act 1957.</a:t>
            </a:r>
          </a:p>
          <a:p>
            <a:r>
              <a:rPr lang="en-GB" dirty="0"/>
              <a:t>5.4.1.2 Terms made void</a:t>
            </a:r>
          </a:p>
          <a:p>
            <a:r>
              <a:rPr lang="en-GB" dirty="0"/>
              <a:t>Under UCTA 1977:</a:t>
            </a:r>
          </a:p>
          <a:p>
            <a:endParaRPr lang="en-GB" dirty="0"/>
          </a:p>
          <a:p>
            <a:r>
              <a:rPr lang="en-GB" dirty="0"/>
              <a:t>(1)   Liability in negligence for personal injury or death cannot be excluded by reference to any contractual term or notice (s2(1)).</a:t>
            </a:r>
          </a:p>
          <a:p>
            <a:endParaRPr lang="en-GB" dirty="0"/>
          </a:p>
          <a:p>
            <a:r>
              <a:rPr lang="en-GB" dirty="0"/>
              <a:t>(2)   In contracts for sale or hire purchase, liability for breach of the obligations arising from s12 SGA 1979 relating to the right to sell.</a:t>
            </a:r>
          </a:p>
          <a:p>
            <a:endParaRPr lang="en-GB" dirty="0"/>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13</a:t>
            </a:fld>
            <a:endParaRPr lang="en-GB"/>
          </a:p>
        </p:txBody>
      </p:sp>
    </p:spTree>
    <p:extLst>
      <p:ext uri="{BB962C8B-B14F-4D97-AF65-F5344CB8AC3E}">
        <p14:creationId xmlns:p14="http://schemas.microsoft.com/office/powerpoint/2010/main" val="37111213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5.4.1.4 The requirement of reasonableness</a:t>
            </a:r>
          </a:p>
          <a:p>
            <a:r>
              <a:rPr lang="en-US" dirty="0">
                <a:cs typeface="Calibri"/>
              </a:rPr>
              <a:t>The reasonableness test is based on case-specific fairness, rather than legal certainty. A clause will be regarded as fair if on balance and in context it is fair. This is not the easiest analysis to undertake and statute (apart from the s11(1) definition), does not give any further guidance on interpretation. The courts have extended the scope of Sch 2 more generally to try to fill the void.</a:t>
            </a:r>
          </a:p>
          <a:p>
            <a:endParaRPr lang="en-US" dirty="0">
              <a:cs typeface="Calibri"/>
            </a:endParaRPr>
          </a:p>
          <a:p>
            <a:r>
              <a:rPr lang="en-US" dirty="0">
                <a:cs typeface="Calibri"/>
              </a:rPr>
              <a:t>(1)   The test of reasonableness can be found in s11(1) and is set out in Figure 5.4b:</a:t>
            </a:r>
          </a:p>
          <a:p>
            <a:endParaRPr lang="en-US" dirty="0">
              <a:cs typeface="Calibri"/>
            </a:endParaRPr>
          </a:p>
          <a:p>
            <a:endParaRPr lang="en-US" dirty="0">
              <a:cs typeface="Calibri"/>
            </a:endParaRPr>
          </a:p>
          <a:p>
            <a:r>
              <a:rPr lang="en-US" dirty="0">
                <a:cs typeface="Calibri"/>
              </a:rPr>
              <a:t>Figure 5.4b</a:t>
            </a:r>
          </a:p>
          <a:p>
            <a:r>
              <a:rPr lang="en-US" dirty="0">
                <a:cs typeface="Calibri"/>
              </a:rPr>
              <a:t>(2)   s11(2) provides that, for s6 or s7, which concern implied statutory terms for goods and services (see 5.4.1.3), concerning whether a contract term satisfies the requirement of reasonableness, the court shall have regard to the factors specified in Sch 2 – see Figure 5.4c:</a:t>
            </a:r>
          </a:p>
          <a:p>
            <a:endParaRPr lang="en-US" dirty="0">
              <a:cs typeface="Calibri"/>
            </a:endParaRPr>
          </a:p>
          <a:p>
            <a:endParaRPr lang="en-US" dirty="0">
              <a:cs typeface="Calibri"/>
            </a:endParaRPr>
          </a:p>
          <a:p>
            <a:r>
              <a:rPr lang="en-US" dirty="0">
                <a:cs typeface="Calibri"/>
              </a:rPr>
              <a:t>Figure 5.4c</a:t>
            </a:r>
          </a:p>
          <a:p>
            <a:r>
              <a:rPr lang="en-US" dirty="0">
                <a:cs typeface="Calibri"/>
              </a:rPr>
              <a:t>Although Sch 2 strictly applies only to contracts involving the supply of goods, these terms have been regarded as relevant in assessing whether an exemption clause in other types of contracts was reasonable.</a:t>
            </a:r>
          </a:p>
          <a:p>
            <a:endParaRPr lang="en-US" dirty="0">
              <a:cs typeface="Calibri"/>
            </a:endParaRPr>
          </a:p>
          <a:p>
            <a:r>
              <a:rPr lang="en-US" dirty="0">
                <a:cs typeface="Calibri"/>
              </a:rPr>
              <a:t>Reasonableness is to be evaluated at the time of the contract, not at the time of the breach. This is the effect of the reference in s11(1) to the clause being a reasonable one to be included in the light of circumstances known to the parties at the time of the contract.</a:t>
            </a:r>
          </a:p>
          <a:p>
            <a:endParaRPr lang="en-US" dirty="0">
              <a:cs typeface="Calibri"/>
            </a:endParaRPr>
          </a:p>
          <a:p>
            <a:r>
              <a:rPr lang="en-US" dirty="0">
                <a:cs typeface="Calibri"/>
              </a:rPr>
              <a:t>In Smith v Eric S Bush (a Firm) [1990] the House of Lords specified a list of factors that should always be considered when determining the reasonableness or otherwise of an exemption clause imposed by notice.</a:t>
            </a:r>
          </a:p>
          <a:p>
            <a:endParaRPr lang="en-US" dirty="0">
              <a:cs typeface="Calibri"/>
            </a:endParaRPr>
          </a:p>
          <a:p>
            <a:r>
              <a:rPr lang="en-US" dirty="0">
                <a:cs typeface="Calibri"/>
              </a:rPr>
              <a:t>These guidelines identified in the case are:</a:t>
            </a:r>
          </a:p>
          <a:p>
            <a:endParaRPr lang="en-US" dirty="0">
              <a:cs typeface="Calibri"/>
            </a:endParaRPr>
          </a:p>
          <a:p>
            <a:r>
              <a:rPr lang="en-US" dirty="0">
                <a:cs typeface="Calibri"/>
              </a:rPr>
              <a:t>Were the parties of equal bargaining power?</a:t>
            </a:r>
          </a:p>
          <a:p>
            <a:r>
              <a:rPr lang="en-US" dirty="0">
                <a:cs typeface="Calibri"/>
              </a:rPr>
              <a:t>In the case of advice, would it be reasonably practicable to obtain the advice from an alternative source taking into account considerations of cost and time?</a:t>
            </a:r>
          </a:p>
          <a:p>
            <a:r>
              <a:rPr lang="en-US" dirty="0">
                <a:cs typeface="Calibri"/>
              </a:rPr>
              <a:t>How difficult is the task being undertaken for which liability is excluded?</a:t>
            </a:r>
          </a:p>
          <a:p>
            <a:r>
              <a:rPr lang="en-US" dirty="0">
                <a:cs typeface="Calibri"/>
              </a:rPr>
              <a:t>What are the practical consequences of the decision on reasonableness? This must involve the sums of money potentially at stake and the ability of the parties to bear the loss involved which in turn raises the question of insurance.</a:t>
            </a:r>
          </a:p>
          <a:p>
            <a:r>
              <a:rPr lang="en-US" dirty="0">
                <a:cs typeface="Calibri"/>
              </a:rPr>
              <a:t>The courts have generally treated clauses that seek to limit liability slightly differently from those purporting to exclude liability. This can be seen in Ailsa Craig Fishing Co Ltd v Malvern Fishing Co Ltd and Securicor Ltd [1983] where it was held that a limitation of liability clause was not to be construed as strictly as an exclusion clause, as an agreed limitation of liability was more likely to accord with the true intention of the parties.</a:t>
            </a:r>
          </a:p>
          <a:p>
            <a:endParaRPr lang="en-US" dirty="0">
              <a:cs typeface="Calibri"/>
            </a:endParaRPr>
          </a:p>
          <a:p>
            <a:r>
              <a:rPr lang="en-US" dirty="0">
                <a:cs typeface="Calibri"/>
              </a:rPr>
              <a:t>The person attempting to rely on the clause has the burden of demonstrating that it satisfies the test of reasonableness (s11(5) UCTA 1977). In St Albans City and District Council v International Computers Ltd [1996], even though the contract was a business-to-business transaction the defendant was unable to show that its limitation clause in respect of its computer software was reasonable. However, in Watford Electronics v Sanderson [2001], because the disputed clauses had been negotiated between experienced businessmen of equal bargaining power and skill, who had an appreciation of the risks and the price reflecting such risks, the clauses were held to be reasonable.</a:t>
            </a:r>
          </a:p>
          <a:p>
            <a:endParaRPr lang="en-US" dirty="0">
              <a:cs typeface="Calibri"/>
            </a:endParaRPr>
          </a:p>
          <a:p>
            <a:r>
              <a:rPr lang="en-US" dirty="0">
                <a:cs typeface="Calibri"/>
              </a:rPr>
              <a:t>A similar recognition that the courts are reluctant to find terms in business contracts to be unreasonable is found in the Court of Appeal decision in Granville Oil &amp; Chemicals Ltd v Davis Turner &amp; Co Ltd [2003]. The court was considering whether clause 30(B) of the British International Freight Association Standard Trading Conditions met the requirement of reasonableness. In finding that the clause was reasonable, Tuckey LJ again confirmed the reluctance of the appeal courts to interfere in commercial agreements on the basis that commercial parties of equal bargaining strength should generally be capable of making contracts of their choosing and being bound by their terms.</a:t>
            </a:r>
          </a:p>
          <a:p>
            <a:endParaRPr lang="en-US" dirty="0">
              <a:cs typeface="Calibri"/>
            </a:endParaRPr>
          </a:p>
          <a:p>
            <a:r>
              <a:rPr lang="en-US" dirty="0">
                <a:cs typeface="Calibri"/>
              </a:rPr>
              <a:t>The person attempting to rely on the clause has the burden of demonstrating that it satisfies the test of reasonableness (s11(5) UCTA 1977).</a:t>
            </a:r>
          </a:p>
        </p:txBody>
      </p:sp>
      <p:sp>
        <p:nvSpPr>
          <p:cNvPr id="4" name="Slide Number Placeholder 3"/>
          <p:cNvSpPr>
            <a:spLocks noGrp="1"/>
          </p:cNvSpPr>
          <p:nvPr>
            <p:ph type="sldNum" sz="quarter" idx="5"/>
          </p:nvPr>
        </p:nvSpPr>
        <p:spPr/>
        <p:txBody>
          <a:bodyPr/>
          <a:lstStyle/>
          <a:p>
            <a:fld id="{550CFE54-76F1-41F5-9E74-143B5A30F34C}" type="slidenum">
              <a:rPr lang="en-GB"/>
              <a:t>15</a:t>
            </a:fld>
            <a:endParaRPr lang="en-GB"/>
          </a:p>
        </p:txBody>
      </p:sp>
    </p:spTree>
    <p:extLst>
      <p:ext uri="{BB962C8B-B14F-4D97-AF65-F5344CB8AC3E}">
        <p14:creationId xmlns:p14="http://schemas.microsoft.com/office/powerpoint/2010/main" val="826520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16</a:t>
            </a:fld>
            <a:endParaRPr lang="en-GB"/>
          </a:p>
        </p:txBody>
      </p:sp>
    </p:spTree>
    <p:extLst>
      <p:ext uri="{BB962C8B-B14F-4D97-AF65-F5344CB8AC3E}">
        <p14:creationId xmlns:p14="http://schemas.microsoft.com/office/powerpoint/2010/main" val="2952107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50CFE54-76F1-41F5-9E74-143B5A30F34C}" type="slidenum">
              <a:rPr lang="en-GB"/>
              <a:t>17</a:t>
            </a:fld>
            <a:endParaRPr lang="en-GB"/>
          </a:p>
        </p:txBody>
      </p:sp>
    </p:spTree>
    <p:extLst>
      <p:ext uri="{BB962C8B-B14F-4D97-AF65-F5344CB8AC3E}">
        <p14:creationId xmlns:p14="http://schemas.microsoft.com/office/powerpoint/2010/main" val="3383511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0CFE54-76F1-41F5-9E74-143B5A30F34C}" type="slidenum">
              <a:rPr lang="en-GB"/>
              <a:t>18</a:t>
            </a:fld>
            <a:endParaRPr lang="en-GB"/>
          </a:p>
        </p:txBody>
      </p:sp>
    </p:spTree>
    <p:extLst>
      <p:ext uri="{BB962C8B-B14F-4D97-AF65-F5344CB8AC3E}">
        <p14:creationId xmlns:p14="http://schemas.microsoft.com/office/powerpoint/2010/main" val="8312251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Director General of Fair Trading v First National Bank plc [2002]</a:t>
            </a:r>
          </a:p>
          <a:p>
            <a:endParaRPr lang="en-GB" dirty="0"/>
          </a:p>
          <a:p>
            <a:r>
              <a:rPr lang="en-GB" dirty="0"/>
              <a:t>Assessing what exactly is meant by “contrary to good faith” is problematic, as there is no recognised doctrine of good faith in contract law in England and Wales. Guidance can be drawn from the House of Lords ‘judgment in Director General of Fair-Trading v First National Bank plc [2001], where Lord Bingham defined the requirement of good faith as “one of fair and open dealing”. He talked of openness requiring that the terms are “expressed fully, clearly and legibly, containing no concealed pitfalls or traps”. Fair dealing meant that a supplier should “not take advantage of the consumer’s necessity, indigence, lack of experience, unfamiliarity with the subject matter of the contract, weak bargaining position…”</a:t>
            </a:r>
          </a:p>
          <a:p>
            <a:endParaRPr lang="en-GB" dirty="0"/>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21</a:t>
            </a:fld>
            <a:endParaRPr lang="en-GB"/>
          </a:p>
        </p:txBody>
      </p:sp>
    </p:spTree>
    <p:extLst>
      <p:ext uri="{BB962C8B-B14F-4D97-AF65-F5344CB8AC3E}">
        <p14:creationId xmlns:p14="http://schemas.microsoft.com/office/powerpoint/2010/main" val="6968429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Perhaps the most important invalid term is covered under s65(1) CRA 2015 which bans outright terms excluding or restricting liability for death or personal injury resulting from negligence: “A trader cannot by a term of a consumer contract or by a consumer notice exclude or restrict liability for death or personal injury resulting from negligence”. This is a replica of s2(1) UCTA 1977 which renders the same exclusion void for business-to-business contracts.</a:t>
            </a:r>
          </a:p>
          <a:p>
            <a:endParaRPr lang="en-GB" dirty="0"/>
          </a:p>
          <a:p>
            <a:r>
              <a:rPr lang="en-GB" dirty="0"/>
              <a:t>Whilst on the topic of exclusion of liability for death or personal injury, you should also be aware of the Consumer Protection Act 1987 (CPA 1987) which gives the consumer or a business the right to claim compensation against the producer of a defective product if it has caused damage, death or personal injury. CPA 1987 also contains a strict liability test for defective products in UK law making the producer of that product automatically liable for any damage caused, without the requirement to act below a certain standard of care.</a:t>
            </a:r>
          </a:p>
        </p:txBody>
      </p:sp>
      <p:sp>
        <p:nvSpPr>
          <p:cNvPr id="4" name="Slide Number Placeholder 3"/>
          <p:cNvSpPr>
            <a:spLocks noGrp="1"/>
          </p:cNvSpPr>
          <p:nvPr>
            <p:ph type="sldNum" sz="quarter" idx="5"/>
          </p:nvPr>
        </p:nvSpPr>
        <p:spPr/>
        <p:txBody>
          <a:bodyPr/>
          <a:lstStyle/>
          <a:p>
            <a:fld id="{550CFE54-76F1-41F5-9E74-143B5A30F34C}" type="slidenum">
              <a:rPr lang="en-GB" smtClean="0"/>
              <a:t>23</a:t>
            </a:fld>
            <a:endParaRPr lang="en-GB"/>
          </a:p>
        </p:txBody>
      </p:sp>
    </p:spTree>
    <p:extLst>
      <p:ext uri="{BB962C8B-B14F-4D97-AF65-F5344CB8AC3E}">
        <p14:creationId xmlns:p14="http://schemas.microsoft.com/office/powerpoint/2010/main" val="17133389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invalid terms, </a:t>
            </a:r>
            <a:r>
              <a:rPr lang="en-GB" dirty="0" err="1"/>
              <a:t>Sch</a:t>
            </a:r>
            <a:r>
              <a:rPr lang="en-GB" dirty="0"/>
              <a:t> 2 CRA 2015 lists a set of terms that “may be regarded as unfair”. This is referred to as the “grey” list. It is important to note that the grey list is not exhaustive, so a court can find other terms not on the list to be unfair. Similarly, the grey list is not a list of automatically banned clauses, meaning that a clause on the list may be fair under certain circumstances. The list can best be described as a guide as to what is likely to be unfair. The complete grey list (</a:t>
            </a:r>
            <a:r>
              <a:rPr lang="en-GB" dirty="0" err="1"/>
              <a:t>Sch</a:t>
            </a:r>
            <a:r>
              <a:rPr lang="en-GB" dirty="0"/>
              <a:t> 2 CRA 2015) is quite extensive and contains clauses such as can be viewed using the following link: https://</a:t>
            </a:r>
            <a:r>
              <a:rPr lang="en-GB" dirty="0" err="1"/>
              <a:t>www.legislation.gov.uk</a:t>
            </a:r>
            <a:r>
              <a:rPr lang="en-GB" dirty="0"/>
              <a:t>/</a:t>
            </a:r>
            <a:r>
              <a:rPr lang="en-GB" dirty="0" err="1"/>
              <a:t>ukpga</a:t>
            </a:r>
            <a:r>
              <a:rPr lang="en-GB" dirty="0"/>
              <a:t>/2015/15/schedule/2.</a:t>
            </a:r>
          </a:p>
          <a:p>
            <a:endParaRPr lang="en-GB" dirty="0"/>
          </a:p>
          <a:p>
            <a:r>
              <a:rPr lang="en-GB" dirty="0"/>
              <a:t>In Office of Fair Trading v Abbey National plc [2009] the Court of Appeal held that bank charges form part of the “price” of customers’ contracts with their banks. As a result, under s64 CRA 2015 the fairness test will not apply to bank charges.</a:t>
            </a:r>
          </a:p>
          <a:p>
            <a:endParaRPr lang="en-GB" dirty="0"/>
          </a:p>
          <a:p>
            <a:r>
              <a:rPr lang="en-GB" dirty="0"/>
              <a:t>In Cavendish Square Holding BV v Talal El Makdessi; </a:t>
            </a:r>
            <a:r>
              <a:rPr lang="en-GB" dirty="0" err="1"/>
              <a:t>ParkingEye</a:t>
            </a:r>
            <a:r>
              <a:rPr lang="en-GB" dirty="0"/>
              <a:t> Ltd v Beavis [2015] the Supreme Court considered an appeal by a driver who was charged £85 for overstaying in the defendant’s car park. The case was covered by the Unfair Terms in Contracts Regulations 1999 which was subsequently repealed by CRA 2015. However, the relevant regulations have been reproduced in CRA 2015. What is now s62(4) CRA 2015 was considered, together with the “grey list” in </a:t>
            </a:r>
            <a:r>
              <a:rPr lang="en-GB" dirty="0" err="1"/>
              <a:t>Sch</a:t>
            </a:r>
            <a:r>
              <a:rPr lang="en-GB" dirty="0"/>
              <a:t> 2.</a:t>
            </a:r>
          </a:p>
          <a:p>
            <a:endParaRPr lang="en-GB" dirty="0"/>
          </a:p>
          <a:p>
            <a:r>
              <a:rPr lang="en-GB" dirty="0"/>
              <a:t>The court held that, although the parking charge term arguably was covered by the “grey list” as a term requiring any consumer who fails to fulfil his obligation to pay a disproportionately high sum in compensation, it was not unfair. The court took account of the fact that such charges are common and not unexpected and held that they were not “contrary to the requirement of good faith”. To the relief of parking companies generally, the appeal was rejected.</a:t>
            </a:r>
          </a:p>
          <a:p>
            <a:endParaRPr lang="en-GB" dirty="0"/>
          </a:p>
          <a:p>
            <a:r>
              <a:rPr lang="en-GB" dirty="0"/>
              <a:t>Unlike UCTA 1977, CRA 2015 offers both public and private rights of action, meaning that enforcement may be taken either by the consumer or a public body, such as Trading Standards (or the Competition and Markets Authority). Any unfair term will be unenforceable to the consumer. s70 CRA 2015 obliges the Competition and Markets Authority and other regulators to enforce these rules. Unlike UCTA 1977, CRA 2015 grants regulators preventative powers as they may seek an injunction to prevent the continued use of a term</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24</a:t>
            </a:fld>
            <a:endParaRPr lang="en-GB"/>
          </a:p>
        </p:txBody>
      </p:sp>
    </p:spTree>
    <p:extLst>
      <p:ext uri="{BB962C8B-B14F-4D97-AF65-F5344CB8AC3E}">
        <p14:creationId xmlns:p14="http://schemas.microsoft.com/office/powerpoint/2010/main" val="39596339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Provided that the exclusion clause had been incorporated into the contract for the dry cleaning, and the clause covered the negligence that the shop was trying to avoid, the court would have to decide whether the clause would pass the fairness test (s62(5) CRA 2015). It will also have to decide whether the customer notice was expressed “in plain and intelligible language and it is legible” (s68(2)). This may be the subject of a challenge as Kelly said “the notice was so small I did not notice it”.</a:t>
            </a:r>
          </a:p>
          <a:p>
            <a:endParaRPr lang="en-GB" dirty="0"/>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25</a:t>
            </a:fld>
            <a:endParaRPr lang="en-GB"/>
          </a:p>
        </p:txBody>
      </p:sp>
    </p:spTree>
    <p:extLst>
      <p:ext uri="{BB962C8B-B14F-4D97-AF65-F5344CB8AC3E}">
        <p14:creationId xmlns:p14="http://schemas.microsoft.com/office/powerpoint/2010/main" val="5418387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26</a:t>
            </a:fld>
            <a:endParaRPr lang="en-GB"/>
          </a:p>
        </p:txBody>
      </p:sp>
    </p:spTree>
    <p:extLst>
      <p:ext uri="{BB962C8B-B14F-4D97-AF65-F5344CB8AC3E}">
        <p14:creationId xmlns:p14="http://schemas.microsoft.com/office/powerpoint/2010/main" val="5139127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27</a:t>
            </a:fld>
            <a:endParaRPr lang="en-GB"/>
          </a:p>
        </p:txBody>
      </p:sp>
    </p:spTree>
    <p:extLst>
      <p:ext uri="{BB962C8B-B14F-4D97-AF65-F5344CB8AC3E}">
        <p14:creationId xmlns:p14="http://schemas.microsoft.com/office/powerpoint/2010/main" val="257218716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a:p>
            <a:endParaRPr lang="en-GB" dirty="0"/>
          </a:p>
          <a:p>
            <a:r>
              <a:rPr lang="en-GB" dirty="0"/>
              <a:t>An exclusion clause will only be enforceable if it is included in a document that might reasonably be expected to include contractual terms is correct. The decision in </a:t>
            </a:r>
            <a:r>
              <a:rPr lang="en-GB" dirty="0" err="1"/>
              <a:t>Chapelton</a:t>
            </a:r>
            <a:r>
              <a:rPr lang="en-GB"/>
              <a:t> was that the ticket upon which was printed the exclusion clause was a ‘mere receipt’ rather than a document that might reasonably be expected to include contractual terms.</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28</a:t>
            </a:fld>
            <a:endParaRPr lang="en-GB"/>
          </a:p>
        </p:txBody>
      </p:sp>
    </p:spTree>
    <p:extLst>
      <p:ext uri="{BB962C8B-B14F-4D97-AF65-F5344CB8AC3E}">
        <p14:creationId xmlns:p14="http://schemas.microsoft.com/office/powerpoint/2010/main" val="390446191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t>
            </a:r>
          </a:p>
          <a:p>
            <a:endParaRPr lang="en-GB" dirty="0"/>
          </a:p>
          <a:p>
            <a:r>
              <a:rPr lang="en-GB" dirty="0"/>
              <a:t>Any ambiguity in a clause will be interpreted in favour of the person against whom the clause is being enforced is correct. The person who is attempting to enforce an ambiguous clause must clearly be responsible for this ambiguity (i.e. they must have written it in the first place). Thus, the court will interpret the clause in a way which is most favourable to the other party.</a:t>
            </a:r>
          </a:p>
        </p:txBody>
      </p:sp>
      <p:sp>
        <p:nvSpPr>
          <p:cNvPr id="4" name="Slide Number Placeholder 3"/>
          <p:cNvSpPr>
            <a:spLocks noGrp="1"/>
          </p:cNvSpPr>
          <p:nvPr>
            <p:ph type="sldNum" sz="quarter" idx="5"/>
          </p:nvPr>
        </p:nvSpPr>
        <p:spPr/>
        <p:txBody>
          <a:bodyPr/>
          <a:lstStyle/>
          <a:p>
            <a:fld id="{550CFE54-76F1-41F5-9E74-143B5A30F34C}" type="slidenum">
              <a:rPr lang="en-GB" smtClean="0"/>
              <a:t>29</a:t>
            </a:fld>
            <a:endParaRPr lang="en-GB"/>
          </a:p>
        </p:txBody>
      </p:sp>
    </p:spTree>
    <p:extLst>
      <p:ext uri="{BB962C8B-B14F-4D97-AF65-F5344CB8AC3E}">
        <p14:creationId xmlns:p14="http://schemas.microsoft.com/office/powerpoint/2010/main" val="29988544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a:t>
            </a:r>
          </a:p>
          <a:p>
            <a:endParaRPr lang="en-GB" dirty="0"/>
          </a:p>
          <a:p>
            <a:r>
              <a:rPr lang="en-GB" dirty="0"/>
              <a:t>The term will not be binding on the consumer, but the rest of the contract will be valid (see s65 CRA 2015).</a:t>
            </a:r>
          </a:p>
        </p:txBody>
      </p:sp>
      <p:sp>
        <p:nvSpPr>
          <p:cNvPr id="4" name="Slide Number Placeholder 3"/>
          <p:cNvSpPr>
            <a:spLocks noGrp="1"/>
          </p:cNvSpPr>
          <p:nvPr>
            <p:ph type="sldNum" sz="quarter" idx="5"/>
          </p:nvPr>
        </p:nvSpPr>
        <p:spPr/>
        <p:txBody>
          <a:bodyPr/>
          <a:lstStyle/>
          <a:p>
            <a:fld id="{550CFE54-76F1-41F5-9E74-143B5A30F34C}" type="slidenum">
              <a:rPr lang="en-GB" smtClean="0"/>
              <a:t>30</a:t>
            </a:fld>
            <a:endParaRPr lang="en-GB"/>
          </a:p>
        </p:txBody>
      </p:sp>
    </p:spTree>
    <p:extLst>
      <p:ext uri="{BB962C8B-B14F-4D97-AF65-F5344CB8AC3E}">
        <p14:creationId xmlns:p14="http://schemas.microsoft.com/office/powerpoint/2010/main" val="34792022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be upheld, exemption clauses must clear three ‘hurdles’. The first two ‘hurdles’ are the common law rules of incorporation and construction. An exemption clause must be incorporated as a term of the contract and as a matter of construction it must purport to exclude liability for the particular breach and loss. The last ‘hurdle’ is the relevant statutory control whether that be UCTA 1977 or CRA 2015. </a:t>
            </a:r>
          </a:p>
          <a:p>
            <a:endParaRPr lang="en-GB" dirty="0"/>
          </a:p>
          <a:p>
            <a:r>
              <a:rPr lang="en-GB" dirty="0"/>
              <a:t>If UCTA 1977 applies the reasonableness test will usually be relevant. The only exception is where the clause purports to exclude negligence liability (including breach of the term implied by SGSA 1982, s 13) resulting in death or personal injury; in that case the exemption clause will be void (ineffective)</a:t>
            </a:r>
          </a:p>
          <a:p>
            <a:r>
              <a:rPr lang="en-GB" dirty="0"/>
              <a:t>. • Generally in business-to-consumer contracts a supplier cannot exclude liability for breach of the key terms implied into contracts for the sale and supply of goods and services. To that extent the implied terms are effectively ‘consumer rights’.</a:t>
            </a:r>
          </a:p>
          <a:p>
            <a:r>
              <a:rPr lang="en-GB" dirty="0"/>
              <a:t> • Third parties may rely on an exemption clause if they are named or otherwise identified as a member of a class intended to benefit from it.</a:t>
            </a:r>
          </a:p>
          <a:p>
            <a:endParaRPr lang="en-GB" dirty="0"/>
          </a:p>
        </p:txBody>
      </p:sp>
      <p:sp>
        <p:nvSpPr>
          <p:cNvPr id="4" name="Slide Number Placeholder 3"/>
          <p:cNvSpPr>
            <a:spLocks noGrp="1"/>
          </p:cNvSpPr>
          <p:nvPr>
            <p:ph type="sldNum" sz="quarter" idx="5"/>
          </p:nvPr>
        </p:nvSpPr>
        <p:spPr/>
        <p:txBody>
          <a:bodyPr/>
          <a:lstStyle/>
          <a:p>
            <a:fld id="{550CFE54-76F1-41F5-9E74-143B5A30F34C}" type="slidenum">
              <a:rPr lang="en-GB" smtClean="0"/>
              <a:t>31</a:t>
            </a:fld>
            <a:endParaRPr lang="en-GB"/>
          </a:p>
        </p:txBody>
      </p:sp>
    </p:spTree>
    <p:extLst>
      <p:ext uri="{BB962C8B-B14F-4D97-AF65-F5344CB8AC3E}">
        <p14:creationId xmlns:p14="http://schemas.microsoft.com/office/powerpoint/2010/main" val="13809775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solidFill>
                  <a:srgbClr val="002060"/>
                </a:solidFill>
              </a:defRPr>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solidFill>
                  <a:srgbClr val="002060"/>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pPr algn="r"/>
            <a:fld id="{3F9AFA87-1417-4992-ABD9-27C3BC8CC883}" type="datetimeFigureOut">
              <a:rPr lang="en-US" smtClean="0"/>
              <a:pPr algn="r"/>
              <a:t>3/17/25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sz="1000"/>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3777651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2060"/>
                </a:solidFill>
              </a:defRPr>
            </a:lvl1pPr>
          </a:lstStyle>
          <a:p>
            <a:r>
              <a:rPr lang="en-GB"/>
              <a:t>Click to edit Master title style</a:t>
            </a:r>
            <a:endParaRPr lang="en-US" dirty="0"/>
          </a:p>
        </p:txBody>
      </p:sp>
      <p:sp>
        <p:nvSpPr>
          <p:cNvPr id="3" name="Content Placeholder 2"/>
          <p:cNvSpPr>
            <a:spLocks noGrp="1"/>
          </p:cNvSpPr>
          <p:nvPr>
            <p:ph idx="1"/>
          </p:nvPr>
        </p:nvSpPr>
        <p:spPr/>
        <p:txBody>
          <a:bodyPr/>
          <a:lstStyle>
            <a:lvl1pPr>
              <a:defRPr>
                <a:solidFill>
                  <a:srgbClr val="002060"/>
                </a:solidFill>
              </a:defRPr>
            </a:lvl1pPr>
            <a:lvl2pPr>
              <a:defRPr>
                <a:solidFill>
                  <a:srgbClr val="002060"/>
                </a:solidFill>
              </a:defRPr>
            </a:lvl2pPr>
            <a:lvl3pPr>
              <a:defRPr>
                <a:solidFill>
                  <a:srgbClr val="002060"/>
                </a:solidFill>
              </a:defRPr>
            </a:lvl3pPr>
            <a:lvl4pPr>
              <a:defRPr>
                <a:solidFill>
                  <a:srgbClr val="002060"/>
                </a:solidFill>
              </a:defRPr>
            </a:lvl4pPr>
            <a:lvl5pPr>
              <a:defRPr>
                <a:solidFill>
                  <a:srgbClr val="002060"/>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rgbClr val="002060"/>
                </a:solidFill>
              </a:defRPr>
            </a:lvl1pPr>
          </a:lstStyle>
          <a:p>
            <a:fld id="{3F9AFA87-1417-4992-ABD9-27C3BC8CC883}" type="datetimeFigureOut">
              <a:rPr lang="en-US" smtClean="0"/>
              <a:pPr/>
              <a:t>3/17/25</a:t>
            </a:fld>
            <a:endParaRPr lang="en-US"/>
          </a:p>
        </p:txBody>
      </p:sp>
      <p:sp>
        <p:nvSpPr>
          <p:cNvPr id="5" name="Footer Placeholder 4"/>
          <p:cNvSpPr>
            <a:spLocks noGrp="1"/>
          </p:cNvSpPr>
          <p:nvPr>
            <p:ph type="ftr" sz="quarter" idx="11"/>
          </p:nvPr>
        </p:nvSpPr>
        <p:spPr/>
        <p:txBody>
          <a:bodyPr/>
          <a:lstStyle>
            <a:lvl1pPr>
              <a:defRPr>
                <a:solidFill>
                  <a:srgbClr val="002060"/>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002060"/>
                </a:solidFill>
              </a:defRPr>
            </a:lvl1pPr>
          </a:lstStyle>
          <a:p>
            <a:fld id="{CB1E4CB7-CB13-4810-BF18-BE31AFC64F93}" type="slidenum">
              <a:rPr lang="en-US" smtClean="0"/>
              <a:pPr/>
              <a:t>‹#›</a:t>
            </a:fld>
            <a:endParaRPr lang="en-US"/>
          </a:p>
        </p:txBody>
      </p:sp>
    </p:spTree>
    <p:extLst>
      <p:ext uri="{BB962C8B-B14F-4D97-AF65-F5344CB8AC3E}">
        <p14:creationId xmlns:p14="http://schemas.microsoft.com/office/powerpoint/2010/main" val="6503442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F9AFA87-1417-4992-ABD9-27C3BC8CC883}" type="datetimeFigureOut">
              <a:rPr lang="en-US" smtClean="0"/>
              <a:t>3/17/25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68135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F9AFA87-1417-4992-ABD9-27C3BC8CC883}" type="datetimeFigureOut">
              <a:rPr lang="en-US" smtClean="0"/>
              <a:t>3/17/25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0570659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9AFA87-1417-4992-ABD9-27C3BC8CC883}" type="datetimeFigureOut">
              <a:rPr lang="en-US" smtClean="0"/>
              <a:t>3/17/25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9987901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F9AFA87-1417-4992-ABD9-27C3BC8CC883}" type="datetimeFigureOut">
              <a:rPr lang="en-US" smtClean="0"/>
              <a:t>3/17/25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420330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9AFA87-1417-4992-ABD9-27C3BC8CC883}" type="datetimeFigureOut">
              <a:rPr lang="en-US" smtClean="0"/>
              <a:t>3/17/25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997369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3/17/25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740497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F9AFA87-1417-4992-ABD9-27C3BC8CC883}" type="datetimeFigureOut">
              <a:rPr lang="en-US" smtClean="0"/>
              <a:t>3/17/25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1367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3/17/25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18644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F9AFA87-1417-4992-ABD9-27C3BC8CC883}" type="datetimeFigureOut">
              <a:rPr lang="en-US" smtClean="0"/>
              <a:t>3/17/25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858896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lgn="r"/>
            <a:fld id="{3F9AFA87-1417-4992-ABD9-27C3BC8CC883}" type="datetimeFigureOut">
              <a:rPr lang="en-US" smtClean="0"/>
              <a:pPr algn="r"/>
              <a:t>3/17/25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sz="100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1E4CB7-CB13-4810-BF18-BE31AFC64F93}" type="slidenum">
              <a:rPr lang="en-US" smtClean="0"/>
              <a:pPr/>
              <a:t>‹#›</a:t>
            </a:fld>
            <a:endParaRPr lang="en-US" sz="1000"/>
          </a:p>
        </p:txBody>
      </p:sp>
    </p:spTree>
    <p:extLst>
      <p:ext uri="{BB962C8B-B14F-4D97-AF65-F5344CB8AC3E}">
        <p14:creationId xmlns:p14="http://schemas.microsoft.com/office/powerpoint/2010/main" val="3436290156"/>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77/50/schedule/2"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91667" y="1517904"/>
            <a:ext cx="5370237" cy="2796945"/>
          </a:xfrm>
        </p:spPr>
        <p:txBody>
          <a:bodyPr anchor="ctr">
            <a:normAutofit/>
          </a:bodyPr>
          <a:lstStyle/>
          <a:p>
            <a:pPr algn="l"/>
            <a:r>
              <a:rPr lang="en-GB" dirty="0">
                <a:latin typeface="Arial" panose="020B0604020202020204" pitchFamily="34" charset="0"/>
                <a:cs typeface="Arial" panose="020B0604020202020204" pitchFamily="34" charset="0"/>
              </a:rPr>
              <a:t>Contents of a contract 2: and unfair terms</a:t>
            </a:r>
          </a:p>
        </p:txBody>
      </p:sp>
      <p:sp>
        <p:nvSpPr>
          <p:cNvPr id="3" name="Subtitle 2"/>
          <p:cNvSpPr>
            <a:spLocks noGrp="1"/>
          </p:cNvSpPr>
          <p:nvPr>
            <p:ph type="subTitle" idx="1"/>
          </p:nvPr>
        </p:nvSpPr>
        <p:spPr>
          <a:xfrm>
            <a:off x="5291667" y="4479369"/>
            <a:ext cx="5370237" cy="1189912"/>
          </a:xfrm>
        </p:spPr>
        <p:txBody>
          <a:bodyPr vert="horz" lIns="91440" tIns="45720" rIns="91440" bIns="45720" rtlCol="0">
            <a:normAutofit/>
          </a:bodyPr>
          <a:lstStyle/>
          <a:p>
            <a:pPr algn="l"/>
            <a:r>
              <a:rPr lang="en-GB" dirty="0">
                <a:cs typeface="Calibri"/>
              </a:rPr>
              <a:t>Contract Law</a:t>
            </a:r>
          </a:p>
        </p:txBody>
      </p:sp>
      <p:pic>
        <p:nvPicPr>
          <p:cNvPr id="4" name="Picture 3" descr="Stack of magazines on table">
            <a:extLst>
              <a:ext uri="{FF2B5EF4-FFF2-40B4-BE49-F238E27FC236}">
                <a16:creationId xmlns:a16="http://schemas.microsoft.com/office/drawing/2014/main" id="{34C823BB-14F3-4742-AD47-E0C843BC6589}"/>
              </a:ext>
            </a:extLst>
          </p:cNvPr>
          <p:cNvPicPr>
            <a:picLocks noChangeAspect="1"/>
          </p:cNvPicPr>
          <p:nvPr/>
        </p:nvPicPr>
        <p:blipFill rotWithShape="1">
          <a:blip r:embed="rId3"/>
          <a:srcRect l="42432" r="8878" b="2"/>
          <a:stretch/>
        </p:blipFill>
        <p:spPr>
          <a:xfrm>
            <a:off x="762000" y="762000"/>
            <a:ext cx="3890923" cy="53340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1292"/>
    </mc:Choice>
    <mc:Fallback xmlns="">
      <p:transition spd="slow" advTm="2129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9C6C-F2E1-4096-8EFF-1AE03D5D4F68}"/>
              </a:ext>
            </a:extLst>
          </p:cNvPr>
          <p:cNvSpPr>
            <a:spLocks noGrp="1"/>
          </p:cNvSpPr>
          <p:nvPr>
            <p:ph type="title"/>
          </p:nvPr>
        </p:nvSpPr>
        <p:spPr>
          <a:xfrm>
            <a:off x="1517903" y="1517903"/>
            <a:ext cx="3828185" cy="4578096"/>
          </a:xfrm>
        </p:spPr>
        <p:txBody>
          <a:bodyPr>
            <a:normAutofit/>
          </a:bodyPr>
          <a:lstStyle/>
          <a:p>
            <a:r>
              <a:rPr lang="en-GB" dirty="0">
                <a:latin typeface="Arial" panose="020B0604020202020204" pitchFamily="34" charset="0"/>
                <a:cs typeface="Arial" panose="020B0604020202020204" pitchFamily="34" charset="0"/>
              </a:rPr>
              <a:t>Learning objectives</a:t>
            </a:r>
            <a:br>
              <a:rPr lang="en-GB" dirty="0">
                <a:cs typeface="Aharoni"/>
              </a:rPr>
            </a:br>
            <a:endParaRPr lang="en-GB" dirty="0"/>
          </a:p>
        </p:txBody>
      </p:sp>
      <p:graphicFrame>
        <p:nvGraphicFramePr>
          <p:cNvPr id="5" name="Content Placeholder 2">
            <a:extLst>
              <a:ext uri="{FF2B5EF4-FFF2-40B4-BE49-F238E27FC236}">
                <a16:creationId xmlns:a16="http://schemas.microsoft.com/office/drawing/2014/main" id="{872B4328-AE9C-4CED-A106-A2BCCB1F1351}"/>
              </a:ext>
            </a:extLst>
          </p:cNvPr>
          <p:cNvGraphicFramePr>
            <a:graphicFrameLocks noGrp="1"/>
          </p:cNvGraphicFramePr>
          <p:nvPr>
            <p:ph idx="1"/>
            <p:extLst>
              <p:ext uri="{D42A27DB-BD31-4B8C-83A1-F6EECF244321}">
                <p14:modId xmlns:p14="http://schemas.microsoft.com/office/powerpoint/2010/main" val="4157826918"/>
              </p:ext>
            </p:extLst>
          </p:nvPr>
        </p:nvGraphicFramePr>
        <p:xfrm>
          <a:off x="5786650" y="1517903"/>
          <a:ext cx="4874999" cy="45780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9317560"/>
      </p:ext>
    </p:extLst>
  </p:cSld>
  <p:clrMapOvr>
    <a:masterClrMapping/>
  </p:clrMapOvr>
  <mc:AlternateContent xmlns:mc="http://schemas.openxmlformats.org/markup-compatibility/2006" xmlns:p14="http://schemas.microsoft.com/office/powerpoint/2010/main">
    <mc:Choice Requires="p14">
      <p:transition spd="slow" p14:dur="2000" advTm="28468"/>
    </mc:Choice>
    <mc:Fallback xmlns="">
      <p:transition spd="slow" advTm="28468"/>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1C9D-C4C1-B000-05A4-ED8AE9D3C92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86DDC16-638F-F058-994C-0E203805D23D}"/>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It is two weeks before Kelly’s wedding and she is talking to her friend in the canteen:</a:t>
            </a:r>
          </a:p>
          <a:p>
            <a:pPr>
              <a:buFont typeface="Arial" panose="020B0604020202020204" pitchFamily="34" charset="0"/>
              <a:buChar char="•"/>
            </a:pPr>
            <a:r>
              <a:rPr lang="en-GB" dirty="0"/>
              <a:t>Sue: “You look upset. What’s the matter?”</a:t>
            </a:r>
          </a:p>
          <a:p>
            <a:pPr>
              <a:buFont typeface="Arial" panose="020B0604020202020204" pitchFamily="34" charset="0"/>
              <a:buChar char="•"/>
            </a:pPr>
            <a:r>
              <a:rPr lang="en-GB" dirty="0"/>
              <a:t>Kelly: “I went to pick up my wedding dress from the cleaners and it’s damaged”.</a:t>
            </a:r>
          </a:p>
          <a:p>
            <a:pPr>
              <a:buFont typeface="Arial" panose="020B0604020202020204" pitchFamily="34" charset="0"/>
              <a:buChar char="•"/>
            </a:pPr>
            <a:r>
              <a:rPr lang="en-GB" dirty="0"/>
              <a:t>Sue: “That’s awful. Will they pay for the repair?”</a:t>
            </a:r>
          </a:p>
          <a:p>
            <a:pPr>
              <a:buFont typeface="Arial" panose="020B0604020202020204" pitchFamily="34" charset="0"/>
              <a:buChar char="•"/>
            </a:pPr>
            <a:r>
              <a:rPr lang="en-GB" dirty="0"/>
              <a:t>Kelly: “The problem is they are refusing to pay for the damage and pointed to a sign in the shop which they say means they don’t have to pay. It was so small I didn’t even notice it when I left my dress with them. They didn’t point it out to me either. It just seems wrong”.</a:t>
            </a:r>
          </a:p>
        </p:txBody>
      </p:sp>
    </p:spTree>
    <p:extLst>
      <p:ext uri="{BB962C8B-B14F-4D97-AF65-F5344CB8AC3E}">
        <p14:creationId xmlns:p14="http://schemas.microsoft.com/office/powerpoint/2010/main" val="90119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58B70-3752-45AB-900E-2801A367C02E}"/>
              </a:ext>
            </a:extLst>
          </p:cNvPr>
          <p:cNvSpPr>
            <a:spLocks noGrp="1"/>
          </p:cNvSpPr>
          <p:nvPr>
            <p:ph type="title"/>
          </p:nvPr>
        </p:nvSpPr>
        <p:spPr>
          <a:xfrm>
            <a:off x="838200" y="365125"/>
            <a:ext cx="10515600" cy="1325563"/>
          </a:xfrm>
        </p:spPr>
        <p:txBody>
          <a:bodyPr>
            <a:normAutofit/>
          </a:bodyPr>
          <a:lstStyle/>
          <a:p>
            <a:r>
              <a:rPr lang="en-GB"/>
              <a:t>What are exemption clauses?</a:t>
            </a:r>
          </a:p>
        </p:txBody>
      </p:sp>
      <p:sp>
        <p:nvSpPr>
          <p:cNvPr id="3" name="Content Placeholder 2">
            <a:extLst>
              <a:ext uri="{FF2B5EF4-FFF2-40B4-BE49-F238E27FC236}">
                <a16:creationId xmlns:a16="http://schemas.microsoft.com/office/drawing/2014/main" id="{427E2EEA-2C09-4C36-A6C9-8F140302EB4F}"/>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t>Sometimes also referred to as exclusion clauses</a:t>
            </a:r>
          </a:p>
          <a:p>
            <a:r>
              <a:rPr lang="en-GB" dirty="0"/>
              <a:t>Commercial suppliers often include clauses in contracts to limit, or exclude, their liability for loss or damage in the event of failure to perform the contract properly (</a:t>
            </a:r>
            <a:r>
              <a:rPr lang="en-GB" dirty="0" err="1"/>
              <a:t>eg</a:t>
            </a:r>
            <a:r>
              <a:rPr lang="en-GB" dirty="0"/>
              <a:t> if goods are delivered late, or a service is performed badly).</a:t>
            </a:r>
          </a:p>
          <a:p>
            <a:r>
              <a:rPr lang="en-GB" dirty="0"/>
              <a:t>- Often hidden in the 'small print’</a:t>
            </a:r>
          </a:p>
          <a:p>
            <a:r>
              <a:rPr lang="en-GB" dirty="0"/>
              <a:t>Exemption: seeks to remove all liability</a:t>
            </a:r>
          </a:p>
          <a:p>
            <a:r>
              <a:rPr lang="en-GB" dirty="0"/>
              <a:t>Limitation: seeks to reduce amount of liability</a:t>
            </a:r>
          </a:p>
        </p:txBody>
      </p:sp>
      <p:pic>
        <p:nvPicPr>
          <p:cNvPr id="5" name="Audio 4">
            <a:hlinkClick r:id="" action="ppaction://media"/>
            <a:extLst>
              <a:ext uri="{FF2B5EF4-FFF2-40B4-BE49-F238E27FC236}">
                <a16:creationId xmlns:a16="http://schemas.microsoft.com/office/drawing/2014/main" id="{C5F79319-C458-4AEB-909A-4C6585ED562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734800" y="6400800"/>
            <a:ext cx="304800" cy="304800"/>
          </a:xfrm>
          <a:prstGeom prst="rect">
            <a:avLst/>
          </a:prstGeom>
        </p:spPr>
      </p:pic>
    </p:spTree>
    <p:extLst>
      <p:ext uri="{BB962C8B-B14F-4D97-AF65-F5344CB8AC3E}">
        <p14:creationId xmlns:p14="http://schemas.microsoft.com/office/powerpoint/2010/main" val="3564603648"/>
      </p:ext>
    </p:extLst>
  </p:cSld>
  <p:clrMapOvr>
    <a:masterClrMapping/>
  </p:clrMapOvr>
  <mc:AlternateContent xmlns:mc="http://schemas.openxmlformats.org/markup-compatibility/2006" xmlns:p14="http://schemas.microsoft.com/office/powerpoint/2010/main">
    <mc:Choice Requires="p14">
      <p:transition spd="slow" p14:dur="2000" advTm="115589"/>
    </mc:Choice>
    <mc:Fallback xmlns="">
      <p:transition spd="slow" advTm="115589"/>
    </mc:Fallback>
  </mc:AlternateContent>
  <p:timing>
    <p:tnLst>
      <p:par>
        <p:cTn id="1" dur="indefinite" restart="never" nodeType="tmRoot">
          <p:childTnLst>
            <p:audio isNarration="1">
              <p:cMediaNode vol="80000" showWhenStopped="0">
                <p:cTn id="2"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F3616-0DCB-8C85-AD95-63E1FE8984CF}"/>
              </a:ext>
            </a:extLst>
          </p:cNvPr>
          <p:cNvSpPr>
            <a:spLocks noGrp="1"/>
          </p:cNvSpPr>
          <p:nvPr>
            <p:ph type="title"/>
          </p:nvPr>
        </p:nvSpPr>
        <p:spPr/>
        <p:txBody>
          <a:bodyPr/>
          <a:lstStyle/>
          <a:p>
            <a:r>
              <a:rPr lang="en-GB" dirty="0"/>
              <a:t>Relying on an exemption clause</a:t>
            </a:r>
          </a:p>
        </p:txBody>
      </p:sp>
      <p:graphicFrame>
        <p:nvGraphicFramePr>
          <p:cNvPr id="4" name="Content Placeholder 3">
            <a:extLst>
              <a:ext uri="{FF2B5EF4-FFF2-40B4-BE49-F238E27FC236}">
                <a16:creationId xmlns:a16="http://schemas.microsoft.com/office/drawing/2014/main" id="{A7ED5943-0DAD-CAF8-24CA-ACB521942243}"/>
              </a:ext>
            </a:extLst>
          </p:cNvPr>
          <p:cNvGraphicFramePr>
            <a:graphicFrameLocks noGrp="1"/>
          </p:cNvGraphicFramePr>
          <p:nvPr>
            <p:ph idx="1"/>
            <p:extLst>
              <p:ext uri="{D42A27DB-BD31-4B8C-83A1-F6EECF244321}">
                <p14:modId xmlns:p14="http://schemas.microsoft.com/office/powerpoint/2010/main" val="350424010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29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8305E-4B6A-42BE-B154-D94C1CD51B90}"/>
              </a:ext>
            </a:extLst>
          </p:cNvPr>
          <p:cNvSpPr>
            <a:spLocks noGrp="1"/>
          </p:cNvSpPr>
          <p:nvPr>
            <p:ph type="title"/>
          </p:nvPr>
        </p:nvSpPr>
        <p:spPr/>
        <p:txBody>
          <a:bodyPr/>
          <a:lstStyle/>
          <a:p>
            <a:r>
              <a:rPr lang="en-GB">
                <a:cs typeface="Aharoni"/>
              </a:rPr>
              <a:t>Common law rules</a:t>
            </a:r>
            <a:endParaRPr lang="en-GB"/>
          </a:p>
        </p:txBody>
      </p:sp>
      <p:sp>
        <p:nvSpPr>
          <p:cNvPr id="3" name="Content Placeholder 2">
            <a:extLst>
              <a:ext uri="{FF2B5EF4-FFF2-40B4-BE49-F238E27FC236}">
                <a16:creationId xmlns:a16="http://schemas.microsoft.com/office/drawing/2014/main" id="{C5A829BA-FD5D-4854-A4CD-F189422114DD}"/>
              </a:ext>
            </a:extLst>
          </p:cNvPr>
          <p:cNvSpPr>
            <a:spLocks noGrp="1"/>
          </p:cNvSpPr>
          <p:nvPr>
            <p:ph idx="1"/>
          </p:nvPr>
        </p:nvSpPr>
        <p:spPr>
          <a:xfrm>
            <a:off x="1244735" y="2324819"/>
            <a:ext cx="7086465" cy="3774229"/>
          </a:xfrm>
        </p:spPr>
        <p:txBody>
          <a:bodyPr vert="horz" lIns="91440" tIns="45720" rIns="91440" bIns="45720" rtlCol="0" anchor="t">
            <a:normAutofit lnSpcReduction="10000"/>
          </a:bodyPr>
          <a:lstStyle/>
          <a:p>
            <a:r>
              <a:rPr lang="en-GB" dirty="0">
                <a:ea typeface="+mn-lt"/>
                <a:cs typeface="+mn-lt"/>
              </a:rPr>
              <a:t>The common law has developed two tests relating to exemption clauses, namely incorporation and construction. </a:t>
            </a:r>
          </a:p>
          <a:p>
            <a:r>
              <a:rPr lang="en-GB" b="1" dirty="0">
                <a:ea typeface="+mn-lt"/>
                <a:cs typeface="+mn-lt"/>
              </a:rPr>
              <a:t>A) INCORPORATION</a:t>
            </a:r>
            <a:r>
              <a:rPr lang="en-GB" dirty="0">
                <a:ea typeface="+mn-lt"/>
                <a:cs typeface="+mn-lt"/>
              </a:rPr>
              <a:t>: is an exemption clause truly is part of the contract between the parties. </a:t>
            </a:r>
          </a:p>
          <a:p>
            <a:r>
              <a:rPr lang="en-GB" b="1" dirty="0">
                <a:ea typeface="+mn-lt"/>
                <a:cs typeface="+mn-lt"/>
              </a:rPr>
              <a:t>B) CONSTRUCTION</a:t>
            </a:r>
            <a:r>
              <a:rPr lang="en-GB" dirty="0">
                <a:ea typeface="+mn-lt"/>
                <a:cs typeface="+mn-lt"/>
              </a:rPr>
              <a:t>: Does the clause exempt liability for the particular breach and loss suffered?’</a:t>
            </a:r>
            <a:endParaRPr lang="en-GB" dirty="0"/>
          </a:p>
        </p:txBody>
      </p:sp>
      <p:pic>
        <p:nvPicPr>
          <p:cNvPr id="5" name="Picture 4">
            <a:extLst>
              <a:ext uri="{FF2B5EF4-FFF2-40B4-BE49-F238E27FC236}">
                <a16:creationId xmlns:a16="http://schemas.microsoft.com/office/drawing/2014/main" id="{84774E37-C02D-A503-D368-10F43E23531C}"/>
              </a:ext>
            </a:extLst>
          </p:cNvPr>
          <p:cNvPicPr>
            <a:picLocks noChangeAspect="1"/>
          </p:cNvPicPr>
          <p:nvPr/>
        </p:nvPicPr>
        <p:blipFill>
          <a:blip r:embed="rId3"/>
          <a:stretch>
            <a:fillRect/>
          </a:stretch>
        </p:blipFill>
        <p:spPr>
          <a:xfrm>
            <a:off x="8948737" y="2862072"/>
            <a:ext cx="2143125" cy="2143125"/>
          </a:xfrm>
          <a:prstGeom prst="rect">
            <a:avLst/>
          </a:prstGeom>
        </p:spPr>
      </p:pic>
    </p:spTree>
    <p:extLst>
      <p:ext uri="{BB962C8B-B14F-4D97-AF65-F5344CB8AC3E}">
        <p14:creationId xmlns:p14="http://schemas.microsoft.com/office/powerpoint/2010/main" val="257194107"/>
      </p:ext>
    </p:extLst>
  </p:cSld>
  <p:clrMapOvr>
    <a:masterClrMapping/>
  </p:clrMapOvr>
  <mc:AlternateContent xmlns:mc="http://schemas.openxmlformats.org/markup-compatibility/2006" xmlns:p14="http://schemas.microsoft.com/office/powerpoint/2010/main">
    <mc:Choice Requires="p14">
      <p:transition spd="slow" p14:dur="2000" advTm="61602"/>
    </mc:Choice>
    <mc:Fallback xmlns="">
      <p:transition spd="slow" advTm="6160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82E69-54A3-460D-8F69-37FB5691AA9E}"/>
              </a:ext>
            </a:extLst>
          </p:cNvPr>
          <p:cNvSpPr>
            <a:spLocks noGrp="1"/>
          </p:cNvSpPr>
          <p:nvPr>
            <p:ph type="title"/>
          </p:nvPr>
        </p:nvSpPr>
        <p:spPr>
          <a:xfrm>
            <a:off x="838200" y="365125"/>
            <a:ext cx="10515600" cy="1325563"/>
          </a:xfrm>
        </p:spPr>
        <p:txBody>
          <a:bodyPr/>
          <a:lstStyle/>
          <a:p>
            <a:r>
              <a:rPr lang="en-GB" dirty="0"/>
              <a:t>INCORPORATION</a:t>
            </a:r>
          </a:p>
        </p:txBody>
      </p:sp>
      <p:sp>
        <p:nvSpPr>
          <p:cNvPr id="3" name="Content Placeholder 2">
            <a:extLst>
              <a:ext uri="{FF2B5EF4-FFF2-40B4-BE49-F238E27FC236}">
                <a16:creationId xmlns:a16="http://schemas.microsoft.com/office/drawing/2014/main" id="{D5837F71-A4FC-431A-811D-03B761403A83}"/>
              </a:ext>
            </a:extLst>
          </p:cNvPr>
          <p:cNvSpPr>
            <a:spLocks noGrp="1"/>
          </p:cNvSpPr>
          <p:nvPr>
            <p:ph idx="1"/>
          </p:nvPr>
        </p:nvSpPr>
        <p:spPr>
          <a:xfrm>
            <a:off x="838200" y="1825625"/>
            <a:ext cx="10515600" cy="4351338"/>
          </a:xfrm>
        </p:spPr>
        <p:txBody>
          <a:bodyPr vert="horz" lIns="91440" tIns="45720" rIns="91440" bIns="45720" rtlCol="0" anchor="t">
            <a:normAutofit fontScale="92500" lnSpcReduction="20000"/>
          </a:bodyPr>
          <a:lstStyle/>
          <a:p>
            <a:r>
              <a:rPr lang="en-GB" dirty="0"/>
              <a:t>These were discussed in the last lecture in more detail</a:t>
            </a:r>
          </a:p>
          <a:p>
            <a:r>
              <a:rPr lang="en-GB" dirty="0"/>
              <a:t>A) Signature</a:t>
            </a:r>
          </a:p>
          <a:p>
            <a:r>
              <a:rPr lang="en-GB" dirty="0"/>
              <a:t>B) Reasonable notice</a:t>
            </a:r>
          </a:p>
          <a:p>
            <a:pPr lvl="1"/>
            <a:r>
              <a:rPr lang="en-GB" dirty="0"/>
              <a:t>- How onerous the term is</a:t>
            </a:r>
          </a:p>
          <a:p>
            <a:pPr lvl="1"/>
            <a:r>
              <a:rPr lang="en-GB" dirty="0"/>
              <a:t>Legibility</a:t>
            </a:r>
          </a:p>
          <a:p>
            <a:pPr lvl="1"/>
            <a:r>
              <a:rPr lang="en-GB" dirty="0"/>
              <a:t>Position of the clause</a:t>
            </a:r>
          </a:p>
          <a:p>
            <a:pPr lvl="1"/>
            <a:r>
              <a:rPr lang="en-GB" dirty="0"/>
              <a:t>Timing</a:t>
            </a:r>
          </a:p>
          <a:p>
            <a:r>
              <a:rPr lang="en-GB" dirty="0"/>
              <a:t>C) Previous consistent course of dealings</a:t>
            </a:r>
          </a:p>
          <a:p>
            <a:r>
              <a:rPr lang="en-GB" b="1" dirty="0"/>
              <a:t>Kelly’s wedding dress: </a:t>
            </a:r>
            <a:r>
              <a:rPr lang="en-GB" dirty="0"/>
              <a:t>A court would have to decide whether the shop took reasonable steps to draw the notice to Kelly’s attention. But the failure of the shop to draw it to her attention would not necessarily mean that there was insufficient notice. </a:t>
            </a:r>
          </a:p>
        </p:txBody>
      </p:sp>
      <p:pic>
        <p:nvPicPr>
          <p:cNvPr id="5" name="Picture 4">
            <a:extLst>
              <a:ext uri="{FF2B5EF4-FFF2-40B4-BE49-F238E27FC236}">
                <a16:creationId xmlns:a16="http://schemas.microsoft.com/office/drawing/2014/main" id="{598DDFAA-0C6F-4CBB-93AC-758D0279C05C}"/>
              </a:ext>
            </a:extLst>
          </p:cNvPr>
          <p:cNvPicPr>
            <a:picLocks noChangeAspect="1"/>
          </p:cNvPicPr>
          <p:nvPr/>
        </p:nvPicPr>
        <p:blipFill>
          <a:blip r:embed="rId4"/>
          <a:stretch>
            <a:fillRect/>
          </a:stretch>
        </p:blipFill>
        <p:spPr>
          <a:xfrm>
            <a:off x="9001125" y="1825625"/>
            <a:ext cx="2352675" cy="1714500"/>
          </a:xfrm>
          <a:prstGeom prst="rect">
            <a:avLst/>
          </a:prstGeom>
        </p:spPr>
      </p:pic>
    </p:spTree>
    <p:custDataLst>
      <p:tags r:id="rId1"/>
    </p:custDataLst>
    <p:extLst>
      <p:ext uri="{BB962C8B-B14F-4D97-AF65-F5344CB8AC3E}">
        <p14:creationId xmlns:p14="http://schemas.microsoft.com/office/powerpoint/2010/main" val="2605607669"/>
      </p:ext>
    </p:extLst>
  </p:cSld>
  <p:clrMapOvr>
    <a:masterClrMapping/>
  </p:clrMapOvr>
  <mc:AlternateContent xmlns:mc="http://schemas.openxmlformats.org/markup-compatibility/2006" xmlns:p14="http://schemas.microsoft.com/office/powerpoint/2010/main">
    <mc:Choice Requires="p14">
      <p:transition spd="slow" p14:dur="2000" advTm="94622"/>
    </mc:Choice>
    <mc:Fallback xmlns="">
      <p:transition spd="slow" advTm="946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ED9ED-B6A9-699E-9C24-B424D678D990}"/>
              </a:ext>
            </a:extLst>
          </p:cNvPr>
          <p:cNvSpPr>
            <a:spLocks noGrp="1"/>
          </p:cNvSpPr>
          <p:nvPr>
            <p:ph type="title"/>
          </p:nvPr>
        </p:nvSpPr>
        <p:spPr/>
        <p:txBody>
          <a:bodyPr/>
          <a:lstStyle/>
          <a:p>
            <a:r>
              <a:rPr lang="en-GB" dirty="0"/>
              <a:t>Activity 1: Kelly’s wedding dress </a:t>
            </a:r>
          </a:p>
        </p:txBody>
      </p:sp>
      <p:sp>
        <p:nvSpPr>
          <p:cNvPr id="3" name="Content Placeholder 2">
            <a:extLst>
              <a:ext uri="{FF2B5EF4-FFF2-40B4-BE49-F238E27FC236}">
                <a16:creationId xmlns:a16="http://schemas.microsoft.com/office/drawing/2014/main" id="{060A1159-8848-706B-8AEC-4030DA7F7AD4}"/>
              </a:ext>
            </a:extLst>
          </p:cNvPr>
          <p:cNvSpPr>
            <a:spLocks noGrp="1"/>
          </p:cNvSpPr>
          <p:nvPr>
            <p:ph idx="1"/>
          </p:nvPr>
        </p:nvSpPr>
        <p:spPr/>
        <p:txBody>
          <a:bodyPr/>
          <a:lstStyle/>
          <a:p>
            <a:r>
              <a:rPr lang="en-GB" dirty="0"/>
              <a:t>Recall Kelly’s Wedding dress. Was the clause the company is seeking to rely on incorporated into the agreement between her and the cleaners? If so, how?</a:t>
            </a:r>
          </a:p>
        </p:txBody>
      </p:sp>
    </p:spTree>
    <p:extLst>
      <p:ext uri="{BB962C8B-B14F-4D97-AF65-F5344CB8AC3E}">
        <p14:creationId xmlns:p14="http://schemas.microsoft.com/office/powerpoint/2010/main" val="3529428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48DC9-949C-493D-8627-8E609CB719E5}"/>
              </a:ext>
            </a:extLst>
          </p:cNvPr>
          <p:cNvSpPr>
            <a:spLocks noGrp="1"/>
          </p:cNvSpPr>
          <p:nvPr>
            <p:ph type="title"/>
          </p:nvPr>
        </p:nvSpPr>
        <p:spPr>
          <a:xfrm>
            <a:off x="838200" y="365125"/>
            <a:ext cx="10515600" cy="1325563"/>
          </a:xfrm>
        </p:spPr>
        <p:txBody>
          <a:bodyPr/>
          <a:lstStyle/>
          <a:p>
            <a:r>
              <a:rPr lang="en-GB"/>
              <a:t>CONSTRUCTION</a:t>
            </a:r>
          </a:p>
        </p:txBody>
      </p:sp>
      <p:sp>
        <p:nvSpPr>
          <p:cNvPr id="3" name="Content Placeholder 2">
            <a:extLst>
              <a:ext uri="{FF2B5EF4-FFF2-40B4-BE49-F238E27FC236}">
                <a16:creationId xmlns:a16="http://schemas.microsoft.com/office/drawing/2014/main" id="{87C86037-5477-4094-9D5F-4DB84A7880AF}"/>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Questions whether the clause was intended to exclude or otherwise limit liability for the particular breach and loss that has occurred. </a:t>
            </a:r>
          </a:p>
          <a:p>
            <a:endParaRPr lang="en-GB" dirty="0"/>
          </a:p>
          <a:p>
            <a:r>
              <a:rPr lang="en-GB" dirty="0"/>
              <a:t>'Cars parked at owners risk’ </a:t>
            </a:r>
          </a:p>
          <a:p>
            <a:r>
              <a:rPr lang="en-GB" dirty="0"/>
              <a:t>Contra Proferentem Rule</a:t>
            </a:r>
          </a:p>
          <a:p>
            <a:r>
              <a:rPr lang="en-GB" dirty="0"/>
              <a:t>Rule for excluding/limiting liability for negligence</a:t>
            </a:r>
          </a:p>
          <a:p>
            <a:r>
              <a:rPr lang="en-GB" dirty="0" err="1"/>
              <a:t>Misreprsentation</a:t>
            </a:r>
            <a:r>
              <a:rPr lang="en-GB" dirty="0"/>
              <a:t> </a:t>
            </a:r>
          </a:p>
        </p:txBody>
      </p:sp>
      <p:pic>
        <p:nvPicPr>
          <p:cNvPr id="5" name="Picture 4">
            <a:extLst>
              <a:ext uri="{FF2B5EF4-FFF2-40B4-BE49-F238E27FC236}">
                <a16:creationId xmlns:a16="http://schemas.microsoft.com/office/drawing/2014/main" id="{5590D48D-A333-AEEF-B232-F57EA803189F}"/>
              </a:ext>
            </a:extLst>
          </p:cNvPr>
          <p:cNvPicPr>
            <a:picLocks noChangeAspect="1"/>
          </p:cNvPicPr>
          <p:nvPr/>
        </p:nvPicPr>
        <p:blipFill>
          <a:blip r:embed="rId3"/>
          <a:stretch>
            <a:fillRect/>
          </a:stretch>
        </p:blipFill>
        <p:spPr>
          <a:xfrm>
            <a:off x="8534399" y="2878872"/>
            <a:ext cx="3298091" cy="3298091"/>
          </a:xfrm>
          <a:prstGeom prst="rect">
            <a:avLst/>
          </a:prstGeom>
        </p:spPr>
      </p:pic>
    </p:spTree>
    <p:extLst>
      <p:ext uri="{BB962C8B-B14F-4D97-AF65-F5344CB8AC3E}">
        <p14:creationId xmlns:p14="http://schemas.microsoft.com/office/powerpoint/2010/main" val="966865009"/>
      </p:ext>
    </p:extLst>
  </p:cSld>
  <p:clrMapOvr>
    <a:masterClrMapping/>
  </p:clrMapOvr>
  <mc:AlternateContent xmlns:mc="http://schemas.openxmlformats.org/markup-compatibility/2006" xmlns:p14="http://schemas.microsoft.com/office/powerpoint/2010/main">
    <mc:Choice Requires="p14">
      <p:transition spd="slow" p14:dur="2000" advTm="115798"/>
    </mc:Choice>
    <mc:Fallback xmlns="">
      <p:transition spd="slow" advTm="115798"/>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1DD7B-2146-4CEF-B648-F01A56BD26B7}"/>
              </a:ext>
            </a:extLst>
          </p:cNvPr>
          <p:cNvSpPr>
            <a:spLocks noGrp="1"/>
          </p:cNvSpPr>
          <p:nvPr>
            <p:ph type="title"/>
          </p:nvPr>
        </p:nvSpPr>
        <p:spPr>
          <a:xfrm>
            <a:off x="758951" y="4714895"/>
            <a:ext cx="10668000" cy="1042660"/>
          </a:xfrm>
        </p:spPr>
        <p:txBody>
          <a:bodyPr vert="horz" lIns="91440" tIns="45720" rIns="91440" bIns="45720" rtlCol="0" anchor="b">
            <a:normAutofit/>
          </a:bodyPr>
          <a:lstStyle/>
          <a:p>
            <a:pPr algn="ctr"/>
            <a:r>
              <a:rPr lang="en-US" sz="5100"/>
              <a:t>Construction: Areas of ambiguity</a:t>
            </a:r>
          </a:p>
        </p:txBody>
      </p:sp>
      <p:pic>
        <p:nvPicPr>
          <p:cNvPr id="6" name="Picture 6" descr="Table&#10;&#10;Description automatically generated">
            <a:extLst>
              <a:ext uri="{FF2B5EF4-FFF2-40B4-BE49-F238E27FC236}">
                <a16:creationId xmlns:a16="http://schemas.microsoft.com/office/drawing/2014/main" id="{05D540CB-07F4-4F36-9471-42DA9C886CA3}"/>
              </a:ext>
            </a:extLst>
          </p:cNvPr>
          <p:cNvPicPr>
            <a:picLocks noGrp="1" noChangeAspect="1"/>
          </p:cNvPicPr>
          <p:nvPr>
            <p:ph idx="1"/>
          </p:nvPr>
        </p:nvPicPr>
        <p:blipFill>
          <a:blip r:embed="rId3"/>
          <a:stretch>
            <a:fillRect/>
          </a:stretch>
        </p:blipFill>
        <p:spPr>
          <a:xfrm>
            <a:off x="932098" y="752895"/>
            <a:ext cx="10327804" cy="3752844"/>
          </a:xfrm>
          <a:prstGeom prst="rect">
            <a:avLst/>
          </a:prstGeom>
        </p:spPr>
      </p:pic>
    </p:spTree>
    <p:extLst>
      <p:ext uri="{BB962C8B-B14F-4D97-AF65-F5344CB8AC3E}">
        <p14:creationId xmlns:p14="http://schemas.microsoft.com/office/powerpoint/2010/main" val="2098644609"/>
      </p:ext>
    </p:extLst>
  </p:cSld>
  <p:clrMapOvr>
    <a:masterClrMapping/>
  </p:clrMapOvr>
  <mc:AlternateContent xmlns:mc="http://schemas.openxmlformats.org/markup-compatibility/2006" xmlns:p14="http://schemas.microsoft.com/office/powerpoint/2010/main">
    <mc:Choice Requires="p14">
      <p:transition spd="slow" p14:dur="2000" advTm="114284"/>
    </mc:Choice>
    <mc:Fallback xmlns="">
      <p:transition spd="slow" advTm="11428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6C5B4413-8356-8BF4-87EA-D3EC02127C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8FAB35-EA16-DEDC-6EF0-3509DE4FD8C0}"/>
              </a:ext>
            </a:extLst>
          </p:cNvPr>
          <p:cNvSpPr>
            <a:spLocks noGrp="1"/>
          </p:cNvSpPr>
          <p:nvPr>
            <p:ph type="title"/>
          </p:nvPr>
        </p:nvSpPr>
        <p:spPr/>
        <p:txBody>
          <a:bodyPr/>
          <a:lstStyle/>
          <a:p>
            <a:r>
              <a:rPr lang="en-GB" dirty="0"/>
              <a:t>Activity 2: Kelly’s wedding dress (2)</a:t>
            </a:r>
          </a:p>
        </p:txBody>
      </p:sp>
      <p:sp>
        <p:nvSpPr>
          <p:cNvPr id="3" name="Content Placeholder 2">
            <a:extLst>
              <a:ext uri="{FF2B5EF4-FFF2-40B4-BE49-F238E27FC236}">
                <a16:creationId xmlns:a16="http://schemas.microsoft.com/office/drawing/2014/main" id="{916F39FC-02A1-9227-C737-A70D5F72CC12}"/>
              </a:ext>
            </a:extLst>
          </p:cNvPr>
          <p:cNvSpPr>
            <a:spLocks noGrp="1"/>
          </p:cNvSpPr>
          <p:nvPr>
            <p:ph idx="1"/>
          </p:nvPr>
        </p:nvSpPr>
        <p:spPr/>
        <p:txBody>
          <a:bodyPr/>
          <a:lstStyle/>
          <a:p>
            <a:r>
              <a:rPr lang="en-GB" dirty="0"/>
              <a:t>The notice in Kelly’s case read:</a:t>
            </a:r>
          </a:p>
          <a:p>
            <a:r>
              <a:rPr lang="en-GB" dirty="0"/>
              <a:t>“The cleaning company is absolved of all liability in respect of damage caused to garments presented for cleaning, whether caused, intentionally, by negligence or any other cause.”</a:t>
            </a:r>
          </a:p>
          <a:p>
            <a:r>
              <a:rPr lang="en-GB" dirty="0"/>
              <a:t>Can the clause be constructed (interpreted) to cover the circumstances. </a:t>
            </a:r>
          </a:p>
        </p:txBody>
      </p:sp>
    </p:spTree>
    <p:extLst>
      <p:ext uri="{BB962C8B-B14F-4D97-AF65-F5344CB8AC3E}">
        <p14:creationId xmlns:p14="http://schemas.microsoft.com/office/powerpoint/2010/main" val="1748211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1CB52-0122-4609-912F-4EA56D326B17}"/>
              </a:ext>
            </a:extLst>
          </p:cNvPr>
          <p:cNvSpPr>
            <a:spLocks noGrp="1"/>
          </p:cNvSpPr>
          <p:nvPr>
            <p:ph type="title"/>
          </p:nvPr>
        </p:nvSpPr>
        <p:spPr/>
        <p:txBody>
          <a:bodyPr/>
          <a:lstStyle/>
          <a:p>
            <a:r>
              <a:rPr lang="en-GB">
                <a:cs typeface="Aharoni"/>
              </a:rPr>
              <a:t>Statutory controls</a:t>
            </a:r>
            <a:endParaRPr lang="en-GB"/>
          </a:p>
        </p:txBody>
      </p:sp>
      <p:sp>
        <p:nvSpPr>
          <p:cNvPr id="3" name="Content Placeholder 2">
            <a:extLst>
              <a:ext uri="{FF2B5EF4-FFF2-40B4-BE49-F238E27FC236}">
                <a16:creationId xmlns:a16="http://schemas.microsoft.com/office/drawing/2014/main" id="{5CF54669-13DA-4A81-A71B-B7ED35A87C0F}"/>
              </a:ext>
            </a:extLst>
          </p:cNvPr>
          <p:cNvSpPr>
            <a:spLocks noGrp="1"/>
          </p:cNvSpPr>
          <p:nvPr>
            <p:ph idx="1"/>
          </p:nvPr>
        </p:nvSpPr>
        <p:spPr/>
        <p:txBody>
          <a:bodyPr vert="horz" lIns="91440" tIns="45720" rIns="91440" bIns="45720" rtlCol="0" anchor="t">
            <a:normAutofit/>
          </a:bodyPr>
          <a:lstStyle/>
          <a:p>
            <a:r>
              <a:rPr lang="en-GB" dirty="0">
                <a:ea typeface="+mn-lt"/>
                <a:cs typeface="+mn-lt"/>
              </a:rPr>
              <a:t>The two main statutes that govern limitation and exclusion clauses are the </a:t>
            </a:r>
            <a:r>
              <a:rPr lang="en-GB" b="1" dirty="0">
                <a:solidFill>
                  <a:srgbClr val="0070C0"/>
                </a:solidFill>
                <a:ea typeface="+mn-lt"/>
                <a:cs typeface="+mn-lt"/>
              </a:rPr>
              <a:t>Unfair Contract Terms Act (UCTA) 1977 </a:t>
            </a:r>
            <a:r>
              <a:rPr lang="en-GB" dirty="0">
                <a:ea typeface="+mn-lt"/>
                <a:cs typeface="+mn-lt"/>
              </a:rPr>
              <a:t>and the </a:t>
            </a:r>
            <a:r>
              <a:rPr lang="en-GB" b="1" dirty="0">
                <a:solidFill>
                  <a:srgbClr val="0070C0"/>
                </a:solidFill>
                <a:ea typeface="+mn-lt"/>
                <a:cs typeface="+mn-lt"/>
              </a:rPr>
              <a:t>CRA 2015</a:t>
            </a:r>
            <a:r>
              <a:rPr lang="en-GB" dirty="0">
                <a:solidFill>
                  <a:srgbClr val="0070C0"/>
                </a:solidFill>
                <a:ea typeface="+mn-lt"/>
                <a:cs typeface="+mn-lt"/>
              </a:rPr>
              <a:t>. </a:t>
            </a:r>
          </a:p>
          <a:p>
            <a:r>
              <a:rPr lang="en-GB" dirty="0">
                <a:ea typeface="+mn-lt"/>
                <a:cs typeface="+mn-lt"/>
              </a:rPr>
              <a:t>UCTA 1977 governs exemption clauses in </a:t>
            </a:r>
            <a:r>
              <a:rPr lang="en-GB" b="1" dirty="0">
                <a:solidFill>
                  <a:srgbClr val="0070C0"/>
                </a:solidFill>
                <a:ea typeface="+mn-lt"/>
                <a:cs typeface="+mn-lt"/>
              </a:rPr>
              <a:t>business-to-business</a:t>
            </a:r>
            <a:r>
              <a:rPr lang="en-GB" dirty="0">
                <a:ea typeface="+mn-lt"/>
                <a:cs typeface="+mn-lt"/>
              </a:rPr>
              <a:t> contracts</a:t>
            </a:r>
          </a:p>
          <a:p>
            <a:r>
              <a:rPr lang="en-GB" dirty="0">
                <a:ea typeface="+mn-lt"/>
                <a:cs typeface="+mn-lt"/>
              </a:rPr>
              <a:t> CRA 2015 governs exemption clauses in </a:t>
            </a:r>
            <a:r>
              <a:rPr lang="en-GB" b="1" dirty="0">
                <a:solidFill>
                  <a:srgbClr val="0070C0"/>
                </a:solidFill>
                <a:ea typeface="+mn-lt"/>
                <a:cs typeface="+mn-lt"/>
              </a:rPr>
              <a:t>business-to consumer </a:t>
            </a:r>
            <a:r>
              <a:rPr lang="en-GB" dirty="0">
                <a:ea typeface="+mn-lt"/>
                <a:cs typeface="+mn-lt"/>
              </a:rPr>
              <a:t>contracts.</a:t>
            </a:r>
            <a:endParaRPr lang="en-GB" dirty="0"/>
          </a:p>
        </p:txBody>
      </p:sp>
    </p:spTree>
    <p:extLst>
      <p:ext uri="{BB962C8B-B14F-4D97-AF65-F5344CB8AC3E}">
        <p14:creationId xmlns:p14="http://schemas.microsoft.com/office/powerpoint/2010/main" val="2020530406"/>
      </p:ext>
    </p:extLst>
  </p:cSld>
  <p:clrMapOvr>
    <a:masterClrMapping/>
  </p:clrMapOvr>
  <mc:AlternateContent xmlns:mc="http://schemas.openxmlformats.org/markup-compatibility/2006" xmlns:p14="http://schemas.microsoft.com/office/powerpoint/2010/main">
    <mc:Choice Requires="p14">
      <p:transition spd="slow" p14:dur="2000" advTm="53870"/>
    </mc:Choice>
    <mc:Fallback xmlns="">
      <p:transition spd="slow" advTm="5387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EF8B5-4F7B-4326-BC67-59BC7760E0FF}"/>
              </a:ext>
            </a:extLst>
          </p:cNvPr>
          <p:cNvSpPr>
            <a:spLocks noGrp="1"/>
          </p:cNvSpPr>
          <p:nvPr>
            <p:ph type="title"/>
          </p:nvPr>
        </p:nvSpPr>
        <p:spPr>
          <a:xfrm>
            <a:off x="838200" y="365125"/>
            <a:ext cx="10515600" cy="1325563"/>
          </a:xfrm>
        </p:spPr>
        <p:txBody>
          <a:bodyPr/>
          <a:lstStyle/>
          <a:p>
            <a:r>
              <a:rPr lang="en-GB"/>
              <a:t>Unfair Contract Terms Act 1977</a:t>
            </a:r>
          </a:p>
        </p:txBody>
      </p:sp>
      <p:sp>
        <p:nvSpPr>
          <p:cNvPr id="3" name="Content Placeholder 2">
            <a:extLst>
              <a:ext uri="{FF2B5EF4-FFF2-40B4-BE49-F238E27FC236}">
                <a16:creationId xmlns:a16="http://schemas.microsoft.com/office/drawing/2014/main" id="{C1C2FC5A-7603-4E23-9BCA-D4C898EDF502}"/>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GB" dirty="0"/>
              <a:t>Aim: to restrict the effectiveness of certain types of exemption clauses.</a:t>
            </a:r>
          </a:p>
          <a:p>
            <a:r>
              <a:rPr lang="en-GB" dirty="0"/>
              <a:t>When applied, UCTA 1977 will provide one of three results:</a:t>
            </a:r>
          </a:p>
          <a:p>
            <a:r>
              <a:rPr lang="en-GB" dirty="0"/>
              <a:t>(a) it prevents the defendant from excluding or restricting their liability by reference to the term (</a:t>
            </a:r>
            <a:r>
              <a:rPr lang="en-GB" dirty="0" err="1"/>
              <a:t>eg</a:t>
            </a:r>
            <a:r>
              <a:rPr lang="en-GB" dirty="0"/>
              <a:t> in relation to death/personal injury caused by negligence – UCTA 1977, s 2(1)); or</a:t>
            </a:r>
          </a:p>
          <a:p>
            <a:r>
              <a:rPr lang="en-GB" dirty="0">
                <a:ea typeface="+mn-lt"/>
                <a:cs typeface="+mn-lt"/>
              </a:rPr>
              <a:t>(b) it has no effect on the term, and so the defendant can rely on the term (</a:t>
            </a:r>
            <a:r>
              <a:rPr lang="en-GB" dirty="0" err="1">
                <a:ea typeface="+mn-lt"/>
                <a:cs typeface="+mn-lt"/>
              </a:rPr>
              <a:t>eg</a:t>
            </a:r>
            <a:r>
              <a:rPr lang="en-GB" dirty="0">
                <a:ea typeface="+mn-lt"/>
                <a:cs typeface="+mn-lt"/>
              </a:rPr>
              <a:t> a clause in a freely negotiated contract that exempts liability for breach of an express term – UCTA 1977, </a:t>
            </a:r>
            <a:r>
              <a:rPr lang="en-GB" b="1" dirty="0">
                <a:ea typeface="+mn-lt"/>
                <a:cs typeface="+mn-lt"/>
              </a:rPr>
              <a:t>s 3); </a:t>
            </a:r>
            <a:r>
              <a:rPr lang="en-GB" dirty="0">
                <a:ea typeface="+mn-lt"/>
                <a:cs typeface="+mn-lt"/>
              </a:rPr>
              <a:t>or</a:t>
            </a:r>
            <a:endParaRPr lang="en-GB" dirty="0"/>
          </a:p>
          <a:p>
            <a:r>
              <a:rPr lang="en-GB" dirty="0">
                <a:ea typeface="+mn-lt"/>
                <a:cs typeface="+mn-lt"/>
              </a:rPr>
              <a:t>(c) it subjects the term to a ‘requirement of reasonableness’.</a:t>
            </a:r>
            <a:endParaRPr lang="en-GB" dirty="0"/>
          </a:p>
          <a:p>
            <a:endParaRPr lang="en-GB" dirty="0"/>
          </a:p>
        </p:txBody>
      </p:sp>
    </p:spTree>
    <p:extLst>
      <p:ext uri="{BB962C8B-B14F-4D97-AF65-F5344CB8AC3E}">
        <p14:creationId xmlns:p14="http://schemas.microsoft.com/office/powerpoint/2010/main" val="1644555562"/>
      </p:ext>
    </p:extLst>
  </p:cSld>
  <p:clrMapOvr>
    <a:masterClrMapping/>
  </p:clrMapOvr>
  <mc:AlternateContent xmlns:mc="http://schemas.openxmlformats.org/markup-compatibility/2006" xmlns:p14="http://schemas.microsoft.com/office/powerpoint/2010/main">
    <mc:Choice Requires="p14">
      <p:transition spd="slow" p14:dur="2000" advTm="57214"/>
    </mc:Choice>
    <mc:Fallback xmlns="">
      <p:transition spd="slow" advTm="5721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11FB75D4-4712-499D-8C99-648FAC2F3C22}"/>
              </a:ext>
            </a:extLst>
          </p:cNvPr>
          <p:cNvPicPr>
            <a:picLocks noGrp="1" noChangeAspect="1"/>
          </p:cNvPicPr>
          <p:nvPr>
            <p:ph idx="1"/>
          </p:nvPr>
        </p:nvPicPr>
        <p:blipFill>
          <a:blip r:embed="rId2"/>
          <a:stretch>
            <a:fillRect/>
          </a:stretch>
        </p:blipFill>
        <p:spPr>
          <a:xfrm>
            <a:off x="2018202" y="604182"/>
            <a:ext cx="8155595" cy="6045851"/>
          </a:xfrm>
        </p:spPr>
      </p:pic>
    </p:spTree>
    <p:extLst>
      <p:ext uri="{BB962C8B-B14F-4D97-AF65-F5344CB8AC3E}">
        <p14:creationId xmlns:p14="http://schemas.microsoft.com/office/powerpoint/2010/main" val="1633356549"/>
      </p:ext>
    </p:extLst>
  </p:cSld>
  <p:clrMapOvr>
    <a:masterClrMapping/>
  </p:clrMapOvr>
  <mc:AlternateContent xmlns:mc="http://schemas.openxmlformats.org/markup-compatibility/2006" xmlns:p14="http://schemas.microsoft.com/office/powerpoint/2010/main">
    <mc:Choice Requires="p14">
      <p:transition spd="slow" p14:dur="2000" advTm="179468"/>
    </mc:Choice>
    <mc:Fallback xmlns="">
      <p:transition spd="slow" advTm="179468"/>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F1E33-D0FC-4113-9503-D66AE70B7F50}"/>
              </a:ext>
            </a:extLst>
          </p:cNvPr>
          <p:cNvSpPr>
            <a:spLocks noGrp="1"/>
          </p:cNvSpPr>
          <p:nvPr>
            <p:ph type="title"/>
          </p:nvPr>
        </p:nvSpPr>
        <p:spPr>
          <a:xfrm>
            <a:off x="838200" y="365125"/>
            <a:ext cx="10515600" cy="1325563"/>
          </a:xfrm>
        </p:spPr>
        <p:txBody>
          <a:bodyPr/>
          <a:lstStyle/>
          <a:p>
            <a:r>
              <a:rPr lang="en-GB" dirty="0"/>
              <a:t>The reasonableness test s.11(1) UCTA 1977</a:t>
            </a:r>
          </a:p>
        </p:txBody>
      </p:sp>
      <p:sp>
        <p:nvSpPr>
          <p:cNvPr id="3" name="Content Placeholder 2">
            <a:extLst>
              <a:ext uri="{FF2B5EF4-FFF2-40B4-BE49-F238E27FC236}">
                <a16:creationId xmlns:a16="http://schemas.microsoft.com/office/drawing/2014/main" id="{A173B9DE-196B-4B3A-8F59-C6F4E9E8C66C}"/>
              </a:ext>
            </a:extLst>
          </p:cNvPr>
          <p:cNvSpPr>
            <a:spLocks noGrp="1"/>
          </p:cNvSpPr>
          <p:nvPr>
            <p:ph idx="1"/>
          </p:nvPr>
        </p:nvSpPr>
        <p:spPr>
          <a:xfrm>
            <a:off x="838200" y="1825625"/>
            <a:ext cx="10515600" cy="4351338"/>
          </a:xfrm>
        </p:spPr>
        <p:txBody>
          <a:bodyPr vert="horz" lIns="91440" tIns="45720" rIns="91440" bIns="45720" rtlCol="0" anchor="t">
            <a:normAutofit fontScale="92500" lnSpcReduction="10000"/>
          </a:bodyPr>
          <a:lstStyle/>
          <a:p>
            <a:r>
              <a:rPr lang="en-GB" dirty="0"/>
              <a:t>The reasonableness test applies to most exemption clauses in business-to-business contracts and in particular to clauses exempting liability for: </a:t>
            </a:r>
          </a:p>
          <a:p>
            <a:r>
              <a:rPr lang="en-GB" dirty="0"/>
              <a:t>• loss or damage (other than death and personal injury) caused by negligence (including breach of the term implied by SGSA 1982, s 13) – UCTA 1977, s 2(2); </a:t>
            </a:r>
          </a:p>
          <a:p>
            <a:r>
              <a:rPr lang="en-GB" dirty="0"/>
              <a:t>• breach of the statutory implied terms relating to goods – description, quality and fitness for purpose – UCTA 1977, ss 6 and 7 (s 6 applies to sale of goods contracts and s 7 applies to goods supplied under a work and materials contract); and</a:t>
            </a:r>
          </a:p>
          <a:p>
            <a:r>
              <a:rPr lang="en-GB" dirty="0"/>
              <a:t> • breach of an express term contained in the standard written terms of the person seeking to exempt liability – UCTA 1977, s 3.</a:t>
            </a:r>
          </a:p>
        </p:txBody>
      </p:sp>
    </p:spTree>
    <p:extLst>
      <p:ext uri="{BB962C8B-B14F-4D97-AF65-F5344CB8AC3E}">
        <p14:creationId xmlns:p14="http://schemas.microsoft.com/office/powerpoint/2010/main" val="3586650698"/>
      </p:ext>
    </p:extLst>
  </p:cSld>
  <p:clrMapOvr>
    <a:masterClrMapping/>
  </p:clrMapOvr>
  <mc:AlternateContent xmlns:mc="http://schemas.openxmlformats.org/markup-compatibility/2006" xmlns:p14="http://schemas.microsoft.com/office/powerpoint/2010/main">
    <mc:Choice Requires="p14">
      <p:transition spd="slow" p14:dur="2000" advTm="147703"/>
    </mc:Choice>
    <mc:Fallback xmlns="">
      <p:transition spd="slow" advTm="147703"/>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66D54-06A3-4627-A2AB-CF19131D4155}"/>
              </a:ext>
            </a:extLst>
          </p:cNvPr>
          <p:cNvSpPr>
            <a:spLocks noGrp="1"/>
          </p:cNvSpPr>
          <p:nvPr>
            <p:ph type="title"/>
          </p:nvPr>
        </p:nvSpPr>
        <p:spPr>
          <a:xfrm>
            <a:off x="1963603" y="103672"/>
            <a:ext cx="9287773" cy="539036"/>
          </a:xfrm>
        </p:spPr>
        <p:txBody>
          <a:bodyPr>
            <a:normAutofit fontScale="90000"/>
          </a:bodyPr>
          <a:lstStyle/>
          <a:p>
            <a:r>
              <a:rPr lang="en-GB" dirty="0">
                <a:cs typeface="Aharoni"/>
              </a:rPr>
              <a:t>Applying the reasonableness test</a:t>
            </a:r>
            <a:endParaRPr lang="en-GB" dirty="0"/>
          </a:p>
        </p:txBody>
      </p:sp>
      <p:graphicFrame>
        <p:nvGraphicFramePr>
          <p:cNvPr id="6" name="Table 6">
            <a:extLst>
              <a:ext uri="{FF2B5EF4-FFF2-40B4-BE49-F238E27FC236}">
                <a16:creationId xmlns:a16="http://schemas.microsoft.com/office/drawing/2014/main" id="{105BCC1D-7B55-4E07-A119-405CEAB184D0}"/>
              </a:ext>
            </a:extLst>
          </p:cNvPr>
          <p:cNvGraphicFramePr>
            <a:graphicFrameLocks noGrp="1"/>
          </p:cNvGraphicFramePr>
          <p:nvPr>
            <p:ph idx="1"/>
            <p:extLst>
              <p:ext uri="{D42A27DB-BD31-4B8C-83A1-F6EECF244321}">
                <p14:modId xmlns:p14="http://schemas.microsoft.com/office/powerpoint/2010/main" val="2342314001"/>
              </p:ext>
            </p:extLst>
          </p:nvPr>
        </p:nvGraphicFramePr>
        <p:xfrm>
          <a:off x="384313" y="892891"/>
          <a:ext cx="11423374" cy="4851400"/>
        </p:xfrm>
        <a:graphic>
          <a:graphicData uri="http://schemas.openxmlformats.org/drawingml/2006/table">
            <a:tbl>
              <a:tblPr firstRow="1" bandRow="1">
                <a:tableStyleId>{5C22544A-7EE6-4342-B048-85BDC9FD1C3A}</a:tableStyleId>
              </a:tblPr>
              <a:tblGrid>
                <a:gridCol w="5711687">
                  <a:extLst>
                    <a:ext uri="{9D8B030D-6E8A-4147-A177-3AD203B41FA5}">
                      <a16:colId xmlns:a16="http://schemas.microsoft.com/office/drawing/2014/main" val="1908241983"/>
                    </a:ext>
                  </a:extLst>
                </a:gridCol>
                <a:gridCol w="5711687">
                  <a:extLst>
                    <a:ext uri="{9D8B030D-6E8A-4147-A177-3AD203B41FA5}">
                      <a16:colId xmlns:a16="http://schemas.microsoft.com/office/drawing/2014/main" val="4015701489"/>
                    </a:ext>
                  </a:extLst>
                </a:gridCol>
              </a:tblGrid>
              <a:tr h="370840">
                <a:tc>
                  <a:txBody>
                    <a:bodyPr/>
                    <a:lstStyle/>
                    <a:p>
                      <a:r>
                        <a:rPr lang="en-GB" dirty="0"/>
                        <a:t>SITUATION</a:t>
                      </a:r>
                    </a:p>
                  </a:txBody>
                  <a:tcPr/>
                </a:tc>
                <a:tc>
                  <a:txBody>
                    <a:bodyPr/>
                    <a:lstStyle/>
                    <a:p>
                      <a:r>
                        <a:rPr lang="en-GB" dirty="0"/>
                        <a:t>CLAUSE MORE OR LESS LIKELY TO BE REASONABLE?</a:t>
                      </a:r>
                    </a:p>
                  </a:txBody>
                  <a:tcPr/>
                </a:tc>
                <a:extLst>
                  <a:ext uri="{0D108BD9-81ED-4DB2-BD59-A6C34878D82A}">
                    <a16:rowId xmlns:a16="http://schemas.microsoft.com/office/drawing/2014/main" val="765640416"/>
                  </a:ext>
                </a:extLst>
              </a:tr>
              <a:tr h="370840">
                <a:tc>
                  <a:txBody>
                    <a:bodyPr/>
                    <a:lstStyle/>
                    <a:p>
                      <a:r>
                        <a:rPr lang="en-GB" dirty="0"/>
                        <a:t>The seller is a large company that insists on selling goods on its own standard terms and conditions, which contain exemption clauses similar to those of other suppliers.</a:t>
                      </a:r>
                    </a:p>
                  </a:txBody>
                  <a:tcPr/>
                </a:tc>
                <a:tc>
                  <a:txBody>
                    <a:bodyPr/>
                    <a:lstStyle/>
                    <a:p>
                      <a:r>
                        <a:rPr lang="en-GB" dirty="0"/>
                        <a:t>The buyer is in a weaker bargaining position than the seller and the seller may be taking advantage of the buyers position. </a:t>
                      </a:r>
                      <a:r>
                        <a:rPr lang="en-GB" i="1" dirty="0"/>
                        <a:t>Less likely to pass the reasonableness test.</a:t>
                      </a:r>
                      <a:endParaRPr lang="en-GB" dirty="0"/>
                    </a:p>
                  </a:txBody>
                  <a:tcPr/>
                </a:tc>
                <a:extLst>
                  <a:ext uri="{0D108BD9-81ED-4DB2-BD59-A6C34878D82A}">
                    <a16:rowId xmlns:a16="http://schemas.microsoft.com/office/drawing/2014/main" val="2716349342"/>
                  </a:ext>
                </a:extLst>
              </a:tr>
              <a:tr h="370840">
                <a:tc>
                  <a:txBody>
                    <a:bodyPr/>
                    <a:lstStyle/>
                    <a:p>
                      <a:r>
                        <a:rPr lang="en-GB" dirty="0"/>
                        <a:t>The seller agreed to reduce the price of goods if the buyer was prepared to accept the exemption clause.</a:t>
                      </a:r>
                    </a:p>
                  </a:txBody>
                  <a:tcPr/>
                </a:tc>
                <a:tc>
                  <a:txBody>
                    <a:bodyPr/>
                    <a:lstStyle/>
                    <a:p>
                      <a:r>
                        <a:rPr lang="en-GB" dirty="0"/>
                        <a:t>The buyer has chosen to get the lower price in exchange for the exemption clause. It would be a touch harsh on the seller to deny them the benefit of the exemption clause, when in effect the seller has paid for the protection of the exemption clause. </a:t>
                      </a:r>
                      <a:r>
                        <a:rPr lang="en-GB" i="1" dirty="0"/>
                        <a:t>More likely to pass. </a:t>
                      </a:r>
                      <a:endParaRPr lang="en-GB" dirty="0"/>
                    </a:p>
                  </a:txBody>
                  <a:tcPr/>
                </a:tc>
                <a:extLst>
                  <a:ext uri="{0D108BD9-81ED-4DB2-BD59-A6C34878D82A}">
                    <a16:rowId xmlns:a16="http://schemas.microsoft.com/office/drawing/2014/main" val="2029157748"/>
                  </a:ext>
                </a:extLst>
              </a:tr>
              <a:tr h="370840">
                <a:tc>
                  <a:txBody>
                    <a:bodyPr/>
                    <a:lstStyle/>
                    <a:p>
                      <a:r>
                        <a:rPr lang="en-GB" dirty="0"/>
                        <a:t>The exemption clause is set out in small print at clause 76(3)(</a:t>
                      </a:r>
                      <a:r>
                        <a:rPr lang="en-GB" dirty="0" err="1"/>
                        <a:t>i</a:t>
                      </a:r>
                      <a:r>
                        <a:rPr lang="en-GB" dirty="0"/>
                        <a:t>)(d) and headed ‘Other matters’</a:t>
                      </a:r>
                    </a:p>
                  </a:txBody>
                  <a:tcPr/>
                </a:tc>
                <a:tc>
                  <a:txBody>
                    <a:bodyPr/>
                    <a:lstStyle/>
                    <a:p>
                      <a:r>
                        <a:rPr lang="en-GB" dirty="0"/>
                        <a:t>Whether the customer knew- or even ought to have known about the clause is relevant to determining its reasonableness. Here the clause is buried in the small print and </a:t>
                      </a:r>
                      <a:r>
                        <a:rPr lang="en-GB" i="1" dirty="0"/>
                        <a:t>Less</a:t>
                      </a:r>
                      <a:r>
                        <a:rPr lang="en-GB" i="0" dirty="0"/>
                        <a:t> likely to be reasonable.</a:t>
                      </a:r>
                      <a:endParaRPr lang="en-GB" dirty="0"/>
                    </a:p>
                  </a:txBody>
                  <a:tcPr/>
                </a:tc>
                <a:extLst>
                  <a:ext uri="{0D108BD9-81ED-4DB2-BD59-A6C34878D82A}">
                    <a16:rowId xmlns:a16="http://schemas.microsoft.com/office/drawing/2014/main" val="2477679080"/>
                  </a:ext>
                </a:extLst>
              </a:tr>
              <a:tr h="370840">
                <a:tc>
                  <a:txBody>
                    <a:bodyPr/>
                    <a:lstStyle/>
                    <a:p>
                      <a:r>
                        <a:rPr lang="en-GB" dirty="0"/>
                        <a:t>Experience businessmen representing substantial companies enter into a freely negotiated contract including exemption clauses.</a:t>
                      </a:r>
                    </a:p>
                  </a:txBody>
                  <a:tcPr/>
                </a:tc>
                <a:tc>
                  <a:txBody>
                    <a:bodyPr/>
                    <a:lstStyle/>
                    <a:p>
                      <a:r>
                        <a:rPr lang="en-GB" i="1" dirty="0"/>
                        <a:t>More </a:t>
                      </a:r>
                      <a:r>
                        <a:rPr lang="en-GB" i="0" dirty="0"/>
                        <a:t>likely to be reasonable. The courts have shown reluctance to find clauses unreasonable where they have been agreed between substantial businesses. </a:t>
                      </a:r>
                      <a:endParaRPr lang="en-GB" i="1" dirty="0"/>
                    </a:p>
                  </a:txBody>
                  <a:tcPr/>
                </a:tc>
                <a:extLst>
                  <a:ext uri="{0D108BD9-81ED-4DB2-BD59-A6C34878D82A}">
                    <a16:rowId xmlns:a16="http://schemas.microsoft.com/office/drawing/2014/main" val="1923553918"/>
                  </a:ext>
                </a:extLst>
              </a:tr>
            </a:tbl>
          </a:graphicData>
        </a:graphic>
      </p:graphicFrame>
    </p:spTree>
    <p:extLst>
      <p:ext uri="{BB962C8B-B14F-4D97-AF65-F5344CB8AC3E}">
        <p14:creationId xmlns:p14="http://schemas.microsoft.com/office/powerpoint/2010/main" val="3851713528"/>
      </p:ext>
    </p:extLst>
  </p:cSld>
  <p:clrMapOvr>
    <a:masterClrMapping/>
  </p:clrMapOvr>
  <mc:AlternateContent xmlns:mc="http://schemas.openxmlformats.org/markup-compatibility/2006" xmlns:p14="http://schemas.microsoft.com/office/powerpoint/2010/main">
    <mc:Choice Requires="p14">
      <p:transition spd="slow" p14:dur="2000" advTm="188686"/>
    </mc:Choice>
    <mc:Fallback xmlns="">
      <p:transition spd="slow" advTm="18868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C0F10-9153-4BA9-B1E8-088D1EA1E846}"/>
              </a:ext>
            </a:extLst>
          </p:cNvPr>
          <p:cNvSpPr>
            <a:spLocks noGrp="1"/>
          </p:cNvSpPr>
          <p:nvPr>
            <p:ph type="title"/>
          </p:nvPr>
        </p:nvSpPr>
        <p:spPr>
          <a:xfrm>
            <a:off x="2883753" y="597753"/>
            <a:ext cx="9144000" cy="725942"/>
          </a:xfrm>
        </p:spPr>
        <p:txBody>
          <a:bodyPr/>
          <a:lstStyle/>
          <a:p>
            <a:r>
              <a:rPr lang="en-GB" dirty="0">
                <a:cs typeface="Aharoni"/>
              </a:rPr>
              <a:t>Schedule 2 guidelines</a:t>
            </a:r>
            <a:endParaRPr lang="en-GB" dirty="0"/>
          </a:p>
        </p:txBody>
      </p:sp>
      <p:sp>
        <p:nvSpPr>
          <p:cNvPr id="3" name="Content Placeholder 2">
            <a:extLst>
              <a:ext uri="{FF2B5EF4-FFF2-40B4-BE49-F238E27FC236}">
                <a16:creationId xmlns:a16="http://schemas.microsoft.com/office/drawing/2014/main" id="{FB7EE883-C140-4712-A284-97EF3D8E2449}"/>
              </a:ext>
            </a:extLst>
          </p:cNvPr>
          <p:cNvSpPr>
            <a:spLocks noGrp="1"/>
          </p:cNvSpPr>
          <p:nvPr>
            <p:ph idx="1"/>
          </p:nvPr>
        </p:nvSpPr>
        <p:spPr>
          <a:xfrm>
            <a:off x="856547" y="1332782"/>
            <a:ext cx="9805357" cy="4766266"/>
          </a:xfrm>
        </p:spPr>
        <p:txBody>
          <a:bodyPr vert="horz" lIns="91440" tIns="45720" rIns="91440" bIns="45720" rtlCol="0" anchor="t">
            <a:normAutofit/>
          </a:bodyPr>
          <a:lstStyle/>
          <a:p>
            <a:endParaRPr lang="en-GB" dirty="0"/>
          </a:p>
          <a:p>
            <a:endParaRPr lang="en-GB" dirty="0"/>
          </a:p>
          <a:p>
            <a:endParaRPr lang="en-GB" dirty="0"/>
          </a:p>
        </p:txBody>
      </p:sp>
      <p:pic>
        <p:nvPicPr>
          <p:cNvPr id="6" name="Picture 5">
            <a:hlinkClick r:id="rId3"/>
            <a:extLst>
              <a:ext uri="{FF2B5EF4-FFF2-40B4-BE49-F238E27FC236}">
                <a16:creationId xmlns:a16="http://schemas.microsoft.com/office/drawing/2014/main" id="{4694A1E1-C64F-0B67-033B-D98B5E37E531}"/>
              </a:ext>
            </a:extLst>
          </p:cNvPr>
          <p:cNvPicPr>
            <a:picLocks noChangeAspect="1"/>
          </p:cNvPicPr>
          <p:nvPr/>
        </p:nvPicPr>
        <p:blipFill>
          <a:blip r:embed="rId4"/>
          <a:stretch>
            <a:fillRect/>
          </a:stretch>
        </p:blipFill>
        <p:spPr>
          <a:xfrm>
            <a:off x="1146680" y="1657350"/>
            <a:ext cx="9515224" cy="37782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59339366"/>
      </p:ext>
    </p:extLst>
  </p:cSld>
  <p:clrMapOvr>
    <a:masterClrMapping/>
  </p:clrMapOvr>
  <mc:AlternateContent xmlns:mc="http://schemas.openxmlformats.org/markup-compatibility/2006" xmlns:p14="http://schemas.microsoft.com/office/powerpoint/2010/main">
    <mc:Choice Requires="p14">
      <p:transition spd="slow" p14:dur="2000" advTm="132401"/>
    </mc:Choice>
    <mc:Fallback xmlns="">
      <p:transition spd="slow" advTm="13240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EB1F-7326-4356-98D6-7E0C1E1CB189}"/>
              </a:ext>
            </a:extLst>
          </p:cNvPr>
          <p:cNvSpPr>
            <a:spLocks noGrp="1"/>
          </p:cNvSpPr>
          <p:nvPr>
            <p:ph type="title"/>
          </p:nvPr>
        </p:nvSpPr>
        <p:spPr>
          <a:xfrm>
            <a:off x="838200" y="365125"/>
            <a:ext cx="10515600" cy="1325563"/>
          </a:xfrm>
        </p:spPr>
        <p:txBody>
          <a:bodyPr/>
          <a:lstStyle/>
          <a:p>
            <a:r>
              <a:rPr lang="en-GB" dirty="0"/>
              <a:t>The court should also have regard to . . . </a:t>
            </a:r>
          </a:p>
        </p:txBody>
      </p:sp>
      <p:sp>
        <p:nvSpPr>
          <p:cNvPr id="3" name="Content Placeholder 2">
            <a:extLst>
              <a:ext uri="{FF2B5EF4-FFF2-40B4-BE49-F238E27FC236}">
                <a16:creationId xmlns:a16="http://schemas.microsoft.com/office/drawing/2014/main" id="{4E63B494-A720-4AC3-A31E-0CA7369ABE9E}"/>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The resources that the defendant could expect to be available to them for the purpose of meeting the liability should it arise; </a:t>
            </a:r>
          </a:p>
          <a:p>
            <a:r>
              <a:rPr lang="en-GB" dirty="0"/>
              <a:t> How far it was open to the defendant to take out insurance cover.</a:t>
            </a:r>
          </a:p>
        </p:txBody>
      </p:sp>
      <p:pic>
        <p:nvPicPr>
          <p:cNvPr id="5" name="Picture 4">
            <a:extLst>
              <a:ext uri="{FF2B5EF4-FFF2-40B4-BE49-F238E27FC236}">
                <a16:creationId xmlns:a16="http://schemas.microsoft.com/office/drawing/2014/main" id="{D852D069-E3DC-C79A-06A3-CE9BFD80F438}"/>
              </a:ext>
            </a:extLst>
          </p:cNvPr>
          <p:cNvPicPr>
            <a:picLocks noChangeAspect="1"/>
          </p:cNvPicPr>
          <p:nvPr/>
        </p:nvPicPr>
        <p:blipFill>
          <a:blip r:embed="rId3"/>
          <a:stretch>
            <a:fillRect/>
          </a:stretch>
        </p:blipFill>
        <p:spPr>
          <a:xfrm>
            <a:off x="6333759" y="3428999"/>
            <a:ext cx="4579938" cy="2747963"/>
          </a:xfrm>
          <a:prstGeom prst="rect">
            <a:avLst/>
          </a:prstGeom>
        </p:spPr>
      </p:pic>
    </p:spTree>
    <p:extLst>
      <p:ext uri="{BB962C8B-B14F-4D97-AF65-F5344CB8AC3E}">
        <p14:creationId xmlns:p14="http://schemas.microsoft.com/office/powerpoint/2010/main" val="3054057361"/>
      </p:ext>
    </p:extLst>
  </p:cSld>
  <p:clrMapOvr>
    <a:masterClrMapping/>
  </p:clrMapOvr>
  <mc:AlternateContent xmlns:mc="http://schemas.openxmlformats.org/markup-compatibility/2006" xmlns:p14="http://schemas.microsoft.com/office/powerpoint/2010/main">
    <mc:Choice Requires="p14">
      <p:transition spd="slow" p14:dur="2000" advTm="113197"/>
    </mc:Choice>
    <mc:Fallback xmlns="">
      <p:transition spd="slow" advTm="113197"/>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38FBE-84CA-3AC9-09CB-DAFBB56974A6}"/>
              </a:ext>
            </a:extLst>
          </p:cNvPr>
          <p:cNvSpPr>
            <a:spLocks noGrp="1"/>
          </p:cNvSpPr>
          <p:nvPr>
            <p:ph type="title"/>
          </p:nvPr>
        </p:nvSpPr>
        <p:spPr/>
        <p:txBody>
          <a:bodyPr/>
          <a:lstStyle/>
          <a:p>
            <a:r>
              <a:rPr lang="en-GB" dirty="0"/>
              <a:t>Consumer Rights Act 2015</a:t>
            </a:r>
          </a:p>
        </p:txBody>
      </p:sp>
      <p:sp>
        <p:nvSpPr>
          <p:cNvPr id="3" name="Content Placeholder 2">
            <a:extLst>
              <a:ext uri="{FF2B5EF4-FFF2-40B4-BE49-F238E27FC236}">
                <a16:creationId xmlns:a16="http://schemas.microsoft.com/office/drawing/2014/main" id="{2C4A13A8-EBAA-1358-A1FA-250B816A9CC0}"/>
              </a:ext>
            </a:extLst>
          </p:cNvPr>
          <p:cNvSpPr>
            <a:spLocks noGrp="1"/>
          </p:cNvSpPr>
          <p:nvPr>
            <p:ph idx="1"/>
          </p:nvPr>
        </p:nvSpPr>
        <p:spPr/>
        <p:txBody>
          <a:bodyPr/>
          <a:lstStyle/>
          <a:p>
            <a:r>
              <a:rPr lang="en-GB" dirty="0"/>
              <a:t>CRA applies in B2C only</a:t>
            </a:r>
          </a:p>
          <a:p>
            <a:r>
              <a:rPr lang="en-GB" dirty="0"/>
              <a:t>Part 2 of CRA deals with Unfair terms in contract and consumer notices</a:t>
            </a:r>
          </a:p>
          <a:p>
            <a:r>
              <a:rPr lang="en-GB" dirty="0"/>
              <a:t>CRA 2015 Some clause automatically void, subject to test of fairness (similar to UCTA approach for B2B)</a:t>
            </a:r>
          </a:p>
          <a:p>
            <a:r>
              <a:rPr lang="en-GB" dirty="0"/>
              <a:t>CRA also deals with consumer notice: e.g. those in shops and car parks, as well as online documentation </a:t>
            </a:r>
          </a:p>
          <a:p>
            <a:r>
              <a:rPr lang="en-GB" dirty="0"/>
              <a:t>Notices must be fair, s62</a:t>
            </a:r>
          </a:p>
          <a:p>
            <a:endParaRPr lang="en-GB" dirty="0"/>
          </a:p>
        </p:txBody>
      </p:sp>
    </p:spTree>
    <p:extLst>
      <p:ext uri="{BB962C8B-B14F-4D97-AF65-F5344CB8AC3E}">
        <p14:creationId xmlns:p14="http://schemas.microsoft.com/office/powerpoint/2010/main" val="18620558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0039B-5652-5B18-114A-63559BF4DDA4}"/>
              </a:ext>
            </a:extLst>
          </p:cNvPr>
          <p:cNvSpPr>
            <a:spLocks noGrp="1"/>
          </p:cNvSpPr>
          <p:nvPr>
            <p:ph type="title"/>
          </p:nvPr>
        </p:nvSpPr>
        <p:spPr/>
        <p:txBody>
          <a:bodyPr/>
          <a:lstStyle/>
          <a:p>
            <a:r>
              <a:rPr lang="en-GB" dirty="0"/>
              <a:t>Test of fairness (1)</a:t>
            </a:r>
          </a:p>
        </p:txBody>
      </p:sp>
      <p:sp>
        <p:nvSpPr>
          <p:cNvPr id="3" name="Content Placeholder 2">
            <a:extLst>
              <a:ext uri="{FF2B5EF4-FFF2-40B4-BE49-F238E27FC236}">
                <a16:creationId xmlns:a16="http://schemas.microsoft.com/office/drawing/2014/main" id="{6791D50E-7A2E-8597-545D-529A4DDC3FC2}"/>
              </a:ext>
            </a:extLst>
          </p:cNvPr>
          <p:cNvSpPr>
            <a:spLocks noGrp="1"/>
          </p:cNvSpPr>
          <p:nvPr>
            <p:ph idx="1"/>
          </p:nvPr>
        </p:nvSpPr>
        <p:spPr/>
        <p:txBody>
          <a:bodyPr>
            <a:normAutofit lnSpcReduction="10000"/>
          </a:bodyPr>
          <a:lstStyle/>
          <a:p>
            <a:r>
              <a:rPr lang="en-GB" dirty="0"/>
              <a:t>S62(4)</a:t>
            </a:r>
          </a:p>
          <a:p>
            <a:pPr lvl="1"/>
            <a:r>
              <a:rPr lang="en-GB" dirty="0"/>
              <a:t>A term is unfair if, contrary to the requirement of good faith, it causes a significant </a:t>
            </a:r>
            <a:r>
              <a:rPr lang="en-GB" dirty="0" err="1"/>
              <a:t>imblance</a:t>
            </a:r>
            <a:r>
              <a:rPr lang="en-GB" dirty="0"/>
              <a:t> in the parties’ rights and obligations under the contract to the detriment of the consumer</a:t>
            </a:r>
          </a:p>
          <a:p>
            <a:r>
              <a:rPr lang="en-GB" dirty="0"/>
              <a:t>S62(5)</a:t>
            </a:r>
          </a:p>
          <a:p>
            <a:pPr lvl="1"/>
            <a:r>
              <a:rPr lang="en-GB" dirty="0"/>
              <a:t>Fairness is determined by “taking into account the nature of the subject matter of the contract and by reference to all the circumstances existing when the term was agreed”. </a:t>
            </a:r>
          </a:p>
          <a:p>
            <a:r>
              <a:rPr lang="en-GB" dirty="0"/>
              <a:t>Written terms must be transparent (s68(1)). This requires it to be in n plain and intelligible language and it is legible. This gives statutory effect to the </a:t>
            </a:r>
            <a:r>
              <a:rPr lang="en-GB" i="1" dirty="0"/>
              <a:t>contra proferentem </a:t>
            </a:r>
            <a:r>
              <a:rPr lang="en-GB" dirty="0"/>
              <a:t>rule </a:t>
            </a:r>
          </a:p>
        </p:txBody>
      </p:sp>
    </p:spTree>
    <p:extLst>
      <p:ext uri="{BB962C8B-B14F-4D97-AF65-F5344CB8AC3E}">
        <p14:creationId xmlns:p14="http://schemas.microsoft.com/office/powerpoint/2010/main" val="2157227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90245-E0E4-ACA5-7ECF-4203284BF9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681ABF-9CA0-9963-E504-49EBBB55A9BE}"/>
              </a:ext>
            </a:extLst>
          </p:cNvPr>
          <p:cNvSpPr>
            <a:spLocks noGrp="1"/>
          </p:cNvSpPr>
          <p:nvPr>
            <p:ph type="title"/>
          </p:nvPr>
        </p:nvSpPr>
        <p:spPr/>
        <p:txBody>
          <a:bodyPr/>
          <a:lstStyle/>
          <a:p>
            <a:r>
              <a:rPr lang="en-GB" dirty="0"/>
              <a:t>Test of fairness (1)</a:t>
            </a:r>
          </a:p>
        </p:txBody>
      </p:sp>
      <p:sp>
        <p:nvSpPr>
          <p:cNvPr id="3" name="Content Placeholder 2">
            <a:extLst>
              <a:ext uri="{FF2B5EF4-FFF2-40B4-BE49-F238E27FC236}">
                <a16:creationId xmlns:a16="http://schemas.microsoft.com/office/drawing/2014/main" id="{F57EB0EE-F0FA-BF8B-0BB3-8C965C2CE1F1}"/>
              </a:ext>
            </a:extLst>
          </p:cNvPr>
          <p:cNvSpPr>
            <a:spLocks noGrp="1"/>
          </p:cNvSpPr>
          <p:nvPr>
            <p:ph idx="1"/>
          </p:nvPr>
        </p:nvSpPr>
        <p:spPr/>
        <p:txBody>
          <a:bodyPr>
            <a:normAutofit lnSpcReduction="10000"/>
          </a:bodyPr>
          <a:lstStyle/>
          <a:p>
            <a:r>
              <a:rPr lang="en-GB" dirty="0"/>
              <a:t>S64, two circumstances where fairness test not applied:</a:t>
            </a:r>
          </a:p>
          <a:p>
            <a:pPr lvl="1"/>
            <a:r>
              <a:rPr lang="en-GB" dirty="0"/>
              <a:t>where the clause specifies the main subject matter of the contract; or</a:t>
            </a:r>
          </a:p>
          <a:p>
            <a:pPr lvl="1"/>
            <a:r>
              <a:rPr lang="en-GB" dirty="0"/>
              <a:t>where the clause refers to the price – here the appropriateness of the price in comparison with the goods or services supplied under the contract term will not be subject to the fairness test.</a:t>
            </a:r>
          </a:p>
          <a:p>
            <a:r>
              <a:rPr lang="en-GB" dirty="0"/>
              <a:t>In both these circumstances, the fairness test will be applied if the term is not transparent and prominent.</a:t>
            </a:r>
          </a:p>
          <a:p>
            <a:r>
              <a:rPr lang="en-GB" dirty="0"/>
              <a:t>The meaning of the term “significant imbalance” is not defined in CRA 2015 and is somewhat elusive, but it is clear that good faith embodies a general principle of ‘fair and open dealing’.</a:t>
            </a:r>
          </a:p>
          <a:p>
            <a:r>
              <a:rPr lang="en-GB" dirty="0"/>
              <a:t>Director General of Fair Trading v First National Bank plc [2002</a:t>
            </a:r>
          </a:p>
        </p:txBody>
      </p:sp>
    </p:spTree>
    <p:extLst>
      <p:ext uri="{BB962C8B-B14F-4D97-AF65-F5344CB8AC3E}">
        <p14:creationId xmlns:p14="http://schemas.microsoft.com/office/powerpoint/2010/main" val="20041233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EB4E6-DDDD-D77C-DB4E-8821FCD938C0}"/>
              </a:ext>
            </a:extLst>
          </p:cNvPr>
          <p:cNvSpPr>
            <a:spLocks noGrp="1"/>
          </p:cNvSpPr>
          <p:nvPr>
            <p:ph type="title"/>
          </p:nvPr>
        </p:nvSpPr>
        <p:spPr/>
        <p:txBody>
          <a:bodyPr/>
          <a:lstStyle/>
          <a:p>
            <a:r>
              <a:rPr lang="en-GB" dirty="0"/>
              <a:t>Traders and consumers  (s2)</a:t>
            </a:r>
          </a:p>
        </p:txBody>
      </p:sp>
      <p:sp>
        <p:nvSpPr>
          <p:cNvPr id="3" name="Content Placeholder 2">
            <a:extLst>
              <a:ext uri="{FF2B5EF4-FFF2-40B4-BE49-F238E27FC236}">
                <a16:creationId xmlns:a16="http://schemas.microsoft.com/office/drawing/2014/main" id="{6F70992D-0CE1-5F62-8B3B-F98441876088}"/>
              </a:ext>
            </a:extLst>
          </p:cNvPr>
          <p:cNvSpPr>
            <a:spLocks noGrp="1"/>
          </p:cNvSpPr>
          <p:nvPr>
            <p:ph idx="1"/>
          </p:nvPr>
        </p:nvSpPr>
        <p:spPr/>
        <p:txBody>
          <a:bodyPr/>
          <a:lstStyle/>
          <a:p>
            <a:r>
              <a:rPr lang="en-GB" dirty="0"/>
              <a:t>Trader: a person acting for purposes relating to their trade, business, craft or profession, whether acting personally or through another person acting in the trader’s name or on the trader’s behalf</a:t>
            </a:r>
          </a:p>
          <a:p>
            <a:r>
              <a:rPr lang="en-GB" dirty="0"/>
              <a:t>Consumer: an individual acting for purposes that are wholly or mainly outside that individual’s trade, business craft or profession</a:t>
            </a:r>
          </a:p>
        </p:txBody>
      </p:sp>
    </p:spTree>
    <p:extLst>
      <p:ext uri="{BB962C8B-B14F-4D97-AF65-F5344CB8AC3E}">
        <p14:creationId xmlns:p14="http://schemas.microsoft.com/office/powerpoint/2010/main" val="3402620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9B3FF-7712-8066-A034-3019F015BDBC}"/>
              </a:ext>
            </a:extLst>
          </p:cNvPr>
          <p:cNvSpPr>
            <a:spLocks noGrp="1"/>
          </p:cNvSpPr>
          <p:nvPr>
            <p:ph type="title"/>
          </p:nvPr>
        </p:nvSpPr>
        <p:spPr/>
        <p:txBody>
          <a:bodyPr/>
          <a:lstStyle/>
          <a:p>
            <a:r>
              <a:rPr lang="en-GB" dirty="0"/>
              <a:t>Terms automatically invalidated</a:t>
            </a:r>
          </a:p>
        </p:txBody>
      </p:sp>
      <p:pic>
        <p:nvPicPr>
          <p:cNvPr id="7" name="Content Placeholder 6" descr="A grey square with white text&#10;&#10;AI-generated content may be incorrect.">
            <a:extLst>
              <a:ext uri="{FF2B5EF4-FFF2-40B4-BE49-F238E27FC236}">
                <a16:creationId xmlns:a16="http://schemas.microsoft.com/office/drawing/2014/main" id="{3FBC5063-4187-1284-C8BE-13F5EA7B1D3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78090" y="1825625"/>
            <a:ext cx="7635819" cy="4351338"/>
          </a:xfrm>
        </p:spPr>
      </p:pic>
    </p:spTree>
    <p:extLst>
      <p:ext uri="{BB962C8B-B14F-4D97-AF65-F5344CB8AC3E}">
        <p14:creationId xmlns:p14="http://schemas.microsoft.com/office/powerpoint/2010/main" val="4273414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38DE7-7698-8F6F-DAF3-DD65D54078F0}"/>
              </a:ext>
            </a:extLst>
          </p:cNvPr>
          <p:cNvSpPr>
            <a:spLocks noGrp="1"/>
          </p:cNvSpPr>
          <p:nvPr>
            <p:ph type="title"/>
          </p:nvPr>
        </p:nvSpPr>
        <p:spPr/>
        <p:txBody>
          <a:bodyPr/>
          <a:lstStyle/>
          <a:p>
            <a:r>
              <a:rPr lang="en-GB" dirty="0"/>
              <a:t>Terms that may be unfair… (grey list)</a:t>
            </a:r>
          </a:p>
        </p:txBody>
      </p:sp>
      <p:sp>
        <p:nvSpPr>
          <p:cNvPr id="3" name="Content Placeholder 2">
            <a:extLst>
              <a:ext uri="{FF2B5EF4-FFF2-40B4-BE49-F238E27FC236}">
                <a16:creationId xmlns:a16="http://schemas.microsoft.com/office/drawing/2014/main" id="{0D3504DE-C117-36D0-BC17-18E3B682951B}"/>
              </a:ext>
            </a:extLst>
          </p:cNvPr>
          <p:cNvSpPr>
            <a:spLocks noGrp="1"/>
          </p:cNvSpPr>
          <p:nvPr>
            <p:ph idx="1"/>
          </p:nvPr>
        </p:nvSpPr>
        <p:spPr/>
        <p:txBody>
          <a:bodyPr>
            <a:normAutofit fontScale="85000" lnSpcReduction="20000"/>
          </a:bodyPr>
          <a:lstStyle/>
          <a:p>
            <a:r>
              <a:rPr lang="en-GB" dirty="0"/>
              <a:t>Schedule 2: </a:t>
            </a:r>
          </a:p>
          <a:p>
            <a:r>
              <a:rPr lang="en-GB" dirty="0"/>
              <a:t>Some examples of grey list terms that may be are unfair are:</a:t>
            </a:r>
          </a:p>
          <a:p>
            <a:r>
              <a:rPr lang="en-GB" dirty="0"/>
              <a:t>A term which has the object or effect of requiring that, where the consumer decides not to conclude or perform the contract, the consumer must pay the trader a disproportionately high sum in compensation or for services which have not been supplied.</a:t>
            </a:r>
          </a:p>
          <a:p>
            <a:r>
              <a:rPr lang="en-GB" dirty="0"/>
              <a:t>A term that has the object or effect of permitting the trader to determine the characteristics of the subject matter of the contract after the consumer has become bound by it.</a:t>
            </a:r>
          </a:p>
          <a:p>
            <a:r>
              <a:rPr lang="en-GB" dirty="0"/>
              <a:t>A term which has the object or effect of giving the trader the discretion to decide the price payable under the contract after the consumer has become bound by it, where no price or method of determining the price is agreed when the consumer becomes bound.</a:t>
            </a:r>
          </a:p>
        </p:txBody>
      </p:sp>
    </p:spTree>
    <p:extLst>
      <p:ext uri="{BB962C8B-B14F-4D97-AF65-F5344CB8AC3E}">
        <p14:creationId xmlns:p14="http://schemas.microsoft.com/office/powerpoint/2010/main" val="25639769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D9871E17-2228-B952-F916-294A18DD46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9701C6-97DA-9830-AFEF-694D9B9CED2B}"/>
              </a:ext>
            </a:extLst>
          </p:cNvPr>
          <p:cNvSpPr>
            <a:spLocks noGrp="1"/>
          </p:cNvSpPr>
          <p:nvPr>
            <p:ph type="title"/>
          </p:nvPr>
        </p:nvSpPr>
        <p:spPr/>
        <p:txBody>
          <a:bodyPr/>
          <a:lstStyle/>
          <a:p>
            <a:r>
              <a:rPr lang="en-GB" dirty="0"/>
              <a:t>Activity 3: Kelly’s wedding dress (2)</a:t>
            </a:r>
          </a:p>
        </p:txBody>
      </p:sp>
      <p:sp>
        <p:nvSpPr>
          <p:cNvPr id="3" name="Content Placeholder 2">
            <a:extLst>
              <a:ext uri="{FF2B5EF4-FFF2-40B4-BE49-F238E27FC236}">
                <a16:creationId xmlns:a16="http://schemas.microsoft.com/office/drawing/2014/main" id="{3701F74C-21C5-AAAA-E7E9-87DC310DF436}"/>
              </a:ext>
            </a:extLst>
          </p:cNvPr>
          <p:cNvSpPr>
            <a:spLocks noGrp="1"/>
          </p:cNvSpPr>
          <p:nvPr>
            <p:ph idx="1"/>
          </p:nvPr>
        </p:nvSpPr>
        <p:spPr/>
        <p:txBody>
          <a:bodyPr/>
          <a:lstStyle/>
          <a:p>
            <a:r>
              <a:rPr lang="en-GB" dirty="0"/>
              <a:t>Assuming that the clauses were incorporated and can be interpreted to cover the damage caused, can Kelly rely on any statutory provisions to receive a remedy to damage caused to her wedding test? </a:t>
            </a:r>
          </a:p>
        </p:txBody>
      </p:sp>
    </p:spTree>
    <p:extLst>
      <p:ext uri="{BB962C8B-B14F-4D97-AF65-F5344CB8AC3E}">
        <p14:creationId xmlns:p14="http://schemas.microsoft.com/office/powerpoint/2010/main" val="17972028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989D3D6-E6E3-8E6F-93FD-736BC842A4AF}"/>
              </a:ext>
            </a:extLst>
          </p:cNvPr>
          <p:cNvSpPr>
            <a:spLocks noGrp="1"/>
          </p:cNvSpPr>
          <p:nvPr>
            <p:ph type="title"/>
          </p:nvPr>
        </p:nvSpPr>
        <p:spPr/>
        <p:txBody>
          <a:bodyPr/>
          <a:lstStyle/>
          <a:p>
            <a:r>
              <a:rPr lang="en-GB" dirty="0"/>
              <a:t>Activity 4: Jordan’s case </a:t>
            </a:r>
          </a:p>
        </p:txBody>
      </p:sp>
      <p:sp>
        <p:nvSpPr>
          <p:cNvPr id="3" name="Content Placeholder 2">
            <a:extLst>
              <a:ext uri="{FF2B5EF4-FFF2-40B4-BE49-F238E27FC236}">
                <a16:creationId xmlns:a16="http://schemas.microsoft.com/office/drawing/2014/main" id="{4E003057-92B1-4B46-A5A2-253982326547}"/>
              </a:ext>
            </a:extLst>
          </p:cNvPr>
          <p:cNvSpPr>
            <a:spLocks noGrp="1"/>
          </p:cNvSpPr>
          <p:nvPr>
            <p:ph idx="1"/>
          </p:nvPr>
        </p:nvSpPr>
        <p:spPr>
          <a:xfrm>
            <a:off x="838200" y="1825625"/>
            <a:ext cx="10515600" cy="4351338"/>
          </a:xfrm>
        </p:spPr>
        <p:txBody>
          <a:bodyPr>
            <a:normAutofit/>
          </a:bodyPr>
          <a:lstStyle/>
          <a:p>
            <a:r>
              <a:rPr lang="en-GB" dirty="0"/>
              <a:t>Jordan took his taxi cab to Car Care Ltd to be serviced. When he drove the taxi away from Car Care Ltd, the brakes failed and the taxi crashed into a tree. The taxi was damaged and Jordan was injured. Jordan has now discovered that the reason the brakes failed was negligence on the part of George, a mechanic employed by Car Care Ltd. </a:t>
            </a:r>
          </a:p>
          <a:p>
            <a:r>
              <a:rPr lang="en-GB" dirty="0"/>
              <a:t>Clauses in the contract between Jordan and Car Care Ltd provide:</a:t>
            </a:r>
          </a:p>
          <a:p>
            <a:r>
              <a:rPr lang="en-GB" dirty="0"/>
              <a:t>8.1 Neither Car Care Ltd nor any of its employees will be liable for loss or damage to property howsoever caused (including negligence). </a:t>
            </a:r>
          </a:p>
          <a:p>
            <a:r>
              <a:rPr lang="en-GB" dirty="0"/>
              <a:t>8.2 Neither Car Care Ltd nor any of its employees will be liable for personal injury, unless caused by negligence.</a:t>
            </a:r>
          </a:p>
        </p:txBody>
      </p:sp>
    </p:spTree>
    <p:extLst>
      <p:ext uri="{BB962C8B-B14F-4D97-AF65-F5344CB8AC3E}">
        <p14:creationId xmlns:p14="http://schemas.microsoft.com/office/powerpoint/2010/main" val="2117507167"/>
      </p:ext>
    </p:extLst>
  </p:cSld>
  <p:clrMapOvr>
    <a:masterClrMapping/>
  </p:clrMapOvr>
  <mc:AlternateContent xmlns:mc="http://schemas.openxmlformats.org/markup-compatibility/2006" xmlns:p14="http://schemas.microsoft.com/office/powerpoint/2010/main">
    <mc:Choice Requires="p14">
      <p:transition spd="slow" p14:dur="2000" advTm="210095"/>
    </mc:Choice>
    <mc:Fallback xmlns="">
      <p:transition spd="slow" advTm="210095"/>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6AE88-46D4-40CD-BEB7-363A8131B35D}"/>
              </a:ext>
            </a:extLst>
          </p:cNvPr>
          <p:cNvSpPr>
            <a:spLocks noGrp="1"/>
          </p:cNvSpPr>
          <p:nvPr>
            <p:ph type="title"/>
          </p:nvPr>
        </p:nvSpPr>
        <p:spPr>
          <a:xfrm>
            <a:off x="838200" y="365125"/>
            <a:ext cx="10515600" cy="1325563"/>
          </a:xfrm>
        </p:spPr>
        <p:txBody>
          <a:bodyPr/>
          <a:lstStyle/>
          <a:p>
            <a:r>
              <a:rPr lang="en-GB" dirty="0"/>
              <a:t>Are the following statements true/false?</a:t>
            </a:r>
          </a:p>
        </p:txBody>
      </p:sp>
      <p:sp>
        <p:nvSpPr>
          <p:cNvPr id="3" name="Content Placeholder 2">
            <a:extLst>
              <a:ext uri="{FF2B5EF4-FFF2-40B4-BE49-F238E27FC236}">
                <a16:creationId xmlns:a16="http://schemas.microsoft.com/office/drawing/2014/main" id="{C9EF1FD5-2F01-4A3C-8BAA-1020801B8BB9}"/>
              </a:ext>
            </a:extLst>
          </p:cNvPr>
          <p:cNvSpPr>
            <a:spLocks noGrp="1"/>
          </p:cNvSpPr>
          <p:nvPr>
            <p:ph idx="1"/>
          </p:nvPr>
        </p:nvSpPr>
        <p:spPr>
          <a:xfrm>
            <a:off x="838200" y="1825625"/>
            <a:ext cx="10515600" cy="4351338"/>
          </a:xfrm>
        </p:spPr>
        <p:txBody>
          <a:bodyPr>
            <a:normAutofit fontScale="92500" lnSpcReduction="20000"/>
          </a:bodyPr>
          <a:lstStyle/>
          <a:p>
            <a:r>
              <a:rPr lang="en-GB" dirty="0"/>
              <a:t>Jordan could sue Car Care for breach of contract</a:t>
            </a:r>
          </a:p>
          <a:p>
            <a:r>
              <a:rPr lang="en-GB" dirty="0"/>
              <a:t>If clause 8.1 is found to be incorporated into the contract and reasonable,  , Car care Ltd could rely in it to protect it from liability in respect of the injury</a:t>
            </a:r>
          </a:p>
          <a:p>
            <a:r>
              <a:rPr lang="en-GB" dirty="0"/>
              <a:t>If clause 8.2 is found to be incorporated into the contract and reasonable, Car Care Ltd could rely on it to protect it from liability in respect of the injury</a:t>
            </a:r>
          </a:p>
          <a:p>
            <a:r>
              <a:rPr lang="en-GB" dirty="0"/>
              <a:t>Jordan could sue George for breach of contract</a:t>
            </a:r>
          </a:p>
          <a:p>
            <a:r>
              <a:rPr lang="en-GB" dirty="0"/>
              <a:t>Jordan could sue George in the tort of negligence</a:t>
            </a:r>
          </a:p>
          <a:p>
            <a:r>
              <a:rPr lang="en-GB" dirty="0"/>
              <a:t>If clause 8.1 is incorporated into the contract and reasonable, George could rely on it to avoid liability in respect of the taxi because of the C(RTP)A 1999</a:t>
            </a:r>
          </a:p>
          <a:p>
            <a:r>
              <a:rPr lang="en-GB" dirty="0"/>
              <a:t>George cannot rely on the clauses as he is not named in the contract</a:t>
            </a:r>
          </a:p>
        </p:txBody>
      </p:sp>
    </p:spTree>
    <p:extLst>
      <p:ext uri="{BB962C8B-B14F-4D97-AF65-F5344CB8AC3E}">
        <p14:creationId xmlns:p14="http://schemas.microsoft.com/office/powerpoint/2010/main" val="341918518"/>
      </p:ext>
    </p:extLst>
  </p:cSld>
  <p:clrMapOvr>
    <a:masterClrMapping/>
  </p:clrMapOvr>
  <mc:AlternateContent xmlns:mc="http://schemas.openxmlformats.org/markup-compatibility/2006" xmlns:p14="http://schemas.microsoft.com/office/powerpoint/2010/main">
    <mc:Choice Requires="p14">
      <p:transition spd="slow" p14:dur="2000" advTm="18297"/>
    </mc:Choice>
    <mc:Fallback xmlns="">
      <p:transition spd="slow" advTm="1829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0919C-108F-8825-41BB-ED37D03953FC}"/>
              </a:ext>
            </a:extLst>
          </p:cNvPr>
          <p:cNvSpPr>
            <a:spLocks noGrp="1"/>
          </p:cNvSpPr>
          <p:nvPr>
            <p:ph type="title"/>
          </p:nvPr>
        </p:nvSpPr>
        <p:spPr/>
        <p:txBody>
          <a:bodyPr/>
          <a:lstStyle/>
          <a:p>
            <a:r>
              <a:rPr lang="en-GB" dirty="0"/>
              <a:t>Activity 5: Knowledge check (1)</a:t>
            </a:r>
          </a:p>
        </p:txBody>
      </p:sp>
      <p:sp>
        <p:nvSpPr>
          <p:cNvPr id="3" name="Content Placeholder 2">
            <a:extLst>
              <a:ext uri="{FF2B5EF4-FFF2-40B4-BE49-F238E27FC236}">
                <a16:creationId xmlns:a16="http://schemas.microsoft.com/office/drawing/2014/main" id="{69BAF876-0D63-B6B3-3870-303A4BFE374E}"/>
              </a:ext>
            </a:extLst>
          </p:cNvPr>
          <p:cNvSpPr>
            <a:spLocks noGrp="1"/>
          </p:cNvSpPr>
          <p:nvPr>
            <p:ph idx="1"/>
          </p:nvPr>
        </p:nvSpPr>
        <p:spPr/>
        <p:txBody>
          <a:bodyPr>
            <a:normAutofit fontScale="92500" lnSpcReduction="10000"/>
          </a:bodyPr>
          <a:lstStyle/>
          <a:p>
            <a:r>
              <a:rPr lang="en-GB" dirty="0"/>
              <a:t>Which one of the following statements most accurately describes the principle established in </a:t>
            </a:r>
            <a:r>
              <a:rPr lang="en-GB" dirty="0" err="1"/>
              <a:t>Chapelton</a:t>
            </a:r>
            <a:r>
              <a:rPr lang="en-GB" dirty="0"/>
              <a:t> v Barry UDC [1940]:</a:t>
            </a:r>
          </a:p>
          <a:p>
            <a:endParaRPr lang="en-GB" dirty="0"/>
          </a:p>
          <a:p>
            <a:pPr marL="514350" indent="-514350">
              <a:buFont typeface="+mj-lt"/>
              <a:buAutoNum type="alphaLcParenR"/>
            </a:pPr>
            <a:r>
              <a:rPr lang="en-GB" dirty="0"/>
              <a:t>An exclusion clause will only be enforceable if it is included in a document that might reasonably be expected to include contractual terms</a:t>
            </a:r>
          </a:p>
          <a:p>
            <a:pPr marL="514350" indent="-514350">
              <a:buFont typeface="+mj-lt"/>
              <a:buAutoNum type="alphaLcParenR"/>
            </a:pPr>
            <a:r>
              <a:rPr lang="en-GB" dirty="0"/>
              <a:t>An exclusion clause will only be enforceable if the other party was given reasonable notice of its contents before any liability arose</a:t>
            </a:r>
          </a:p>
          <a:p>
            <a:pPr marL="514350" indent="-514350">
              <a:buFont typeface="+mj-lt"/>
              <a:buAutoNum type="alphaLcParenR"/>
            </a:pPr>
            <a:r>
              <a:rPr lang="en-GB" dirty="0"/>
              <a:t>Any ambiguity in an exclusion clause will be construed against the party seeking to rely on it</a:t>
            </a:r>
          </a:p>
          <a:p>
            <a:pPr marL="514350" indent="-514350">
              <a:buFont typeface="+mj-lt"/>
              <a:buAutoNum type="alphaLcParenR"/>
            </a:pPr>
            <a:r>
              <a:rPr lang="en-GB" dirty="0"/>
              <a:t>An onerous exclusion clause requires special highlighting</a:t>
            </a:r>
          </a:p>
        </p:txBody>
      </p:sp>
    </p:spTree>
    <p:extLst>
      <p:ext uri="{BB962C8B-B14F-4D97-AF65-F5344CB8AC3E}">
        <p14:creationId xmlns:p14="http://schemas.microsoft.com/office/powerpoint/2010/main" val="25670967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B6AC0461-33D1-3CD0-F124-1BC697EB99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033695-CAEF-6435-7D42-17C3C6E5DC5A}"/>
              </a:ext>
            </a:extLst>
          </p:cNvPr>
          <p:cNvSpPr>
            <a:spLocks noGrp="1"/>
          </p:cNvSpPr>
          <p:nvPr>
            <p:ph type="title"/>
          </p:nvPr>
        </p:nvSpPr>
        <p:spPr/>
        <p:txBody>
          <a:bodyPr/>
          <a:lstStyle/>
          <a:p>
            <a:r>
              <a:rPr lang="en-GB" dirty="0"/>
              <a:t>Activity 5: Knowledge check (2)</a:t>
            </a:r>
          </a:p>
        </p:txBody>
      </p:sp>
      <p:sp>
        <p:nvSpPr>
          <p:cNvPr id="3" name="Content Placeholder 2">
            <a:extLst>
              <a:ext uri="{FF2B5EF4-FFF2-40B4-BE49-F238E27FC236}">
                <a16:creationId xmlns:a16="http://schemas.microsoft.com/office/drawing/2014/main" id="{C289CD5C-DCC5-31DC-95E8-BB8C6E49EF80}"/>
              </a:ext>
            </a:extLst>
          </p:cNvPr>
          <p:cNvSpPr>
            <a:spLocks noGrp="1"/>
          </p:cNvSpPr>
          <p:nvPr>
            <p:ph idx="1"/>
          </p:nvPr>
        </p:nvSpPr>
        <p:spPr/>
        <p:txBody>
          <a:bodyPr>
            <a:normAutofit fontScale="92500" lnSpcReduction="10000"/>
          </a:bodyPr>
          <a:lstStyle/>
          <a:p>
            <a:r>
              <a:rPr lang="en-GB" dirty="0"/>
              <a:t>Which of the following statements most accurately describes the contra proferentem rule:</a:t>
            </a:r>
          </a:p>
          <a:p>
            <a:endParaRPr lang="en-GB" dirty="0"/>
          </a:p>
          <a:p>
            <a:pPr marL="514350" indent="-514350">
              <a:buFont typeface="+mj-lt"/>
              <a:buAutoNum type="alphaLcParenR"/>
            </a:pPr>
            <a:r>
              <a:rPr lang="en-GB" dirty="0"/>
              <a:t>Any ambiguity in a clause will be interpreted in favour of the party seeking to enforce it</a:t>
            </a:r>
          </a:p>
          <a:p>
            <a:pPr marL="514350" indent="-514350">
              <a:buFont typeface="+mj-lt"/>
              <a:buAutoNum type="alphaLcParenR"/>
            </a:pPr>
            <a:r>
              <a:rPr lang="en-GB" dirty="0"/>
              <a:t>Any ambiguity in a clause will be interpreted in the light of the prevailing custom</a:t>
            </a:r>
          </a:p>
          <a:p>
            <a:pPr marL="514350" indent="-514350">
              <a:buFont typeface="+mj-lt"/>
              <a:buAutoNum type="alphaLcParenR"/>
            </a:pPr>
            <a:r>
              <a:rPr lang="en-GB" dirty="0"/>
              <a:t>Any ambiguity in a clause will be interpreted in favour of the person against whom the clause is being enforced</a:t>
            </a:r>
          </a:p>
          <a:p>
            <a:pPr marL="514350" indent="-514350">
              <a:buFont typeface="+mj-lt"/>
              <a:buAutoNum type="alphaLcParenR"/>
            </a:pPr>
            <a:r>
              <a:rPr lang="en-GB" dirty="0"/>
              <a:t>Any ambiguity in a clause will be interpreted in the light of a reasonable person’s understanding of the words used in the clause</a:t>
            </a:r>
          </a:p>
        </p:txBody>
      </p:sp>
    </p:spTree>
    <p:extLst>
      <p:ext uri="{BB962C8B-B14F-4D97-AF65-F5344CB8AC3E}">
        <p14:creationId xmlns:p14="http://schemas.microsoft.com/office/powerpoint/2010/main" val="35140449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F9D1E0DF-E0CA-1B9D-92FC-87B5183A92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85E083-3AC6-3902-897C-87631F5C8610}"/>
              </a:ext>
            </a:extLst>
          </p:cNvPr>
          <p:cNvSpPr>
            <a:spLocks noGrp="1"/>
          </p:cNvSpPr>
          <p:nvPr>
            <p:ph type="title"/>
          </p:nvPr>
        </p:nvSpPr>
        <p:spPr/>
        <p:txBody>
          <a:bodyPr/>
          <a:lstStyle/>
          <a:p>
            <a:r>
              <a:rPr lang="en-GB" dirty="0"/>
              <a:t>Activity 5: Knowledge check (3)</a:t>
            </a:r>
          </a:p>
        </p:txBody>
      </p:sp>
      <p:sp>
        <p:nvSpPr>
          <p:cNvPr id="3" name="Content Placeholder 2">
            <a:extLst>
              <a:ext uri="{FF2B5EF4-FFF2-40B4-BE49-F238E27FC236}">
                <a16:creationId xmlns:a16="http://schemas.microsoft.com/office/drawing/2014/main" id="{14BE9774-AC69-91EF-1F31-6C1CCA1F97C7}"/>
              </a:ext>
            </a:extLst>
          </p:cNvPr>
          <p:cNvSpPr>
            <a:spLocks noGrp="1"/>
          </p:cNvSpPr>
          <p:nvPr>
            <p:ph idx="1"/>
          </p:nvPr>
        </p:nvSpPr>
        <p:spPr/>
        <p:txBody>
          <a:bodyPr>
            <a:normAutofit/>
          </a:bodyPr>
          <a:lstStyle/>
          <a:p>
            <a:r>
              <a:rPr lang="en-GB" dirty="0"/>
              <a:t>What is the effect under CRA 2015 of a clause in a contract which excludes liability for death:</a:t>
            </a:r>
          </a:p>
          <a:p>
            <a:endParaRPr lang="en-GB" dirty="0"/>
          </a:p>
          <a:p>
            <a:pPr marL="514350" indent="-514350">
              <a:buFont typeface="+mj-lt"/>
              <a:buAutoNum type="alphaLcParenR"/>
            </a:pPr>
            <a:r>
              <a:rPr lang="en-GB" dirty="0"/>
              <a:t>The term will not be binding on the consumer, but the rest of the contract will remain in force</a:t>
            </a:r>
          </a:p>
          <a:p>
            <a:pPr marL="514350" indent="-514350">
              <a:buFont typeface="+mj-lt"/>
              <a:buAutoNum type="alphaLcParenR"/>
            </a:pPr>
            <a:r>
              <a:rPr lang="en-GB" dirty="0"/>
              <a:t>The whole contract will become unenforceable against the consumer</a:t>
            </a:r>
          </a:p>
          <a:p>
            <a:pPr marL="514350" indent="-514350">
              <a:buFont typeface="+mj-lt"/>
              <a:buAutoNum type="alphaLcParenR"/>
            </a:pPr>
            <a:r>
              <a:rPr lang="en-GB" dirty="0"/>
              <a:t>The consumer will have the option to terminate the contract</a:t>
            </a:r>
          </a:p>
          <a:p>
            <a:pPr marL="514350" indent="-514350">
              <a:buFont typeface="+mj-lt"/>
              <a:buAutoNum type="alphaLcParenR"/>
            </a:pPr>
            <a:r>
              <a:rPr lang="en-GB" dirty="0"/>
              <a:t>The consumer will be entitled to damages</a:t>
            </a:r>
          </a:p>
        </p:txBody>
      </p:sp>
    </p:spTree>
    <p:extLst>
      <p:ext uri="{BB962C8B-B14F-4D97-AF65-F5344CB8AC3E}">
        <p14:creationId xmlns:p14="http://schemas.microsoft.com/office/powerpoint/2010/main" val="22612561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6F15B-056C-4B06-B2B4-98BFF0C87EF8}"/>
              </a:ext>
            </a:extLst>
          </p:cNvPr>
          <p:cNvSpPr>
            <a:spLocks noGrp="1"/>
          </p:cNvSpPr>
          <p:nvPr>
            <p:ph type="title"/>
          </p:nvPr>
        </p:nvSpPr>
        <p:spPr>
          <a:xfrm>
            <a:off x="762000" y="758951"/>
            <a:ext cx="3880511" cy="1577849"/>
          </a:xfrm>
        </p:spPr>
        <p:txBody>
          <a:bodyPr vert="horz" lIns="91440" tIns="45720" rIns="91440" bIns="45720" rtlCol="0">
            <a:normAutofit/>
          </a:bodyPr>
          <a:lstStyle/>
          <a:p>
            <a:r>
              <a:rPr lang="en-US"/>
              <a:t>Summary</a:t>
            </a:r>
          </a:p>
        </p:txBody>
      </p:sp>
      <p:sp>
        <p:nvSpPr>
          <p:cNvPr id="3" name="Content Placeholder 2">
            <a:extLst>
              <a:ext uri="{FF2B5EF4-FFF2-40B4-BE49-F238E27FC236}">
                <a16:creationId xmlns:a16="http://schemas.microsoft.com/office/drawing/2014/main" id="{94C40235-1339-4CFD-A7B0-C1ACD051C39F}"/>
              </a:ext>
            </a:extLst>
          </p:cNvPr>
          <p:cNvSpPr>
            <a:spLocks noGrp="1"/>
          </p:cNvSpPr>
          <p:nvPr>
            <p:ph idx="1"/>
          </p:nvPr>
        </p:nvSpPr>
        <p:spPr>
          <a:xfrm>
            <a:off x="564444" y="1817511"/>
            <a:ext cx="4078067" cy="4308371"/>
          </a:xfrm>
        </p:spPr>
        <p:txBody>
          <a:bodyPr vert="horz" lIns="91440" tIns="45720" rIns="91440" bIns="45720" rtlCol="0">
            <a:normAutofit fontScale="85000" lnSpcReduction="20000"/>
          </a:bodyPr>
          <a:lstStyle/>
          <a:p>
            <a:pPr>
              <a:buFontTx/>
              <a:buChar char="-"/>
            </a:pPr>
            <a:r>
              <a:rPr lang="en-US" dirty="0"/>
              <a:t>To be upheld exemption clauses must clear three hurdles</a:t>
            </a:r>
          </a:p>
          <a:p>
            <a:pPr marL="514350" indent="-514350">
              <a:buAutoNum type="arabicPeriod"/>
            </a:pPr>
            <a:r>
              <a:rPr lang="en-US" dirty="0"/>
              <a:t>An exemption clause must be </a:t>
            </a:r>
            <a:r>
              <a:rPr lang="en-US" b="1" dirty="0">
                <a:solidFill>
                  <a:srgbClr val="FF0000"/>
                </a:solidFill>
              </a:rPr>
              <a:t>incorporated</a:t>
            </a:r>
            <a:r>
              <a:rPr lang="en-US" dirty="0"/>
              <a:t> as a term of the contract</a:t>
            </a:r>
          </a:p>
          <a:p>
            <a:pPr marL="514350" indent="-514350">
              <a:buAutoNum type="arabicPeriod"/>
            </a:pPr>
            <a:r>
              <a:rPr lang="en-US" dirty="0"/>
              <a:t>As a matter of </a:t>
            </a:r>
            <a:r>
              <a:rPr lang="en-US" b="1" dirty="0">
                <a:solidFill>
                  <a:srgbClr val="FF0000"/>
                </a:solidFill>
              </a:rPr>
              <a:t>construction</a:t>
            </a:r>
            <a:r>
              <a:rPr lang="en-US" dirty="0"/>
              <a:t>, it must purport to exclude liability for the particular breach and loss</a:t>
            </a:r>
          </a:p>
          <a:p>
            <a:pPr marL="514350" indent="-514350">
              <a:buAutoNum type="arabicPeriod"/>
            </a:pPr>
            <a:r>
              <a:rPr lang="en-US" dirty="0"/>
              <a:t>Does a relevant statutory control apply? </a:t>
            </a:r>
            <a:r>
              <a:rPr lang="en-US" b="1" dirty="0">
                <a:solidFill>
                  <a:srgbClr val="FF0000"/>
                </a:solidFill>
              </a:rPr>
              <a:t>UCTA 1977 </a:t>
            </a:r>
            <a:r>
              <a:rPr lang="en-US" dirty="0"/>
              <a:t>or </a:t>
            </a:r>
            <a:r>
              <a:rPr lang="en-US" b="1" dirty="0">
                <a:solidFill>
                  <a:srgbClr val="FF0000"/>
                </a:solidFill>
              </a:rPr>
              <a:t>CRA 2015</a:t>
            </a:r>
          </a:p>
        </p:txBody>
      </p:sp>
      <p:pic>
        <p:nvPicPr>
          <p:cNvPr id="5" name="Picture 4" descr="Light bulb on yellow background with sketched light beams and cord">
            <a:extLst>
              <a:ext uri="{FF2B5EF4-FFF2-40B4-BE49-F238E27FC236}">
                <a16:creationId xmlns:a16="http://schemas.microsoft.com/office/drawing/2014/main" id="{515832C9-9192-4246-823F-E256E3C52487}"/>
              </a:ext>
            </a:extLst>
          </p:cNvPr>
          <p:cNvPicPr>
            <a:picLocks noChangeAspect="1"/>
          </p:cNvPicPr>
          <p:nvPr/>
        </p:nvPicPr>
        <p:blipFill rotWithShape="1">
          <a:blip r:embed="rId3"/>
          <a:srcRect l="19552" r="19552"/>
          <a:stretch/>
        </p:blipFill>
        <p:spPr>
          <a:xfrm>
            <a:off x="5401463" y="10"/>
            <a:ext cx="6790537" cy="6857990"/>
          </a:xfrm>
          <a:prstGeom prst="rect">
            <a:avLst/>
          </a:prstGeom>
        </p:spPr>
      </p:pic>
    </p:spTree>
    <p:extLst>
      <p:ext uri="{BB962C8B-B14F-4D97-AF65-F5344CB8AC3E}">
        <p14:creationId xmlns:p14="http://schemas.microsoft.com/office/powerpoint/2010/main" val="4055816871"/>
      </p:ext>
    </p:extLst>
  </p:cSld>
  <p:clrMapOvr>
    <a:masterClrMapping/>
  </p:clrMapOvr>
  <mc:AlternateContent xmlns:mc="http://schemas.openxmlformats.org/markup-compatibility/2006" xmlns:p14="http://schemas.microsoft.com/office/powerpoint/2010/main">
    <mc:Choice Requires="p14">
      <p:transition spd="slow" p14:dur="2000" advTm="158486"/>
    </mc:Choice>
    <mc:Fallback xmlns="">
      <p:transition spd="slow" advTm="158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93.4"/>
</p:tagLst>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354</TotalTime>
  <Words>6566</Words>
  <Application>Microsoft Macintosh PowerPoint</Application>
  <PresentationFormat>Widescreen</PresentationFormat>
  <Paragraphs>337</Paragraphs>
  <Slides>31</Slides>
  <Notes>25</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Aharoni</vt:lpstr>
      <vt:lpstr>Arial</vt:lpstr>
      <vt:lpstr>Calibri</vt:lpstr>
      <vt:lpstr>Calibri Light</vt:lpstr>
      <vt:lpstr>Office 2013 - 2022 Theme</vt:lpstr>
      <vt:lpstr>Contents of a contract 2: and unfair terms</vt:lpstr>
      <vt:lpstr>Learning objectives </vt:lpstr>
      <vt:lpstr>Introduction</vt:lpstr>
      <vt:lpstr>What are exemption clauses?</vt:lpstr>
      <vt:lpstr>Relying on an exemption clause</vt:lpstr>
      <vt:lpstr>Common law rules</vt:lpstr>
      <vt:lpstr>INCORPORATION</vt:lpstr>
      <vt:lpstr>Activity 1: Kelly’s wedding dress </vt:lpstr>
      <vt:lpstr>CONSTRUCTION</vt:lpstr>
      <vt:lpstr>Construction: Areas of ambiguity</vt:lpstr>
      <vt:lpstr>Activity 2: Kelly’s wedding dress (2)</vt:lpstr>
      <vt:lpstr>Statutory controls</vt:lpstr>
      <vt:lpstr>Unfair Contract Terms Act 1977</vt:lpstr>
      <vt:lpstr>PowerPoint Presentation</vt:lpstr>
      <vt:lpstr>The reasonableness test s.11(1) UCTA 1977</vt:lpstr>
      <vt:lpstr>Applying the reasonableness test</vt:lpstr>
      <vt:lpstr>Schedule 2 guidelines</vt:lpstr>
      <vt:lpstr>The court should also have regard to . . . </vt:lpstr>
      <vt:lpstr>Consumer Rights Act 2015</vt:lpstr>
      <vt:lpstr>Test of fairness (1)</vt:lpstr>
      <vt:lpstr>Test of fairness (1)</vt:lpstr>
      <vt:lpstr>Traders and consumers  (s2)</vt:lpstr>
      <vt:lpstr>Terms automatically invalidated</vt:lpstr>
      <vt:lpstr>Terms that may be unfair… (grey list)</vt:lpstr>
      <vt:lpstr>Activity 3: Kelly’s wedding dress (2)</vt:lpstr>
      <vt:lpstr>Activity 4: Jordan’s case </vt:lpstr>
      <vt:lpstr>Are the following statements true/false?</vt:lpstr>
      <vt:lpstr>Activity 5: Knowledge check (1)</vt:lpstr>
      <vt:lpstr>Activity 5: Knowledge check (2)</vt:lpstr>
      <vt:lpstr>Activity 5: Knowledge check (3)</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Martin.Jones</cp:lastModifiedBy>
  <cp:revision>63</cp:revision>
  <dcterms:created xsi:type="dcterms:W3CDTF">2021-09-07T12:00:10Z</dcterms:created>
  <dcterms:modified xsi:type="dcterms:W3CDTF">2025-03-17T16:16:39Z</dcterms:modified>
</cp:coreProperties>
</file>