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0" r:id="rId6"/>
    <p:sldId id="262" r:id="rId7"/>
    <p:sldId id="259"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5639D"/>
    <a:srgbClr val="C720E8"/>
    <a:srgbClr val="39CFCF"/>
    <a:srgbClr val="E2E226"/>
    <a:srgbClr val="93EB1D"/>
    <a:srgbClr val="D15137"/>
    <a:srgbClr val="B748C0"/>
    <a:srgbClr val="48CA3E"/>
    <a:srgbClr val="D4D434"/>
    <a:srgbClr val="DD44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336BD1-990C-4403-A4A4-91B444615C0B}" v="117" dt="2023-03-10T14:25:09.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09" autoAdjust="0"/>
    <p:restoredTop sz="94660"/>
  </p:normalViewPr>
  <p:slideViewPr>
    <p:cSldViewPr snapToGrid="0">
      <p:cViewPr varScale="1">
        <p:scale>
          <a:sx n="69" d="100"/>
          <a:sy n="69" d="100"/>
        </p:scale>
        <p:origin x="540" y="60"/>
      </p:cViewPr>
      <p:guideLst/>
    </p:cSldViewPr>
  </p:slideViewPr>
  <p:notesTextViewPr>
    <p:cViewPr>
      <p:scale>
        <a:sx n="1" d="1"/>
        <a:sy n="1" d="1"/>
      </p:scale>
      <p:origin x="0" y="0"/>
    </p:cViewPr>
  </p:notesTextViewPr>
  <p:sorterViewPr>
    <p:cViewPr>
      <p:scale>
        <a:sx n="80" d="100"/>
        <a:sy n="80" d="100"/>
      </p:scale>
      <p:origin x="0" y="-120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6BE8DC-2234-4638-A95E-A18A343D4B3F}"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6BD44F7B-A44A-44DE-BB15-DFADCE1E818D}">
      <dgm:prSet phldrT="[Text]"/>
      <dgm:spPr>
        <a:solidFill>
          <a:srgbClr val="48CA3E"/>
        </a:solidFill>
      </dgm:spPr>
      <dgm:t>
        <a:bodyPr/>
        <a:lstStyle/>
        <a:p>
          <a:r>
            <a:rPr lang="en-GB" dirty="0"/>
            <a:t>Reflective Listening</a:t>
          </a:r>
        </a:p>
      </dgm:t>
    </dgm:pt>
    <dgm:pt modelId="{D5BFC9D4-8B26-4ACD-8D34-F929A95F7AE0}" type="parTrans" cxnId="{5A45AED4-F816-4F3B-9723-77D02EF20A10}">
      <dgm:prSet/>
      <dgm:spPr/>
      <dgm:t>
        <a:bodyPr/>
        <a:lstStyle/>
        <a:p>
          <a:endParaRPr lang="en-GB"/>
        </a:p>
      </dgm:t>
    </dgm:pt>
    <dgm:pt modelId="{0070603C-70AE-4C5E-83F9-120BA9801F65}" type="sibTrans" cxnId="{5A45AED4-F816-4F3B-9723-77D02EF20A10}">
      <dgm:prSet/>
      <dgm:spPr/>
      <dgm:t>
        <a:bodyPr/>
        <a:lstStyle/>
        <a:p>
          <a:endParaRPr lang="en-GB"/>
        </a:p>
      </dgm:t>
    </dgm:pt>
    <dgm:pt modelId="{5602E8D2-3FA9-494E-95FD-43446DC99C64}">
      <dgm:prSet phldrT="[Text]"/>
      <dgm:spPr>
        <a:solidFill>
          <a:srgbClr val="D4D434"/>
        </a:solidFill>
      </dgm:spPr>
      <dgm:t>
        <a:bodyPr/>
        <a:lstStyle/>
        <a:p>
          <a:r>
            <a:rPr lang="en-GB" dirty="0"/>
            <a:t>Be punctual</a:t>
          </a:r>
        </a:p>
      </dgm:t>
    </dgm:pt>
    <dgm:pt modelId="{124BEFB5-AC89-40AF-A0D0-2186C357521F}" type="parTrans" cxnId="{91DA9287-D3D1-481B-A430-9D3BC0600D14}">
      <dgm:prSet/>
      <dgm:spPr/>
      <dgm:t>
        <a:bodyPr/>
        <a:lstStyle/>
        <a:p>
          <a:endParaRPr lang="en-GB"/>
        </a:p>
      </dgm:t>
    </dgm:pt>
    <dgm:pt modelId="{F2176D1F-BFE0-4B49-92CD-295E512763BC}" type="sibTrans" cxnId="{91DA9287-D3D1-481B-A430-9D3BC0600D14}">
      <dgm:prSet/>
      <dgm:spPr/>
      <dgm:t>
        <a:bodyPr/>
        <a:lstStyle/>
        <a:p>
          <a:endParaRPr lang="en-GB"/>
        </a:p>
      </dgm:t>
    </dgm:pt>
    <dgm:pt modelId="{9C351385-9EDC-460E-90A0-C73F9BD3012D}">
      <dgm:prSet phldrT="[Text]"/>
      <dgm:spPr>
        <a:solidFill>
          <a:srgbClr val="DD442B"/>
        </a:solidFill>
      </dgm:spPr>
      <dgm:t>
        <a:bodyPr/>
        <a:lstStyle/>
        <a:p>
          <a:r>
            <a:rPr lang="en-GB" dirty="0"/>
            <a:t>Getting rid of gossip</a:t>
          </a:r>
        </a:p>
      </dgm:t>
    </dgm:pt>
    <dgm:pt modelId="{3F9F955F-0BD1-4A7D-8B01-C9BD1CA54C3E}" type="parTrans" cxnId="{E88DB0FC-2BEB-4499-8374-2FDC76FDA4C1}">
      <dgm:prSet/>
      <dgm:spPr/>
      <dgm:t>
        <a:bodyPr/>
        <a:lstStyle/>
        <a:p>
          <a:endParaRPr lang="en-GB"/>
        </a:p>
      </dgm:t>
    </dgm:pt>
    <dgm:pt modelId="{265FD1EC-B808-40B8-B565-22088302E554}" type="sibTrans" cxnId="{E88DB0FC-2BEB-4499-8374-2FDC76FDA4C1}">
      <dgm:prSet/>
      <dgm:spPr/>
      <dgm:t>
        <a:bodyPr/>
        <a:lstStyle/>
        <a:p>
          <a:endParaRPr lang="en-GB"/>
        </a:p>
      </dgm:t>
    </dgm:pt>
    <dgm:pt modelId="{1B8DBF12-D37D-4BB0-A39D-E32D622D2434}">
      <dgm:prSet/>
      <dgm:spPr/>
      <dgm:t>
        <a:bodyPr/>
        <a:lstStyle/>
        <a:p>
          <a:r>
            <a:rPr lang="en-GB" dirty="0"/>
            <a:t>Treat people fairly </a:t>
          </a:r>
        </a:p>
      </dgm:t>
    </dgm:pt>
    <dgm:pt modelId="{2CA8EE54-6AF7-48C0-839F-A7815236FA5A}" type="parTrans" cxnId="{1DAF5BA3-52FB-450A-851D-0DBD9CB56C23}">
      <dgm:prSet/>
      <dgm:spPr/>
      <dgm:t>
        <a:bodyPr/>
        <a:lstStyle/>
        <a:p>
          <a:endParaRPr lang="en-GB"/>
        </a:p>
      </dgm:t>
    </dgm:pt>
    <dgm:pt modelId="{3DEF378C-7726-4F86-A3B6-F31B2115618A}" type="sibTrans" cxnId="{1DAF5BA3-52FB-450A-851D-0DBD9CB56C23}">
      <dgm:prSet/>
      <dgm:spPr/>
      <dgm:t>
        <a:bodyPr/>
        <a:lstStyle/>
        <a:p>
          <a:endParaRPr lang="en-GB"/>
        </a:p>
      </dgm:t>
    </dgm:pt>
    <dgm:pt modelId="{7B950077-8E87-428C-9BBC-58E24849B317}">
      <dgm:prSet/>
      <dgm:spPr>
        <a:solidFill>
          <a:srgbClr val="A5639D"/>
        </a:solidFill>
      </dgm:spPr>
      <dgm:t>
        <a:bodyPr/>
        <a:lstStyle/>
        <a:p>
          <a:r>
            <a:rPr lang="en-GB" dirty="0"/>
            <a:t>Communication</a:t>
          </a:r>
        </a:p>
      </dgm:t>
    </dgm:pt>
    <dgm:pt modelId="{591EEAB3-92CF-458B-AE73-0FCE3466C5CB}" type="parTrans" cxnId="{557E65C0-6FC0-4FEE-AD57-626AEFDFEE65}">
      <dgm:prSet/>
      <dgm:spPr/>
      <dgm:t>
        <a:bodyPr/>
        <a:lstStyle/>
        <a:p>
          <a:endParaRPr lang="en-GB"/>
        </a:p>
      </dgm:t>
    </dgm:pt>
    <dgm:pt modelId="{6430989D-94C1-4C7D-8FDA-EFDDCD921F8C}" type="sibTrans" cxnId="{557E65C0-6FC0-4FEE-AD57-626AEFDFEE65}">
      <dgm:prSet/>
      <dgm:spPr/>
      <dgm:t>
        <a:bodyPr/>
        <a:lstStyle/>
        <a:p>
          <a:endParaRPr lang="en-GB"/>
        </a:p>
      </dgm:t>
    </dgm:pt>
    <dgm:pt modelId="{F3C6525D-EE24-4DAF-B367-2DDB851DBFD2}" type="pres">
      <dgm:prSet presAssocID="{076BE8DC-2234-4638-A95E-A18A343D4B3F}" presName="Name0" presStyleCnt="0">
        <dgm:presLayoutVars>
          <dgm:chMax val="7"/>
          <dgm:chPref val="7"/>
          <dgm:dir/>
        </dgm:presLayoutVars>
      </dgm:prSet>
      <dgm:spPr/>
    </dgm:pt>
    <dgm:pt modelId="{BE8B5394-BA44-42A1-BC51-A889D4066DA7}" type="pres">
      <dgm:prSet presAssocID="{076BE8DC-2234-4638-A95E-A18A343D4B3F}" presName="Name1" presStyleCnt="0"/>
      <dgm:spPr/>
    </dgm:pt>
    <dgm:pt modelId="{0C6AB3E5-B259-4296-BBDA-69F0A2EAF967}" type="pres">
      <dgm:prSet presAssocID="{076BE8DC-2234-4638-A95E-A18A343D4B3F}" presName="cycle" presStyleCnt="0"/>
      <dgm:spPr/>
    </dgm:pt>
    <dgm:pt modelId="{7DEF5C62-D1CC-4306-9357-5476BB445E2B}" type="pres">
      <dgm:prSet presAssocID="{076BE8DC-2234-4638-A95E-A18A343D4B3F}" presName="srcNode" presStyleLbl="node1" presStyleIdx="0" presStyleCnt="5"/>
      <dgm:spPr/>
    </dgm:pt>
    <dgm:pt modelId="{C97A5D62-3298-4B54-9CD6-07781F5F18EB}" type="pres">
      <dgm:prSet presAssocID="{076BE8DC-2234-4638-A95E-A18A343D4B3F}" presName="conn" presStyleLbl="parChTrans1D2" presStyleIdx="0" presStyleCnt="1"/>
      <dgm:spPr/>
    </dgm:pt>
    <dgm:pt modelId="{36C92E05-310E-423B-B9C1-037B34045935}" type="pres">
      <dgm:prSet presAssocID="{076BE8DC-2234-4638-A95E-A18A343D4B3F}" presName="extraNode" presStyleLbl="node1" presStyleIdx="0" presStyleCnt="5"/>
      <dgm:spPr/>
    </dgm:pt>
    <dgm:pt modelId="{B31FD23B-A999-471B-B689-40BDB3BD38C8}" type="pres">
      <dgm:prSet presAssocID="{076BE8DC-2234-4638-A95E-A18A343D4B3F}" presName="dstNode" presStyleLbl="node1" presStyleIdx="0" presStyleCnt="5"/>
      <dgm:spPr/>
    </dgm:pt>
    <dgm:pt modelId="{BB13A15C-A887-4C3B-8452-01ACD60D0DE1}" type="pres">
      <dgm:prSet presAssocID="{6BD44F7B-A44A-44DE-BB15-DFADCE1E818D}" presName="text_1" presStyleLbl="node1" presStyleIdx="0" presStyleCnt="5">
        <dgm:presLayoutVars>
          <dgm:bulletEnabled val="1"/>
        </dgm:presLayoutVars>
      </dgm:prSet>
      <dgm:spPr/>
    </dgm:pt>
    <dgm:pt modelId="{320123BE-2ACB-44D4-8375-61B3F77D270D}" type="pres">
      <dgm:prSet presAssocID="{6BD44F7B-A44A-44DE-BB15-DFADCE1E818D}" presName="accent_1" presStyleCnt="0"/>
      <dgm:spPr/>
    </dgm:pt>
    <dgm:pt modelId="{5C214622-9B05-4B37-A814-07386E1CC291}" type="pres">
      <dgm:prSet presAssocID="{6BD44F7B-A44A-44DE-BB15-DFADCE1E818D}" presName="accentRepeatNode" presStyleLbl="solidFgAcc1" presStyleIdx="0" presStyleCnt="5"/>
      <dgm:spPr/>
    </dgm:pt>
    <dgm:pt modelId="{A8F793DE-D7B0-4AAD-8F3E-9E0ECFB2D53C}" type="pres">
      <dgm:prSet presAssocID="{5602E8D2-3FA9-494E-95FD-43446DC99C64}" presName="text_2" presStyleLbl="node1" presStyleIdx="1" presStyleCnt="5">
        <dgm:presLayoutVars>
          <dgm:bulletEnabled val="1"/>
        </dgm:presLayoutVars>
      </dgm:prSet>
      <dgm:spPr/>
    </dgm:pt>
    <dgm:pt modelId="{8F913AFA-33F6-49C3-8BE4-78CE87483A84}" type="pres">
      <dgm:prSet presAssocID="{5602E8D2-3FA9-494E-95FD-43446DC99C64}" presName="accent_2" presStyleCnt="0"/>
      <dgm:spPr/>
    </dgm:pt>
    <dgm:pt modelId="{5F5A2EDD-D0C5-4C7E-8BFF-E7EADB214E69}" type="pres">
      <dgm:prSet presAssocID="{5602E8D2-3FA9-494E-95FD-43446DC99C64}" presName="accentRepeatNode" presStyleLbl="solidFgAcc1" presStyleIdx="1" presStyleCnt="5"/>
      <dgm:spPr/>
    </dgm:pt>
    <dgm:pt modelId="{FA8E410A-42C4-42C6-AA00-F7B2F4AEAB03}" type="pres">
      <dgm:prSet presAssocID="{1B8DBF12-D37D-4BB0-A39D-E32D622D2434}" presName="text_3" presStyleLbl="node1" presStyleIdx="2" presStyleCnt="5">
        <dgm:presLayoutVars>
          <dgm:bulletEnabled val="1"/>
        </dgm:presLayoutVars>
      </dgm:prSet>
      <dgm:spPr/>
    </dgm:pt>
    <dgm:pt modelId="{5130ACBC-B29A-4963-A8EA-1016A398B5CB}" type="pres">
      <dgm:prSet presAssocID="{1B8DBF12-D37D-4BB0-A39D-E32D622D2434}" presName="accent_3" presStyleCnt="0"/>
      <dgm:spPr/>
    </dgm:pt>
    <dgm:pt modelId="{CC9597CF-5680-40CF-8BCF-647FD8FFDD65}" type="pres">
      <dgm:prSet presAssocID="{1B8DBF12-D37D-4BB0-A39D-E32D622D2434}" presName="accentRepeatNode" presStyleLbl="solidFgAcc1" presStyleIdx="2" presStyleCnt="5"/>
      <dgm:spPr/>
    </dgm:pt>
    <dgm:pt modelId="{F57AD344-1010-4590-9100-F0A521C7E9E5}" type="pres">
      <dgm:prSet presAssocID="{9C351385-9EDC-460E-90A0-C73F9BD3012D}" presName="text_4" presStyleLbl="node1" presStyleIdx="3" presStyleCnt="5">
        <dgm:presLayoutVars>
          <dgm:bulletEnabled val="1"/>
        </dgm:presLayoutVars>
      </dgm:prSet>
      <dgm:spPr/>
    </dgm:pt>
    <dgm:pt modelId="{01091DD6-1A45-4539-B763-3AD81DE40F2D}" type="pres">
      <dgm:prSet presAssocID="{9C351385-9EDC-460E-90A0-C73F9BD3012D}" presName="accent_4" presStyleCnt="0"/>
      <dgm:spPr/>
    </dgm:pt>
    <dgm:pt modelId="{6053BC30-1573-4099-9F7B-BFCD49561008}" type="pres">
      <dgm:prSet presAssocID="{9C351385-9EDC-460E-90A0-C73F9BD3012D}" presName="accentRepeatNode" presStyleLbl="solidFgAcc1" presStyleIdx="3" presStyleCnt="5"/>
      <dgm:spPr/>
    </dgm:pt>
    <dgm:pt modelId="{A9C1D9D8-3601-4235-A29E-1C04FC0E92A2}" type="pres">
      <dgm:prSet presAssocID="{7B950077-8E87-428C-9BBC-58E24849B317}" presName="text_5" presStyleLbl="node1" presStyleIdx="4" presStyleCnt="5">
        <dgm:presLayoutVars>
          <dgm:bulletEnabled val="1"/>
        </dgm:presLayoutVars>
      </dgm:prSet>
      <dgm:spPr/>
    </dgm:pt>
    <dgm:pt modelId="{930E6587-D208-4A79-8F14-7F55E4BEA65C}" type="pres">
      <dgm:prSet presAssocID="{7B950077-8E87-428C-9BBC-58E24849B317}" presName="accent_5" presStyleCnt="0"/>
      <dgm:spPr/>
    </dgm:pt>
    <dgm:pt modelId="{DABF2852-7393-4580-81ED-E7F2EC9E2A1A}" type="pres">
      <dgm:prSet presAssocID="{7B950077-8E87-428C-9BBC-58E24849B317}" presName="accentRepeatNode" presStyleLbl="solidFgAcc1" presStyleIdx="4" presStyleCnt="5"/>
      <dgm:spPr/>
    </dgm:pt>
  </dgm:ptLst>
  <dgm:cxnLst>
    <dgm:cxn modelId="{74F37714-9F63-4C2A-B1ED-FB790DA45986}" type="presOf" srcId="{7B950077-8E87-428C-9BBC-58E24849B317}" destId="{A9C1D9D8-3601-4235-A29E-1C04FC0E92A2}" srcOrd="0" destOrd="0" presId="urn:microsoft.com/office/officeart/2008/layout/VerticalCurvedList"/>
    <dgm:cxn modelId="{CCE8BB41-F83C-47DE-BD36-3D04AD26907D}" type="presOf" srcId="{0070603C-70AE-4C5E-83F9-120BA9801F65}" destId="{C97A5D62-3298-4B54-9CD6-07781F5F18EB}" srcOrd="0" destOrd="0" presId="urn:microsoft.com/office/officeart/2008/layout/VerticalCurvedList"/>
    <dgm:cxn modelId="{BF8CE048-0964-49FF-AA11-B330C7314142}" type="presOf" srcId="{5602E8D2-3FA9-494E-95FD-43446DC99C64}" destId="{A8F793DE-D7B0-4AAD-8F3E-9E0ECFB2D53C}" srcOrd="0" destOrd="0" presId="urn:microsoft.com/office/officeart/2008/layout/VerticalCurvedList"/>
    <dgm:cxn modelId="{91DA9287-D3D1-481B-A430-9D3BC0600D14}" srcId="{076BE8DC-2234-4638-A95E-A18A343D4B3F}" destId="{5602E8D2-3FA9-494E-95FD-43446DC99C64}" srcOrd="1" destOrd="0" parTransId="{124BEFB5-AC89-40AF-A0D0-2186C357521F}" sibTransId="{F2176D1F-BFE0-4B49-92CD-295E512763BC}"/>
    <dgm:cxn modelId="{1DAF5BA3-52FB-450A-851D-0DBD9CB56C23}" srcId="{076BE8DC-2234-4638-A95E-A18A343D4B3F}" destId="{1B8DBF12-D37D-4BB0-A39D-E32D622D2434}" srcOrd="2" destOrd="0" parTransId="{2CA8EE54-6AF7-48C0-839F-A7815236FA5A}" sibTransId="{3DEF378C-7726-4F86-A3B6-F31B2115618A}"/>
    <dgm:cxn modelId="{3DD9E3B3-74D4-4EE6-B917-C0267FE4C897}" type="presOf" srcId="{6BD44F7B-A44A-44DE-BB15-DFADCE1E818D}" destId="{BB13A15C-A887-4C3B-8452-01ACD60D0DE1}" srcOrd="0" destOrd="0" presId="urn:microsoft.com/office/officeart/2008/layout/VerticalCurvedList"/>
    <dgm:cxn modelId="{557E65C0-6FC0-4FEE-AD57-626AEFDFEE65}" srcId="{076BE8DC-2234-4638-A95E-A18A343D4B3F}" destId="{7B950077-8E87-428C-9BBC-58E24849B317}" srcOrd="4" destOrd="0" parTransId="{591EEAB3-92CF-458B-AE73-0FCE3466C5CB}" sibTransId="{6430989D-94C1-4C7D-8FDA-EFDDCD921F8C}"/>
    <dgm:cxn modelId="{5A45AED4-F816-4F3B-9723-77D02EF20A10}" srcId="{076BE8DC-2234-4638-A95E-A18A343D4B3F}" destId="{6BD44F7B-A44A-44DE-BB15-DFADCE1E818D}" srcOrd="0" destOrd="0" parTransId="{D5BFC9D4-8B26-4ACD-8D34-F929A95F7AE0}" sibTransId="{0070603C-70AE-4C5E-83F9-120BA9801F65}"/>
    <dgm:cxn modelId="{FCC1EDEF-D671-4790-9F77-E30DEC8C7368}" type="presOf" srcId="{076BE8DC-2234-4638-A95E-A18A343D4B3F}" destId="{F3C6525D-EE24-4DAF-B367-2DDB851DBFD2}" srcOrd="0" destOrd="0" presId="urn:microsoft.com/office/officeart/2008/layout/VerticalCurvedList"/>
    <dgm:cxn modelId="{174920FA-ABC2-4137-9DED-1323B1A6681C}" type="presOf" srcId="{1B8DBF12-D37D-4BB0-A39D-E32D622D2434}" destId="{FA8E410A-42C4-42C6-AA00-F7B2F4AEAB03}" srcOrd="0" destOrd="0" presId="urn:microsoft.com/office/officeart/2008/layout/VerticalCurvedList"/>
    <dgm:cxn modelId="{E88DB0FC-2BEB-4499-8374-2FDC76FDA4C1}" srcId="{076BE8DC-2234-4638-A95E-A18A343D4B3F}" destId="{9C351385-9EDC-460E-90A0-C73F9BD3012D}" srcOrd="3" destOrd="0" parTransId="{3F9F955F-0BD1-4A7D-8B01-C9BD1CA54C3E}" sibTransId="{265FD1EC-B808-40B8-B565-22088302E554}"/>
    <dgm:cxn modelId="{8E824DFF-4DB2-4672-BAAF-C2095A2FB1ED}" type="presOf" srcId="{9C351385-9EDC-460E-90A0-C73F9BD3012D}" destId="{F57AD344-1010-4590-9100-F0A521C7E9E5}" srcOrd="0" destOrd="0" presId="urn:microsoft.com/office/officeart/2008/layout/VerticalCurvedList"/>
    <dgm:cxn modelId="{9B482228-D3D2-4843-8C2C-194BF86F595E}" type="presParOf" srcId="{F3C6525D-EE24-4DAF-B367-2DDB851DBFD2}" destId="{BE8B5394-BA44-42A1-BC51-A889D4066DA7}" srcOrd="0" destOrd="0" presId="urn:microsoft.com/office/officeart/2008/layout/VerticalCurvedList"/>
    <dgm:cxn modelId="{765B7F18-5698-42D1-9372-12D045D3DD5C}" type="presParOf" srcId="{BE8B5394-BA44-42A1-BC51-A889D4066DA7}" destId="{0C6AB3E5-B259-4296-BBDA-69F0A2EAF967}" srcOrd="0" destOrd="0" presId="urn:microsoft.com/office/officeart/2008/layout/VerticalCurvedList"/>
    <dgm:cxn modelId="{B2AD403E-A651-47AE-AF08-48085DF8AF14}" type="presParOf" srcId="{0C6AB3E5-B259-4296-BBDA-69F0A2EAF967}" destId="{7DEF5C62-D1CC-4306-9357-5476BB445E2B}" srcOrd="0" destOrd="0" presId="urn:microsoft.com/office/officeart/2008/layout/VerticalCurvedList"/>
    <dgm:cxn modelId="{DAAC7401-6CDC-4110-B100-9CDF63529E12}" type="presParOf" srcId="{0C6AB3E5-B259-4296-BBDA-69F0A2EAF967}" destId="{C97A5D62-3298-4B54-9CD6-07781F5F18EB}" srcOrd="1" destOrd="0" presId="urn:microsoft.com/office/officeart/2008/layout/VerticalCurvedList"/>
    <dgm:cxn modelId="{5911019C-62D9-4114-8340-94447AA26DE5}" type="presParOf" srcId="{0C6AB3E5-B259-4296-BBDA-69F0A2EAF967}" destId="{36C92E05-310E-423B-B9C1-037B34045935}" srcOrd="2" destOrd="0" presId="urn:microsoft.com/office/officeart/2008/layout/VerticalCurvedList"/>
    <dgm:cxn modelId="{2933FE6B-B927-424E-9C8C-8C558CD31F74}" type="presParOf" srcId="{0C6AB3E5-B259-4296-BBDA-69F0A2EAF967}" destId="{B31FD23B-A999-471B-B689-40BDB3BD38C8}" srcOrd="3" destOrd="0" presId="urn:microsoft.com/office/officeart/2008/layout/VerticalCurvedList"/>
    <dgm:cxn modelId="{B03944A2-6364-4EDB-8758-A2C5BDEE76F6}" type="presParOf" srcId="{BE8B5394-BA44-42A1-BC51-A889D4066DA7}" destId="{BB13A15C-A887-4C3B-8452-01ACD60D0DE1}" srcOrd="1" destOrd="0" presId="urn:microsoft.com/office/officeart/2008/layout/VerticalCurvedList"/>
    <dgm:cxn modelId="{12D70C48-737D-4B6C-B7A5-8B3CF79FD5B1}" type="presParOf" srcId="{BE8B5394-BA44-42A1-BC51-A889D4066DA7}" destId="{320123BE-2ACB-44D4-8375-61B3F77D270D}" srcOrd="2" destOrd="0" presId="urn:microsoft.com/office/officeart/2008/layout/VerticalCurvedList"/>
    <dgm:cxn modelId="{D0E78442-279E-4BB5-8462-F6DCB6FD95B2}" type="presParOf" srcId="{320123BE-2ACB-44D4-8375-61B3F77D270D}" destId="{5C214622-9B05-4B37-A814-07386E1CC291}" srcOrd="0" destOrd="0" presId="urn:microsoft.com/office/officeart/2008/layout/VerticalCurvedList"/>
    <dgm:cxn modelId="{2CEF6B9E-E034-49D1-AC93-4816BC4F25A4}" type="presParOf" srcId="{BE8B5394-BA44-42A1-BC51-A889D4066DA7}" destId="{A8F793DE-D7B0-4AAD-8F3E-9E0ECFB2D53C}" srcOrd="3" destOrd="0" presId="urn:microsoft.com/office/officeart/2008/layout/VerticalCurvedList"/>
    <dgm:cxn modelId="{1D8B2387-99A3-48C2-8CD3-CD52AF02178C}" type="presParOf" srcId="{BE8B5394-BA44-42A1-BC51-A889D4066DA7}" destId="{8F913AFA-33F6-49C3-8BE4-78CE87483A84}" srcOrd="4" destOrd="0" presId="urn:microsoft.com/office/officeart/2008/layout/VerticalCurvedList"/>
    <dgm:cxn modelId="{E3BE842D-B394-4483-B392-271D9A519E0E}" type="presParOf" srcId="{8F913AFA-33F6-49C3-8BE4-78CE87483A84}" destId="{5F5A2EDD-D0C5-4C7E-8BFF-E7EADB214E69}" srcOrd="0" destOrd="0" presId="urn:microsoft.com/office/officeart/2008/layout/VerticalCurvedList"/>
    <dgm:cxn modelId="{F5798655-81ED-4732-B4CF-E315E57900E0}" type="presParOf" srcId="{BE8B5394-BA44-42A1-BC51-A889D4066DA7}" destId="{FA8E410A-42C4-42C6-AA00-F7B2F4AEAB03}" srcOrd="5" destOrd="0" presId="urn:microsoft.com/office/officeart/2008/layout/VerticalCurvedList"/>
    <dgm:cxn modelId="{4B22062B-84D4-4654-9009-B3AB4EACC6C9}" type="presParOf" srcId="{BE8B5394-BA44-42A1-BC51-A889D4066DA7}" destId="{5130ACBC-B29A-4963-A8EA-1016A398B5CB}" srcOrd="6" destOrd="0" presId="urn:microsoft.com/office/officeart/2008/layout/VerticalCurvedList"/>
    <dgm:cxn modelId="{FD61065E-AB50-446B-BB68-71A473182305}" type="presParOf" srcId="{5130ACBC-B29A-4963-A8EA-1016A398B5CB}" destId="{CC9597CF-5680-40CF-8BCF-647FD8FFDD65}" srcOrd="0" destOrd="0" presId="urn:microsoft.com/office/officeart/2008/layout/VerticalCurvedList"/>
    <dgm:cxn modelId="{F2283CE3-0A7B-4ECE-8142-DC107DCE4C4E}" type="presParOf" srcId="{BE8B5394-BA44-42A1-BC51-A889D4066DA7}" destId="{F57AD344-1010-4590-9100-F0A521C7E9E5}" srcOrd="7" destOrd="0" presId="urn:microsoft.com/office/officeart/2008/layout/VerticalCurvedList"/>
    <dgm:cxn modelId="{584F37EF-7F4E-472B-9060-852F6AA50461}" type="presParOf" srcId="{BE8B5394-BA44-42A1-BC51-A889D4066DA7}" destId="{01091DD6-1A45-4539-B763-3AD81DE40F2D}" srcOrd="8" destOrd="0" presId="urn:microsoft.com/office/officeart/2008/layout/VerticalCurvedList"/>
    <dgm:cxn modelId="{4F68CD30-F403-4C5B-9B41-F84D960FA7D2}" type="presParOf" srcId="{01091DD6-1A45-4539-B763-3AD81DE40F2D}" destId="{6053BC30-1573-4099-9F7B-BFCD49561008}" srcOrd="0" destOrd="0" presId="urn:microsoft.com/office/officeart/2008/layout/VerticalCurvedList"/>
    <dgm:cxn modelId="{4B2BB57D-22DD-4CF7-B9AC-93432066F746}" type="presParOf" srcId="{BE8B5394-BA44-42A1-BC51-A889D4066DA7}" destId="{A9C1D9D8-3601-4235-A29E-1C04FC0E92A2}" srcOrd="9" destOrd="0" presId="urn:microsoft.com/office/officeart/2008/layout/VerticalCurvedList"/>
    <dgm:cxn modelId="{D2083D69-6125-4D7F-90EC-A341392F66B2}" type="presParOf" srcId="{BE8B5394-BA44-42A1-BC51-A889D4066DA7}" destId="{930E6587-D208-4A79-8F14-7F55E4BEA65C}" srcOrd="10" destOrd="0" presId="urn:microsoft.com/office/officeart/2008/layout/VerticalCurvedList"/>
    <dgm:cxn modelId="{CFC950CB-4AD0-4BC8-9A36-5CC63F7B8991}" type="presParOf" srcId="{930E6587-D208-4A79-8F14-7F55E4BEA65C}" destId="{DABF2852-7393-4580-81ED-E7F2EC9E2A1A}"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FFB9E8-D133-4457-B3C5-30A5A93E676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5A305E7E-7990-47C4-A4C9-6E82A94A931F}">
      <dgm:prSet phldrT="[Text]" custT="1"/>
      <dgm:spPr>
        <a:solidFill>
          <a:srgbClr val="92D050"/>
        </a:solidFill>
      </dgm:spPr>
      <dgm:t>
        <a:bodyPr/>
        <a:lstStyle/>
        <a:p>
          <a:r>
            <a:rPr lang="en-GB" sz="2800" dirty="0"/>
            <a:t>Practice active listening</a:t>
          </a:r>
        </a:p>
      </dgm:t>
    </dgm:pt>
    <dgm:pt modelId="{655DB859-54AA-4398-A969-A5F7386113FF}" type="parTrans" cxnId="{4CBAAE81-BC6E-4BB6-A658-CC70638626DE}">
      <dgm:prSet/>
      <dgm:spPr/>
      <dgm:t>
        <a:bodyPr/>
        <a:lstStyle/>
        <a:p>
          <a:endParaRPr lang="en-GB"/>
        </a:p>
      </dgm:t>
    </dgm:pt>
    <dgm:pt modelId="{05A0608B-FA7E-4D08-A52D-6684FB916B02}" type="sibTrans" cxnId="{4CBAAE81-BC6E-4BB6-A658-CC70638626DE}">
      <dgm:prSet/>
      <dgm:spPr/>
      <dgm:t>
        <a:bodyPr/>
        <a:lstStyle/>
        <a:p>
          <a:endParaRPr lang="en-GB"/>
        </a:p>
      </dgm:t>
    </dgm:pt>
    <dgm:pt modelId="{70218F3E-7C83-4637-96CD-DFE8AD7CF67F}">
      <dgm:prSet phldrT="[Text]"/>
      <dgm:spPr>
        <a:solidFill>
          <a:srgbClr val="39CFCF"/>
        </a:solidFill>
      </dgm:spPr>
      <dgm:t>
        <a:bodyPr/>
        <a:lstStyle/>
        <a:p>
          <a:r>
            <a:rPr lang="en-GB" dirty="0"/>
            <a:t>Ask Questions</a:t>
          </a:r>
        </a:p>
      </dgm:t>
    </dgm:pt>
    <dgm:pt modelId="{812DAB2B-F895-4F0F-9F7F-329DBB1AD5B4}" type="parTrans" cxnId="{4B120359-FE36-43D4-8AA5-111AE0E4FA40}">
      <dgm:prSet/>
      <dgm:spPr/>
      <dgm:t>
        <a:bodyPr/>
        <a:lstStyle/>
        <a:p>
          <a:endParaRPr lang="en-GB"/>
        </a:p>
      </dgm:t>
    </dgm:pt>
    <dgm:pt modelId="{297470E4-F428-4AE6-9B26-82FC3186B182}" type="sibTrans" cxnId="{4B120359-FE36-43D4-8AA5-111AE0E4FA40}">
      <dgm:prSet/>
      <dgm:spPr/>
      <dgm:t>
        <a:bodyPr/>
        <a:lstStyle/>
        <a:p>
          <a:endParaRPr lang="en-GB"/>
        </a:p>
      </dgm:t>
    </dgm:pt>
    <dgm:pt modelId="{5ACEB3ED-4556-4DE5-8216-4F2EC1272524}">
      <dgm:prSet phldrT="[Text]"/>
      <dgm:spPr>
        <a:solidFill>
          <a:srgbClr val="E2E226"/>
        </a:solidFill>
      </dgm:spPr>
      <dgm:t>
        <a:bodyPr/>
        <a:lstStyle/>
        <a:p>
          <a:r>
            <a:rPr lang="en-GB" dirty="0"/>
            <a:t>Further Reading &amp; Resource</a:t>
          </a:r>
        </a:p>
      </dgm:t>
    </dgm:pt>
    <dgm:pt modelId="{EFBD28C4-D678-4D36-9E85-82F559BB2B44}" type="parTrans" cxnId="{7872A635-C67C-44DF-9869-7A671328357B}">
      <dgm:prSet/>
      <dgm:spPr/>
      <dgm:t>
        <a:bodyPr/>
        <a:lstStyle/>
        <a:p>
          <a:endParaRPr lang="en-GB"/>
        </a:p>
      </dgm:t>
    </dgm:pt>
    <dgm:pt modelId="{07B0C0A6-A1E3-41D4-9278-80120ADA4AA5}" type="sibTrans" cxnId="{7872A635-C67C-44DF-9869-7A671328357B}">
      <dgm:prSet/>
      <dgm:spPr/>
      <dgm:t>
        <a:bodyPr/>
        <a:lstStyle/>
        <a:p>
          <a:endParaRPr lang="en-GB"/>
        </a:p>
      </dgm:t>
    </dgm:pt>
    <dgm:pt modelId="{FFCB4C45-F98A-473E-9CC5-3D57DCE3BE51}">
      <dgm:prSet phldrT="[Text]"/>
      <dgm:spPr>
        <a:solidFill>
          <a:srgbClr val="D15137"/>
        </a:solidFill>
      </dgm:spPr>
      <dgm:t>
        <a:bodyPr/>
        <a:lstStyle/>
        <a:p>
          <a:r>
            <a:rPr lang="en-GB" dirty="0"/>
            <a:t>Engage in online activities </a:t>
          </a:r>
        </a:p>
      </dgm:t>
    </dgm:pt>
    <dgm:pt modelId="{A8C5116D-4960-4B12-BF94-B8C92F93C24E}" type="parTrans" cxnId="{22BA45BB-AE87-42F9-9B5C-D1527E8BE812}">
      <dgm:prSet/>
      <dgm:spPr/>
      <dgm:t>
        <a:bodyPr/>
        <a:lstStyle/>
        <a:p>
          <a:endParaRPr lang="en-GB"/>
        </a:p>
      </dgm:t>
    </dgm:pt>
    <dgm:pt modelId="{A4941B1E-8653-4991-AE9B-F70078F93EE1}" type="sibTrans" cxnId="{22BA45BB-AE87-42F9-9B5C-D1527E8BE812}">
      <dgm:prSet/>
      <dgm:spPr/>
      <dgm:t>
        <a:bodyPr/>
        <a:lstStyle/>
        <a:p>
          <a:endParaRPr lang="en-GB"/>
        </a:p>
      </dgm:t>
    </dgm:pt>
    <dgm:pt modelId="{DC1B83FE-C7D8-4E2A-877B-236B2E944052}" type="pres">
      <dgm:prSet presAssocID="{6DFFB9E8-D133-4457-B3C5-30A5A93E6767}" presName="Name0" presStyleCnt="0">
        <dgm:presLayoutVars>
          <dgm:chMax val="7"/>
          <dgm:chPref val="7"/>
          <dgm:dir/>
        </dgm:presLayoutVars>
      </dgm:prSet>
      <dgm:spPr/>
    </dgm:pt>
    <dgm:pt modelId="{4BEB4DF8-B283-4341-BA3D-0B35258B194A}" type="pres">
      <dgm:prSet presAssocID="{6DFFB9E8-D133-4457-B3C5-30A5A93E6767}" presName="Name1" presStyleCnt="0"/>
      <dgm:spPr/>
    </dgm:pt>
    <dgm:pt modelId="{7F1CA5F1-DA0A-4A07-9C1D-092EC99FF5B2}" type="pres">
      <dgm:prSet presAssocID="{6DFFB9E8-D133-4457-B3C5-30A5A93E6767}" presName="cycle" presStyleCnt="0"/>
      <dgm:spPr/>
    </dgm:pt>
    <dgm:pt modelId="{70F3B728-FF72-43F1-AAB7-130D1B2D572D}" type="pres">
      <dgm:prSet presAssocID="{6DFFB9E8-D133-4457-B3C5-30A5A93E6767}" presName="srcNode" presStyleLbl="node1" presStyleIdx="0" presStyleCnt="4"/>
      <dgm:spPr/>
    </dgm:pt>
    <dgm:pt modelId="{8EB43269-3213-4437-9CDD-FFF8984A23DD}" type="pres">
      <dgm:prSet presAssocID="{6DFFB9E8-D133-4457-B3C5-30A5A93E6767}" presName="conn" presStyleLbl="parChTrans1D2" presStyleIdx="0" presStyleCnt="1"/>
      <dgm:spPr/>
    </dgm:pt>
    <dgm:pt modelId="{8BDDDEDC-CCF9-45DE-8034-07457DD6C03B}" type="pres">
      <dgm:prSet presAssocID="{6DFFB9E8-D133-4457-B3C5-30A5A93E6767}" presName="extraNode" presStyleLbl="node1" presStyleIdx="0" presStyleCnt="4"/>
      <dgm:spPr/>
    </dgm:pt>
    <dgm:pt modelId="{06549E99-1C17-45BC-8580-424ECCA31D66}" type="pres">
      <dgm:prSet presAssocID="{6DFFB9E8-D133-4457-B3C5-30A5A93E6767}" presName="dstNode" presStyleLbl="node1" presStyleIdx="0" presStyleCnt="4"/>
      <dgm:spPr/>
    </dgm:pt>
    <dgm:pt modelId="{32D471BD-CF4D-4966-A959-9ED961CF9C82}" type="pres">
      <dgm:prSet presAssocID="{5A305E7E-7990-47C4-A4C9-6E82A94A931F}" presName="text_1" presStyleLbl="node1" presStyleIdx="0" presStyleCnt="4">
        <dgm:presLayoutVars>
          <dgm:bulletEnabled val="1"/>
        </dgm:presLayoutVars>
      </dgm:prSet>
      <dgm:spPr/>
    </dgm:pt>
    <dgm:pt modelId="{763D8202-35FE-447B-8D53-2C80150BE781}" type="pres">
      <dgm:prSet presAssocID="{5A305E7E-7990-47C4-A4C9-6E82A94A931F}" presName="accent_1" presStyleCnt="0"/>
      <dgm:spPr/>
    </dgm:pt>
    <dgm:pt modelId="{7F93A5AE-A1C4-4CDE-8F4E-2270491306B7}" type="pres">
      <dgm:prSet presAssocID="{5A305E7E-7990-47C4-A4C9-6E82A94A931F}" presName="accentRepeatNode" presStyleLbl="solidFgAcc1" presStyleIdx="0" presStyleCnt="4"/>
      <dgm:spPr/>
    </dgm:pt>
    <dgm:pt modelId="{3D23664C-6A43-4E2B-940D-CE8AB53253DD}" type="pres">
      <dgm:prSet presAssocID="{70218F3E-7C83-4637-96CD-DFE8AD7CF67F}" presName="text_2" presStyleLbl="node1" presStyleIdx="1" presStyleCnt="4">
        <dgm:presLayoutVars>
          <dgm:bulletEnabled val="1"/>
        </dgm:presLayoutVars>
      </dgm:prSet>
      <dgm:spPr/>
    </dgm:pt>
    <dgm:pt modelId="{367E23C5-82CB-4EDF-83C2-BD4A025AB533}" type="pres">
      <dgm:prSet presAssocID="{70218F3E-7C83-4637-96CD-DFE8AD7CF67F}" presName="accent_2" presStyleCnt="0"/>
      <dgm:spPr/>
    </dgm:pt>
    <dgm:pt modelId="{745EA3D9-CFB1-456B-BC16-A7410987747D}" type="pres">
      <dgm:prSet presAssocID="{70218F3E-7C83-4637-96CD-DFE8AD7CF67F}" presName="accentRepeatNode" presStyleLbl="solidFgAcc1" presStyleIdx="1" presStyleCnt="4"/>
      <dgm:spPr/>
    </dgm:pt>
    <dgm:pt modelId="{723EFE36-811E-4594-A595-D34DFFBFC133}" type="pres">
      <dgm:prSet presAssocID="{5ACEB3ED-4556-4DE5-8216-4F2EC1272524}" presName="text_3" presStyleLbl="node1" presStyleIdx="2" presStyleCnt="4">
        <dgm:presLayoutVars>
          <dgm:bulletEnabled val="1"/>
        </dgm:presLayoutVars>
      </dgm:prSet>
      <dgm:spPr/>
    </dgm:pt>
    <dgm:pt modelId="{FFC9D894-5DC4-460D-9D2E-811704C56BB7}" type="pres">
      <dgm:prSet presAssocID="{5ACEB3ED-4556-4DE5-8216-4F2EC1272524}" presName="accent_3" presStyleCnt="0"/>
      <dgm:spPr/>
    </dgm:pt>
    <dgm:pt modelId="{5DB07AF9-E4AC-412A-8FB4-133E18B96A41}" type="pres">
      <dgm:prSet presAssocID="{5ACEB3ED-4556-4DE5-8216-4F2EC1272524}" presName="accentRepeatNode" presStyleLbl="solidFgAcc1" presStyleIdx="2" presStyleCnt="4"/>
      <dgm:spPr/>
    </dgm:pt>
    <dgm:pt modelId="{F8DD9E72-1C50-45E7-94E5-7B44AE52352C}" type="pres">
      <dgm:prSet presAssocID="{FFCB4C45-F98A-473E-9CC5-3D57DCE3BE51}" presName="text_4" presStyleLbl="node1" presStyleIdx="3" presStyleCnt="4">
        <dgm:presLayoutVars>
          <dgm:bulletEnabled val="1"/>
        </dgm:presLayoutVars>
      </dgm:prSet>
      <dgm:spPr/>
    </dgm:pt>
    <dgm:pt modelId="{46E0F3AA-8E3D-4673-B563-F2B13EB6B9C3}" type="pres">
      <dgm:prSet presAssocID="{FFCB4C45-F98A-473E-9CC5-3D57DCE3BE51}" presName="accent_4" presStyleCnt="0"/>
      <dgm:spPr/>
    </dgm:pt>
    <dgm:pt modelId="{B698BB24-EB85-4AF0-89E7-13C89298B0A6}" type="pres">
      <dgm:prSet presAssocID="{FFCB4C45-F98A-473E-9CC5-3D57DCE3BE51}" presName="accentRepeatNode" presStyleLbl="solidFgAcc1" presStyleIdx="3" presStyleCnt="4"/>
      <dgm:spPr/>
    </dgm:pt>
  </dgm:ptLst>
  <dgm:cxnLst>
    <dgm:cxn modelId="{D324C10C-3FE8-4E8F-82AA-B5E73292EB9C}" type="presOf" srcId="{FFCB4C45-F98A-473E-9CC5-3D57DCE3BE51}" destId="{F8DD9E72-1C50-45E7-94E5-7B44AE52352C}" srcOrd="0" destOrd="0" presId="urn:microsoft.com/office/officeart/2008/layout/VerticalCurvedList"/>
    <dgm:cxn modelId="{7872A635-C67C-44DF-9869-7A671328357B}" srcId="{6DFFB9E8-D133-4457-B3C5-30A5A93E6767}" destId="{5ACEB3ED-4556-4DE5-8216-4F2EC1272524}" srcOrd="2" destOrd="0" parTransId="{EFBD28C4-D678-4D36-9E85-82F559BB2B44}" sibTransId="{07B0C0A6-A1E3-41D4-9278-80120ADA4AA5}"/>
    <dgm:cxn modelId="{12A18D50-70DB-4D55-97A6-FF5511CD91BD}" type="presOf" srcId="{05A0608B-FA7E-4D08-A52D-6684FB916B02}" destId="{8EB43269-3213-4437-9CDD-FFF8984A23DD}" srcOrd="0" destOrd="0" presId="urn:microsoft.com/office/officeart/2008/layout/VerticalCurvedList"/>
    <dgm:cxn modelId="{4B120359-FE36-43D4-8AA5-111AE0E4FA40}" srcId="{6DFFB9E8-D133-4457-B3C5-30A5A93E6767}" destId="{70218F3E-7C83-4637-96CD-DFE8AD7CF67F}" srcOrd="1" destOrd="0" parTransId="{812DAB2B-F895-4F0F-9F7F-329DBB1AD5B4}" sibTransId="{297470E4-F428-4AE6-9B26-82FC3186B182}"/>
    <dgm:cxn modelId="{4CBAAE81-BC6E-4BB6-A658-CC70638626DE}" srcId="{6DFFB9E8-D133-4457-B3C5-30A5A93E6767}" destId="{5A305E7E-7990-47C4-A4C9-6E82A94A931F}" srcOrd="0" destOrd="0" parTransId="{655DB859-54AA-4398-A969-A5F7386113FF}" sibTransId="{05A0608B-FA7E-4D08-A52D-6684FB916B02}"/>
    <dgm:cxn modelId="{39341883-308F-41DA-8A50-C1CD5197EFA1}" type="presOf" srcId="{6DFFB9E8-D133-4457-B3C5-30A5A93E6767}" destId="{DC1B83FE-C7D8-4E2A-877B-236B2E944052}" srcOrd="0" destOrd="0" presId="urn:microsoft.com/office/officeart/2008/layout/VerticalCurvedList"/>
    <dgm:cxn modelId="{49129993-BA5F-42C9-8662-2ECC844D13C6}" type="presOf" srcId="{5A305E7E-7990-47C4-A4C9-6E82A94A931F}" destId="{32D471BD-CF4D-4966-A959-9ED961CF9C82}" srcOrd="0" destOrd="0" presId="urn:microsoft.com/office/officeart/2008/layout/VerticalCurvedList"/>
    <dgm:cxn modelId="{22BA45BB-AE87-42F9-9B5C-D1527E8BE812}" srcId="{6DFFB9E8-D133-4457-B3C5-30A5A93E6767}" destId="{FFCB4C45-F98A-473E-9CC5-3D57DCE3BE51}" srcOrd="3" destOrd="0" parTransId="{A8C5116D-4960-4B12-BF94-B8C92F93C24E}" sibTransId="{A4941B1E-8653-4991-AE9B-F70078F93EE1}"/>
    <dgm:cxn modelId="{651DEFE2-AD41-45E4-A308-839DE54CCE51}" type="presOf" srcId="{5ACEB3ED-4556-4DE5-8216-4F2EC1272524}" destId="{723EFE36-811E-4594-A595-D34DFFBFC133}" srcOrd="0" destOrd="0" presId="urn:microsoft.com/office/officeart/2008/layout/VerticalCurvedList"/>
    <dgm:cxn modelId="{9414ECED-68D9-4C65-9592-1999DE31F76D}" type="presOf" srcId="{70218F3E-7C83-4637-96CD-DFE8AD7CF67F}" destId="{3D23664C-6A43-4E2B-940D-CE8AB53253DD}" srcOrd="0" destOrd="0" presId="urn:microsoft.com/office/officeart/2008/layout/VerticalCurvedList"/>
    <dgm:cxn modelId="{DD76349A-EC52-4ED6-AA31-B600C69DCFA2}" type="presParOf" srcId="{DC1B83FE-C7D8-4E2A-877B-236B2E944052}" destId="{4BEB4DF8-B283-4341-BA3D-0B35258B194A}" srcOrd="0" destOrd="0" presId="urn:microsoft.com/office/officeart/2008/layout/VerticalCurvedList"/>
    <dgm:cxn modelId="{CAEAC9A6-6042-4EC7-A9D4-305803E4B06D}" type="presParOf" srcId="{4BEB4DF8-B283-4341-BA3D-0B35258B194A}" destId="{7F1CA5F1-DA0A-4A07-9C1D-092EC99FF5B2}" srcOrd="0" destOrd="0" presId="urn:microsoft.com/office/officeart/2008/layout/VerticalCurvedList"/>
    <dgm:cxn modelId="{95AC6A6E-BC44-4064-BA9F-2DBF776FD8E9}" type="presParOf" srcId="{7F1CA5F1-DA0A-4A07-9C1D-092EC99FF5B2}" destId="{70F3B728-FF72-43F1-AAB7-130D1B2D572D}" srcOrd="0" destOrd="0" presId="urn:microsoft.com/office/officeart/2008/layout/VerticalCurvedList"/>
    <dgm:cxn modelId="{E0C554E1-CF34-4C3D-B8FB-F78EE159774E}" type="presParOf" srcId="{7F1CA5F1-DA0A-4A07-9C1D-092EC99FF5B2}" destId="{8EB43269-3213-4437-9CDD-FFF8984A23DD}" srcOrd="1" destOrd="0" presId="urn:microsoft.com/office/officeart/2008/layout/VerticalCurvedList"/>
    <dgm:cxn modelId="{964C04E9-E7DD-4C1E-A116-2D917A0A0DA3}" type="presParOf" srcId="{7F1CA5F1-DA0A-4A07-9C1D-092EC99FF5B2}" destId="{8BDDDEDC-CCF9-45DE-8034-07457DD6C03B}" srcOrd="2" destOrd="0" presId="urn:microsoft.com/office/officeart/2008/layout/VerticalCurvedList"/>
    <dgm:cxn modelId="{F2D20718-3292-4B0F-970B-392F18CD72D5}" type="presParOf" srcId="{7F1CA5F1-DA0A-4A07-9C1D-092EC99FF5B2}" destId="{06549E99-1C17-45BC-8580-424ECCA31D66}" srcOrd="3" destOrd="0" presId="urn:microsoft.com/office/officeart/2008/layout/VerticalCurvedList"/>
    <dgm:cxn modelId="{B3AC29F9-84C4-4D6D-B3C7-B326BFC66E62}" type="presParOf" srcId="{4BEB4DF8-B283-4341-BA3D-0B35258B194A}" destId="{32D471BD-CF4D-4966-A959-9ED961CF9C82}" srcOrd="1" destOrd="0" presId="urn:microsoft.com/office/officeart/2008/layout/VerticalCurvedList"/>
    <dgm:cxn modelId="{0DE1B0BA-54A6-46B0-984F-E99FD3A70F92}" type="presParOf" srcId="{4BEB4DF8-B283-4341-BA3D-0B35258B194A}" destId="{763D8202-35FE-447B-8D53-2C80150BE781}" srcOrd="2" destOrd="0" presId="urn:microsoft.com/office/officeart/2008/layout/VerticalCurvedList"/>
    <dgm:cxn modelId="{44F2E26F-7185-489F-8FD6-10FA81ED710F}" type="presParOf" srcId="{763D8202-35FE-447B-8D53-2C80150BE781}" destId="{7F93A5AE-A1C4-4CDE-8F4E-2270491306B7}" srcOrd="0" destOrd="0" presId="urn:microsoft.com/office/officeart/2008/layout/VerticalCurvedList"/>
    <dgm:cxn modelId="{EEE7F53F-4A9B-4E03-96EC-95C6254F7707}" type="presParOf" srcId="{4BEB4DF8-B283-4341-BA3D-0B35258B194A}" destId="{3D23664C-6A43-4E2B-940D-CE8AB53253DD}" srcOrd="3" destOrd="0" presId="urn:microsoft.com/office/officeart/2008/layout/VerticalCurvedList"/>
    <dgm:cxn modelId="{CA1A4DE1-C6D5-414E-B105-0B7E3A6EEE44}" type="presParOf" srcId="{4BEB4DF8-B283-4341-BA3D-0B35258B194A}" destId="{367E23C5-82CB-4EDF-83C2-BD4A025AB533}" srcOrd="4" destOrd="0" presId="urn:microsoft.com/office/officeart/2008/layout/VerticalCurvedList"/>
    <dgm:cxn modelId="{6B14A746-EA3B-4C4F-A69A-EF3F6E6E57DE}" type="presParOf" srcId="{367E23C5-82CB-4EDF-83C2-BD4A025AB533}" destId="{745EA3D9-CFB1-456B-BC16-A7410987747D}" srcOrd="0" destOrd="0" presId="urn:microsoft.com/office/officeart/2008/layout/VerticalCurvedList"/>
    <dgm:cxn modelId="{A540CD4A-7E73-4BC0-BB9F-B2BDD1E4CE7A}" type="presParOf" srcId="{4BEB4DF8-B283-4341-BA3D-0B35258B194A}" destId="{723EFE36-811E-4594-A595-D34DFFBFC133}" srcOrd="5" destOrd="0" presId="urn:microsoft.com/office/officeart/2008/layout/VerticalCurvedList"/>
    <dgm:cxn modelId="{08618279-0B25-4141-BC99-BF88B0607920}" type="presParOf" srcId="{4BEB4DF8-B283-4341-BA3D-0B35258B194A}" destId="{FFC9D894-5DC4-460D-9D2E-811704C56BB7}" srcOrd="6" destOrd="0" presId="urn:microsoft.com/office/officeart/2008/layout/VerticalCurvedList"/>
    <dgm:cxn modelId="{242A189A-EB24-46AA-8F50-574F91A5480A}" type="presParOf" srcId="{FFC9D894-5DC4-460D-9D2E-811704C56BB7}" destId="{5DB07AF9-E4AC-412A-8FB4-133E18B96A41}" srcOrd="0" destOrd="0" presId="urn:microsoft.com/office/officeart/2008/layout/VerticalCurvedList"/>
    <dgm:cxn modelId="{B0C6EFAA-A204-458D-9BA1-C2B698A63CCA}" type="presParOf" srcId="{4BEB4DF8-B283-4341-BA3D-0B35258B194A}" destId="{F8DD9E72-1C50-45E7-94E5-7B44AE52352C}" srcOrd="7" destOrd="0" presId="urn:microsoft.com/office/officeart/2008/layout/VerticalCurvedList"/>
    <dgm:cxn modelId="{EFBBCA6F-F7CF-4711-A9B8-62CEA45FD931}" type="presParOf" srcId="{4BEB4DF8-B283-4341-BA3D-0B35258B194A}" destId="{46E0F3AA-8E3D-4673-B563-F2B13EB6B9C3}" srcOrd="8" destOrd="0" presId="urn:microsoft.com/office/officeart/2008/layout/VerticalCurvedList"/>
    <dgm:cxn modelId="{3A8731B3-2693-454D-A892-E353FD22588C}" type="presParOf" srcId="{46E0F3AA-8E3D-4673-B563-F2B13EB6B9C3}" destId="{B698BB24-EB85-4AF0-89E7-13C89298B0A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A5D62-3298-4B54-9CD6-07781F5F18EB}">
      <dsp:nvSpPr>
        <dsp:cNvPr id="0" name=""/>
        <dsp:cNvSpPr/>
      </dsp:nvSpPr>
      <dsp:spPr>
        <a:xfrm>
          <a:off x="-4705010" y="-721233"/>
          <a:ext cx="5604290" cy="5604290"/>
        </a:xfrm>
        <a:prstGeom prst="blockArc">
          <a:avLst>
            <a:gd name="adj1" fmla="val 18900000"/>
            <a:gd name="adj2" fmla="val 2700000"/>
            <a:gd name="adj3" fmla="val 38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B13A15C-A887-4C3B-8452-01ACD60D0DE1}">
      <dsp:nvSpPr>
        <dsp:cNvPr id="0" name=""/>
        <dsp:cNvSpPr/>
      </dsp:nvSpPr>
      <dsp:spPr>
        <a:xfrm>
          <a:off x="393577" y="260030"/>
          <a:ext cx="5714963" cy="520394"/>
        </a:xfrm>
        <a:prstGeom prst="rect">
          <a:avLst/>
        </a:prstGeom>
        <a:solidFill>
          <a:srgbClr val="48CA3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3063"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Reflective Listening</a:t>
          </a:r>
        </a:p>
      </dsp:txBody>
      <dsp:txXfrm>
        <a:off x="393577" y="260030"/>
        <a:ext cx="5714963" cy="520394"/>
      </dsp:txXfrm>
    </dsp:sp>
    <dsp:sp modelId="{5C214622-9B05-4B37-A814-07386E1CC291}">
      <dsp:nvSpPr>
        <dsp:cNvPr id="0" name=""/>
        <dsp:cNvSpPr/>
      </dsp:nvSpPr>
      <dsp:spPr>
        <a:xfrm>
          <a:off x="68331" y="194981"/>
          <a:ext cx="650492" cy="65049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F793DE-D7B0-4AAD-8F3E-9E0ECFB2D53C}">
      <dsp:nvSpPr>
        <dsp:cNvPr id="0" name=""/>
        <dsp:cNvSpPr/>
      </dsp:nvSpPr>
      <dsp:spPr>
        <a:xfrm>
          <a:off x="766477" y="1040372"/>
          <a:ext cx="5342064" cy="520394"/>
        </a:xfrm>
        <a:prstGeom prst="rect">
          <a:avLst/>
        </a:prstGeom>
        <a:solidFill>
          <a:srgbClr val="D4D43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3063"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Be punctual</a:t>
          </a:r>
        </a:p>
      </dsp:txBody>
      <dsp:txXfrm>
        <a:off x="766477" y="1040372"/>
        <a:ext cx="5342064" cy="520394"/>
      </dsp:txXfrm>
    </dsp:sp>
    <dsp:sp modelId="{5F5A2EDD-D0C5-4C7E-8BFF-E7EADB214E69}">
      <dsp:nvSpPr>
        <dsp:cNvPr id="0" name=""/>
        <dsp:cNvSpPr/>
      </dsp:nvSpPr>
      <dsp:spPr>
        <a:xfrm>
          <a:off x="441230" y="975323"/>
          <a:ext cx="650492" cy="65049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8E410A-42C4-42C6-AA00-F7B2F4AEAB03}">
      <dsp:nvSpPr>
        <dsp:cNvPr id="0" name=""/>
        <dsp:cNvSpPr/>
      </dsp:nvSpPr>
      <dsp:spPr>
        <a:xfrm>
          <a:off x="880927" y="1820714"/>
          <a:ext cx="5227614" cy="5203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3063"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Treat people fairly </a:t>
          </a:r>
        </a:p>
      </dsp:txBody>
      <dsp:txXfrm>
        <a:off x="880927" y="1820714"/>
        <a:ext cx="5227614" cy="520394"/>
      </dsp:txXfrm>
    </dsp:sp>
    <dsp:sp modelId="{CC9597CF-5680-40CF-8BCF-647FD8FFDD65}">
      <dsp:nvSpPr>
        <dsp:cNvPr id="0" name=""/>
        <dsp:cNvSpPr/>
      </dsp:nvSpPr>
      <dsp:spPr>
        <a:xfrm>
          <a:off x="555680" y="1755665"/>
          <a:ext cx="650492" cy="65049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7AD344-1010-4590-9100-F0A521C7E9E5}">
      <dsp:nvSpPr>
        <dsp:cNvPr id="0" name=""/>
        <dsp:cNvSpPr/>
      </dsp:nvSpPr>
      <dsp:spPr>
        <a:xfrm>
          <a:off x="766477" y="2601056"/>
          <a:ext cx="5342064" cy="520394"/>
        </a:xfrm>
        <a:prstGeom prst="rect">
          <a:avLst/>
        </a:prstGeom>
        <a:solidFill>
          <a:srgbClr val="DD442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3063"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Getting rid of gossip</a:t>
          </a:r>
        </a:p>
      </dsp:txBody>
      <dsp:txXfrm>
        <a:off x="766477" y="2601056"/>
        <a:ext cx="5342064" cy="520394"/>
      </dsp:txXfrm>
    </dsp:sp>
    <dsp:sp modelId="{6053BC30-1573-4099-9F7B-BFCD49561008}">
      <dsp:nvSpPr>
        <dsp:cNvPr id="0" name=""/>
        <dsp:cNvSpPr/>
      </dsp:nvSpPr>
      <dsp:spPr>
        <a:xfrm>
          <a:off x="441230" y="2536006"/>
          <a:ext cx="650492" cy="65049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C1D9D8-3601-4235-A29E-1C04FC0E92A2}">
      <dsp:nvSpPr>
        <dsp:cNvPr id="0" name=""/>
        <dsp:cNvSpPr/>
      </dsp:nvSpPr>
      <dsp:spPr>
        <a:xfrm>
          <a:off x="393577" y="3381397"/>
          <a:ext cx="5714963" cy="520394"/>
        </a:xfrm>
        <a:prstGeom prst="rect">
          <a:avLst/>
        </a:prstGeom>
        <a:solidFill>
          <a:srgbClr val="A5639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3063" tIns="68580" rIns="68580" bIns="68580" numCol="1" spcCol="1270" anchor="ctr" anchorCtr="0">
          <a:noAutofit/>
        </a:bodyPr>
        <a:lstStyle/>
        <a:p>
          <a:pPr marL="0" lvl="0" indent="0" algn="l" defTabSz="1200150">
            <a:lnSpc>
              <a:spcPct val="90000"/>
            </a:lnSpc>
            <a:spcBef>
              <a:spcPct val="0"/>
            </a:spcBef>
            <a:spcAft>
              <a:spcPct val="35000"/>
            </a:spcAft>
            <a:buNone/>
          </a:pPr>
          <a:r>
            <a:rPr lang="en-GB" sz="2700" kern="1200" dirty="0"/>
            <a:t>Communication</a:t>
          </a:r>
        </a:p>
      </dsp:txBody>
      <dsp:txXfrm>
        <a:off x="393577" y="3381397"/>
        <a:ext cx="5714963" cy="520394"/>
      </dsp:txXfrm>
    </dsp:sp>
    <dsp:sp modelId="{DABF2852-7393-4580-81ED-E7F2EC9E2A1A}">
      <dsp:nvSpPr>
        <dsp:cNvPr id="0" name=""/>
        <dsp:cNvSpPr/>
      </dsp:nvSpPr>
      <dsp:spPr>
        <a:xfrm>
          <a:off x="68331" y="3316348"/>
          <a:ext cx="650492" cy="65049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43269-3213-4437-9CDD-FFF8984A23DD}">
      <dsp:nvSpPr>
        <dsp:cNvPr id="0" name=""/>
        <dsp:cNvSpPr/>
      </dsp:nvSpPr>
      <dsp:spPr>
        <a:xfrm>
          <a:off x="-5013201" y="-768086"/>
          <a:ext cx="5970398" cy="5970398"/>
        </a:xfrm>
        <a:prstGeom prst="blockArc">
          <a:avLst>
            <a:gd name="adj1" fmla="val 18900000"/>
            <a:gd name="adj2" fmla="val 2700000"/>
            <a:gd name="adj3" fmla="val 362"/>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D471BD-CF4D-4966-A959-9ED961CF9C82}">
      <dsp:nvSpPr>
        <dsp:cNvPr id="0" name=""/>
        <dsp:cNvSpPr/>
      </dsp:nvSpPr>
      <dsp:spPr>
        <a:xfrm>
          <a:off x="501225" y="340903"/>
          <a:ext cx="6217231" cy="682161"/>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1465"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Practice active listening</a:t>
          </a:r>
        </a:p>
      </dsp:txBody>
      <dsp:txXfrm>
        <a:off x="501225" y="340903"/>
        <a:ext cx="6217231" cy="682161"/>
      </dsp:txXfrm>
    </dsp:sp>
    <dsp:sp modelId="{7F93A5AE-A1C4-4CDE-8F4E-2270491306B7}">
      <dsp:nvSpPr>
        <dsp:cNvPr id="0" name=""/>
        <dsp:cNvSpPr/>
      </dsp:nvSpPr>
      <dsp:spPr>
        <a:xfrm>
          <a:off x="74875" y="255633"/>
          <a:ext cx="852701" cy="85270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23664C-6A43-4E2B-940D-CE8AB53253DD}">
      <dsp:nvSpPr>
        <dsp:cNvPr id="0" name=""/>
        <dsp:cNvSpPr/>
      </dsp:nvSpPr>
      <dsp:spPr>
        <a:xfrm>
          <a:off x="892324" y="1364322"/>
          <a:ext cx="5826132" cy="682161"/>
        </a:xfrm>
        <a:prstGeom prst="rect">
          <a:avLst/>
        </a:prstGeom>
        <a:solidFill>
          <a:srgbClr val="39CFC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146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Ask Questions</a:t>
          </a:r>
        </a:p>
      </dsp:txBody>
      <dsp:txXfrm>
        <a:off x="892324" y="1364322"/>
        <a:ext cx="5826132" cy="682161"/>
      </dsp:txXfrm>
    </dsp:sp>
    <dsp:sp modelId="{745EA3D9-CFB1-456B-BC16-A7410987747D}">
      <dsp:nvSpPr>
        <dsp:cNvPr id="0" name=""/>
        <dsp:cNvSpPr/>
      </dsp:nvSpPr>
      <dsp:spPr>
        <a:xfrm>
          <a:off x="465973" y="1279052"/>
          <a:ext cx="852701" cy="85270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3EFE36-811E-4594-A595-D34DFFBFC133}">
      <dsp:nvSpPr>
        <dsp:cNvPr id="0" name=""/>
        <dsp:cNvSpPr/>
      </dsp:nvSpPr>
      <dsp:spPr>
        <a:xfrm>
          <a:off x="892324" y="2387741"/>
          <a:ext cx="5826132" cy="682161"/>
        </a:xfrm>
        <a:prstGeom prst="rect">
          <a:avLst/>
        </a:prstGeom>
        <a:solidFill>
          <a:srgbClr val="E2E22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146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Further Reading &amp; Resource</a:t>
          </a:r>
        </a:p>
      </dsp:txBody>
      <dsp:txXfrm>
        <a:off x="892324" y="2387741"/>
        <a:ext cx="5826132" cy="682161"/>
      </dsp:txXfrm>
    </dsp:sp>
    <dsp:sp modelId="{5DB07AF9-E4AC-412A-8FB4-133E18B96A41}">
      <dsp:nvSpPr>
        <dsp:cNvPr id="0" name=""/>
        <dsp:cNvSpPr/>
      </dsp:nvSpPr>
      <dsp:spPr>
        <a:xfrm>
          <a:off x="465973" y="2302471"/>
          <a:ext cx="852701" cy="85270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DD9E72-1C50-45E7-94E5-7B44AE52352C}">
      <dsp:nvSpPr>
        <dsp:cNvPr id="0" name=""/>
        <dsp:cNvSpPr/>
      </dsp:nvSpPr>
      <dsp:spPr>
        <a:xfrm>
          <a:off x="501225" y="3411160"/>
          <a:ext cx="6217231" cy="682161"/>
        </a:xfrm>
        <a:prstGeom prst="rect">
          <a:avLst/>
        </a:prstGeom>
        <a:solidFill>
          <a:srgbClr val="D1513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1465"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Engage in online activities </a:t>
          </a:r>
        </a:p>
      </dsp:txBody>
      <dsp:txXfrm>
        <a:off x="501225" y="3411160"/>
        <a:ext cx="6217231" cy="682161"/>
      </dsp:txXfrm>
    </dsp:sp>
    <dsp:sp modelId="{B698BB24-EB85-4AF0-89E7-13C89298B0A6}">
      <dsp:nvSpPr>
        <dsp:cNvPr id="0" name=""/>
        <dsp:cNvSpPr/>
      </dsp:nvSpPr>
      <dsp:spPr>
        <a:xfrm>
          <a:off x="74875" y="3325890"/>
          <a:ext cx="852701" cy="85270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91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355176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138934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438094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848650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1802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889259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659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778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016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3/10/2023</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3428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3/10/2023</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17020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hyperlink" Target="https://hr.university/shrm/strategic-human-resource-management/" TargetMode="External"/><Relationship Id="rId2" Type="http://schemas.openxmlformats.org/officeDocument/2006/relationships/hyperlink" Target="https://scenarios-vision.com/intercultural-management/?lang=en"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pmsystems.co.uk/post/we-do-not-learn-from-experience-we-learn-from-reflecting-on-experience" TargetMode="External"/><Relationship Id="rId2" Type="http://schemas.openxmlformats.org/officeDocument/2006/relationships/hyperlink" Target="https://bdtechtalks.com/2019/02/07/tools-for-strategic-management-vuca-world/"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RsWGdDIK6XA%20Accessed%2009/03/2023" TargetMode="External"/><Relationship Id="rId2" Type="http://schemas.openxmlformats.org/officeDocument/2006/relationships/hyperlink" Target="https://blog.empuls.io/iceberg-model-of-culture/" TargetMode="External"/><Relationship Id="rId1" Type="http://schemas.openxmlformats.org/officeDocument/2006/relationships/slideLayout" Target="../slideLayouts/slideLayout7.xml"/><Relationship Id="rId4" Type="http://schemas.openxmlformats.org/officeDocument/2006/relationships/hyperlink" Target="https://www.learnsignal.com/blog/handys-model-of-organisational-cultur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76958-B325-907A-70D3-113AF5F4F76A}"/>
              </a:ext>
            </a:extLst>
          </p:cNvPr>
          <p:cNvSpPr>
            <a:spLocks noGrp="1"/>
          </p:cNvSpPr>
          <p:nvPr>
            <p:ph type="ctrTitle"/>
          </p:nvPr>
        </p:nvSpPr>
        <p:spPr>
          <a:xfrm>
            <a:off x="5839675" y="1513840"/>
            <a:ext cx="5011201" cy="3099473"/>
          </a:xfrm>
        </p:spPr>
        <p:txBody>
          <a:bodyPr>
            <a:normAutofit/>
          </a:bodyPr>
          <a:lstStyle/>
          <a:p>
            <a:r>
              <a:rPr lang="en-GB" sz="5100">
                <a:effectLst/>
              </a:rPr>
              <a:t>The Inter- Cultural Workplace </a:t>
            </a:r>
            <a:br>
              <a:rPr lang="en-GB" sz="5100">
                <a:effectLst/>
              </a:rPr>
            </a:br>
            <a:r>
              <a:rPr lang="en-GB" sz="5100">
                <a:effectLst/>
              </a:rPr>
              <a:t>BMSP5002</a:t>
            </a:r>
            <a:endParaRPr lang="en-GB" sz="5100"/>
          </a:p>
        </p:txBody>
      </p:sp>
      <p:sp>
        <p:nvSpPr>
          <p:cNvPr id="3" name="Subtitle 2">
            <a:extLst>
              <a:ext uri="{FF2B5EF4-FFF2-40B4-BE49-F238E27FC236}">
                <a16:creationId xmlns:a16="http://schemas.microsoft.com/office/drawing/2014/main" id="{9DB2FCF4-0FA1-BB8E-4CD7-5512E954613C}"/>
              </a:ext>
            </a:extLst>
          </p:cNvPr>
          <p:cNvSpPr>
            <a:spLocks noGrp="1"/>
          </p:cNvSpPr>
          <p:nvPr>
            <p:ph type="subTitle" idx="1"/>
          </p:nvPr>
        </p:nvSpPr>
        <p:spPr>
          <a:xfrm>
            <a:off x="5839675" y="5330358"/>
            <a:ext cx="5011192" cy="1208554"/>
          </a:xfrm>
        </p:spPr>
        <p:txBody>
          <a:bodyPr anchor="t">
            <a:normAutofit/>
          </a:bodyPr>
          <a:lstStyle/>
          <a:p>
            <a:r>
              <a:rPr lang="en-GB" dirty="0"/>
              <a:t>Lecturer : Glenn </a:t>
            </a:r>
            <a:r>
              <a:rPr lang="en-GB" dirty="0" err="1">
                <a:effectLst/>
              </a:rPr>
              <a:t>Behenna</a:t>
            </a:r>
            <a:endParaRPr lang="en-GB" dirty="0">
              <a:effectLst/>
            </a:endParaRPr>
          </a:p>
          <a:p>
            <a:r>
              <a:rPr lang="en-GB" dirty="0"/>
              <a:t>Student: Victoria Beecham 2108844</a:t>
            </a:r>
          </a:p>
        </p:txBody>
      </p:sp>
      <p:pic>
        <p:nvPicPr>
          <p:cNvPr id="4" name="Picture 3" descr="Colorized light photo effects">
            <a:extLst>
              <a:ext uri="{FF2B5EF4-FFF2-40B4-BE49-F238E27FC236}">
                <a16:creationId xmlns:a16="http://schemas.microsoft.com/office/drawing/2014/main" id="{0F389559-2C54-D74A-80A0-D90046C9425C}"/>
              </a:ext>
            </a:extLst>
          </p:cNvPr>
          <p:cNvPicPr>
            <a:picLocks noChangeAspect="1"/>
          </p:cNvPicPr>
          <p:nvPr/>
        </p:nvPicPr>
        <p:blipFill rotWithShape="1">
          <a:blip r:embed="rId4"/>
          <a:srcRect l="18679" r="38430"/>
          <a:stretch/>
        </p:blipFill>
        <p:spPr>
          <a:xfrm>
            <a:off x="833540" y="777256"/>
            <a:ext cx="3368679" cy="5242544"/>
          </a:xfrm>
          <a:custGeom>
            <a:avLst/>
            <a:gdLst/>
            <a:ahLst/>
            <a:cxnLst/>
            <a:rect l="l" t="t" r="r" b="b"/>
            <a:pathLst>
              <a:path w="3368679" h="5242544">
                <a:moveTo>
                  <a:pt x="1684341" y="0"/>
                </a:moveTo>
                <a:cubicBezTo>
                  <a:pt x="2614575" y="0"/>
                  <a:pt x="3368679" y="754104"/>
                  <a:pt x="3368679" y="1684339"/>
                </a:cubicBezTo>
                <a:lnTo>
                  <a:pt x="3368677" y="2408104"/>
                </a:lnTo>
                <a:cubicBezTo>
                  <a:pt x="3368678" y="2408114"/>
                  <a:pt x="3368678" y="2408123"/>
                  <a:pt x="3368679" y="2408133"/>
                </a:cubicBezTo>
                <a:lnTo>
                  <a:pt x="3368673" y="5242544"/>
                </a:lnTo>
                <a:lnTo>
                  <a:pt x="0" y="5242544"/>
                </a:lnTo>
                <a:lnTo>
                  <a:pt x="1" y="1684339"/>
                </a:lnTo>
                <a:cubicBezTo>
                  <a:pt x="1" y="754104"/>
                  <a:pt x="754106" y="0"/>
                  <a:pt x="1684341" y="0"/>
                </a:cubicBezTo>
                <a:close/>
              </a:path>
            </a:pathLst>
          </a:custGeom>
          <a:noFill/>
        </p:spPr>
      </p:pic>
      <p:sp>
        <p:nvSpPr>
          <p:cNvPr id="20" name="Slide Number Placeholder 18">
            <a:extLst>
              <a:ext uri="{FF2B5EF4-FFF2-40B4-BE49-F238E27FC236}">
                <a16:creationId xmlns:a16="http://schemas.microsoft.com/office/drawing/2014/main" id="{44A7EE58-B899-4147-B62A-6221FF51344C}"/>
              </a:ext>
            </a:extLst>
          </p:cNvPr>
          <p:cNvSpPr>
            <a:spLocks noGrp="1"/>
          </p:cNvSpPr>
          <p:nvPr>
            <p:ph type="sldNum" sz="quarter" idx="12"/>
          </p:nvPr>
        </p:nvSpPr>
        <p:spPr>
          <a:xfrm>
            <a:off x="11512296" y="6356350"/>
            <a:ext cx="574620" cy="365125"/>
          </a:xfrm>
        </p:spPr>
        <p:txBody>
          <a:bodyPr>
            <a:normAutofit/>
          </a:bodyPr>
          <a:lstStyle/>
          <a:p>
            <a:pPr>
              <a:spcAft>
                <a:spcPts val="600"/>
              </a:spcAft>
            </a:pPr>
            <a:fld id="{3E131995-E962-4131-8504-6B962D7140A6}" type="slidenum">
              <a:rPr lang="en-US"/>
              <a:pPr>
                <a:spcAft>
                  <a:spcPts val="600"/>
                </a:spcAft>
              </a:pPr>
              <a:t>1</a:t>
            </a:fld>
            <a:endParaRPr lang="en-US"/>
          </a:p>
        </p:txBody>
      </p:sp>
      <p:pic>
        <p:nvPicPr>
          <p:cNvPr id="32" name="Audio 31">
            <a:hlinkClick r:id="" action="ppaction://media"/>
            <a:extLst>
              <a:ext uri="{FF2B5EF4-FFF2-40B4-BE49-F238E27FC236}">
                <a16:creationId xmlns:a16="http://schemas.microsoft.com/office/drawing/2014/main" id="{B8771B17-34E7-98B9-A5E1-4E1E91315E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7768244"/>
      </p:ext>
    </p:extLst>
  </p:cSld>
  <p:clrMapOvr>
    <a:masterClrMapping/>
  </p:clrMapOvr>
  <mc:AlternateContent xmlns:mc="http://schemas.openxmlformats.org/markup-compatibility/2006" xmlns:p14="http://schemas.microsoft.com/office/powerpoint/2010/main">
    <mc:Choice Requires="p14">
      <p:transition spd="slow" p14:dur="2000" advTm="3712"/>
    </mc:Choice>
    <mc:Fallback xmlns="">
      <p:transition spd="slow" advTm="3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BB96F-A97B-C709-7805-3FA9F9B3DD8D}"/>
              </a:ext>
            </a:extLst>
          </p:cNvPr>
          <p:cNvSpPr>
            <a:spLocks noGrp="1"/>
          </p:cNvSpPr>
          <p:nvPr>
            <p:ph type="ctrTitle"/>
          </p:nvPr>
        </p:nvSpPr>
        <p:spPr>
          <a:xfrm>
            <a:off x="1251083" y="5558228"/>
            <a:ext cx="9689834" cy="1125050"/>
          </a:xfrm>
        </p:spPr>
        <p:txBody>
          <a:bodyPr wrap="square" anchor="b">
            <a:normAutofit/>
          </a:bodyPr>
          <a:lstStyle/>
          <a:p>
            <a:pPr algn="ctr"/>
            <a:r>
              <a:rPr lang="en-GB" sz="3400" dirty="0"/>
              <a:t>Introduction  </a:t>
            </a:r>
            <a:br>
              <a:rPr lang="en-GB" sz="3400" dirty="0"/>
            </a:br>
            <a:endParaRPr lang="en-GB" sz="3400" dirty="0"/>
          </a:p>
        </p:txBody>
      </p:sp>
      <p:pic>
        <p:nvPicPr>
          <p:cNvPr id="1026" name="Picture 2" descr="Intercultural Management – Scénarios Vision">
            <a:extLst>
              <a:ext uri="{FF2B5EF4-FFF2-40B4-BE49-F238E27FC236}">
                <a16:creationId xmlns:a16="http://schemas.microsoft.com/office/drawing/2014/main" id="{5770368A-4B71-654F-BC42-31D1DDED70BE}"/>
              </a:ext>
            </a:extLst>
          </p:cNvPr>
          <p:cNvPicPr>
            <a:picLocks noChangeAspect="1" noChangeArrowheads="1"/>
          </p:cNvPicPr>
          <p:nvPr/>
        </p:nvPicPr>
        <p:blipFill rotWithShape="1">
          <a:blip r:embed="rId4">
            <a:alphaModFix amt="60000"/>
            <a:extLst>
              <a:ext uri="{28A0092B-C50C-407E-A947-70E740481C1C}">
                <a14:useLocalDpi xmlns:a14="http://schemas.microsoft.com/office/drawing/2010/main" val="0"/>
              </a:ext>
            </a:extLst>
          </a:blip>
          <a:srcRect l="276" r="276"/>
          <a:stretch/>
        </p:blipFill>
        <p:spPr bwMode="auto">
          <a:xfrm>
            <a:off x="415052" y="329428"/>
            <a:ext cx="11384554" cy="4843265"/>
          </a:xfrm>
          <a:prstGeom prst="rect">
            <a:avLst/>
          </a:prstGeom>
          <a:solidFill>
            <a:srgbClr val="FFFFFF"/>
          </a:solidFill>
          <a:effectLst>
            <a:glow>
              <a:schemeClr val="accent6">
                <a:satMod val="175000"/>
              </a:schemeClr>
            </a:glow>
            <a:outerShdw sx="1000" sy="1000" algn="ctr" rotWithShape="0">
              <a:srgbClr val="000000"/>
            </a:outerShdw>
            <a:reflection endPos="0" dist="50800" dir="5400000" sy="-100000" algn="bl" rotWithShape="0"/>
            <a:softEdge rad="63500"/>
          </a:effectLst>
        </p:spPr>
      </p:pic>
      <p:sp>
        <p:nvSpPr>
          <p:cNvPr id="25" name="Slide Number Placeholder 18">
            <a:extLst>
              <a:ext uri="{FF2B5EF4-FFF2-40B4-BE49-F238E27FC236}">
                <a16:creationId xmlns:a16="http://schemas.microsoft.com/office/drawing/2014/main" id="{C1C55277-AB30-473F-9D07-4466F5769291}"/>
              </a:ext>
            </a:extLst>
          </p:cNvPr>
          <p:cNvSpPr>
            <a:spLocks noGrp="1"/>
          </p:cNvSpPr>
          <p:nvPr>
            <p:ph type="sldNum" sz="quarter" idx="12"/>
          </p:nvPr>
        </p:nvSpPr>
        <p:spPr>
          <a:xfrm>
            <a:off x="11512296" y="6356350"/>
            <a:ext cx="574620" cy="365125"/>
          </a:xfrm>
        </p:spPr>
        <p:txBody>
          <a:bodyPr>
            <a:normAutofit/>
          </a:bodyPr>
          <a:lstStyle/>
          <a:p>
            <a:pPr>
              <a:spcAft>
                <a:spcPts val="600"/>
              </a:spcAft>
            </a:pPr>
            <a:fld id="{3E131995-E962-4131-8504-6B962D7140A6}" type="slidenum">
              <a:rPr lang="en-US" smtClean="0"/>
              <a:pPr>
                <a:spcAft>
                  <a:spcPts val="600"/>
                </a:spcAft>
              </a:pPr>
              <a:t>2</a:t>
            </a:fld>
            <a:endParaRPr lang="en-US"/>
          </a:p>
        </p:txBody>
      </p:sp>
      <p:sp>
        <p:nvSpPr>
          <p:cNvPr id="5" name="TextBox 4">
            <a:extLst>
              <a:ext uri="{FF2B5EF4-FFF2-40B4-BE49-F238E27FC236}">
                <a16:creationId xmlns:a16="http://schemas.microsoft.com/office/drawing/2014/main" id="{278C6620-435B-2DF2-5484-A6DE815604C9}"/>
              </a:ext>
            </a:extLst>
          </p:cNvPr>
          <p:cNvSpPr txBox="1"/>
          <p:nvPr/>
        </p:nvSpPr>
        <p:spPr>
          <a:xfrm>
            <a:off x="10016836" y="5281229"/>
            <a:ext cx="2175164" cy="276999"/>
          </a:xfrm>
          <a:prstGeom prst="rect">
            <a:avLst/>
          </a:prstGeom>
          <a:noFill/>
        </p:spPr>
        <p:txBody>
          <a:bodyPr wrap="squar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Intercultural Management </a:t>
            </a:r>
            <a:endParaRPr lang="en-GB" sz="1200" dirty="0"/>
          </a:p>
        </p:txBody>
      </p:sp>
      <p:pic>
        <p:nvPicPr>
          <p:cNvPr id="20" name="Audio 19">
            <a:hlinkClick r:id="" action="ppaction://media"/>
            <a:extLst>
              <a:ext uri="{FF2B5EF4-FFF2-40B4-BE49-F238E27FC236}">
                <a16:creationId xmlns:a16="http://schemas.microsoft.com/office/drawing/2014/main" id="{72D96E8E-39FF-9F4E-C1B1-5BE1B3BE45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9376941"/>
      </p:ext>
    </p:extLst>
  </p:cSld>
  <p:clrMapOvr>
    <a:masterClrMapping/>
  </p:clrMapOvr>
  <mc:AlternateContent xmlns:mc="http://schemas.openxmlformats.org/markup-compatibility/2006" xmlns:p14="http://schemas.microsoft.com/office/powerpoint/2010/main">
    <mc:Choice Requires="p14">
      <p:transition spd="slow" p14:dur="2000" advTm="27828"/>
    </mc:Choice>
    <mc:Fallback xmlns="">
      <p:transition spd="slow" advTm="27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E4C11-41DF-9485-C6E0-9750770DB675}"/>
              </a:ext>
            </a:extLst>
          </p:cNvPr>
          <p:cNvSpPr>
            <a:spLocks noGrp="1"/>
          </p:cNvSpPr>
          <p:nvPr>
            <p:ph type="ctrTitle"/>
          </p:nvPr>
        </p:nvSpPr>
        <p:spPr>
          <a:xfrm>
            <a:off x="316004" y="0"/>
            <a:ext cx="4871011" cy="4932219"/>
          </a:xfrm>
        </p:spPr>
        <p:txBody>
          <a:bodyPr anchor="b">
            <a:normAutofit/>
          </a:bodyPr>
          <a:lstStyle/>
          <a:p>
            <a:r>
              <a:rPr lang="en-GB" sz="6000" dirty="0"/>
              <a:t>Gibbs REFLECTIVE CYCLE</a:t>
            </a:r>
          </a:p>
        </p:txBody>
      </p:sp>
      <p:pic>
        <p:nvPicPr>
          <p:cNvPr id="3" name="Picture 2">
            <a:extLst>
              <a:ext uri="{FF2B5EF4-FFF2-40B4-BE49-F238E27FC236}">
                <a16:creationId xmlns:a16="http://schemas.microsoft.com/office/drawing/2014/main" id="{8E859B52-A5F5-03A5-257E-1C72E62327CA}"/>
              </a:ext>
            </a:extLst>
          </p:cNvPr>
          <p:cNvPicPr>
            <a:picLocks noChangeAspect="1"/>
          </p:cNvPicPr>
          <p:nvPr/>
        </p:nvPicPr>
        <p:blipFill>
          <a:blip r:embed="rId4"/>
          <a:stretch>
            <a:fillRect/>
          </a:stretch>
        </p:blipFill>
        <p:spPr>
          <a:xfrm>
            <a:off x="5306292" y="423718"/>
            <a:ext cx="5982514" cy="5595216"/>
          </a:xfrm>
          <a:prstGeom prst="rect">
            <a:avLst/>
          </a:prstGeom>
          <a:noFill/>
        </p:spPr>
      </p:pic>
      <p:sp>
        <p:nvSpPr>
          <p:cNvPr id="14" name="Slide Number Placeholder 19">
            <a:extLst>
              <a:ext uri="{FF2B5EF4-FFF2-40B4-BE49-F238E27FC236}">
                <a16:creationId xmlns:a16="http://schemas.microsoft.com/office/drawing/2014/main" id="{F81F9278-0E0F-41D5-9B0E-507E77D91CF4}"/>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3</a:t>
            </a:fld>
            <a:endParaRPr lang="en-US"/>
          </a:p>
        </p:txBody>
      </p:sp>
      <p:sp>
        <p:nvSpPr>
          <p:cNvPr id="5" name="TextBox 4">
            <a:extLst>
              <a:ext uri="{FF2B5EF4-FFF2-40B4-BE49-F238E27FC236}">
                <a16:creationId xmlns:a16="http://schemas.microsoft.com/office/drawing/2014/main" id="{5152AA95-CE7A-E415-A882-10E7F60B2BE5}"/>
              </a:ext>
            </a:extLst>
          </p:cNvPr>
          <p:cNvSpPr txBox="1"/>
          <p:nvPr/>
        </p:nvSpPr>
        <p:spPr>
          <a:xfrm>
            <a:off x="10753588" y="5741935"/>
            <a:ext cx="2092036" cy="276999"/>
          </a:xfrm>
          <a:prstGeom prst="rect">
            <a:avLst/>
          </a:prstGeom>
          <a:noFill/>
        </p:spPr>
        <p:txBody>
          <a:bodyPr wrap="squar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Gibbon, J (2019) </a:t>
            </a:r>
            <a:endParaRPr lang="en-GB" sz="1200" dirty="0"/>
          </a:p>
        </p:txBody>
      </p:sp>
      <p:pic>
        <p:nvPicPr>
          <p:cNvPr id="64" name="Audio 63">
            <a:hlinkClick r:id="" action="ppaction://media"/>
            <a:extLst>
              <a:ext uri="{FF2B5EF4-FFF2-40B4-BE49-F238E27FC236}">
                <a16:creationId xmlns:a16="http://schemas.microsoft.com/office/drawing/2014/main" id="{78BBACCB-7D0B-8719-222D-5C1F539CC4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6157802"/>
      </p:ext>
    </p:extLst>
  </p:cSld>
  <p:clrMapOvr>
    <a:masterClrMapping/>
  </p:clrMapOvr>
  <mc:AlternateContent xmlns:mc="http://schemas.openxmlformats.org/markup-compatibility/2006" xmlns:p14="http://schemas.microsoft.com/office/powerpoint/2010/main">
    <mc:Choice Requires="p14">
      <p:transition spd="slow" p14:dur="2000" advTm="53464"/>
    </mc:Choice>
    <mc:Fallback xmlns="">
      <p:transition spd="slow" advTm="53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5AF90-F7A2-889E-790B-21256AAFDAEC}"/>
              </a:ext>
            </a:extLst>
          </p:cNvPr>
          <p:cNvSpPr>
            <a:spLocks noGrp="1"/>
          </p:cNvSpPr>
          <p:nvPr>
            <p:ph type="ctrTitle"/>
          </p:nvPr>
        </p:nvSpPr>
        <p:spPr>
          <a:xfrm>
            <a:off x="1662547" y="5267317"/>
            <a:ext cx="8078498" cy="980688"/>
          </a:xfrm>
        </p:spPr>
        <p:txBody>
          <a:bodyPr anchor="b">
            <a:normAutofit/>
          </a:bodyPr>
          <a:lstStyle/>
          <a:p>
            <a:pPr algn="ctr"/>
            <a:r>
              <a:rPr lang="en-GB" sz="3600" dirty="0"/>
              <a:t>Inter- CULTURE workplace </a:t>
            </a:r>
          </a:p>
        </p:txBody>
      </p:sp>
      <p:sp>
        <p:nvSpPr>
          <p:cNvPr id="2061" name="Slide Number Placeholder 20">
            <a:extLst>
              <a:ext uri="{FF2B5EF4-FFF2-40B4-BE49-F238E27FC236}">
                <a16:creationId xmlns:a16="http://schemas.microsoft.com/office/drawing/2014/main" id="{4A8DB7F0-0917-4F6E-B25E-3279BBF5DF9C}"/>
              </a:ext>
            </a:extLst>
          </p:cNvPr>
          <p:cNvSpPr>
            <a:spLocks noGrp="1"/>
          </p:cNvSpPr>
          <p:nvPr>
            <p:ph type="sldNum" sz="quarter" idx="12"/>
          </p:nvPr>
        </p:nvSpPr>
        <p:spPr>
          <a:xfrm>
            <a:off x="11512296" y="6356350"/>
            <a:ext cx="574620" cy="365125"/>
          </a:xfrm>
        </p:spPr>
        <p:txBody>
          <a:bodyPr>
            <a:normAutofit/>
          </a:bodyPr>
          <a:lstStyle/>
          <a:p>
            <a:pPr>
              <a:spcAft>
                <a:spcPts val="600"/>
              </a:spcAft>
            </a:pPr>
            <a:fld id="{3E131995-E962-4131-8504-6B962D7140A6}" type="slidenum">
              <a:rPr lang="en-US" smtClean="0"/>
              <a:pPr>
                <a:spcAft>
                  <a:spcPts val="600"/>
                </a:spcAft>
              </a:pPr>
              <a:t>4</a:t>
            </a:fld>
            <a:endParaRPr lang="en-US"/>
          </a:p>
        </p:txBody>
      </p:sp>
      <p:pic>
        <p:nvPicPr>
          <p:cNvPr id="2052" name="Picture 4" descr="Iceberg Model of Culture">
            <a:extLst>
              <a:ext uri="{FF2B5EF4-FFF2-40B4-BE49-F238E27FC236}">
                <a16:creationId xmlns:a16="http://schemas.microsoft.com/office/drawing/2014/main" id="{544FE7AA-3F3B-251A-6C4E-73B5BBA62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812" y="98950"/>
            <a:ext cx="4876800" cy="49227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D9FFB1-045B-AF24-E995-2E758E7A4624}"/>
              </a:ext>
            </a:extLst>
          </p:cNvPr>
          <p:cNvSpPr txBox="1"/>
          <p:nvPr/>
        </p:nvSpPr>
        <p:spPr>
          <a:xfrm>
            <a:off x="103163" y="5216936"/>
            <a:ext cx="2504049" cy="276999"/>
          </a:xfrm>
          <a:prstGeom prst="rect">
            <a:avLst/>
          </a:prstGeom>
          <a:noFill/>
        </p:spPr>
        <p:txBody>
          <a:bodyPr wrap="square" rtlCol="0">
            <a:spAutoFit/>
          </a:bodyPr>
          <a:lstStyle/>
          <a:p>
            <a:r>
              <a:rPr lang="en-GB" sz="1200" dirty="0" err="1">
                <a:effectLst/>
                <a:latin typeface="Calibri" panose="020F0502020204030204" pitchFamily="34" charset="0"/>
                <a:ea typeface="Calibri" panose="020F0502020204030204" pitchFamily="34" charset="0"/>
                <a:cs typeface="Times New Roman" panose="02020603050405020304" pitchFamily="18" charset="0"/>
              </a:rPr>
              <a:t>Singanamalli</a:t>
            </a:r>
            <a:r>
              <a:rPr lang="en-GB" sz="1200" dirty="0">
                <a:effectLst/>
                <a:latin typeface="Calibri" panose="020F0502020204030204" pitchFamily="34" charset="0"/>
                <a:ea typeface="Calibri" panose="020F0502020204030204" pitchFamily="34" charset="0"/>
                <a:cs typeface="Times New Roman" panose="02020603050405020304" pitchFamily="18" charset="0"/>
              </a:rPr>
              <a:t>, R (2022) </a:t>
            </a:r>
            <a:endParaRPr lang="en-GB" sz="1200" dirty="0"/>
          </a:p>
        </p:txBody>
      </p:sp>
      <p:pic>
        <p:nvPicPr>
          <p:cNvPr id="2054" name="Picture 6" descr="Handy's Model of Organisational Culture">
            <a:extLst>
              <a:ext uri="{FF2B5EF4-FFF2-40B4-BE49-F238E27FC236}">
                <a16:creationId xmlns:a16="http://schemas.microsoft.com/office/drawing/2014/main" id="{6E2155A9-BAF9-A566-65DD-9CB73A517F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41881" y="98950"/>
            <a:ext cx="4657725" cy="492274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424FA5D-7DDE-C0E3-396B-6D15EA5CC4FB}"/>
              </a:ext>
            </a:extLst>
          </p:cNvPr>
          <p:cNvSpPr txBox="1"/>
          <p:nvPr/>
        </p:nvSpPr>
        <p:spPr>
          <a:xfrm>
            <a:off x="10608874" y="5128817"/>
            <a:ext cx="1292181" cy="276999"/>
          </a:xfrm>
          <a:prstGeom prst="rect">
            <a:avLst/>
          </a:prstGeom>
          <a:noFill/>
        </p:spPr>
        <p:txBody>
          <a:bodyPr wrap="square" rtlCol="0">
            <a:spAutoFit/>
          </a:bodyPr>
          <a:lstStyle/>
          <a:p>
            <a:r>
              <a:rPr lang="en-GB" sz="1200" dirty="0" err="1">
                <a:effectLst/>
                <a:latin typeface="Calibri" panose="020F0502020204030204" pitchFamily="34" charset="0"/>
                <a:ea typeface="Calibri" panose="020F0502020204030204" pitchFamily="34" charset="0"/>
                <a:cs typeface="Times New Roman" panose="02020603050405020304" pitchFamily="18" charset="0"/>
              </a:rPr>
              <a:t>Veigas</a:t>
            </a:r>
            <a:r>
              <a:rPr lang="en-GB" sz="1200" dirty="0">
                <a:effectLst/>
                <a:latin typeface="Calibri" panose="020F0502020204030204" pitchFamily="34" charset="0"/>
                <a:ea typeface="Calibri" panose="020F0502020204030204" pitchFamily="34" charset="0"/>
                <a:cs typeface="Times New Roman" panose="02020603050405020304" pitchFamily="18" charset="0"/>
              </a:rPr>
              <a:t>, E (2022) </a:t>
            </a:r>
            <a:endParaRPr lang="en-GB" sz="1200" dirty="0"/>
          </a:p>
        </p:txBody>
      </p:sp>
      <p:pic>
        <p:nvPicPr>
          <p:cNvPr id="24" name="Audio 23">
            <a:hlinkClick r:id="" action="ppaction://media"/>
            <a:extLst>
              <a:ext uri="{FF2B5EF4-FFF2-40B4-BE49-F238E27FC236}">
                <a16:creationId xmlns:a16="http://schemas.microsoft.com/office/drawing/2014/main" id="{0DA2123F-9B96-B7F4-91E3-16E4BF1EA5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6955970"/>
      </p:ext>
    </p:extLst>
  </p:cSld>
  <p:clrMapOvr>
    <a:masterClrMapping/>
  </p:clrMapOvr>
  <mc:AlternateContent xmlns:mc="http://schemas.openxmlformats.org/markup-compatibility/2006" xmlns:p14="http://schemas.microsoft.com/office/powerpoint/2010/main">
    <mc:Choice Requires="p14">
      <p:transition spd="slow" p14:dur="2000" advTm="64064"/>
    </mc:Choice>
    <mc:Fallback xmlns="">
      <p:transition spd="slow" advTm="64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71D30-A2BB-E0C7-AD04-BED854AC5CF9}"/>
              </a:ext>
            </a:extLst>
          </p:cNvPr>
          <p:cNvSpPr>
            <a:spLocks noGrp="1"/>
          </p:cNvSpPr>
          <p:nvPr>
            <p:ph type="ctrTitle"/>
          </p:nvPr>
        </p:nvSpPr>
        <p:spPr>
          <a:xfrm>
            <a:off x="6013253" y="2087900"/>
            <a:ext cx="6005710" cy="2301219"/>
          </a:xfrm>
        </p:spPr>
        <p:txBody>
          <a:bodyPr anchor="t">
            <a:normAutofit/>
          </a:bodyPr>
          <a:lstStyle/>
          <a:p>
            <a:pPr algn="ctr"/>
            <a:r>
              <a:rPr lang="en-GB" sz="5000" dirty="0"/>
              <a:t>Human RESOURCE MANAGMENT</a:t>
            </a:r>
          </a:p>
        </p:txBody>
      </p:sp>
      <p:pic>
        <p:nvPicPr>
          <p:cNvPr id="3" name="Picture 2">
            <a:extLst>
              <a:ext uri="{FF2B5EF4-FFF2-40B4-BE49-F238E27FC236}">
                <a16:creationId xmlns:a16="http://schemas.microsoft.com/office/drawing/2014/main" id="{30913480-9E6D-64CA-9B05-D8035DD00696}"/>
              </a:ext>
            </a:extLst>
          </p:cNvPr>
          <p:cNvPicPr>
            <a:picLocks noChangeAspect="1"/>
          </p:cNvPicPr>
          <p:nvPr/>
        </p:nvPicPr>
        <p:blipFill>
          <a:blip r:embed="rId4"/>
          <a:stretch>
            <a:fillRect/>
          </a:stretch>
        </p:blipFill>
        <p:spPr>
          <a:xfrm>
            <a:off x="173037" y="493248"/>
            <a:ext cx="6565920" cy="5871503"/>
          </a:xfrm>
          <a:prstGeom prst="rect">
            <a:avLst/>
          </a:prstGeom>
          <a:noFill/>
        </p:spPr>
      </p:pic>
      <p:sp>
        <p:nvSpPr>
          <p:cNvPr id="14" name="Slide Number Placeholder 18">
            <a:extLst>
              <a:ext uri="{FF2B5EF4-FFF2-40B4-BE49-F238E27FC236}">
                <a16:creationId xmlns:a16="http://schemas.microsoft.com/office/drawing/2014/main" id="{44A7EE58-B899-4147-B62A-6221FF51344C}"/>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5</a:t>
            </a:fld>
            <a:endParaRPr lang="en-US"/>
          </a:p>
        </p:txBody>
      </p:sp>
      <p:sp>
        <p:nvSpPr>
          <p:cNvPr id="4" name="TextBox 3">
            <a:extLst>
              <a:ext uri="{FF2B5EF4-FFF2-40B4-BE49-F238E27FC236}">
                <a16:creationId xmlns:a16="http://schemas.microsoft.com/office/drawing/2014/main" id="{5AF3C6AF-E31C-B6EE-4570-C0DFEFB034D4}"/>
              </a:ext>
            </a:extLst>
          </p:cNvPr>
          <p:cNvSpPr txBox="1"/>
          <p:nvPr/>
        </p:nvSpPr>
        <p:spPr>
          <a:xfrm>
            <a:off x="173037" y="6524624"/>
            <a:ext cx="1884218" cy="276999"/>
          </a:xfrm>
          <a:prstGeom prst="rect">
            <a:avLst/>
          </a:prstGeom>
          <a:noFill/>
        </p:spPr>
        <p:txBody>
          <a:bodyPr wrap="square" rtlCol="0">
            <a:spAutoFit/>
          </a:bodyPr>
          <a:lstStyle/>
          <a:p>
            <a:r>
              <a:rPr lang="en-GB" sz="1200" dirty="0" err="1">
                <a:effectLst/>
                <a:latin typeface="Calibri" panose="020F0502020204030204" pitchFamily="34" charset="0"/>
                <a:ea typeface="Calibri" panose="020F0502020204030204" pitchFamily="34" charset="0"/>
                <a:cs typeface="Times New Roman" panose="02020603050405020304" pitchFamily="18" charset="0"/>
              </a:rPr>
              <a:t>HrUniversity</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(2023)</a:t>
            </a:r>
            <a:endParaRPr lang="en-GB" sz="1200" dirty="0"/>
          </a:p>
        </p:txBody>
      </p:sp>
      <p:pic>
        <p:nvPicPr>
          <p:cNvPr id="26" name="Audio 25">
            <a:hlinkClick r:id="" action="ppaction://media"/>
            <a:extLst>
              <a:ext uri="{FF2B5EF4-FFF2-40B4-BE49-F238E27FC236}">
                <a16:creationId xmlns:a16="http://schemas.microsoft.com/office/drawing/2014/main" id="{AFB545F2-984E-819D-4F2D-0BD62534D0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2190101"/>
      </p:ext>
    </p:extLst>
  </p:cSld>
  <p:clrMapOvr>
    <a:masterClrMapping/>
  </p:clrMapOvr>
  <mc:AlternateContent xmlns:mc="http://schemas.openxmlformats.org/markup-compatibility/2006" xmlns:p14="http://schemas.microsoft.com/office/powerpoint/2010/main">
    <mc:Choice Requires="p14">
      <p:transition spd="slow" p14:dur="2000" advTm="59045"/>
    </mc:Choice>
    <mc:Fallback xmlns="">
      <p:transition spd="slow" advTm="59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CDD-A06C-CAAD-C6F7-A14C684D6C55}"/>
              </a:ext>
            </a:extLst>
          </p:cNvPr>
          <p:cNvSpPr>
            <a:spLocks noGrp="1"/>
          </p:cNvSpPr>
          <p:nvPr>
            <p:ph type="title"/>
          </p:nvPr>
        </p:nvSpPr>
        <p:spPr>
          <a:xfrm>
            <a:off x="795997" y="2462632"/>
            <a:ext cx="3002280" cy="2559534"/>
          </a:xfrm>
        </p:spPr>
        <p:txBody>
          <a:bodyPr/>
          <a:lstStyle/>
          <a:p>
            <a:r>
              <a:rPr lang="en-GB" dirty="0"/>
              <a:t>VUCA</a:t>
            </a:r>
          </a:p>
        </p:txBody>
      </p:sp>
      <p:pic>
        <p:nvPicPr>
          <p:cNvPr id="3074" name="Picture 2" descr="vuca-diagram">
            <a:extLst>
              <a:ext uri="{FF2B5EF4-FFF2-40B4-BE49-F238E27FC236}">
                <a16:creationId xmlns:a16="http://schemas.microsoft.com/office/drawing/2014/main" id="{2B7750BC-49BB-4A8B-B58A-840663CA28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6578" y="266193"/>
            <a:ext cx="7526216" cy="613439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344CFB-3B83-3C19-231E-AD004ACD014D}"/>
              </a:ext>
            </a:extLst>
          </p:cNvPr>
          <p:cNvSpPr txBox="1"/>
          <p:nvPr/>
        </p:nvSpPr>
        <p:spPr>
          <a:xfrm>
            <a:off x="10002982" y="6386732"/>
            <a:ext cx="1799811" cy="276999"/>
          </a:xfrm>
          <a:prstGeom prst="rect">
            <a:avLst/>
          </a:prstGeom>
          <a:noFill/>
        </p:spPr>
        <p:txBody>
          <a:bodyPr wrap="square" rtlCol="0">
            <a:spAutoFit/>
          </a:bodyPr>
          <a:lstStyle/>
          <a:p>
            <a:r>
              <a:rPr lang="en-GB" sz="1200" dirty="0" err="1">
                <a:effectLst/>
                <a:latin typeface="Calibri" panose="020F0502020204030204" pitchFamily="34" charset="0"/>
                <a:ea typeface="Calibri" panose="020F0502020204030204" pitchFamily="34" charset="0"/>
                <a:cs typeface="Times New Roman" panose="02020603050405020304" pitchFamily="18" charset="0"/>
              </a:rPr>
              <a:t>Drozhzhin</a:t>
            </a:r>
            <a:r>
              <a:rPr lang="en-GB" sz="1200" dirty="0">
                <a:effectLst/>
                <a:latin typeface="Calibri" panose="020F0502020204030204" pitchFamily="34" charset="0"/>
                <a:ea typeface="Calibri" panose="020F0502020204030204" pitchFamily="34" charset="0"/>
                <a:cs typeface="Times New Roman" panose="02020603050405020304" pitchFamily="18" charset="0"/>
              </a:rPr>
              <a:t> A, (2019) </a:t>
            </a:r>
            <a:endParaRPr lang="en-GB" sz="1200" dirty="0"/>
          </a:p>
        </p:txBody>
      </p:sp>
      <p:pic>
        <p:nvPicPr>
          <p:cNvPr id="49" name="Audio 48">
            <a:hlinkClick r:id="" action="ppaction://media"/>
            <a:extLst>
              <a:ext uri="{FF2B5EF4-FFF2-40B4-BE49-F238E27FC236}">
                <a16:creationId xmlns:a16="http://schemas.microsoft.com/office/drawing/2014/main" id="{8AB47F5A-A1B8-0762-1CF8-AB8624A4A6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689940" y="3333390"/>
            <a:ext cx="2057400" cy="2057400"/>
          </a:xfrm>
          <a:prstGeom prst="ellipse">
            <a:avLst/>
          </a:prstGeom>
        </p:spPr>
      </p:pic>
    </p:spTree>
    <p:extLst>
      <p:ext uri="{BB962C8B-B14F-4D97-AF65-F5344CB8AC3E}">
        <p14:creationId xmlns:p14="http://schemas.microsoft.com/office/powerpoint/2010/main" val="3422045792"/>
      </p:ext>
    </p:extLst>
  </p:cSld>
  <p:clrMapOvr>
    <a:masterClrMapping/>
  </p:clrMapOvr>
  <mc:AlternateContent xmlns:mc="http://schemas.openxmlformats.org/markup-compatibility/2006" xmlns:p14="http://schemas.microsoft.com/office/powerpoint/2010/main">
    <mc:Choice Requires="p14">
      <p:transition spd="slow" p14:dur="2000" advTm="41834"/>
    </mc:Choice>
    <mc:Fallback xmlns="">
      <p:transition spd="slow" advTm="41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344DD-9DD7-6139-0E87-DA56D8BCED22}"/>
              </a:ext>
            </a:extLst>
          </p:cNvPr>
          <p:cNvSpPr>
            <a:spLocks noGrp="1"/>
          </p:cNvSpPr>
          <p:nvPr>
            <p:ph type="title"/>
          </p:nvPr>
        </p:nvSpPr>
        <p:spPr>
          <a:xfrm>
            <a:off x="337127" y="2086141"/>
            <a:ext cx="4622800" cy="2181059"/>
          </a:xfrm>
        </p:spPr>
        <p:txBody>
          <a:bodyPr>
            <a:normAutofit/>
          </a:bodyPr>
          <a:lstStyle/>
          <a:p>
            <a:r>
              <a:rPr lang="en-GB" dirty="0"/>
              <a:t>Relationships in the workplace</a:t>
            </a:r>
          </a:p>
        </p:txBody>
      </p:sp>
      <p:graphicFrame>
        <p:nvGraphicFramePr>
          <p:cNvPr id="5" name="Diagram 4">
            <a:extLst>
              <a:ext uri="{FF2B5EF4-FFF2-40B4-BE49-F238E27FC236}">
                <a16:creationId xmlns:a16="http://schemas.microsoft.com/office/drawing/2014/main" id="{2D998FD8-A7BC-F190-9CAC-D33D105C37C5}"/>
              </a:ext>
            </a:extLst>
          </p:cNvPr>
          <p:cNvGraphicFramePr/>
          <p:nvPr>
            <p:extLst>
              <p:ext uri="{D42A27DB-BD31-4B8C-83A1-F6EECF244321}">
                <p14:modId xmlns:p14="http://schemas.microsoft.com/office/powerpoint/2010/main" val="3777459633"/>
              </p:ext>
            </p:extLst>
          </p:nvPr>
        </p:nvGraphicFramePr>
        <p:xfrm>
          <a:off x="4959927" y="962294"/>
          <a:ext cx="6165273" cy="41618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hlinkClick r:id="" action="ppaction://media"/>
            <a:extLst>
              <a:ext uri="{FF2B5EF4-FFF2-40B4-BE49-F238E27FC236}">
                <a16:creationId xmlns:a16="http://schemas.microsoft.com/office/drawing/2014/main" id="{075E5C49-4A14-339A-9176-B972A73FCF5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66800" y="3913086"/>
            <a:ext cx="2057400" cy="2057400"/>
          </a:xfrm>
          <a:prstGeom prst="ellipse">
            <a:avLst/>
          </a:prstGeom>
        </p:spPr>
      </p:pic>
    </p:spTree>
    <p:extLst>
      <p:ext uri="{BB962C8B-B14F-4D97-AF65-F5344CB8AC3E}">
        <p14:creationId xmlns:p14="http://schemas.microsoft.com/office/powerpoint/2010/main" val="246043030"/>
      </p:ext>
    </p:extLst>
  </p:cSld>
  <p:clrMapOvr>
    <a:masterClrMapping/>
  </p:clrMapOvr>
  <mc:AlternateContent xmlns:mc="http://schemas.openxmlformats.org/markup-compatibility/2006" xmlns:p14="http://schemas.microsoft.com/office/powerpoint/2010/main">
    <mc:Choice Requires="p14">
      <p:transition spd="slow" p14:dur="2000" advTm="61801"/>
    </mc:Choice>
    <mc:Fallback xmlns="">
      <p:transition spd="slow" advTm="61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B0177-FB9F-2AB4-76AA-FCEB5B25CBAB}"/>
              </a:ext>
            </a:extLst>
          </p:cNvPr>
          <p:cNvSpPr>
            <a:spLocks noGrp="1"/>
          </p:cNvSpPr>
          <p:nvPr>
            <p:ph type="title"/>
          </p:nvPr>
        </p:nvSpPr>
        <p:spPr>
          <a:xfrm>
            <a:off x="838201" y="1185649"/>
            <a:ext cx="5770080" cy="1124554"/>
          </a:xfrm>
        </p:spPr>
        <p:txBody>
          <a:bodyPr vert="horz" lIns="91440" tIns="45720" rIns="91440" bIns="45720" rtlCol="0" anchor="b">
            <a:normAutofit/>
          </a:bodyPr>
          <a:lstStyle/>
          <a:p>
            <a:r>
              <a:rPr lang="en-US" dirty="0"/>
              <a:t>COMMUNICATION</a:t>
            </a:r>
          </a:p>
        </p:txBody>
      </p:sp>
      <p:pic>
        <p:nvPicPr>
          <p:cNvPr id="3" name="Picture 2" descr="Colorized light photo effects">
            <a:extLst>
              <a:ext uri="{FF2B5EF4-FFF2-40B4-BE49-F238E27FC236}">
                <a16:creationId xmlns:a16="http://schemas.microsoft.com/office/drawing/2014/main" id="{85F2044A-F755-CBD4-9137-A9D249ABE497}"/>
              </a:ext>
            </a:extLst>
          </p:cNvPr>
          <p:cNvPicPr>
            <a:picLocks noChangeAspect="1"/>
          </p:cNvPicPr>
          <p:nvPr/>
        </p:nvPicPr>
        <p:blipFill rotWithShape="1">
          <a:blip r:embed="rId4"/>
          <a:srcRect l="20553" r="40303"/>
          <a:stretch/>
        </p:blipFill>
        <p:spPr>
          <a:xfrm>
            <a:off x="8279415" y="594375"/>
            <a:ext cx="3074384" cy="5242544"/>
          </a:xfrm>
          <a:custGeom>
            <a:avLst/>
            <a:gdLst/>
            <a:ahLst/>
            <a:cxnLst/>
            <a:rect l="l" t="t" r="r" b="b"/>
            <a:pathLst>
              <a:path w="3074384" h="5242544">
                <a:moveTo>
                  <a:pt x="1538017" y="0"/>
                </a:moveTo>
                <a:cubicBezTo>
                  <a:pt x="2386529" y="0"/>
                  <a:pt x="3074384" y="687856"/>
                  <a:pt x="3074384" y="1536369"/>
                </a:cubicBezTo>
                <a:lnTo>
                  <a:pt x="3074382" y="2196551"/>
                </a:lnTo>
                <a:cubicBezTo>
                  <a:pt x="3074383" y="2196560"/>
                  <a:pt x="3074383" y="2196568"/>
                  <a:pt x="3074384" y="2196577"/>
                </a:cubicBezTo>
                <a:lnTo>
                  <a:pt x="3074380" y="4128973"/>
                </a:lnTo>
                <a:lnTo>
                  <a:pt x="3074384" y="4128973"/>
                </a:lnTo>
                <a:lnTo>
                  <a:pt x="3074384" y="5242544"/>
                </a:lnTo>
                <a:lnTo>
                  <a:pt x="0" y="5242544"/>
                </a:lnTo>
                <a:lnTo>
                  <a:pt x="0" y="4128973"/>
                </a:lnTo>
                <a:lnTo>
                  <a:pt x="1646" y="4128973"/>
                </a:lnTo>
                <a:lnTo>
                  <a:pt x="1647" y="1536369"/>
                </a:lnTo>
                <a:cubicBezTo>
                  <a:pt x="1647" y="687856"/>
                  <a:pt x="689503" y="0"/>
                  <a:pt x="1538017" y="0"/>
                </a:cubicBezTo>
                <a:close/>
              </a:path>
            </a:pathLst>
          </a:custGeom>
          <a:noFill/>
        </p:spPr>
      </p:pic>
      <p:sp>
        <p:nvSpPr>
          <p:cNvPr id="4" name="TextBox 3">
            <a:extLst>
              <a:ext uri="{FF2B5EF4-FFF2-40B4-BE49-F238E27FC236}">
                <a16:creationId xmlns:a16="http://schemas.microsoft.com/office/drawing/2014/main" id="{DC79F128-F2A6-C1C9-74AC-B24CC9D87C26}"/>
              </a:ext>
            </a:extLst>
          </p:cNvPr>
          <p:cNvSpPr txBox="1"/>
          <p:nvPr/>
        </p:nvSpPr>
        <p:spPr>
          <a:xfrm>
            <a:off x="685801" y="2732853"/>
            <a:ext cx="5770079" cy="1835727"/>
          </a:xfrm>
        </p:spPr>
        <p:txBody>
          <a:bodyPr vert="horz" lIns="91440" tIns="45720" rIns="91440" bIns="45720" rtlCol="0">
            <a:normAutofit/>
          </a:bodyPr>
          <a:lstStyle/>
          <a:p>
            <a:pPr indent="-228600">
              <a:lnSpc>
                <a:spcPct val="110000"/>
              </a:lnSpc>
              <a:spcAft>
                <a:spcPts val="600"/>
              </a:spcAft>
              <a:buSzPct val="80000"/>
            </a:pPr>
            <a:r>
              <a:rPr lang="en-US" dirty="0"/>
              <a:t>According to the University of the people (</a:t>
            </a:r>
            <a:r>
              <a:rPr lang="en-US" dirty="0" err="1"/>
              <a:t>n.d</a:t>
            </a:r>
            <a:r>
              <a:rPr lang="en-US" dirty="0"/>
              <a:t>), The goal of communication is to transfer information from one party to another. The act of exchanging, expressing, or disseminating information and ideas by writing, speaking, and gesturing is known as communication.</a:t>
            </a:r>
          </a:p>
        </p:txBody>
      </p:sp>
      <p:sp>
        <p:nvSpPr>
          <p:cNvPr id="14" name="Slide Number Placeholder 20">
            <a:extLst>
              <a:ext uri="{FF2B5EF4-FFF2-40B4-BE49-F238E27FC236}">
                <a16:creationId xmlns:a16="http://schemas.microsoft.com/office/drawing/2014/main" id="{4A8DB7F0-0917-4F6E-B25E-3279BBF5DF9C}"/>
              </a:ext>
            </a:extLst>
          </p:cNvPr>
          <p:cNvSpPr>
            <a:spLocks noGrp="1"/>
          </p:cNvSpPr>
          <p:nvPr>
            <p:ph type="sldNum" sz="quarter" idx="12"/>
          </p:nvPr>
        </p:nvSpPr>
        <p:spPr>
          <a:xfrm>
            <a:off x="11512296" y="6356350"/>
            <a:ext cx="574620" cy="365125"/>
          </a:xfrm>
        </p:spPr>
        <p:txBody>
          <a:bodyPr vert="horz" lIns="91440" tIns="45720" rIns="91440" bIns="45720" rtlCol="0" anchor="ctr">
            <a:normAutofit/>
          </a:bodyPr>
          <a:lstStyle/>
          <a:p>
            <a:pPr>
              <a:spcAft>
                <a:spcPts val="600"/>
              </a:spcAft>
            </a:pPr>
            <a:fld id="{3E131995-E962-4131-8504-6B962D7140A6}" type="slidenum">
              <a:rPr lang="en-US" smtClean="0"/>
              <a:pPr>
                <a:spcAft>
                  <a:spcPts val="600"/>
                </a:spcAft>
              </a:pPr>
              <a:t>8</a:t>
            </a:fld>
            <a:endParaRPr lang="en-US"/>
          </a:p>
        </p:txBody>
      </p:sp>
      <p:pic>
        <p:nvPicPr>
          <p:cNvPr id="22" name="Audio 21">
            <a:hlinkClick r:id="" action="ppaction://media"/>
            <a:extLst>
              <a:ext uri="{FF2B5EF4-FFF2-40B4-BE49-F238E27FC236}">
                <a16:creationId xmlns:a16="http://schemas.microsoft.com/office/drawing/2014/main" id="{3B2AAA82-FDDD-C9CC-52CF-ADF09D031F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2095660" y="4298950"/>
            <a:ext cx="2057400" cy="2057400"/>
          </a:xfrm>
          <a:prstGeom prst="ellipse">
            <a:avLst/>
          </a:prstGeom>
        </p:spPr>
      </p:pic>
    </p:spTree>
    <p:extLst>
      <p:ext uri="{BB962C8B-B14F-4D97-AF65-F5344CB8AC3E}">
        <p14:creationId xmlns:p14="http://schemas.microsoft.com/office/powerpoint/2010/main" val="3924068542"/>
      </p:ext>
    </p:extLst>
  </p:cSld>
  <p:clrMapOvr>
    <a:masterClrMapping/>
  </p:clrMapOvr>
  <mc:AlternateContent xmlns:mc="http://schemas.openxmlformats.org/markup-compatibility/2006" xmlns:p14="http://schemas.microsoft.com/office/powerpoint/2010/main">
    <mc:Choice Requires="p14">
      <p:transition spd="slow" p14:dur="2000" advTm="67737"/>
    </mc:Choice>
    <mc:Fallback xmlns="">
      <p:transition spd="slow" advTm="67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Colorized light photo effects">
            <a:extLst>
              <a:ext uri="{FF2B5EF4-FFF2-40B4-BE49-F238E27FC236}">
                <a16:creationId xmlns:a16="http://schemas.microsoft.com/office/drawing/2014/main" id="{39AC1A73-1542-B1A6-76B6-B21C5AD195D4}"/>
              </a:ext>
            </a:extLst>
          </p:cNvPr>
          <p:cNvPicPr preferRelativeResize="0">
            <a:picLocks/>
          </p:cNvPicPr>
          <p:nvPr/>
        </p:nvPicPr>
        <p:blipFill rotWithShape="1">
          <a:blip r:embed="rId4">
            <a:alphaModFix amt="85000"/>
          </a:blip>
          <a:srcRect t="7865" b="7865"/>
          <a:stretch/>
        </p:blipFill>
        <p:spPr>
          <a:xfrm>
            <a:off x="1801090" y="747925"/>
            <a:ext cx="8974761" cy="5146438"/>
          </a:xfrm>
          <a:prstGeom prst="rect">
            <a:avLst/>
          </a:prstGeom>
          <a:noFill/>
          <a:effectLst>
            <a:glow rad="127000">
              <a:schemeClr val="accent1"/>
            </a:glow>
            <a:outerShdw sx="1000" sy="1000" algn="ctr" rotWithShape="0">
              <a:srgbClr val="000000"/>
            </a:outerShdw>
          </a:effectLst>
        </p:spPr>
      </p:pic>
      <p:sp>
        <p:nvSpPr>
          <p:cNvPr id="2" name="Title 1">
            <a:extLst>
              <a:ext uri="{FF2B5EF4-FFF2-40B4-BE49-F238E27FC236}">
                <a16:creationId xmlns:a16="http://schemas.microsoft.com/office/drawing/2014/main" id="{807C51D0-2D25-2F9E-0AAA-58CF4402A1AA}"/>
              </a:ext>
            </a:extLst>
          </p:cNvPr>
          <p:cNvSpPr>
            <a:spLocks noGrp="1"/>
          </p:cNvSpPr>
          <p:nvPr>
            <p:ph type="ctrTitle"/>
          </p:nvPr>
        </p:nvSpPr>
        <p:spPr>
          <a:xfrm>
            <a:off x="1938986" y="1973979"/>
            <a:ext cx="8314005" cy="1198359"/>
          </a:xfrm>
        </p:spPr>
        <p:txBody>
          <a:bodyPr anchor="b">
            <a:normAutofit/>
          </a:bodyPr>
          <a:lstStyle/>
          <a:p>
            <a:pPr algn="ctr"/>
            <a:r>
              <a:rPr lang="en-GB" sz="4400" dirty="0">
                <a:solidFill>
                  <a:srgbClr val="FFFFFF"/>
                </a:solidFill>
              </a:rPr>
              <a:t>FEELING AND THOUGHTS</a:t>
            </a:r>
          </a:p>
        </p:txBody>
      </p:sp>
      <p:sp>
        <p:nvSpPr>
          <p:cNvPr id="14" name="Slide Number Placeholder 20">
            <a:extLst>
              <a:ext uri="{FF2B5EF4-FFF2-40B4-BE49-F238E27FC236}">
                <a16:creationId xmlns:a16="http://schemas.microsoft.com/office/drawing/2014/main" id="{4A8DB7F0-0917-4F6E-B25E-3279BBF5DF9C}"/>
              </a:ext>
            </a:extLst>
          </p:cNvPr>
          <p:cNvSpPr>
            <a:spLocks noGrp="1"/>
          </p:cNvSpPr>
          <p:nvPr>
            <p:ph type="sldNum" sz="quarter" idx="12"/>
          </p:nvPr>
        </p:nvSpPr>
        <p:spPr>
          <a:xfrm>
            <a:off x="11512296" y="6356350"/>
            <a:ext cx="574620" cy="365125"/>
          </a:xfrm>
        </p:spPr>
        <p:txBody>
          <a:bodyPr>
            <a:normAutofit/>
          </a:bodyPr>
          <a:lstStyle/>
          <a:p>
            <a:pPr>
              <a:spcAft>
                <a:spcPts val="600"/>
              </a:spcAft>
            </a:pPr>
            <a:fld id="{3E131995-E962-4131-8504-6B962D7140A6}" type="slidenum">
              <a:rPr lang="en-US">
                <a:solidFill>
                  <a:srgbClr val="FFFFFF"/>
                </a:solidFill>
              </a:rPr>
              <a:pPr>
                <a:spcAft>
                  <a:spcPts val="600"/>
                </a:spcAft>
              </a:pPr>
              <a:t>9</a:t>
            </a:fld>
            <a:endParaRPr lang="en-US">
              <a:solidFill>
                <a:srgbClr val="FFFFFF"/>
              </a:solidFill>
            </a:endParaRPr>
          </a:p>
        </p:txBody>
      </p:sp>
      <p:sp>
        <p:nvSpPr>
          <p:cNvPr id="7" name="Thought Bubble: Cloud 6">
            <a:extLst>
              <a:ext uri="{FF2B5EF4-FFF2-40B4-BE49-F238E27FC236}">
                <a16:creationId xmlns:a16="http://schemas.microsoft.com/office/drawing/2014/main" id="{D7D1D651-8954-63DD-00EA-9C3E21ED890C}"/>
              </a:ext>
            </a:extLst>
          </p:cNvPr>
          <p:cNvSpPr/>
          <p:nvPr/>
        </p:nvSpPr>
        <p:spPr>
          <a:xfrm>
            <a:off x="1801090" y="747925"/>
            <a:ext cx="8974761" cy="4473721"/>
          </a:xfrm>
          <a:prstGeom prst="cloudCallout">
            <a:avLst/>
          </a:prstGeom>
          <a:noFill/>
          <a:ln w="9525"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dirty="0"/>
          </a:p>
        </p:txBody>
      </p:sp>
      <p:pic>
        <p:nvPicPr>
          <p:cNvPr id="27" name="Audio 26">
            <a:hlinkClick r:id="" action="ppaction://media"/>
            <a:extLst>
              <a:ext uri="{FF2B5EF4-FFF2-40B4-BE49-F238E27FC236}">
                <a16:creationId xmlns:a16="http://schemas.microsoft.com/office/drawing/2014/main" id="{1CA71847-7259-F681-C654-9D1FB43E1B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18414" y="3144622"/>
            <a:ext cx="2057400" cy="2057400"/>
          </a:xfrm>
          <a:prstGeom prst="ellipse">
            <a:avLst/>
          </a:prstGeom>
        </p:spPr>
      </p:pic>
    </p:spTree>
    <p:extLst>
      <p:ext uri="{BB962C8B-B14F-4D97-AF65-F5344CB8AC3E}">
        <p14:creationId xmlns:p14="http://schemas.microsoft.com/office/powerpoint/2010/main" val="1807332722"/>
      </p:ext>
    </p:extLst>
  </p:cSld>
  <p:clrMapOvr>
    <a:masterClrMapping/>
  </p:clrMapOvr>
  <mc:AlternateContent xmlns:mc="http://schemas.openxmlformats.org/markup-compatibility/2006" xmlns:p14="http://schemas.microsoft.com/office/powerpoint/2010/main">
    <mc:Choice Requires="p14">
      <p:transition spd="slow" p14:dur="2000" advTm="123093"/>
    </mc:Choice>
    <mc:Fallback xmlns="">
      <p:transition spd="slow" advTm="123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Colorized light photo effects">
            <a:extLst>
              <a:ext uri="{FF2B5EF4-FFF2-40B4-BE49-F238E27FC236}">
                <a16:creationId xmlns:a16="http://schemas.microsoft.com/office/drawing/2014/main" id="{373059EF-BCC1-2E0E-A404-36CCE253CFA7}"/>
              </a:ext>
            </a:extLst>
          </p:cNvPr>
          <p:cNvPicPr>
            <a:picLocks noChangeAspect="1"/>
          </p:cNvPicPr>
          <p:nvPr/>
        </p:nvPicPr>
        <p:blipFill rotWithShape="1">
          <a:blip r:embed="rId4"/>
          <a:srcRect r="12914"/>
          <a:stretch/>
        </p:blipFill>
        <p:spPr>
          <a:xfrm>
            <a:off x="3212123" y="1302327"/>
            <a:ext cx="5767753" cy="5236585"/>
          </a:xfrm>
          <a:custGeom>
            <a:avLst/>
            <a:gdLst/>
            <a:ahLst/>
            <a:cxnLst/>
            <a:rect l="l" t="t" r="r" b="b"/>
            <a:pathLst>
              <a:path w="4154714" h="3184512">
                <a:moveTo>
                  <a:pt x="2077358" y="0"/>
                </a:moveTo>
                <a:cubicBezTo>
                  <a:pt x="3224650" y="0"/>
                  <a:pt x="4154714" y="930064"/>
                  <a:pt x="4154714" y="2077357"/>
                </a:cubicBezTo>
                <a:lnTo>
                  <a:pt x="4154714" y="2589151"/>
                </a:lnTo>
                <a:lnTo>
                  <a:pt x="4154714" y="3184512"/>
                </a:lnTo>
                <a:lnTo>
                  <a:pt x="0" y="3184511"/>
                </a:lnTo>
                <a:lnTo>
                  <a:pt x="0" y="2589151"/>
                </a:lnTo>
                <a:lnTo>
                  <a:pt x="0" y="2077356"/>
                </a:lnTo>
                <a:cubicBezTo>
                  <a:pt x="0" y="930064"/>
                  <a:pt x="930065" y="0"/>
                  <a:pt x="2077358" y="0"/>
                </a:cubicBezTo>
                <a:close/>
              </a:path>
            </a:pathLst>
          </a:custGeom>
          <a:noFill/>
        </p:spPr>
      </p:pic>
      <p:sp>
        <p:nvSpPr>
          <p:cNvPr id="2" name="Title 1">
            <a:extLst>
              <a:ext uri="{FF2B5EF4-FFF2-40B4-BE49-F238E27FC236}">
                <a16:creationId xmlns:a16="http://schemas.microsoft.com/office/drawing/2014/main" id="{18EC9DD3-2E36-642C-33FE-BEF56C28E0F1}"/>
              </a:ext>
            </a:extLst>
          </p:cNvPr>
          <p:cNvSpPr>
            <a:spLocks noGrp="1"/>
          </p:cNvSpPr>
          <p:nvPr>
            <p:ph type="ctrTitle"/>
          </p:nvPr>
        </p:nvSpPr>
        <p:spPr>
          <a:xfrm>
            <a:off x="4193630" y="3078134"/>
            <a:ext cx="4034971" cy="701731"/>
          </a:xfrm>
        </p:spPr>
        <p:txBody>
          <a:bodyPr vert="horz" wrap="square" anchor="ctr" anchorCtr="0">
            <a:spAutoFit/>
          </a:bodyPr>
          <a:lstStyle/>
          <a:p>
            <a:pPr algn="ctr"/>
            <a:r>
              <a:rPr lang="en-GB" sz="4400" dirty="0"/>
              <a:t>EVALUATION</a:t>
            </a:r>
          </a:p>
        </p:txBody>
      </p:sp>
      <p:sp>
        <p:nvSpPr>
          <p:cNvPr id="14" name="Slide Number Placeholder 5">
            <a:extLst>
              <a:ext uri="{FF2B5EF4-FFF2-40B4-BE49-F238E27FC236}">
                <a16:creationId xmlns:a16="http://schemas.microsoft.com/office/drawing/2014/main" id="{B5820CAA-1E47-4CF2-ADB7-2E06AA2E72A5}"/>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10</a:t>
            </a:fld>
            <a:endParaRPr lang="en-US"/>
          </a:p>
        </p:txBody>
      </p:sp>
      <p:pic>
        <p:nvPicPr>
          <p:cNvPr id="32" name="Audio 31">
            <a:hlinkClick r:id="" action="ppaction://media"/>
            <a:extLst>
              <a:ext uri="{FF2B5EF4-FFF2-40B4-BE49-F238E27FC236}">
                <a16:creationId xmlns:a16="http://schemas.microsoft.com/office/drawing/2014/main" id="{423807AA-9B77-67EB-F21F-5FF1A93E93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679703" y="3626483"/>
            <a:ext cx="2057400" cy="2057400"/>
          </a:xfrm>
          <a:prstGeom prst="ellipse">
            <a:avLst/>
          </a:prstGeom>
        </p:spPr>
      </p:pic>
    </p:spTree>
    <p:extLst>
      <p:ext uri="{BB962C8B-B14F-4D97-AF65-F5344CB8AC3E}">
        <p14:creationId xmlns:p14="http://schemas.microsoft.com/office/powerpoint/2010/main" val="1698091087"/>
      </p:ext>
    </p:extLst>
  </p:cSld>
  <p:clrMapOvr>
    <a:masterClrMapping/>
  </p:clrMapOvr>
  <mc:AlternateContent xmlns:mc="http://schemas.openxmlformats.org/markup-compatibility/2006" xmlns:p14="http://schemas.microsoft.com/office/powerpoint/2010/main">
    <mc:Choice Requires="p14">
      <p:transition spd="slow" p14:dur="2000" advTm="49449"/>
    </mc:Choice>
    <mc:Fallback xmlns="">
      <p:transition spd="slow" advTm="49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1A50A-BDD0-00CF-58C5-E4FEEB775DE2}"/>
              </a:ext>
            </a:extLst>
          </p:cNvPr>
          <p:cNvSpPr>
            <a:spLocks noGrp="1"/>
          </p:cNvSpPr>
          <p:nvPr>
            <p:ph type="ctrTitle"/>
          </p:nvPr>
        </p:nvSpPr>
        <p:spPr>
          <a:xfrm>
            <a:off x="2062264" y="2879386"/>
            <a:ext cx="2335482" cy="700391"/>
          </a:xfrm>
        </p:spPr>
        <p:txBody>
          <a:bodyPr anchor="b">
            <a:normAutofit/>
          </a:bodyPr>
          <a:lstStyle/>
          <a:p>
            <a:pPr algn="ctr"/>
            <a:r>
              <a:rPr lang="en-GB" sz="3600" dirty="0"/>
              <a:t>ANALYSIS</a:t>
            </a:r>
          </a:p>
        </p:txBody>
      </p:sp>
      <p:pic>
        <p:nvPicPr>
          <p:cNvPr id="3" name="Picture 2" descr="Colorized light photo effects">
            <a:extLst>
              <a:ext uri="{FF2B5EF4-FFF2-40B4-BE49-F238E27FC236}">
                <a16:creationId xmlns:a16="http://schemas.microsoft.com/office/drawing/2014/main" id="{7E1D61F7-13E7-2C9B-62FF-6A55AB338EB9}"/>
              </a:ext>
            </a:extLst>
          </p:cNvPr>
          <p:cNvPicPr>
            <a:picLocks noChangeAspect="1"/>
          </p:cNvPicPr>
          <p:nvPr/>
        </p:nvPicPr>
        <p:blipFill rotWithShape="1">
          <a:blip r:embed="rId4"/>
          <a:srcRect r="12914"/>
          <a:stretch/>
        </p:blipFill>
        <p:spPr>
          <a:xfrm>
            <a:off x="5910729" y="1347999"/>
            <a:ext cx="5429993" cy="4162001"/>
          </a:xfrm>
          <a:prstGeom prst="rect">
            <a:avLst/>
          </a:prstGeom>
          <a:noFill/>
        </p:spPr>
      </p:pic>
      <p:sp>
        <p:nvSpPr>
          <p:cNvPr id="14" name="Slide Number Placeholder 19">
            <a:extLst>
              <a:ext uri="{FF2B5EF4-FFF2-40B4-BE49-F238E27FC236}">
                <a16:creationId xmlns:a16="http://schemas.microsoft.com/office/drawing/2014/main" id="{F81F9278-0E0F-41D5-9B0E-507E77D91CF4}"/>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11</a:t>
            </a:fld>
            <a:endParaRPr lang="en-US"/>
          </a:p>
        </p:txBody>
      </p:sp>
      <p:pic>
        <p:nvPicPr>
          <p:cNvPr id="19" name="Audio 18">
            <a:hlinkClick r:id="" action="ppaction://media"/>
            <a:extLst>
              <a:ext uri="{FF2B5EF4-FFF2-40B4-BE49-F238E27FC236}">
                <a16:creationId xmlns:a16="http://schemas.microsoft.com/office/drawing/2014/main" id="{C685A57A-B6B0-29AE-8661-931E1352BF6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2062264" y="3579777"/>
            <a:ext cx="2057400" cy="2057400"/>
          </a:xfrm>
          <a:prstGeom prst="ellipse">
            <a:avLst/>
          </a:prstGeom>
        </p:spPr>
      </p:pic>
    </p:spTree>
    <p:extLst>
      <p:ext uri="{BB962C8B-B14F-4D97-AF65-F5344CB8AC3E}">
        <p14:creationId xmlns:p14="http://schemas.microsoft.com/office/powerpoint/2010/main" val="2086305299"/>
      </p:ext>
    </p:extLst>
  </p:cSld>
  <p:clrMapOvr>
    <a:masterClrMapping/>
  </p:clrMapOvr>
  <mc:AlternateContent xmlns:mc="http://schemas.openxmlformats.org/markup-compatibility/2006" xmlns:p14="http://schemas.microsoft.com/office/powerpoint/2010/main">
    <mc:Choice Requires="p14">
      <p:transition spd="slow" p14:dur="2000" advTm="30327"/>
    </mc:Choice>
    <mc:Fallback xmlns="">
      <p:transition spd="slow" advTm="30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Colorized light photo effects">
            <a:extLst>
              <a:ext uri="{FF2B5EF4-FFF2-40B4-BE49-F238E27FC236}">
                <a16:creationId xmlns:a16="http://schemas.microsoft.com/office/drawing/2014/main" id="{557BB5C7-1FEB-DF04-9C58-C0A66EB89707}"/>
              </a:ext>
            </a:extLst>
          </p:cNvPr>
          <p:cNvPicPr>
            <a:picLocks noChangeAspect="1"/>
          </p:cNvPicPr>
          <p:nvPr/>
        </p:nvPicPr>
        <p:blipFill rotWithShape="1">
          <a:blip r:embed="rId4">
            <a:alphaModFix amt="68000"/>
          </a:blip>
          <a:srcRect t="7865" b="7865"/>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F070B6F9-B3FF-ECFB-54CA-8C66A48E026C}"/>
              </a:ext>
            </a:extLst>
          </p:cNvPr>
          <p:cNvSpPr>
            <a:spLocks noGrp="1"/>
          </p:cNvSpPr>
          <p:nvPr>
            <p:ph type="ctrTitle"/>
          </p:nvPr>
        </p:nvSpPr>
        <p:spPr>
          <a:xfrm>
            <a:off x="2235200" y="1810475"/>
            <a:ext cx="7692571" cy="1618525"/>
          </a:xfrm>
        </p:spPr>
        <p:txBody>
          <a:bodyPr>
            <a:normAutofit/>
          </a:bodyPr>
          <a:lstStyle/>
          <a:p>
            <a:pPr algn="ctr"/>
            <a:r>
              <a:rPr lang="en-GB" sz="6000" dirty="0">
                <a:solidFill>
                  <a:schemeClr val="bg1"/>
                </a:solidFill>
              </a:rPr>
              <a:t>CONCLUSION</a:t>
            </a:r>
            <a:r>
              <a:rPr lang="en-GB" sz="5000" dirty="0"/>
              <a:t> </a:t>
            </a:r>
          </a:p>
        </p:txBody>
      </p:sp>
      <p:sp>
        <p:nvSpPr>
          <p:cNvPr id="19" name="Slide Number Placeholder 16">
            <a:extLst>
              <a:ext uri="{FF2B5EF4-FFF2-40B4-BE49-F238E27FC236}">
                <a16:creationId xmlns:a16="http://schemas.microsoft.com/office/drawing/2014/main" id="{00B92D0D-B1D8-40BF-BE4C-3912BEA6BF62}"/>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solidFill>
                  <a:srgbClr val="FFFFFF"/>
                </a:solidFill>
                <a:effectLst>
                  <a:outerShdw blurRad="38100" dist="38100" dir="2700000" algn="tl">
                    <a:srgbClr val="000000">
                      <a:alpha val="43137"/>
                    </a:srgbClr>
                  </a:outerShdw>
                </a:effectLst>
              </a:rPr>
              <a:pPr>
                <a:spcAft>
                  <a:spcPts val="600"/>
                </a:spcAft>
              </a:pPr>
              <a:t>12</a:t>
            </a:fld>
            <a:endParaRPr lang="en-US">
              <a:solidFill>
                <a:srgbClr val="FFFFFF"/>
              </a:solidFill>
              <a:effectLst>
                <a:outerShdw blurRad="38100" dist="38100" dir="2700000" algn="tl">
                  <a:srgbClr val="000000">
                    <a:alpha val="43137"/>
                  </a:srgbClr>
                </a:outerShdw>
              </a:effectLst>
            </a:endParaRPr>
          </a:p>
        </p:txBody>
      </p:sp>
      <p:sp>
        <p:nvSpPr>
          <p:cNvPr id="4" name="Scroll: Horizontal 3">
            <a:extLst>
              <a:ext uri="{FF2B5EF4-FFF2-40B4-BE49-F238E27FC236}">
                <a16:creationId xmlns:a16="http://schemas.microsoft.com/office/drawing/2014/main" id="{679CB3C8-00D8-E665-9260-154EBF7C418A}"/>
              </a:ext>
            </a:extLst>
          </p:cNvPr>
          <p:cNvSpPr/>
          <p:nvPr/>
        </p:nvSpPr>
        <p:spPr>
          <a:xfrm>
            <a:off x="1770743" y="1452880"/>
            <a:ext cx="8577943" cy="2611120"/>
          </a:xfrm>
          <a:prstGeom prst="horizontalScroll">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Audio 9">
            <a:hlinkClick r:id="" action="ppaction://media"/>
            <a:extLst>
              <a:ext uri="{FF2B5EF4-FFF2-40B4-BE49-F238E27FC236}">
                <a16:creationId xmlns:a16="http://schemas.microsoft.com/office/drawing/2014/main" id="{5CB67103-01F8-CC34-5AE1-698553A2B3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5067300" y="3681075"/>
            <a:ext cx="2057400" cy="2057400"/>
          </a:xfrm>
          <a:prstGeom prst="ellipse">
            <a:avLst/>
          </a:prstGeom>
        </p:spPr>
      </p:pic>
    </p:spTree>
    <p:extLst>
      <p:ext uri="{BB962C8B-B14F-4D97-AF65-F5344CB8AC3E}">
        <p14:creationId xmlns:p14="http://schemas.microsoft.com/office/powerpoint/2010/main" val="3947911744"/>
      </p:ext>
    </p:extLst>
  </p:cSld>
  <p:clrMapOvr>
    <a:masterClrMapping/>
  </p:clrMapOvr>
  <mc:AlternateContent xmlns:mc="http://schemas.openxmlformats.org/markup-compatibility/2006" xmlns:p14="http://schemas.microsoft.com/office/powerpoint/2010/main">
    <mc:Choice Requires="p14">
      <p:transition spd="slow" p14:dur="2000" advTm="33265"/>
    </mc:Choice>
    <mc:Fallback xmlns="">
      <p:transition spd="slow" advTm="33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B4BF-36CD-347F-6AC6-2A7F93BBD820}"/>
              </a:ext>
            </a:extLst>
          </p:cNvPr>
          <p:cNvSpPr>
            <a:spLocks noGrp="1"/>
          </p:cNvSpPr>
          <p:nvPr>
            <p:ph type="title"/>
          </p:nvPr>
        </p:nvSpPr>
        <p:spPr>
          <a:xfrm>
            <a:off x="373220" y="2629855"/>
            <a:ext cx="5001491" cy="1143922"/>
          </a:xfrm>
        </p:spPr>
        <p:txBody>
          <a:bodyPr>
            <a:normAutofit/>
          </a:bodyPr>
          <a:lstStyle/>
          <a:p>
            <a:pPr algn="ctr"/>
            <a:r>
              <a:rPr lang="en-GB" sz="5400" dirty="0"/>
              <a:t>ACTION PLAN</a:t>
            </a:r>
          </a:p>
        </p:txBody>
      </p:sp>
      <p:graphicFrame>
        <p:nvGraphicFramePr>
          <p:cNvPr id="3" name="Diagram 2">
            <a:extLst>
              <a:ext uri="{FF2B5EF4-FFF2-40B4-BE49-F238E27FC236}">
                <a16:creationId xmlns:a16="http://schemas.microsoft.com/office/drawing/2014/main" id="{133AE192-1F98-7774-6081-69F806ED6DF3}"/>
              </a:ext>
            </a:extLst>
          </p:cNvPr>
          <p:cNvGraphicFramePr/>
          <p:nvPr>
            <p:extLst>
              <p:ext uri="{D42A27DB-BD31-4B8C-83A1-F6EECF244321}">
                <p14:modId xmlns:p14="http://schemas.microsoft.com/office/powerpoint/2010/main" val="845021639"/>
              </p:ext>
            </p:extLst>
          </p:nvPr>
        </p:nvGraphicFramePr>
        <p:xfrm>
          <a:off x="5176982" y="984704"/>
          <a:ext cx="6779491" cy="44342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Audio 7">
            <a:hlinkClick r:id="" action="ppaction://media"/>
            <a:extLst>
              <a:ext uri="{FF2B5EF4-FFF2-40B4-BE49-F238E27FC236}">
                <a16:creationId xmlns:a16="http://schemas.microsoft.com/office/drawing/2014/main" id="{B1D86FAA-7F1D-DC26-D50B-EB5FEEBFE99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536101" y="3429000"/>
            <a:ext cx="2057400" cy="2057400"/>
          </a:xfrm>
          <a:prstGeom prst="ellipse">
            <a:avLst/>
          </a:prstGeom>
        </p:spPr>
      </p:pic>
    </p:spTree>
    <p:extLst>
      <p:ext uri="{BB962C8B-B14F-4D97-AF65-F5344CB8AC3E}">
        <p14:creationId xmlns:p14="http://schemas.microsoft.com/office/powerpoint/2010/main" val="4190379227"/>
      </p:ext>
    </p:extLst>
  </p:cSld>
  <p:clrMapOvr>
    <a:masterClrMapping/>
  </p:clrMapOvr>
  <mc:AlternateContent xmlns:mc="http://schemas.openxmlformats.org/markup-compatibility/2006" xmlns:p14="http://schemas.microsoft.com/office/powerpoint/2010/main">
    <mc:Choice Requires="p14">
      <p:transition spd="slow" p14:dur="2000" advTm="39749"/>
    </mc:Choice>
    <mc:Fallback xmlns="">
      <p:transition spd="slow" advTm="39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AA1EF-8B14-B0DE-D33B-948113FEC8FD}"/>
              </a:ext>
            </a:extLst>
          </p:cNvPr>
          <p:cNvSpPr>
            <a:spLocks noGrp="1"/>
          </p:cNvSpPr>
          <p:nvPr>
            <p:ph type="title"/>
          </p:nvPr>
        </p:nvSpPr>
        <p:spPr/>
        <p:txBody>
          <a:bodyPr/>
          <a:lstStyle/>
          <a:p>
            <a:r>
              <a:rPr lang="en-GB" dirty="0"/>
              <a:t>References </a:t>
            </a:r>
          </a:p>
        </p:txBody>
      </p:sp>
      <p:sp>
        <p:nvSpPr>
          <p:cNvPr id="6" name="TextBox 5">
            <a:extLst>
              <a:ext uri="{FF2B5EF4-FFF2-40B4-BE49-F238E27FC236}">
                <a16:creationId xmlns:a16="http://schemas.microsoft.com/office/drawing/2014/main" id="{BD5963E9-FB97-07A4-2572-D2A9C9A00D13}"/>
              </a:ext>
            </a:extLst>
          </p:cNvPr>
          <p:cNvSpPr txBox="1"/>
          <p:nvPr/>
        </p:nvSpPr>
        <p:spPr>
          <a:xfrm>
            <a:off x="1282890" y="2169994"/>
            <a:ext cx="9812740" cy="4541243"/>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No Name (No Date) </a:t>
            </a:r>
            <a:r>
              <a:rPr lang="en-GB" sz="1800" i="1" dirty="0">
                <a:effectLst/>
                <a:latin typeface="Calibri" panose="020F0502020204030204" pitchFamily="34" charset="0"/>
                <a:ea typeface="Calibri" panose="020F0502020204030204" pitchFamily="34" charset="0"/>
                <a:cs typeface="Calibri" panose="020F0502020204030204" pitchFamily="34" charset="0"/>
              </a:rPr>
              <a:t>Intercultural Management</a:t>
            </a:r>
            <a:r>
              <a:rPr lang="en-GB" sz="1800" dirty="0">
                <a:effectLst/>
                <a:latin typeface="Calibri" panose="020F0502020204030204" pitchFamily="34" charset="0"/>
                <a:ea typeface="Calibri" panose="020F0502020204030204" pitchFamily="34" charset="0"/>
                <a:cs typeface="Calibri" panose="020F0502020204030204" pitchFamily="34" charset="0"/>
              </a:rPr>
              <a:t> [Image] Vision Received from: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Intercultural Management – </a:t>
            </a:r>
            <a:r>
              <a:rPr lang="en-GB" sz="18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Scénarios</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 Vision (scenarios-vision.com)</a:t>
            </a:r>
            <a:r>
              <a:rPr lang="en-GB" sz="1800" dirty="0">
                <a:effectLst/>
                <a:latin typeface="Calibri" panose="020F0502020204030204" pitchFamily="34" charset="0"/>
                <a:ea typeface="Calibri" panose="020F0502020204030204" pitchFamily="34" charset="0"/>
                <a:cs typeface="Calibri" panose="020F0502020204030204" pitchFamily="34" charset="0"/>
              </a:rPr>
              <a:t> Accessed 07/03/2023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No Name (2023) </a:t>
            </a:r>
            <a:r>
              <a:rPr lang="en-GB" sz="1800" i="1" dirty="0">
                <a:effectLst/>
                <a:latin typeface="Calibri" panose="020F0502020204030204" pitchFamily="34" charset="0"/>
                <a:ea typeface="Calibri" panose="020F0502020204030204" pitchFamily="34" charset="0"/>
                <a:cs typeface="Calibri" panose="020F0502020204030204" pitchFamily="34" charset="0"/>
              </a:rPr>
              <a:t>What is Strategic Human Resource Management</a:t>
            </a:r>
            <a:r>
              <a:rPr lang="en-GB" sz="1800" dirty="0">
                <a:effectLst/>
                <a:latin typeface="Calibri" panose="020F0502020204030204" pitchFamily="34" charset="0"/>
                <a:ea typeface="Calibri" panose="020F0502020204030204" pitchFamily="34" charset="0"/>
                <a:cs typeface="Calibri" panose="020F0502020204030204" pitchFamily="34" charset="0"/>
              </a:rPr>
              <a:t> [Image]  </a:t>
            </a:r>
            <a:r>
              <a:rPr lang="en-GB" sz="1800" dirty="0" err="1">
                <a:effectLst/>
                <a:latin typeface="Calibri" panose="020F0502020204030204" pitchFamily="34" charset="0"/>
                <a:ea typeface="Calibri" panose="020F0502020204030204" pitchFamily="34" charset="0"/>
                <a:cs typeface="Calibri" panose="020F0502020204030204" pitchFamily="34" charset="0"/>
              </a:rPr>
              <a:t>HrUniversity</a:t>
            </a:r>
            <a:r>
              <a:rPr lang="en-GB" sz="1800" dirty="0">
                <a:effectLst/>
                <a:latin typeface="Calibri" panose="020F0502020204030204" pitchFamily="34" charset="0"/>
                <a:ea typeface="Calibri" panose="020F0502020204030204" pitchFamily="34" charset="0"/>
                <a:cs typeface="Calibri" panose="020F0502020204030204" pitchFamily="34" charset="0"/>
              </a:rPr>
              <a:t> Received from: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What is Strategic Human Resource Management? - HR University</a:t>
            </a:r>
            <a:r>
              <a:rPr lang="en-GB" sz="1800" dirty="0">
                <a:effectLst/>
                <a:latin typeface="Calibri" panose="020F0502020204030204" pitchFamily="34" charset="0"/>
                <a:ea typeface="Calibri" panose="020F0502020204030204" pitchFamily="34" charset="0"/>
                <a:cs typeface="Calibri" panose="020F0502020204030204" pitchFamily="34" charset="0"/>
              </a:rPr>
              <a:t> Accessed 07/03/2023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Bloznalis</a:t>
            </a:r>
            <a:r>
              <a:rPr lang="en-GB" sz="1800" dirty="0">
                <a:effectLst/>
                <a:latin typeface="Calibri" panose="020F0502020204030204" pitchFamily="34" charset="0"/>
                <a:ea typeface="Calibri" panose="020F0502020204030204" pitchFamily="34" charset="0"/>
                <a:cs typeface="Calibri" panose="020F0502020204030204" pitchFamily="34" charset="0"/>
              </a:rPr>
              <a:t>, S. (2022, August 23). </a:t>
            </a:r>
            <a:r>
              <a:rPr lang="en-GB" sz="1800" i="1" dirty="0">
                <a:effectLst/>
                <a:latin typeface="Calibri" panose="020F0502020204030204" pitchFamily="34" charset="0"/>
                <a:ea typeface="Calibri" panose="020F0502020204030204" pitchFamily="34" charset="0"/>
                <a:cs typeface="Calibri" panose="020F0502020204030204" pitchFamily="34" charset="0"/>
              </a:rPr>
              <a:t>Workplace Culture: What Is it and Why Is it Important in 2023?</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1800" dirty="0" err="1">
                <a:effectLst/>
                <a:latin typeface="Calibri" panose="020F0502020204030204" pitchFamily="34" charset="0"/>
                <a:ea typeface="Calibri" panose="020F0502020204030204" pitchFamily="34" charset="0"/>
                <a:cs typeface="Calibri" panose="020F0502020204030204" pitchFamily="34" charset="0"/>
              </a:rPr>
              <a:t>Workhuman</a:t>
            </a:r>
            <a:r>
              <a:rPr lang="en-GB" sz="1800" dirty="0">
                <a:effectLst/>
                <a:latin typeface="Calibri" panose="020F0502020204030204" pitchFamily="34" charset="0"/>
                <a:ea typeface="Calibri" panose="020F0502020204030204" pitchFamily="34" charset="0"/>
                <a:cs typeface="Calibri" panose="020F0502020204030204" pitchFamily="34" charset="0"/>
              </a:rPr>
              <a:t>: https://www.workhuman.com/blog/workplace-culture/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Chai, W. (n.d.). </a:t>
            </a:r>
            <a:r>
              <a:rPr lang="en-GB" sz="1800" i="1" dirty="0">
                <a:effectLst/>
                <a:latin typeface="Calibri" panose="020F0502020204030204" pitchFamily="34" charset="0"/>
                <a:ea typeface="Calibri" panose="020F0502020204030204" pitchFamily="34" charset="0"/>
                <a:cs typeface="Calibri" panose="020F0502020204030204" pitchFamily="34" charset="0"/>
              </a:rPr>
              <a:t>Human </a:t>
            </a:r>
            <a:r>
              <a:rPr lang="en-GB" sz="1800" i="1" dirty="0" err="1">
                <a:effectLst/>
                <a:latin typeface="Calibri" panose="020F0502020204030204" pitchFamily="34" charset="0"/>
                <a:ea typeface="Calibri" panose="020F0502020204030204" pitchFamily="34" charset="0"/>
                <a:cs typeface="Calibri" panose="020F0502020204030204" pitchFamily="34" charset="0"/>
              </a:rPr>
              <a:t>Resouce</a:t>
            </a:r>
            <a:r>
              <a:rPr lang="en-GB" sz="1800" i="1" dirty="0">
                <a:effectLst/>
                <a:latin typeface="Calibri" panose="020F0502020204030204" pitchFamily="34" charset="0"/>
                <a:ea typeface="Calibri" panose="020F0502020204030204" pitchFamily="34" charset="0"/>
                <a:cs typeface="Calibri" panose="020F0502020204030204" pitchFamily="34" charset="0"/>
              </a:rPr>
              <a:t> </a:t>
            </a:r>
            <a:r>
              <a:rPr lang="en-GB" sz="1800" i="1" dirty="0" err="1">
                <a:effectLst/>
                <a:latin typeface="Calibri" panose="020F0502020204030204" pitchFamily="34" charset="0"/>
                <a:ea typeface="Calibri" panose="020F0502020204030204" pitchFamily="34" charset="0"/>
                <a:cs typeface="Calibri" panose="020F0502020204030204" pitchFamily="34" charset="0"/>
              </a:rPr>
              <a:t>Managment</a:t>
            </a:r>
            <a:r>
              <a:rPr lang="en-GB" sz="1800" i="1" dirty="0">
                <a:effectLst/>
                <a:latin typeface="Calibri" panose="020F0502020204030204" pitchFamily="34" charset="0"/>
                <a:ea typeface="Calibri" panose="020F0502020204030204" pitchFamily="34" charset="0"/>
                <a:cs typeface="Calibri" panose="020F0502020204030204" pitchFamily="34" charset="0"/>
              </a:rPr>
              <a:t>.</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from TechTarget: https://www.techtarget.com/searchhrsoftware/definition/human-resource-management-HRM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Clayton, M. (2016, </a:t>
            </a:r>
            <a:r>
              <a:rPr lang="en-GB" sz="1800" dirty="0" err="1">
                <a:effectLst/>
                <a:latin typeface="Calibri" panose="020F0502020204030204" pitchFamily="34" charset="0"/>
                <a:ea typeface="Calibri" panose="020F0502020204030204" pitchFamily="34" charset="0"/>
                <a:cs typeface="Calibri" panose="020F0502020204030204" pitchFamily="34" charset="0"/>
              </a:rPr>
              <a:t>june</a:t>
            </a:r>
            <a:r>
              <a:rPr lang="en-GB" sz="1800" dirty="0">
                <a:effectLst/>
                <a:latin typeface="Calibri" panose="020F0502020204030204" pitchFamily="34" charset="0"/>
                <a:ea typeface="Calibri" panose="020F0502020204030204" pitchFamily="34" charset="0"/>
                <a:cs typeface="Calibri" panose="020F0502020204030204" pitchFamily="34" charset="0"/>
              </a:rPr>
              <a:t> 14). </a:t>
            </a:r>
            <a:r>
              <a:rPr lang="en-GB" sz="1800" i="1" dirty="0">
                <a:effectLst/>
                <a:latin typeface="Calibri" panose="020F0502020204030204" pitchFamily="34" charset="0"/>
                <a:ea typeface="Calibri" panose="020F0502020204030204" pitchFamily="34" charset="0"/>
                <a:cs typeface="Calibri" panose="020F0502020204030204" pitchFamily="34" charset="0"/>
              </a:rPr>
              <a:t>EDGAR SCHEIN: ORGANIZATIONAL CULTURE.</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from Management Pocketbooks: https://www.pocketbook.co.uk/blog/2016/06/14/edgar-schein-organizational-culture/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846717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109C4-4A63-D9DF-A4D7-F10F171F9283}"/>
              </a:ext>
            </a:extLst>
          </p:cNvPr>
          <p:cNvSpPr txBox="1"/>
          <p:nvPr/>
        </p:nvSpPr>
        <p:spPr>
          <a:xfrm>
            <a:off x="846161" y="545910"/>
            <a:ext cx="10112991" cy="5142113"/>
          </a:xfrm>
          <a:prstGeom prst="rect">
            <a:avLst/>
          </a:prstGeom>
          <a:noFill/>
        </p:spPr>
        <p:txBody>
          <a:bodyPr wrap="square" rtlCol="0">
            <a:spAutoFit/>
          </a:bodyPr>
          <a:lstStyle/>
          <a:p>
            <a:pPr marL="457200" indent="-457200">
              <a:lnSpc>
                <a:spcPct val="107000"/>
              </a:lnSpc>
              <a:spcAft>
                <a:spcPts val="800"/>
              </a:spcAft>
            </a:pPr>
            <a:r>
              <a:rPr lang="en-GB" sz="1600" dirty="0">
                <a:effectLst/>
                <a:latin typeface="Calibri" panose="020F0502020204030204" pitchFamily="34" charset="0"/>
                <a:ea typeface="Calibri" panose="020F0502020204030204" pitchFamily="34" charset="0"/>
                <a:cs typeface="Calibri" panose="020F0502020204030204" pitchFamily="34" charset="0"/>
              </a:rPr>
              <a:t>Cooks-Campbell, A. (2022, July 14). </a:t>
            </a:r>
            <a:r>
              <a:rPr lang="en-GB" sz="1600" i="1" dirty="0">
                <a:effectLst/>
                <a:latin typeface="Calibri" panose="020F0502020204030204" pitchFamily="34" charset="0"/>
                <a:ea typeface="Calibri" panose="020F0502020204030204" pitchFamily="34" charset="0"/>
                <a:cs typeface="Calibri" panose="020F0502020204030204" pitchFamily="34" charset="0"/>
              </a:rPr>
              <a:t>Communication is key in the workplace. Here's how to improve.</a:t>
            </a:r>
            <a:r>
              <a:rPr lang="en-GB" sz="16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1600" dirty="0" err="1">
                <a:effectLst/>
                <a:latin typeface="Calibri" panose="020F0502020204030204" pitchFamily="34" charset="0"/>
                <a:ea typeface="Calibri" panose="020F0502020204030204" pitchFamily="34" charset="0"/>
                <a:cs typeface="Calibri" panose="020F0502020204030204" pitchFamily="34" charset="0"/>
              </a:rPr>
              <a:t>BetterUp</a:t>
            </a:r>
            <a:r>
              <a:rPr lang="en-GB" sz="1600" dirty="0">
                <a:effectLst/>
                <a:latin typeface="Calibri" panose="020F0502020204030204" pitchFamily="34" charset="0"/>
                <a:ea typeface="Calibri" panose="020F0502020204030204" pitchFamily="34" charset="0"/>
                <a:cs typeface="Calibri" panose="020F0502020204030204" pitchFamily="34" charset="0"/>
              </a:rPr>
              <a:t>: ttps://www.betterup.com/blog/why-communication-is-key-to-workplace-and-how-to-improve-skills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600" dirty="0">
                <a:effectLst/>
                <a:latin typeface="Calibri" panose="020F0502020204030204" pitchFamily="34" charset="0"/>
                <a:ea typeface="Calibri" panose="020F0502020204030204" pitchFamily="34" charset="0"/>
                <a:cs typeface="Calibri" panose="020F0502020204030204" pitchFamily="34"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600" dirty="0" err="1">
                <a:effectLst/>
                <a:latin typeface="Calibri" panose="020F0502020204030204" pitchFamily="34" charset="0"/>
                <a:ea typeface="Calibri" panose="020F0502020204030204" pitchFamily="34" charset="0"/>
                <a:cs typeface="Calibri" panose="020F0502020204030204" pitchFamily="34" charset="0"/>
              </a:rPr>
              <a:t>Drozhzhin</a:t>
            </a:r>
            <a:r>
              <a:rPr lang="en-GB" sz="1600" dirty="0">
                <a:effectLst/>
                <a:latin typeface="Calibri" panose="020F0502020204030204" pitchFamily="34" charset="0"/>
                <a:ea typeface="Calibri" panose="020F0502020204030204" pitchFamily="34" charset="0"/>
                <a:cs typeface="Calibri" panose="020F0502020204030204" pitchFamily="34" charset="0"/>
              </a:rPr>
              <a:t> A, (2019) VUCA [image] </a:t>
            </a:r>
            <a:r>
              <a:rPr lang="en-GB" sz="1600" dirty="0" err="1">
                <a:effectLst/>
                <a:latin typeface="Calibri" panose="020F0502020204030204" pitchFamily="34" charset="0"/>
                <a:ea typeface="Calibri" panose="020F0502020204030204" pitchFamily="34" charset="0"/>
                <a:cs typeface="Calibri" panose="020F0502020204030204" pitchFamily="34" charset="0"/>
              </a:rPr>
              <a:t>TechTalks</a:t>
            </a:r>
            <a:r>
              <a:rPr lang="en-GB" sz="1600" dirty="0">
                <a:effectLst/>
                <a:latin typeface="Calibri" panose="020F0502020204030204" pitchFamily="34" charset="0"/>
                <a:ea typeface="Calibri" panose="020F0502020204030204" pitchFamily="34" charset="0"/>
                <a:cs typeface="Calibri" panose="020F0502020204030204" pitchFamily="34" charset="0"/>
              </a:rPr>
              <a:t> Received from: </a:t>
            </a:r>
            <a:r>
              <a:rPr lang="en-GB" sz="16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Tools for effective strategic     management in the VUCA world - </a:t>
            </a:r>
            <a:r>
              <a:rPr lang="en-GB" sz="16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TechTalks</a:t>
            </a:r>
            <a:r>
              <a:rPr lang="en-GB" sz="16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 (bdtechtalks.com)</a:t>
            </a:r>
            <a:r>
              <a:rPr lang="en-GB" sz="1600" dirty="0">
                <a:effectLst/>
                <a:latin typeface="Calibri" panose="020F0502020204030204" pitchFamily="34" charset="0"/>
                <a:ea typeface="Calibri" panose="020F0502020204030204" pitchFamily="34" charset="0"/>
                <a:cs typeface="Calibri" panose="020F0502020204030204" pitchFamily="34" charset="0"/>
              </a:rPr>
              <a:t> Accessed 07/03/2023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600" dirty="0">
                <a:effectLst/>
                <a:latin typeface="Calibri" panose="020F0502020204030204" pitchFamily="34" charset="0"/>
                <a:ea typeface="Calibri" panose="020F0502020204030204" pitchFamily="34"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600" dirty="0" err="1">
                <a:effectLst/>
                <a:latin typeface="Calibri" panose="020F0502020204030204" pitchFamily="34" charset="0"/>
                <a:ea typeface="Calibri" panose="020F0502020204030204" pitchFamily="34" charset="0"/>
                <a:cs typeface="Calibri" panose="020F0502020204030204" pitchFamily="34" charset="0"/>
              </a:rPr>
              <a:t>Cuofano</a:t>
            </a:r>
            <a:r>
              <a:rPr lang="en-GB" sz="1600" dirty="0">
                <a:effectLst/>
                <a:latin typeface="Calibri" panose="020F0502020204030204" pitchFamily="34" charset="0"/>
                <a:ea typeface="Calibri" panose="020F0502020204030204" pitchFamily="34" charset="0"/>
                <a:cs typeface="Calibri" panose="020F0502020204030204" pitchFamily="34" charset="0"/>
              </a:rPr>
              <a:t>, G. (2023, February 17). </a:t>
            </a:r>
            <a:r>
              <a:rPr lang="en-GB" sz="1600" i="1" dirty="0">
                <a:effectLst/>
                <a:latin typeface="Calibri" panose="020F0502020204030204" pitchFamily="34" charset="0"/>
                <a:ea typeface="Calibri" panose="020F0502020204030204" pitchFamily="34" charset="0"/>
                <a:cs typeface="Calibri" panose="020F0502020204030204" pitchFamily="34" charset="0"/>
              </a:rPr>
              <a:t>Business.</a:t>
            </a:r>
            <a:r>
              <a:rPr lang="en-GB" sz="16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1600" dirty="0" err="1">
                <a:effectLst/>
                <a:latin typeface="Calibri" panose="020F0502020204030204" pitchFamily="34" charset="0"/>
                <a:ea typeface="Calibri" panose="020F0502020204030204" pitchFamily="34" charset="0"/>
                <a:cs typeface="Calibri" panose="020F0502020204030204" pitchFamily="34" charset="0"/>
              </a:rPr>
              <a:t>FourWeelMBA</a:t>
            </a:r>
            <a:r>
              <a:rPr lang="en-GB" sz="1600" dirty="0">
                <a:effectLst/>
                <a:latin typeface="Calibri" panose="020F0502020204030204" pitchFamily="34" charset="0"/>
                <a:ea typeface="Calibri" panose="020F0502020204030204" pitchFamily="34" charset="0"/>
                <a:cs typeface="Calibri" panose="020F0502020204030204" pitchFamily="34" charset="0"/>
              </a:rPr>
              <a:t>: https://fourweekmba.com/gibbs-reflective-cycle/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Calibri" panose="020F0502020204030204" pitchFamily="34" charset="0"/>
              </a:rPr>
              <a:t>Gibbon, J (2019) </a:t>
            </a:r>
            <a:r>
              <a:rPr lang="en-GB" sz="1600" i="1" dirty="0">
                <a:effectLst/>
                <a:latin typeface="Calibri" panose="020F0502020204030204" pitchFamily="34" charset="0"/>
                <a:ea typeface="Calibri" panose="020F0502020204030204" pitchFamily="34" charset="0"/>
                <a:cs typeface="Calibri" panose="020F0502020204030204" pitchFamily="34" charset="0"/>
              </a:rPr>
              <a:t>adapted Gibbs Reflective Cycle</a:t>
            </a:r>
            <a:r>
              <a:rPr lang="en-GB" sz="1600" dirty="0">
                <a:effectLst/>
                <a:latin typeface="Calibri" panose="020F0502020204030204" pitchFamily="34" charset="0"/>
                <a:ea typeface="Calibri" panose="020F0502020204030204" pitchFamily="34" charset="0"/>
                <a:cs typeface="Calibri" panose="020F0502020204030204" pitchFamily="34" charset="0"/>
              </a:rPr>
              <a:t> [image] Performance Management Systems Received from: </a:t>
            </a:r>
            <a:r>
              <a:rPr lang="en-GB" sz="16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We do not learn from experience... we learn from reflecting on experience (pmsystems.co.uk)</a:t>
            </a:r>
            <a:r>
              <a:rPr lang="en-GB" sz="1600" dirty="0">
                <a:effectLst/>
                <a:latin typeface="Calibri" panose="020F0502020204030204" pitchFamily="34" charset="0"/>
                <a:ea typeface="Calibri" panose="020F0502020204030204" pitchFamily="34" charset="0"/>
                <a:cs typeface="Calibri" panose="020F0502020204030204" pitchFamily="34" charset="0"/>
              </a:rPr>
              <a:t> accessed 07/03/2023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Calibri" panose="020F0502020204030204" pitchFamily="34" charset="0"/>
              </a:rPr>
              <a:t>Robert Half Talent Solutions. (n.d.). </a:t>
            </a:r>
            <a:r>
              <a:rPr lang="en-GB" sz="1600" i="1" dirty="0">
                <a:effectLst/>
                <a:latin typeface="Calibri" panose="020F0502020204030204" pitchFamily="34" charset="0"/>
                <a:ea typeface="Calibri" panose="020F0502020204030204" pitchFamily="34" charset="0"/>
                <a:cs typeface="Calibri" panose="020F0502020204030204" pitchFamily="34" charset="0"/>
              </a:rPr>
              <a:t>How to use VUCA for team management.</a:t>
            </a:r>
            <a:r>
              <a:rPr lang="en-GB" sz="1600" dirty="0">
                <a:effectLst/>
                <a:latin typeface="Calibri" panose="020F0502020204030204" pitchFamily="34" charset="0"/>
                <a:ea typeface="Calibri" panose="020F0502020204030204" pitchFamily="34" charset="0"/>
                <a:cs typeface="Calibri" panose="020F0502020204030204" pitchFamily="34" charset="0"/>
              </a:rPr>
              <a:t> Retrieved from Robert Half Talent Solutions: https://www.roberthalf.jp/en/management-advice/leadership/vuca#:~:text=It%20helps%20leaders%20prepare%20for,%2C%20opportunities%2C%20events%2C%20and%20risks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45210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F3931A-3614-9562-2A13-B6BFA3DC1D5A}"/>
              </a:ext>
            </a:extLst>
          </p:cNvPr>
          <p:cNvSpPr txBox="1"/>
          <p:nvPr/>
        </p:nvSpPr>
        <p:spPr>
          <a:xfrm>
            <a:off x="518615" y="559558"/>
            <a:ext cx="10972800" cy="5732916"/>
          </a:xfrm>
          <a:prstGeom prst="rect">
            <a:avLst/>
          </a:prstGeom>
          <a:noFill/>
        </p:spPr>
        <p:txBody>
          <a:bodyPr wrap="square" rtlCol="0">
            <a:spAutoFit/>
          </a:bodyPr>
          <a:lstStyle/>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err="1">
                <a:effectLst/>
                <a:latin typeface="Calibri" panose="020F0502020204030204" pitchFamily="34" charset="0"/>
                <a:ea typeface="Calibri" panose="020F0502020204030204" pitchFamily="34" charset="0"/>
                <a:cs typeface="Calibri" panose="020F0502020204030204" pitchFamily="34" charset="0"/>
              </a:rPr>
              <a:t>Singanamalli</a:t>
            </a:r>
            <a:r>
              <a:rPr lang="en-GB" sz="1800" dirty="0">
                <a:effectLst/>
                <a:latin typeface="Calibri" panose="020F0502020204030204" pitchFamily="34" charset="0"/>
                <a:ea typeface="Calibri" panose="020F0502020204030204" pitchFamily="34" charset="0"/>
                <a:cs typeface="Calibri" panose="020F0502020204030204" pitchFamily="34" charset="0"/>
              </a:rPr>
              <a:t>, R (2022) </a:t>
            </a:r>
            <a:r>
              <a:rPr lang="en-GB" sz="1800" i="1" dirty="0">
                <a:effectLst/>
                <a:latin typeface="Calibri" panose="020F0502020204030204" pitchFamily="34" charset="0"/>
                <a:ea typeface="Calibri" panose="020F0502020204030204" pitchFamily="34" charset="0"/>
                <a:cs typeface="Calibri" panose="020F0502020204030204" pitchFamily="34" charset="0"/>
              </a:rPr>
              <a:t>Iceberg Model</a:t>
            </a:r>
            <a:r>
              <a:rPr lang="en-GB" sz="1800" dirty="0">
                <a:effectLst/>
                <a:latin typeface="Calibri" panose="020F0502020204030204" pitchFamily="34" charset="0"/>
                <a:ea typeface="Calibri" panose="020F0502020204030204" pitchFamily="34" charset="0"/>
                <a:cs typeface="Calibri" panose="020F0502020204030204" pitchFamily="34" charset="0"/>
              </a:rPr>
              <a:t> [image] </a:t>
            </a:r>
            <a:r>
              <a:rPr lang="en-GB" sz="1800" dirty="0" err="1">
                <a:effectLst/>
                <a:latin typeface="Calibri" panose="020F0502020204030204" pitchFamily="34" charset="0"/>
                <a:ea typeface="Calibri" panose="020F0502020204030204" pitchFamily="34" charset="0"/>
                <a:cs typeface="Calibri" panose="020F0502020204030204" pitchFamily="34" charset="0"/>
              </a:rPr>
              <a:t>empuls</a:t>
            </a:r>
            <a:r>
              <a:rPr lang="en-GB" sz="1800" dirty="0">
                <a:effectLst/>
                <a:latin typeface="Calibri" panose="020F0502020204030204" pitchFamily="34" charset="0"/>
                <a:ea typeface="Calibri" panose="020F0502020204030204" pitchFamily="34" charset="0"/>
                <a:cs typeface="Calibri" panose="020F0502020204030204" pitchFamily="34" charset="0"/>
              </a:rPr>
              <a:t> Received from: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The Iceberg Model of Culture: How it Drives Organizational Success (empuls.io)</a:t>
            </a:r>
            <a:r>
              <a:rPr lang="en-GB" sz="1800" dirty="0">
                <a:effectLst/>
                <a:latin typeface="Calibri" panose="020F0502020204030204" pitchFamily="34" charset="0"/>
                <a:ea typeface="Calibri" panose="020F0502020204030204" pitchFamily="34" charset="0"/>
                <a:cs typeface="Calibri" panose="020F0502020204030204" pitchFamily="34" charset="0"/>
              </a:rPr>
              <a:t> Accessed 07/03/23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Six figure mastermind 2020 How to build good relationships at work [video] YouTube Retrieved from: </a:t>
            </a:r>
            <a:r>
              <a:rPr lang="en-GB" sz="1800" u="sng" spc="75"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https://youtu.be/RsWGdDIK6XA Accessed 09/03/2023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Smith, C. (2021, August 23). </a:t>
            </a:r>
            <a:r>
              <a:rPr lang="en-GB" sz="1800" i="1" dirty="0">
                <a:effectLst/>
                <a:latin typeface="Calibri" panose="020F0502020204030204" pitchFamily="34" charset="0"/>
                <a:ea typeface="Calibri" panose="020F0502020204030204" pitchFamily="34" charset="0"/>
                <a:cs typeface="Calibri" panose="020F0502020204030204" pitchFamily="34" charset="0"/>
              </a:rPr>
              <a:t>Gibbs Reflective Cycle: Feel the Benefit of Experiential Learning.</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from World's stickiest learning: https://www.makingbusinessmatter.co.uk/gibbs-reflective-cycle/#:~:text=Gibbs%27%20Reflective%20Cycle%20is%20a,to%20do%20better%20next%20time.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mind tools content team. (n.d.). </a:t>
            </a:r>
            <a:r>
              <a:rPr lang="en-GB" sz="1800" i="1" dirty="0">
                <a:effectLst/>
                <a:latin typeface="Calibri" panose="020F0502020204030204" pitchFamily="34" charset="0"/>
                <a:ea typeface="Calibri" panose="020F0502020204030204" pitchFamily="34" charset="0"/>
                <a:cs typeface="Calibri" panose="020F0502020204030204" pitchFamily="34" charset="0"/>
              </a:rPr>
              <a:t>Managing in a VUCA World.</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from MindTools: https://www.mindtools.com/asnydwg/managing-in-a-vuca-world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Tomaszczuk</a:t>
            </a:r>
            <a:r>
              <a:rPr lang="en-GB" sz="1800" dirty="0">
                <a:effectLst/>
                <a:latin typeface="Calibri" panose="020F0502020204030204" pitchFamily="34" charset="0"/>
                <a:ea typeface="Calibri" panose="020F0502020204030204" pitchFamily="34" charset="0"/>
                <a:cs typeface="Calibri" panose="020F0502020204030204" pitchFamily="34" charset="0"/>
              </a:rPr>
              <a:t>, M. (2018, June 14). </a:t>
            </a:r>
            <a:r>
              <a:rPr lang="en-GB" sz="1800" i="1" dirty="0">
                <a:effectLst/>
                <a:latin typeface="Calibri" panose="020F0502020204030204" pitchFamily="34" charset="0"/>
                <a:ea typeface="Calibri" panose="020F0502020204030204" pitchFamily="34" charset="0"/>
                <a:cs typeface="Calibri" panose="020F0502020204030204" pitchFamily="34" charset="0"/>
              </a:rPr>
              <a:t>Human-</a:t>
            </a:r>
            <a:r>
              <a:rPr lang="en-GB" sz="1800" i="1" dirty="0" err="1">
                <a:effectLst/>
                <a:latin typeface="Calibri" panose="020F0502020204030204" pitchFamily="34" charset="0"/>
                <a:ea typeface="Calibri" panose="020F0502020204030204" pitchFamily="34" charset="0"/>
                <a:cs typeface="Calibri" panose="020F0502020204030204" pitchFamily="34" charset="0"/>
              </a:rPr>
              <a:t>Centered</a:t>
            </a:r>
            <a:r>
              <a:rPr lang="en-GB" sz="1800" i="1" dirty="0">
                <a:effectLst/>
                <a:latin typeface="Calibri" panose="020F0502020204030204" pitchFamily="34" charset="0"/>
                <a:ea typeface="Calibri" panose="020F0502020204030204" pitchFamily="34" charset="0"/>
                <a:cs typeface="Calibri" panose="020F0502020204030204" pitchFamily="34" charset="0"/>
              </a:rPr>
              <a:t> A.I. is the Future of Talent Management.</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from Medium: https://medium.com/cultivate-ai/human-centered-a-i-is-the-future-of-talent-management-bade900841e4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University of the people. (n.d.). </a:t>
            </a:r>
            <a:r>
              <a:rPr lang="en-GB" sz="1800" i="1" dirty="0">
                <a:effectLst/>
                <a:latin typeface="Calibri" panose="020F0502020204030204" pitchFamily="34" charset="0"/>
                <a:ea typeface="Calibri" panose="020F0502020204030204" pitchFamily="34" charset="0"/>
                <a:cs typeface="Calibri" panose="020F0502020204030204" pitchFamily="34" charset="0"/>
              </a:rPr>
              <a:t>10 Effective Communication Techniques For A Great Life!</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from University of the people: https://www.uopeople.edu/blog/effective-communication-techniques/#:~:text=Communication%20is%20all%20about%20getting,through%20writing%2C%20speaking%20and%20gesturing.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Veigas</a:t>
            </a:r>
            <a:r>
              <a:rPr lang="en-GB" sz="1800" dirty="0">
                <a:effectLst/>
                <a:latin typeface="Calibri" panose="020F0502020204030204" pitchFamily="34" charset="0"/>
                <a:ea typeface="Calibri" panose="020F0502020204030204" pitchFamily="34" charset="0"/>
                <a:cs typeface="Calibri" panose="020F0502020204030204" pitchFamily="34" charset="0"/>
              </a:rPr>
              <a:t>, E (2022) </a:t>
            </a:r>
            <a:r>
              <a:rPr lang="en-GB" sz="1800" i="1" dirty="0" err="1">
                <a:effectLst/>
                <a:latin typeface="Calibri" panose="020F0502020204030204" pitchFamily="34" charset="0"/>
                <a:ea typeface="Calibri" panose="020F0502020204030204" pitchFamily="34" charset="0"/>
                <a:cs typeface="Calibri" panose="020F0502020204030204" pitchFamily="34" charset="0"/>
              </a:rPr>
              <a:t>Handy’s</a:t>
            </a:r>
            <a:r>
              <a:rPr lang="en-GB" sz="1800" i="1" dirty="0">
                <a:effectLst/>
                <a:latin typeface="Calibri" panose="020F0502020204030204" pitchFamily="34" charset="0"/>
                <a:ea typeface="Calibri" panose="020F0502020204030204" pitchFamily="34" charset="0"/>
                <a:cs typeface="Calibri" panose="020F0502020204030204" pitchFamily="34" charset="0"/>
              </a:rPr>
              <a:t> Model of Organisational Culture</a:t>
            </a:r>
            <a:r>
              <a:rPr lang="en-GB" sz="1800" dirty="0">
                <a:effectLst/>
                <a:latin typeface="Calibri" panose="020F0502020204030204" pitchFamily="34" charset="0"/>
                <a:ea typeface="Calibri" panose="020F0502020204030204" pitchFamily="34" charset="0"/>
                <a:cs typeface="Calibri" panose="020F0502020204030204" pitchFamily="34" charset="0"/>
              </a:rPr>
              <a:t> [Image] </a:t>
            </a:r>
            <a:r>
              <a:rPr lang="en-GB" sz="1800" dirty="0" err="1">
                <a:effectLst/>
                <a:latin typeface="Calibri" panose="020F0502020204030204" pitchFamily="34" charset="0"/>
                <a:ea typeface="Calibri" panose="020F0502020204030204" pitchFamily="34" charset="0"/>
                <a:cs typeface="Calibri" panose="020F0502020204030204" pitchFamily="34" charset="0"/>
              </a:rPr>
              <a:t>Learnsignal</a:t>
            </a:r>
            <a:r>
              <a:rPr lang="en-GB" sz="1800" dirty="0">
                <a:effectLst/>
                <a:latin typeface="Calibri" panose="020F0502020204030204" pitchFamily="34" charset="0"/>
                <a:ea typeface="Calibri" panose="020F0502020204030204" pitchFamily="34" charset="0"/>
                <a:cs typeface="Calibri" panose="020F0502020204030204" pitchFamily="34" charset="0"/>
              </a:rPr>
              <a:t> Received from: </a:t>
            </a:r>
            <a:r>
              <a:rPr lang="en-GB" sz="18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Handy's</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 Model of Organisational Culture - </a:t>
            </a:r>
            <a:r>
              <a:rPr lang="en-GB" sz="18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Learnsignal</a:t>
            </a:r>
            <a:r>
              <a:rPr lang="en-GB" sz="1800" dirty="0">
                <a:effectLst/>
                <a:latin typeface="Calibri" panose="020F0502020204030204" pitchFamily="34" charset="0"/>
                <a:ea typeface="Calibri" panose="020F0502020204030204" pitchFamily="34" charset="0"/>
                <a:cs typeface="Calibri" panose="020F0502020204030204" pitchFamily="34" charset="0"/>
              </a:rPr>
              <a:t> Accessed 07/03/2023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8253088"/>
      </p:ext>
    </p:extLst>
  </p:cSld>
  <p:clrMapOvr>
    <a:masterClrMapping/>
  </p:clrMapOvr>
</p:sld>
</file>

<file path=ppt/theme/theme1.xml><?xml version="1.0" encoding="utf-8"?>
<a:theme xmlns:a="http://schemas.openxmlformats.org/drawingml/2006/main" name="Archway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docProps/app.xml><?xml version="1.0" encoding="utf-8"?>
<Properties xmlns="http://schemas.openxmlformats.org/officeDocument/2006/extended-properties" xmlns:vt="http://schemas.openxmlformats.org/officeDocument/2006/docPropsVTypes">
  <TotalTime>2039</TotalTime>
  <Words>803</Words>
  <Application>Microsoft Office PowerPoint</Application>
  <PresentationFormat>Widescreen</PresentationFormat>
  <Paragraphs>63</Paragraphs>
  <Slides>16</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Felix Titling</vt:lpstr>
      <vt:lpstr>Goudy Old Style</vt:lpstr>
      <vt:lpstr>ArchwayVTI</vt:lpstr>
      <vt:lpstr>The Inter- Cultural Workplace  BMSP5002</vt:lpstr>
      <vt:lpstr>Introduction   </vt:lpstr>
      <vt:lpstr>Gibbs REFLECTIVE CYCLE</vt:lpstr>
      <vt:lpstr>Inter- CULTURE workplace </vt:lpstr>
      <vt:lpstr>Human RESOURCE MANAGMENT</vt:lpstr>
      <vt:lpstr>VUCA</vt:lpstr>
      <vt:lpstr>Relationships in the workplace</vt:lpstr>
      <vt:lpstr>COMMUNICATION</vt:lpstr>
      <vt:lpstr>FEELING AND THOUGHTS</vt:lpstr>
      <vt:lpstr>EVALUATION</vt:lpstr>
      <vt:lpstr>ANALYSIS</vt:lpstr>
      <vt:lpstr>CONCLUSION </vt:lpstr>
      <vt:lpstr>ACTION PLAN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 Cultural Workplace  BMSP5002</dc:title>
  <dc:creator>Victoria Beecham (2108844)</dc:creator>
  <cp:lastModifiedBy>Victoria Beecham (2108844)</cp:lastModifiedBy>
  <cp:revision>4</cp:revision>
  <dcterms:created xsi:type="dcterms:W3CDTF">2023-02-01T09:54:36Z</dcterms:created>
  <dcterms:modified xsi:type="dcterms:W3CDTF">2023-03-10T14:47:21Z</dcterms:modified>
</cp:coreProperties>
</file>