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8" r:id="rId2"/>
    <p:sldId id="270" r:id="rId3"/>
    <p:sldId id="274" r:id="rId4"/>
    <p:sldId id="273" r:id="rId5"/>
    <p:sldId id="278" r:id="rId6"/>
    <p:sldId id="275" r:id="rId7"/>
    <p:sldId id="280" r:id="rId8"/>
    <p:sldId id="265" r:id="rId9"/>
    <p:sldId id="281" r:id="rId10"/>
    <p:sldId id="284" r:id="rId11"/>
    <p:sldId id="287" r:id="rId12"/>
    <p:sldId id="282" r:id="rId13"/>
    <p:sldId id="283" r:id="rId14"/>
    <p:sldId id="264"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1618DC-3EAF-42FC-B2FF-5624D800CB22}" v="71" dt="2024-03-31T04:11:44.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173" autoAdjust="0"/>
    <p:restoredTop sz="94660"/>
  </p:normalViewPr>
  <p:slideViewPr>
    <p:cSldViewPr snapToGrid="0">
      <p:cViewPr>
        <p:scale>
          <a:sx n="85" d="100"/>
          <a:sy n="85" d="100"/>
        </p:scale>
        <p:origin x="72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6D521-1C5D-B86B-F3DD-496812EBEB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4E58A1-8CDF-7C8B-6E9B-0E954A5F72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200E7FE-3ED0-298D-D5AC-D8FCE8CB7FCE}"/>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5" name="Footer Placeholder 4">
            <a:extLst>
              <a:ext uri="{FF2B5EF4-FFF2-40B4-BE49-F238E27FC236}">
                <a16:creationId xmlns:a16="http://schemas.microsoft.com/office/drawing/2014/main" id="{6F84655F-EB4F-50FE-49DE-B58EC3DF59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D02DC7-5BE2-D490-7617-DA876D9FD0C6}"/>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141430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634F0-7EEE-1065-E562-41BBEA1ABAB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9E743E0-77CB-9A53-5B72-8680D70FCD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FC39E9-3920-D1DA-3218-47F7EDA8DEB3}"/>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5" name="Footer Placeholder 4">
            <a:extLst>
              <a:ext uri="{FF2B5EF4-FFF2-40B4-BE49-F238E27FC236}">
                <a16:creationId xmlns:a16="http://schemas.microsoft.com/office/drawing/2014/main" id="{07747DB6-540C-4676-363C-455198061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FA63E3-D17C-393E-C1DE-E23D94AADA79}"/>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1636791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A3EAF-E332-E6B2-5C0E-206189DEE3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6A9398-F70D-35B5-E000-88B496B0E96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DB527B8-B694-08A0-58E5-5EA461995269}"/>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5" name="Footer Placeholder 4">
            <a:extLst>
              <a:ext uri="{FF2B5EF4-FFF2-40B4-BE49-F238E27FC236}">
                <a16:creationId xmlns:a16="http://schemas.microsoft.com/office/drawing/2014/main" id="{82740500-2783-091A-9E62-869783B0F4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89B93E-1480-DBF8-8672-B272FD372B8A}"/>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2419746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B51B6-4D38-B9EF-5353-EFAA8709EC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5C67401-6733-AF31-A072-584FDE8CE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D6D73B-6005-6512-C68E-F025356B168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D01F6F-6F23-5864-FACB-051DE513E972}"/>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6" name="Footer Placeholder 5">
            <a:extLst>
              <a:ext uri="{FF2B5EF4-FFF2-40B4-BE49-F238E27FC236}">
                <a16:creationId xmlns:a16="http://schemas.microsoft.com/office/drawing/2014/main" id="{62EF4DBF-48B8-EA29-07C2-FAE15B9DD8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91D124-AE08-9B58-B9B6-326A6DD853AC}"/>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187430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E53C-E2D8-6E32-414F-78B929C2DC3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E1678C-971B-D571-0F3E-8046E906F0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ACE015-FCBE-FCA1-0DC9-D34F78D951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6B5EC8-157B-22C6-6BED-85A40963052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CB3FBD-521B-C2CD-E0A7-B3B9536504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435BFF-1CFA-8985-C17C-E1F7AAAB7C02}"/>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8" name="Footer Placeholder 7">
            <a:extLst>
              <a:ext uri="{FF2B5EF4-FFF2-40B4-BE49-F238E27FC236}">
                <a16:creationId xmlns:a16="http://schemas.microsoft.com/office/drawing/2014/main" id="{393CAFF6-BB2E-7DCC-9514-FF668C376B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6EFEBE-66A2-6DE9-C7F6-04EC30FA8477}"/>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63477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569AB-88D9-2916-2BA3-3890E7F26E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7ADFF7-E204-32B4-677F-45FAB226F047}"/>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4" name="Footer Placeholder 3">
            <a:extLst>
              <a:ext uri="{FF2B5EF4-FFF2-40B4-BE49-F238E27FC236}">
                <a16:creationId xmlns:a16="http://schemas.microsoft.com/office/drawing/2014/main" id="{2E26A1AF-188E-A2FA-A5CE-D94C4E2E75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6A49AE-DAF3-39FA-26E5-384C0A356A7D}"/>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3246025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07A2D3-52F8-4095-8C92-08729418A8DD}"/>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3" name="Footer Placeholder 2">
            <a:extLst>
              <a:ext uri="{FF2B5EF4-FFF2-40B4-BE49-F238E27FC236}">
                <a16:creationId xmlns:a16="http://schemas.microsoft.com/office/drawing/2014/main" id="{D3001A58-03D2-9A46-58A3-510BB89080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889EF4-F6F0-1A3C-AB33-B82BD4888B00}"/>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928498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201E3-D3CB-9523-42F7-8ED4DC8DCA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D24FC1-84A5-1FD2-44B7-3BB51C3595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6ECA8A-886D-BB77-D5EC-4AB0B6212F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0EF166-0F6D-5817-50EC-95CFFCB48632}"/>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6" name="Footer Placeholder 5">
            <a:extLst>
              <a:ext uri="{FF2B5EF4-FFF2-40B4-BE49-F238E27FC236}">
                <a16:creationId xmlns:a16="http://schemas.microsoft.com/office/drawing/2014/main" id="{6FCBB110-4582-3330-613F-CAAAE5014F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87DA2C-6B79-B049-E429-079E7E927044}"/>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2993401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4534-4E86-E6B0-042E-5F37C11E69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2EC774-855A-5F12-ABF1-FBBA32B693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3F9188-8AC6-3895-FEC7-DF3454B72F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D314BE-3758-F947-C486-C5CF6B213782}"/>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6" name="Footer Placeholder 5">
            <a:extLst>
              <a:ext uri="{FF2B5EF4-FFF2-40B4-BE49-F238E27FC236}">
                <a16:creationId xmlns:a16="http://schemas.microsoft.com/office/drawing/2014/main" id="{5A619F0A-6885-4F2A-FD58-00D2332EF2E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C13CBEA-B67F-6927-DB64-EF568879FF5B}"/>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368888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EC141-18FA-62B0-4327-8F722DAF01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D9C4C1-334C-7282-9A8B-9B42A8192E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F3AB9-10E5-5E45-A8CC-8F0B9D9F8613}"/>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5" name="Footer Placeholder 4">
            <a:extLst>
              <a:ext uri="{FF2B5EF4-FFF2-40B4-BE49-F238E27FC236}">
                <a16:creationId xmlns:a16="http://schemas.microsoft.com/office/drawing/2014/main" id="{97E8B594-CEF3-0816-FE49-B481C55179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87014-607D-8B12-C726-D044DFA05E46}"/>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3592401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F95D63-DFA2-B236-0D16-2855604FBA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F35CCF-CDED-51EB-525C-6C5F278B4C0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71E8D8-16DF-70B5-5751-77796E625E2F}"/>
              </a:ext>
            </a:extLst>
          </p:cNvPr>
          <p:cNvSpPr>
            <a:spLocks noGrp="1"/>
          </p:cNvSpPr>
          <p:nvPr>
            <p:ph type="dt" sz="half" idx="10"/>
          </p:nvPr>
        </p:nvSpPr>
        <p:spPr/>
        <p:txBody>
          <a:bodyPr/>
          <a:lstStyle/>
          <a:p>
            <a:fld id="{4003D37B-99B8-4375-A9CB-4AF7839C9B9D}" type="datetimeFigureOut">
              <a:rPr lang="en-GB" smtClean="0"/>
              <a:t>31/03/2024</a:t>
            </a:fld>
            <a:endParaRPr lang="en-GB"/>
          </a:p>
        </p:txBody>
      </p:sp>
      <p:sp>
        <p:nvSpPr>
          <p:cNvPr id="5" name="Footer Placeholder 4">
            <a:extLst>
              <a:ext uri="{FF2B5EF4-FFF2-40B4-BE49-F238E27FC236}">
                <a16:creationId xmlns:a16="http://schemas.microsoft.com/office/drawing/2014/main" id="{4D1EC875-E2FF-83DA-6B83-20DE484BC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B3A8B3-F772-A05E-A7EE-FFAF2423F67E}"/>
              </a:ext>
            </a:extLst>
          </p:cNvPr>
          <p:cNvSpPr>
            <a:spLocks noGrp="1"/>
          </p:cNvSpPr>
          <p:nvPr>
            <p:ph type="sldNum" sz="quarter" idx="12"/>
          </p:nvPr>
        </p:nvSpPr>
        <p:spPr/>
        <p:txBody>
          <a:bodyPr/>
          <a:lstStyle/>
          <a:p>
            <a:fld id="{9AEF1AB7-B1C2-45EF-924C-F3416E6F0E43}" type="slidenum">
              <a:rPr lang="en-GB" smtClean="0"/>
              <a:t>‹#›</a:t>
            </a:fld>
            <a:endParaRPr lang="en-GB"/>
          </a:p>
        </p:txBody>
      </p:sp>
    </p:spTree>
    <p:extLst>
      <p:ext uri="{BB962C8B-B14F-4D97-AF65-F5344CB8AC3E}">
        <p14:creationId xmlns:p14="http://schemas.microsoft.com/office/powerpoint/2010/main" val="3982887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94CC4-24DB-9750-2C14-689FF07891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7A2318-B9EE-B871-88D4-A0BB9EF908F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1E7C32-7E66-F298-9000-9352D3B79A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03D37B-99B8-4375-A9CB-4AF7839C9B9D}" type="datetimeFigureOut">
              <a:rPr lang="en-GB" smtClean="0"/>
              <a:t>31/03/2024</a:t>
            </a:fld>
            <a:endParaRPr lang="en-GB"/>
          </a:p>
        </p:txBody>
      </p:sp>
      <p:sp>
        <p:nvSpPr>
          <p:cNvPr id="5" name="Footer Placeholder 4">
            <a:extLst>
              <a:ext uri="{FF2B5EF4-FFF2-40B4-BE49-F238E27FC236}">
                <a16:creationId xmlns:a16="http://schemas.microsoft.com/office/drawing/2014/main" id="{87D39D5F-4FA9-1301-251F-BDBFFFC280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3679A5-740A-2318-154E-CCB87F9964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AEF1AB7-B1C2-45EF-924C-F3416E6F0E43}" type="slidenum">
              <a:rPr lang="en-GB" smtClean="0"/>
              <a:t>‹#›</a:t>
            </a:fld>
            <a:endParaRPr lang="en-GB"/>
          </a:p>
        </p:txBody>
      </p:sp>
    </p:spTree>
    <p:extLst>
      <p:ext uri="{BB962C8B-B14F-4D97-AF65-F5344CB8AC3E}">
        <p14:creationId xmlns:p14="http://schemas.microsoft.com/office/powerpoint/2010/main" val="2191752284"/>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shrm.org/topics-tools/news/understanding-foreign-culture-can-boost-productivity" TargetMode="External"/><Relationship Id="rId13" Type="http://schemas.openxmlformats.org/officeDocument/2006/relationships/hyperlink" Target="https://www.retail-insight-network.com/news/tesco-2022-23-result-uk/" TargetMode="External"/><Relationship Id="rId3" Type="http://schemas.openxmlformats.org/officeDocument/2006/relationships/hyperlink" Target="https://www.theguardian.com/business/2023/jul/16/tesco-puts-squeeze-on-suppliers-so-it-can-cut-grocery-prices-for-customers-inflation" TargetMode="External"/><Relationship Id="rId7" Type="http://schemas.openxmlformats.org/officeDocument/2006/relationships/hyperlink" Target="https://gr4.io/insights/german-work-culture-vs-the-uk/" TargetMode="External"/><Relationship Id="rId12" Type="http://schemas.openxmlformats.org/officeDocument/2006/relationships/hyperlink" Target="https://www.hofstede-insights.com/country-comparison-tool?countries=germany%2Cunited+kingdom" TargetMode="External"/><Relationship Id="rId2" Type="http://schemas.openxmlformats.org/officeDocument/2006/relationships/hyperlink" Target="https://tradingeconomics.com/tsco:ln:sales" TargetMode="External"/><Relationship Id="rId1" Type="http://schemas.openxmlformats.org/officeDocument/2006/relationships/slideLayout" Target="../slideLayouts/slideLayout2.xml"/><Relationship Id="rId6" Type="http://schemas.openxmlformats.org/officeDocument/2006/relationships/hyperlink" Target="https://joinhorizons.com/doing-business-in-germany/" TargetMode="External"/><Relationship Id="rId11" Type="http://schemas.openxmlformats.org/officeDocument/2006/relationships/hyperlink" Target="https://textbooks.whatcom.edu/cmst245/chapter/6-1/" TargetMode="External"/><Relationship Id="rId5" Type="http://schemas.openxmlformats.org/officeDocument/2006/relationships/hyperlink" Target="https://www.ukessays.com/essays/marketing/approach-to-quality-management-at-tesco.php" TargetMode="External"/><Relationship Id="rId10" Type="http://schemas.openxmlformats.org/officeDocument/2006/relationships/hyperlink" Target="https://www.airswift.com/blog/importance-of-cultural-awareness" TargetMode="External"/><Relationship Id="rId4" Type="http://schemas.openxmlformats.org/officeDocument/2006/relationships/hyperlink" Target="https://www.computerweekly.com/news/252499325/Tesco-reports-online-sales-surge-advances-digital-platform#:~:text=Online%20sales%20participation%20doubled%20to,the%20end%20of%20the%20year" TargetMode="External"/><Relationship Id="rId9" Type="http://schemas.openxmlformats.org/officeDocument/2006/relationships/hyperlink" Target="https://online.york.ac.uk/how-do-cultural-attitudes-to-work-affect-international-busi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F62D63CB-BC96-1AF9-A91A-F4693C94E761}"/>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a:extLst>
              <a:ext uri="{FF2B5EF4-FFF2-40B4-BE49-F238E27FC236}">
                <a16:creationId xmlns:a16="http://schemas.microsoft.com/office/drawing/2014/main" id="{A29764F1-9819-88BD-821E-86B44A3CE16B}"/>
              </a:ext>
            </a:extLst>
          </p:cNvPr>
          <p:cNvSpPr>
            <a:spLocks noGrp="1"/>
          </p:cNvSpPr>
          <p:nvPr>
            <p:ph type="title"/>
          </p:nvPr>
        </p:nvSpPr>
        <p:spPr>
          <a:xfrm>
            <a:off x="168564" y="3558988"/>
            <a:ext cx="10515600" cy="3044359"/>
          </a:xfrm>
        </p:spPr>
        <p:txBody>
          <a:bodyPr>
            <a:normAutofit/>
          </a:bodyPr>
          <a:lstStyle/>
          <a:p>
            <a:r>
              <a:rPr lang="en-GB" sz="3200" dirty="0"/>
              <a:t>Module:LCBB6001 International business Communications</a:t>
            </a:r>
            <a:br>
              <a:rPr lang="en-GB" sz="3200" dirty="0"/>
            </a:br>
            <a:r>
              <a:rPr lang="en-GB" sz="3200" dirty="0"/>
              <a:t>Module Lecturer: Zainab Atta</a:t>
            </a:r>
            <a:br>
              <a:rPr lang="en-GB" sz="3200" dirty="0"/>
            </a:br>
            <a:r>
              <a:rPr lang="en-GB" sz="3200" dirty="0" err="1"/>
              <a:t>Student:Danica</a:t>
            </a:r>
            <a:r>
              <a:rPr lang="en-GB" sz="3200" dirty="0"/>
              <a:t> </a:t>
            </a:r>
            <a:r>
              <a:rPr lang="en-GB" sz="3200" dirty="0" err="1"/>
              <a:t>Kanchevska</a:t>
            </a:r>
            <a:br>
              <a:rPr lang="en-GB" sz="3200" dirty="0"/>
            </a:br>
            <a:r>
              <a:rPr lang="en-GB" sz="3200" dirty="0"/>
              <a:t>Student ID: 2124692 </a:t>
            </a:r>
          </a:p>
        </p:txBody>
      </p:sp>
      <p:sp>
        <p:nvSpPr>
          <p:cNvPr id="7" name="TextBox 6">
            <a:extLst>
              <a:ext uri="{FF2B5EF4-FFF2-40B4-BE49-F238E27FC236}">
                <a16:creationId xmlns:a16="http://schemas.microsoft.com/office/drawing/2014/main" id="{10F07CB7-21D0-AD1C-EE8C-1C537B8FFA2C}"/>
              </a:ext>
            </a:extLst>
          </p:cNvPr>
          <p:cNvSpPr txBox="1"/>
          <p:nvPr/>
        </p:nvSpPr>
        <p:spPr>
          <a:xfrm>
            <a:off x="1042182" y="1113764"/>
            <a:ext cx="10430366" cy="1323439"/>
          </a:xfrm>
          <a:prstGeom prst="rect">
            <a:avLst/>
          </a:prstGeom>
          <a:noFill/>
        </p:spPr>
        <p:txBody>
          <a:bodyPr wrap="square" rtlCol="0">
            <a:spAutoFit/>
          </a:bodyPr>
          <a:lstStyle/>
          <a:p>
            <a:r>
              <a:rPr lang="en-GB" sz="4000" dirty="0"/>
              <a:t>Individual Presentation: Tesco PLC opening a management office in Germany</a:t>
            </a:r>
          </a:p>
        </p:txBody>
      </p:sp>
    </p:spTree>
    <p:extLst>
      <p:ext uri="{BB962C8B-B14F-4D97-AF65-F5344CB8AC3E}">
        <p14:creationId xmlns:p14="http://schemas.microsoft.com/office/powerpoint/2010/main" val="1555897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89" name="Rectangle 108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411480" y="987552"/>
            <a:ext cx="4485861" cy="1088136"/>
          </a:xfrm>
        </p:spPr>
        <p:txBody>
          <a:bodyPr anchor="b">
            <a:normAutofit/>
          </a:bodyPr>
          <a:lstStyle/>
          <a:p>
            <a:r>
              <a:rPr lang="en-GB" sz="3400" dirty="0"/>
              <a:t>Introduction and Expansion Plans</a:t>
            </a:r>
          </a:p>
        </p:txBody>
      </p:sp>
      <p:sp>
        <p:nvSpPr>
          <p:cNvPr id="1091" name="Rectangle 109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93" name="Rectangle 109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55" name="Content Placeholder 2">
            <a:extLst>
              <a:ext uri="{FF2B5EF4-FFF2-40B4-BE49-F238E27FC236}">
                <a16:creationId xmlns:a16="http://schemas.microsoft.com/office/drawing/2014/main" id="{3D9B6F51-4C5F-0A9E-3B87-7BF08DCB02DE}"/>
              </a:ext>
            </a:extLst>
          </p:cNvPr>
          <p:cNvSpPr>
            <a:spLocks noGrp="1"/>
          </p:cNvSpPr>
          <p:nvPr>
            <p:ph idx="1"/>
          </p:nvPr>
        </p:nvSpPr>
        <p:spPr>
          <a:xfrm>
            <a:off x="411479" y="2688336"/>
            <a:ext cx="4646296" cy="3901696"/>
          </a:xfrm>
        </p:spPr>
        <p:txBody>
          <a:bodyPr anchor="t">
            <a:normAutofit/>
          </a:bodyPr>
          <a:lstStyle/>
          <a:p>
            <a:pPr marL="0" indent="0">
              <a:buNone/>
            </a:pPr>
            <a:r>
              <a:rPr lang="en-GB" sz="1600" dirty="0"/>
              <a:t>Good Morning esteemed members of the board.</a:t>
            </a:r>
          </a:p>
          <a:p>
            <a:pPr marL="0" indent="0">
              <a:buNone/>
            </a:pPr>
            <a:r>
              <a:rPr lang="en-GB" sz="1600" dirty="0"/>
              <a:t>Today I am here to discuss Tesco’s strategic initiative to expand its global footprint by establishing a management office in Germany.</a:t>
            </a:r>
          </a:p>
          <a:p>
            <a:pPr marL="0" indent="0">
              <a:buNone/>
            </a:pPr>
            <a:r>
              <a:rPr lang="en-GB" sz="1600" dirty="0"/>
              <a:t>This expansion into Germany signifies Tesco’s commitment to international growth and its strategic vision to bolster its presence in the European Union.</a:t>
            </a:r>
          </a:p>
          <a:p>
            <a:pPr marL="0" indent="0">
              <a:buNone/>
            </a:pPr>
            <a:endParaRPr lang="en-GB" sz="1600" dirty="0"/>
          </a:p>
        </p:txBody>
      </p:sp>
      <p:pic>
        <p:nvPicPr>
          <p:cNvPr id="4" name="Picture 4" descr="Store gallery: Tesco's Czech hypermarket as a store development lab |  Gallery | Retail Week">
            <a:extLst>
              <a:ext uri="{FF2B5EF4-FFF2-40B4-BE49-F238E27FC236}">
                <a16:creationId xmlns:a16="http://schemas.microsoft.com/office/drawing/2014/main" id="{322EB910-5810-7CFB-C27E-F67E5F6B504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38" r="17178"/>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pic>
        <p:nvPicPr>
          <p:cNvPr id="1026" name="Picture 2" descr="A red and blue text on a black background&#10;&#10;Description automatically generated">
            <a:extLst>
              <a:ext uri="{FF2B5EF4-FFF2-40B4-BE49-F238E27FC236}">
                <a16:creationId xmlns:a16="http://schemas.microsoft.com/office/drawing/2014/main" id="{BCC02075-3E3D-BA37-60BE-3B579A301736}"/>
              </a:ext>
            </a:extLst>
          </p:cNvPr>
          <p:cNvPicPr>
            <a:picLocks noGrp="1" noRot="1" noChangeAspect="1" noMove="1" noResize="1" noEditPoints="1" noAdjustHandles="1" noChangeArrowheads="1" noChangeShapeType="1" noCrop="1"/>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1987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3472836" y="521208"/>
            <a:ext cx="5338191" cy="1179576"/>
          </a:xfrm>
        </p:spPr>
        <p:txBody>
          <a:bodyPr>
            <a:normAutofit/>
          </a:bodyPr>
          <a:lstStyle/>
          <a:p>
            <a:r>
              <a:rPr lang="en-GB" sz="4000" dirty="0"/>
              <a:t>Strengths &amp; Weaknesses</a:t>
            </a:r>
          </a:p>
        </p:txBody>
      </p:sp>
      <p:sp>
        <p:nvSpPr>
          <p:cNvPr id="16" name="Rectangle 15">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5" name="Picture 2">
            <a:extLst>
              <a:ext uri="{FF2B5EF4-FFF2-40B4-BE49-F238E27FC236}">
                <a16:creationId xmlns:a16="http://schemas.microsoft.com/office/drawing/2014/main" id="{4005CE3D-0A3A-7243-DFC2-88FFC4435318}"/>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684164" y="6313803"/>
            <a:ext cx="1339272" cy="37719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018527D-44A9-63EE-2AE4-C7015FB87DEF}"/>
              </a:ext>
            </a:extLst>
          </p:cNvPr>
          <p:cNvSpPr txBox="1"/>
          <p:nvPr/>
        </p:nvSpPr>
        <p:spPr>
          <a:xfrm>
            <a:off x="558210" y="2097609"/>
            <a:ext cx="8652466" cy="2862322"/>
          </a:xfrm>
          <a:prstGeom prst="rect">
            <a:avLst/>
          </a:prstGeom>
          <a:noFill/>
        </p:spPr>
        <p:txBody>
          <a:bodyPr wrap="square" rtlCol="0">
            <a:spAutoFit/>
          </a:bodyPr>
          <a:lstStyle/>
          <a:p>
            <a:r>
              <a:rPr lang="en-GB" dirty="0"/>
              <a:t>Tesco Boasts several key strengths that have contributed to its success in the retail industry</a:t>
            </a:r>
          </a:p>
          <a:p>
            <a:pPr marL="285750" indent="-285750">
              <a:buFont typeface="Arial" panose="020B0604020202020204" pitchFamily="34" charset="0"/>
              <a:buChar char="•"/>
            </a:pPr>
            <a:r>
              <a:rPr lang="en-GB" dirty="0"/>
              <a:t>Global Presence	</a:t>
            </a:r>
          </a:p>
          <a:p>
            <a:pPr marL="285750" indent="-285750">
              <a:buFont typeface="Arial" panose="020B0604020202020204" pitchFamily="34" charset="0"/>
              <a:buChar char="•"/>
            </a:pPr>
            <a:r>
              <a:rPr lang="en-GB" dirty="0"/>
              <a:t>Significant Brand Recognition</a:t>
            </a:r>
          </a:p>
          <a:p>
            <a:pPr marL="285750" indent="-285750">
              <a:buFont typeface="Arial" panose="020B0604020202020204" pitchFamily="34" charset="0"/>
              <a:buChar char="•"/>
            </a:pPr>
            <a:r>
              <a:rPr lang="en-GB" dirty="0"/>
              <a:t>Diverse product range</a:t>
            </a:r>
          </a:p>
          <a:p>
            <a:pPr marL="285750" indent="-285750">
              <a:buFont typeface="Arial" panose="020B0604020202020204" pitchFamily="34" charset="0"/>
              <a:buChar char="•"/>
            </a:pPr>
            <a:endParaRPr lang="en-GB" dirty="0"/>
          </a:p>
          <a:p>
            <a:r>
              <a:rPr lang="en-GB" dirty="0"/>
              <a:t>However, Tesco faces some challenges and weaknesses that need to be addressed.</a:t>
            </a:r>
          </a:p>
          <a:p>
            <a:pPr marL="285750" indent="-285750">
              <a:buFont typeface="Arial" panose="020B0604020202020204" pitchFamily="34" charset="0"/>
              <a:buChar char="•"/>
            </a:pPr>
            <a:r>
              <a:rPr lang="en-GB" dirty="0"/>
              <a:t>Increased competition</a:t>
            </a:r>
          </a:p>
          <a:p>
            <a:pPr marL="285750" indent="-285750">
              <a:buFont typeface="Arial" panose="020B0604020202020204" pitchFamily="34" charset="0"/>
              <a:buChar char="•"/>
            </a:pPr>
            <a:r>
              <a:rPr lang="en-GB" dirty="0"/>
              <a:t>Financial Challenges</a:t>
            </a:r>
          </a:p>
          <a:p>
            <a:endParaRPr lang="en-GB" dirty="0"/>
          </a:p>
        </p:txBody>
      </p:sp>
      <p:pic>
        <p:nvPicPr>
          <p:cNvPr id="3" name="Picture 2" descr="What are your strengths and weaknesses? | MBE Group - Marx Buscemi  Eisbrenner Group">
            <a:extLst>
              <a:ext uri="{FF2B5EF4-FFF2-40B4-BE49-F238E27FC236}">
                <a16:creationId xmlns:a16="http://schemas.microsoft.com/office/drawing/2014/main" id="{9C25B071-ACE3-66B7-1736-951827CFC1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56388" y="2296739"/>
            <a:ext cx="2855551" cy="1427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64645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190501" y="640080"/>
            <a:ext cx="5495924" cy="1481328"/>
          </a:xfrm>
        </p:spPr>
        <p:txBody>
          <a:bodyPr anchor="b">
            <a:noAutofit/>
          </a:bodyPr>
          <a:lstStyle/>
          <a:p>
            <a:r>
              <a:rPr lang="en-GB" dirty="0"/>
              <a:t>Financial Performance - Revenue Trends</a:t>
            </a:r>
          </a:p>
        </p:txBody>
      </p:sp>
      <p:sp>
        <p:nvSpPr>
          <p:cNvPr id="2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B6F51-4C5F-0A9E-3B87-7BF08DCB02DE}"/>
              </a:ext>
            </a:extLst>
          </p:cNvPr>
          <p:cNvSpPr>
            <a:spLocks noGrp="1"/>
          </p:cNvSpPr>
          <p:nvPr>
            <p:ph idx="1"/>
          </p:nvPr>
        </p:nvSpPr>
        <p:spPr>
          <a:xfrm>
            <a:off x="562898" y="2642616"/>
            <a:ext cx="4886925" cy="3893058"/>
          </a:xfrm>
        </p:spPr>
        <p:txBody>
          <a:bodyPr anchor="t">
            <a:normAutofit fontScale="92500" lnSpcReduction="10000"/>
          </a:bodyPr>
          <a:lstStyle/>
          <a:p>
            <a:pPr marL="0" indent="0">
              <a:buNone/>
            </a:pPr>
            <a:r>
              <a:rPr lang="en-GB" sz="1800" dirty="0"/>
              <a:t>Over the last few years, Tesco has demonstrated notable revenue trends, reflecting its performance in the retail market.</a:t>
            </a:r>
          </a:p>
          <a:p>
            <a:r>
              <a:rPr lang="en-GB" sz="1800" dirty="0"/>
              <a:t>Steady Growth: Tesco has maintained a trajectory of steady revenue growth, driven by its diverse product offerings and strategic expansion efforts.</a:t>
            </a:r>
          </a:p>
          <a:p>
            <a:r>
              <a:rPr lang="en-GB" sz="1800" dirty="0"/>
              <a:t>Financial Resilience: Despite facing challenges such as increased competition and changing consumer preferences, Tesco has shown resilience in maintaining and even increasing its revenue stream.</a:t>
            </a:r>
          </a:p>
          <a:p>
            <a:r>
              <a:rPr lang="en-GB" sz="1800" dirty="0"/>
              <a:t>International Expansion Impact: Tesco’s revenue trends have been influenced by its expansion into international markets, with varying degrees of success in different regions.</a:t>
            </a:r>
          </a:p>
          <a:p>
            <a:pPr marL="0" indent="0">
              <a:buNone/>
            </a:pPr>
            <a:endParaRPr lang="en-GB" sz="1400" dirty="0"/>
          </a:p>
        </p:txBody>
      </p:sp>
      <p:pic>
        <p:nvPicPr>
          <p:cNvPr id="8" name="Picture 7">
            <a:extLst>
              <a:ext uri="{FF2B5EF4-FFF2-40B4-BE49-F238E27FC236}">
                <a16:creationId xmlns:a16="http://schemas.microsoft.com/office/drawing/2014/main" id="{78507B44-DD4E-CDD6-E73F-D249DFE680F2}"/>
              </a:ext>
            </a:extLst>
          </p:cNvPr>
          <p:cNvPicPr>
            <a:picLocks noChangeAspect="1"/>
          </p:cNvPicPr>
          <p:nvPr/>
        </p:nvPicPr>
        <p:blipFill>
          <a:blip r:embed="rId2"/>
          <a:stretch>
            <a:fillRect/>
          </a:stretch>
        </p:blipFill>
        <p:spPr>
          <a:xfrm>
            <a:off x="5686425" y="1041000"/>
            <a:ext cx="5871591" cy="4462408"/>
          </a:xfrm>
          <a:prstGeom prst="rect">
            <a:avLst/>
          </a:prstGeom>
        </p:spPr>
      </p:pic>
      <p:pic>
        <p:nvPicPr>
          <p:cNvPr id="4" name="Picture 2">
            <a:extLst>
              <a:ext uri="{FF2B5EF4-FFF2-40B4-BE49-F238E27FC236}">
                <a16:creationId xmlns:a16="http://schemas.microsoft.com/office/drawing/2014/main" id="{413CC76F-19BE-EA2E-C2CE-AA4A9484D574}"/>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A7E216-D54E-1D02-923C-691A6A5DC8CB}"/>
              </a:ext>
            </a:extLst>
          </p:cNvPr>
          <p:cNvSpPr txBox="1"/>
          <p:nvPr/>
        </p:nvSpPr>
        <p:spPr>
          <a:xfrm>
            <a:off x="7597580" y="5488344"/>
            <a:ext cx="2340577" cy="276999"/>
          </a:xfrm>
          <a:prstGeom prst="rect">
            <a:avLst/>
          </a:prstGeom>
          <a:noFill/>
        </p:spPr>
        <p:txBody>
          <a:bodyPr wrap="none" rtlCol="0">
            <a:spAutoFit/>
          </a:bodyPr>
          <a:lstStyle/>
          <a:p>
            <a:r>
              <a:rPr lang="en-GB" sz="1200" dirty="0"/>
              <a:t>(Figure 1. Tesco Revenue Trends)</a:t>
            </a:r>
          </a:p>
        </p:txBody>
      </p:sp>
    </p:spTree>
    <p:extLst>
      <p:ext uri="{BB962C8B-B14F-4D97-AF65-F5344CB8AC3E}">
        <p14:creationId xmlns:p14="http://schemas.microsoft.com/office/powerpoint/2010/main" val="751409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415" name="Rectangle 164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CDB0B5BD-32FE-AD4E-4AE7-0BE14742C865}"/>
              </a:ext>
            </a:extLst>
          </p:cNvPr>
          <p:cNvSpPr txBox="1">
            <a:spLocks/>
          </p:cNvSpPr>
          <p:nvPr/>
        </p:nvSpPr>
        <p:spPr>
          <a:xfrm>
            <a:off x="596265" y="381000"/>
            <a:ext cx="4818888" cy="148132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800" kern="1200" dirty="0">
                <a:solidFill>
                  <a:schemeClr val="tx1"/>
                </a:solidFill>
                <a:latin typeface="+mj-lt"/>
                <a:ea typeface="+mj-ea"/>
                <a:cs typeface="+mj-cs"/>
              </a:rPr>
              <a:t>Financial Performance</a:t>
            </a:r>
            <a:br>
              <a:rPr lang="en-US" sz="3800" kern="1200" dirty="0">
                <a:solidFill>
                  <a:schemeClr val="tx1"/>
                </a:solidFill>
                <a:latin typeface="+mj-lt"/>
                <a:ea typeface="+mj-ea"/>
                <a:cs typeface="+mj-cs"/>
              </a:rPr>
            </a:br>
            <a:r>
              <a:rPr lang="en-US" sz="3800" kern="1200" dirty="0">
                <a:solidFill>
                  <a:schemeClr val="tx1"/>
                </a:solidFill>
                <a:latin typeface="+mj-lt"/>
                <a:ea typeface="+mj-ea"/>
                <a:cs typeface="+mj-cs"/>
              </a:rPr>
              <a:t>- Financial Outlook</a:t>
            </a:r>
          </a:p>
        </p:txBody>
      </p:sp>
      <p:sp>
        <p:nvSpPr>
          <p:cNvPr id="164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09975E-021E-5071-F812-046FFAD65F28}"/>
              </a:ext>
            </a:extLst>
          </p:cNvPr>
          <p:cNvSpPr>
            <a:spLocks noGrp="1"/>
          </p:cNvSpPr>
          <p:nvPr>
            <p:ph idx="1"/>
          </p:nvPr>
        </p:nvSpPr>
        <p:spPr>
          <a:xfrm>
            <a:off x="276225" y="2495550"/>
            <a:ext cx="5458968" cy="3981450"/>
          </a:xfrm>
        </p:spPr>
        <p:txBody>
          <a:bodyPr vert="horz" lIns="91440" tIns="45720" rIns="91440" bIns="45720" rtlCol="0" anchor="t">
            <a:normAutofit fontScale="92500" lnSpcReduction="10000"/>
          </a:bodyPr>
          <a:lstStyle/>
          <a:p>
            <a:pPr marL="0" indent="0">
              <a:buNone/>
            </a:pPr>
            <a:r>
              <a:rPr lang="en-US" sz="1600" dirty="0"/>
              <a:t>Looking ahead Tesco continues to focus on enhancing its financial performance through various strategies, including:</a:t>
            </a:r>
          </a:p>
          <a:p>
            <a:r>
              <a:rPr lang="en-US" sz="1600" dirty="0"/>
              <a:t>Market Adaptation: Tesco has shown market adaptation by identifying consumer behaviours, market trends, diversifying product range and expanding into new market segments. An example of this is Tesco introducing plant-based products in response to growing consumer demand for vegan &amp; vegetarian options, resulting in additional sales and market share.</a:t>
            </a:r>
          </a:p>
          <a:p>
            <a:r>
              <a:rPr lang="en-US" sz="1600" dirty="0"/>
              <a:t>Cost optimisation: Tesco has implemented cost saving measures such as supply chain efficiency improvements and renegotiated supplier contracts to reduce costs and get ahead of rivals.</a:t>
            </a:r>
          </a:p>
          <a:p>
            <a:r>
              <a:rPr lang="en-US" sz="1600" dirty="0"/>
              <a:t>Investment in innovation: Tesco’s investment in digital retail technologies resulted in 15% increase in online sales in the past year. This is due to Tesco Allocating resources towards innovative technologies such as Tesco’s digital retail solutions and Tesco Clubcard loyalty program.</a:t>
            </a:r>
          </a:p>
        </p:txBody>
      </p:sp>
      <p:pic>
        <p:nvPicPr>
          <p:cNvPr id="8" name="Picture 8" descr="Learn the Basics in the Art of Selling">
            <a:extLst>
              <a:ext uri="{FF2B5EF4-FFF2-40B4-BE49-F238E27FC236}">
                <a16:creationId xmlns:a16="http://schemas.microsoft.com/office/drawing/2014/main" id="{0C3E3D3C-D468-35FA-5A4C-618D934B80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607069"/>
            <a:ext cx="5458968" cy="364386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a:extLst>
              <a:ext uri="{FF2B5EF4-FFF2-40B4-BE49-F238E27FC236}">
                <a16:creationId xmlns:a16="http://schemas.microsoft.com/office/drawing/2014/main" id="{3C00577E-09A3-32ED-5A4D-EF5DC8944C2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1F77472-2D8E-61F1-006E-96AB8C9CE653}"/>
              </a:ext>
            </a:extLst>
          </p:cNvPr>
          <p:cNvSpPr txBox="1"/>
          <p:nvPr/>
        </p:nvSpPr>
        <p:spPr>
          <a:xfrm>
            <a:off x="6113307" y="5502870"/>
            <a:ext cx="4570857" cy="923330"/>
          </a:xfrm>
          <a:prstGeom prst="rect">
            <a:avLst/>
          </a:prstGeom>
          <a:noFill/>
        </p:spPr>
        <p:txBody>
          <a:bodyPr wrap="square" rtlCol="0">
            <a:spAutoFit/>
          </a:bodyPr>
          <a:lstStyle/>
          <a:p>
            <a:r>
              <a:rPr lang="en-GB" dirty="0"/>
              <a:t>It is important to note that Tesco’s adjusted operating profit declined by 6.9% in fiscal 22/23, as per retail insight network.</a:t>
            </a:r>
          </a:p>
        </p:txBody>
      </p:sp>
    </p:spTree>
    <p:extLst>
      <p:ext uri="{BB962C8B-B14F-4D97-AF65-F5344CB8AC3E}">
        <p14:creationId xmlns:p14="http://schemas.microsoft.com/office/powerpoint/2010/main" val="1449869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2"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6" name="Picture 4">
            <a:extLst>
              <a:ext uri="{FF2B5EF4-FFF2-40B4-BE49-F238E27FC236}">
                <a16:creationId xmlns:a16="http://schemas.microsoft.com/office/drawing/2014/main" id="{BBA0A135-D65D-C3F4-C6E1-1BE1011BD6F3}"/>
              </a:ext>
            </a:extLst>
          </p:cNvPr>
          <p:cNvPicPr>
            <a:picLocks noChangeAspect="1" noChangeArrowheads="1"/>
          </p:cNvPicPr>
          <p:nvPr/>
        </p:nvPicPr>
        <p:blipFill rotWithShape="1">
          <a:blip r:embed="rId2">
            <a:alphaModFix amt="55000"/>
            <a:extLst>
              <a:ext uri="{28A0092B-C50C-407E-A947-70E740481C1C}">
                <a14:useLocalDpi xmlns:a14="http://schemas.microsoft.com/office/drawing/2010/main" val="0"/>
              </a:ext>
            </a:extLst>
          </a:blip>
          <a:srcRect t="4919" b="15576"/>
          <a:stretch/>
        </p:blipFill>
        <p:spPr bwMode="auto">
          <a:xfrm>
            <a:off x="20" y="-9107"/>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686834" y="591344"/>
            <a:ext cx="3200400" cy="5585619"/>
          </a:xfrm>
        </p:spPr>
        <p:txBody>
          <a:bodyPr>
            <a:normAutofit/>
          </a:bodyPr>
          <a:lstStyle/>
          <a:p>
            <a:r>
              <a:rPr lang="en-GB" sz="4100" dirty="0">
                <a:solidFill>
                  <a:srgbClr val="FFFFFF"/>
                </a:solidFill>
              </a:rPr>
              <a:t>Economic Opportunities</a:t>
            </a:r>
          </a:p>
        </p:txBody>
      </p:sp>
      <p:sp>
        <p:nvSpPr>
          <p:cNvPr id="3093" name="Arc 309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D9B6F51-4C5F-0A9E-3B87-7BF08DCB02DE}"/>
              </a:ext>
            </a:extLst>
          </p:cNvPr>
          <p:cNvSpPr>
            <a:spLocks noGrp="1"/>
          </p:cNvSpPr>
          <p:nvPr>
            <p:ph idx="1"/>
          </p:nvPr>
        </p:nvSpPr>
        <p:spPr>
          <a:xfrm>
            <a:off x="4447308" y="591344"/>
            <a:ext cx="6906491" cy="5585619"/>
          </a:xfrm>
        </p:spPr>
        <p:txBody>
          <a:bodyPr anchor="ctr">
            <a:normAutofit/>
          </a:bodyPr>
          <a:lstStyle/>
          <a:p>
            <a:pPr marL="0" indent="0">
              <a:buNone/>
            </a:pPr>
            <a:r>
              <a:rPr lang="en-GB" sz="2000" dirty="0">
                <a:solidFill>
                  <a:srgbClr val="FFFFFF"/>
                </a:solidFill>
              </a:rPr>
              <a:t>Expanding Tesco’s operations into Germany presents multiple significant opportunities driven by the country’s robust economy and consumer market.</a:t>
            </a:r>
          </a:p>
          <a:p>
            <a:r>
              <a:rPr lang="en-GB" sz="2000" dirty="0">
                <a:solidFill>
                  <a:srgbClr val="FFFFFF"/>
                </a:solidFill>
              </a:rPr>
              <a:t>Strategic Location: Being in the centre of Europe, makes it ideal location for Tesco to access more markets. Meaning, by establishing a management office in Germany, Tesco will have an option to leverage logistical advantages and therefore streamline distribution networks to serve their customers across the whole continent.</a:t>
            </a:r>
          </a:p>
          <a:p>
            <a:r>
              <a:rPr lang="en-GB" sz="2000" dirty="0">
                <a:solidFill>
                  <a:srgbClr val="FFFFFF"/>
                </a:solidFill>
              </a:rPr>
              <a:t>Large Consumer Market: Significant purchasing power, diverse demographic and a population of over 83million people, would allow Tesco to capitalise on a new massive consumer market.</a:t>
            </a:r>
          </a:p>
          <a:p>
            <a:r>
              <a:rPr lang="en-GB" sz="2000" dirty="0">
                <a:solidFill>
                  <a:srgbClr val="FFFFFF"/>
                </a:solidFill>
              </a:rPr>
              <a:t>Strong Economy: Boasting one of the best and most stable economies in the world, Germany provides a perfect environment for businesses to grow and expand.</a:t>
            </a:r>
          </a:p>
        </p:txBody>
      </p:sp>
      <p:pic>
        <p:nvPicPr>
          <p:cNvPr id="4" name="Picture 2">
            <a:extLst>
              <a:ext uri="{FF2B5EF4-FFF2-40B4-BE49-F238E27FC236}">
                <a16:creationId xmlns:a16="http://schemas.microsoft.com/office/drawing/2014/main" id="{2E9B0CBB-C7FB-B05E-B16C-72DEA47B38C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7840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D9792A-1C26-AB1D-5DA1-90BB6457AB53}"/>
              </a:ext>
            </a:extLst>
          </p:cNvPr>
          <p:cNvSpPr>
            <a:spLocks noGrp="1"/>
          </p:cNvSpPr>
          <p:nvPr>
            <p:ph type="title"/>
          </p:nvPr>
        </p:nvSpPr>
        <p:spPr>
          <a:xfrm>
            <a:off x="572493" y="238539"/>
            <a:ext cx="11018520" cy="1434415"/>
          </a:xfrm>
        </p:spPr>
        <p:txBody>
          <a:bodyPr anchor="b">
            <a:normAutofit/>
          </a:bodyPr>
          <a:lstStyle/>
          <a:p>
            <a:r>
              <a:rPr lang="en-GB" sz="5400"/>
              <a:t>Issues with Expanding into Germany</a:t>
            </a:r>
          </a:p>
        </p:txBody>
      </p:sp>
      <p:sp>
        <p:nvSpPr>
          <p:cNvPr id="184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7124C1F-C8C0-A674-E656-55FCCD8ABDD2}"/>
              </a:ext>
            </a:extLst>
          </p:cNvPr>
          <p:cNvSpPr>
            <a:spLocks noGrp="1"/>
          </p:cNvSpPr>
          <p:nvPr>
            <p:ph idx="1"/>
          </p:nvPr>
        </p:nvSpPr>
        <p:spPr>
          <a:xfrm>
            <a:off x="389875" y="1911493"/>
            <a:ext cx="7163449" cy="4707968"/>
          </a:xfrm>
        </p:spPr>
        <p:txBody>
          <a:bodyPr anchor="t">
            <a:normAutofit/>
          </a:bodyPr>
          <a:lstStyle/>
          <a:p>
            <a:pPr marL="0" indent="0">
              <a:buNone/>
            </a:pPr>
            <a:r>
              <a:rPr lang="en-GB" sz="1400" dirty="0"/>
              <a:t>Expanding Tesco’s operations into Germany presents multiple challenges and considerations that need to be addressed.</a:t>
            </a:r>
          </a:p>
          <a:p>
            <a:r>
              <a:rPr lang="en-GB" sz="1400" dirty="0"/>
              <a:t>Market competition: With domestic giants such as Lidl, Aldi and </a:t>
            </a:r>
            <a:r>
              <a:rPr lang="en-GB" sz="1400" dirty="0" err="1"/>
              <a:t>Edeka</a:t>
            </a:r>
            <a:r>
              <a:rPr lang="en-GB" sz="1400" dirty="0"/>
              <a:t>, Germany has a highly competitive retail market.</a:t>
            </a:r>
          </a:p>
          <a:p>
            <a:r>
              <a:rPr lang="en-GB" sz="1400" dirty="0"/>
              <a:t>Regulatory Compliance: Ensuring compliance is essential to avoid legal and operational challenges, meaning Tesco will have to navigate Germany’s regulatory landscape, including compliance with labour laws, taxation regulations and food safety measures and standards.</a:t>
            </a:r>
          </a:p>
          <a:p>
            <a:r>
              <a:rPr lang="en-GB" sz="1400" dirty="0"/>
              <a:t>Supply Chain Logistics: Establishing a reliable supply chain in Germany can be complex due to logistical challenges and differences in infrastructure compared to the UK. It will be crucial for Tesco to carefully plan its logistical strategy in advance in order to ensure efficient distribution of products and smooth running.</a:t>
            </a:r>
          </a:p>
          <a:p>
            <a:r>
              <a:rPr lang="en-GB" sz="1400" dirty="0"/>
              <a:t>Brand Recognition: Furthermore, Tesco may face challenges in building brand recognition among local German consumers, who would most likely be accustomed to their local supermarket brands. Because of this it might be crucial for Tesco to invest in marketing and promotional strategies which would be tailored to the German consumer base.</a:t>
            </a:r>
          </a:p>
          <a:p>
            <a:r>
              <a:rPr lang="en-GB" sz="1400" dirty="0"/>
              <a:t>Cultural Differences: Tesco must adapt its business practices to align with German preferences and expectations, who have their own unique business culture, consumer preferences and regulatory environments.</a:t>
            </a:r>
          </a:p>
        </p:txBody>
      </p:sp>
      <p:pic>
        <p:nvPicPr>
          <p:cNvPr id="18434" name="Picture 2" descr="We compared grocery shopping at stores in the US and UK - and it was  shockingly clear which country does it better | The Independent | The  Independent">
            <a:extLst>
              <a:ext uri="{FF2B5EF4-FFF2-40B4-BE49-F238E27FC236}">
                <a16:creationId xmlns:a16="http://schemas.microsoft.com/office/drawing/2014/main" id="{99F3089A-3CFC-A072-C840-5B040BF633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915" r="9869"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909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0" name="Rectangle 5129">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129" name="Rectangle 5128">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122" name="Picture 2" descr="Germany vs. the UK – Which has the best retail supply chains? | RELEX  Solutions">
            <a:extLst>
              <a:ext uri="{FF2B5EF4-FFF2-40B4-BE49-F238E27FC236}">
                <a16:creationId xmlns:a16="http://schemas.microsoft.com/office/drawing/2014/main" id="{431463BB-8A86-4301-D602-24932696047C}"/>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12161" r="12729"/>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3326101" y="176528"/>
            <a:ext cx="7400926" cy="2319361"/>
          </a:xfrm>
        </p:spPr>
        <p:txBody>
          <a:bodyPr>
            <a:normAutofit/>
          </a:bodyPr>
          <a:lstStyle/>
          <a:p>
            <a:r>
              <a:rPr lang="en-GB" dirty="0">
                <a:solidFill>
                  <a:srgbClr val="FFFFFF"/>
                </a:solidFill>
              </a:rPr>
              <a:t>Challenges and Advantages of Working with Germans</a:t>
            </a:r>
          </a:p>
        </p:txBody>
      </p:sp>
      <p:sp>
        <p:nvSpPr>
          <p:cNvPr id="6" name="Content Placeholder 5">
            <a:extLst>
              <a:ext uri="{FF2B5EF4-FFF2-40B4-BE49-F238E27FC236}">
                <a16:creationId xmlns:a16="http://schemas.microsoft.com/office/drawing/2014/main" id="{F41E2F2F-56E3-01B7-92AF-5E590D5C5939}"/>
              </a:ext>
            </a:extLst>
          </p:cNvPr>
          <p:cNvSpPr>
            <a:spLocks noGrp="1"/>
          </p:cNvSpPr>
          <p:nvPr>
            <p:ph idx="1"/>
          </p:nvPr>
        </p:nvSpPr>
        <p:spPr>
          <a:xfrm>
            <a:off x="1321090" y="2918606"/>
            <a:ext cx="3657599" cy="3895725"/>
          </a:xfrm>
        </p:spPr>
        <p:txBody>
          <a:bodyPr anchor="ctr">
            <a:normAutofit/>
          </a:bodyPr>
          <a:lstStyle/>
          <a:p>
            <a:pPr marL="0" indent="0">
              <a:buNone/>
            </a:pPr>
            <a:r>
              <a:rPr lang="en-GB" sz="2000" dirty="0">
                <a:solidFill>
                  <a:srgbClr val="FFFFFF"/>
                </a:solidFill>
              </a:rPr>
              <a:t>Challenges:</a:t>
            </a:r>
          </a:p>
          <a:p>
            <a:r>
              <a:rPr lang="en-GB" sz="2000" dirty="0">
                <a:solidFill>
                  <a:srgbClr val="FFFFFF"/>
                </a:solidFill>
              </a:rPr>
              <a:t>Communication Challenges</a:t>
            </a:r>
          </a:p>
          <a:p>
            <a:r>
              <a:rPr lang="en-GB" sz="2000" dirty="0">
                <a:solidFill>
                  <a:srgbClr val="FFFFFF"/>
                </a:solidFill>
              </a:rPr>
              <a:t>Cultural Differences</a:t>
            </a:r>
          </a:p>
          <a:p>
            <a:r>
              <a:rPr lang="en-GB" sz="2000" dirty="0">
                <a:solidFill>
                  <a:srgbClr val="FFFFFF"/>
                </a:solidFill>
              </a:rPr>
              <a:t>Regulatory Environment</a:t>
            </a:r>
          </a:p>
          <a:p>
            <a:r>
              <a:rPr lang="en-GB" sz="2000" dirty="0">
                <a:solidFill>
                  <a:srgbClr val="FFFFFF"/>
                </a:solidFill>
              </a:rPr>
              <a:t>Decision Making Process</a:t>
            </a:r>
          </a:p>
          <a:p>
            <a:r>
              <a:rPr lang="en-GB" sz="2000" dirty="0">
                <a:solidFill>
                  <a:srgbClr val="FFFFFF"/>
                </a:solidFill>
              </a:rPr>
              <a:t>Hierarchical Structure</a:t>
            </a:r>
          </a:p>
          <a:p>
            <a:endParaRPr lang="en-GB" sz="2000" dirty="0">
              <a:solidFill>
                <a:srgbClr val="FFFFFF"/>
              </a:solidFill>
            </a:endParaRPr>
          </a:p>
          <a:p>
            <a:endParaRPr lang="en-GB" sz="2000" dirty="0">
              <a:solidFill>
                <a:srgbClr val="FFFFFF"/>
              </a:solidFill>
            </a:endParaRPr>
          </a:p>
          <a:p>
            <a:endParaRPr lang="en-GB" sz="2000" dirty="0">
              <a:solidFill>
                <a:srgbClr val="FFFFFF"/>
              </a:solidFill>
            </a:endParaRPr>
          </a:p>
          <a:p>
            <a:endParaRPr lang="en-GB" sz="2000" dirty="0">
              <a:solidFill>
                <a:srgbClr val="FFFFFF"/>
              </a:solidFill>
            </a:endParaRPr>
          </a:p>
        </p:txBody>
      </p:sp>
      <p:pic>
        <p:nvPicPr>
          <p:cNvPr id="4" name="Picture 2">
            <a:extLst>
              <a:ext uri="{FF2B5EF4-FFF2-40B4-BE49-F238E27FC236}">
                <a16:creationId xmlns:a16="http://schemas.microsoft.com/office/drawing/2014/main" id="{314F3268-68DB-A1BF-64C2-0AD4DDCFD595}"/>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
        <p:nvSpPr>
          <p:cNvPr id="7" name="Content Placeholder 5">
            <a:extLst>
              <a:ext uri="{FF2B5EF4-FFF2-40B4-BE49-F238E27FC236}">
                <a16:creationId xmlns:a16="http://schemas.microsoft.com/office/drawing/2014/main" id="{E416F14D-2DCF-A73C-8C0E-7E28A03FF405}"/>
              </a:ext>
            </a:extLst>
          </p:cNvPr>
          <p:cNvSpPr txBox="1">
            <a:spLocks/>
          </p:cNvSpPr>
          <p:nvPr/>
        </p:nvSpPr>
        <p:spPr>
          <a:xfrm>
            <a:off x="6094475" y="2918605"/>
            <a:ext cx="4868799" cy="389572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000" dirty="0">
                <a:solidFill>
                  <a:srgbClr val="FFFFFF"/>
                </a:solidFill>
              </a:rPr>
              <a:t>Advantages:</a:t>
            </a:r>
          </a:p>
          <a:p>
            <a:r>
              <a:rPr lang="en-GB" sz="2000" dirty="0">
                <a:solidFill>
                  <a:srgbClr val="FFFFFF"/>
                </a:solidFill>
              </a:rPr>
              <a:t>High Quality Workforce</a:t>
            </a:r>
          </a:p>
          <a:p>
            <a:r>
              <a:rPr lang="en-GB" sz="2000" dirty="0">
                <a:solidFill>
                  <a:srgbClr val="FFFFFF"/>
                </a:solidFill>
              </a:rPr>
              <a:t>Strong Economy</a:t>
            </a:r>
          </a:p>
          <a:p>
            <a:r>
              <a:rPr lang="en-GB" sz="2000" dirty="0">
                <a:solidFill>
                  <a:srgbClr val="FFFFFF"/>
                </a:solidFill>
              </a:rPr>
              <a:t>Quality Standards</a:t>
            </a:r>
          </a:p>
          <a:p>
            <a:r>
              <a:rPr lang="en-GB" sz="2000" dirty="0">
                <a:solidFill>
                  <a:srgbClr val="FFFFFF"/>
                </a:solidFill>
              </a:rPr>
              <a:t>Innovation and Engineering Excellence</a:t>
            </a:r>
          </a:p>
          <a:p>
            <a:r>
              <a:rPr lang="en-GB" sz="2000" dirty="0">
                <a:solidFill>
                  <a:srgbClr val="FFFFFF"/>
                </a:solidFill>
              </a:rPr>
              <a:t>Important Strategic Location</a:t>
            </a:r>
          </a:p>
          <a:p>
            <a:endParaRPr lang="en-GB" sz="2000" dirty="0">
              <a:solidFill>
                <a:srgbClr val="FFFFFF"/>
              </a:solidFill>
            </a:endParaRPr>
          </a:p>
          <a:p>
            <a:endParaRPr lang="en-GB" sz="2000" dirty="0">
              <a:solidFill>
                <a:srgbClr val="FFFFFF"/>
              </a:solidFill>
            </a:endParaRPr>
          </a:p>
          <a:p>
            <a:endParaRPr lang="en-GB" sz="2000" dirty="0">
              <a:solidFill>
                <a:srgbClr val="FFFFFF"/>
              </a:solidFill>
            </a:endParaRPr>
          </a:p>
          <a:p>
            <a:endParaRPr lang="en-GB" sz="2000" dirty="0">
              <a:solidFill>
                <a:srgbClr val="FFFFFF"/>
              </a:solidFill>
            </a:endParaRPr>
          </a:p>
        </p:txBody>
      </p:sp>
    </p:spTree>
    <p:extLst>
      <p:ext uri="{BB962C8B-B14F-4D97-AF65-F5344CB8AC3E}">
        <p14:creationId xmlns:p14="http://schemas.microsoft.com/office/powerpoint/2010/main" val="1124277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What is Cultural Sensitivity?">
            <a:extLst>
              <a:ext uri="{FF2B5EF4-FFF2-40B4-BE49-F238E27FC236}">
                <a16:creationId xmlns:a16="http://schemas.microsoft.com/office/drawing/2014/main" id="{DE6922F0-56EB-E8C8-FA34-6C4A7DCB81D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16" r="-1" b="-1"/>
          <a:stretch/>
        </p:blipFill>
        <p:spPr bwMode="auto">
          <a:xfrm>
            <a:off x="1" y="10"/>
            <a:ext cx="8769573" cy="6219635"/>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8201247" y="267145"/>
            <a:ext cx="3822189" cy="1899912"/>
          </a:xfrm>
        </p:spPr>
        <p:txBody>
          <a:bodyPr>
            <a:normAutofit/>
          </a:bodyPr>
          <a:lstStyle/>
          <a:p>
            <a:r>
              <a:rPr lang="en-GB" dirty="0"/>
              <a:t>Cultural Sensitivity</a:t>
            </a:r>
          </a:p>
        </p:txBody>
      </p:sp>
      <p:sp>
        <p:nvSpPr>
          <p:cNvPr id="3" name="Content Placeholder 2">
            <a:extLst>
              <a:ext uri="{FF2B5EF4-FFF2-40B4-BE49-F238E27FC236}">
                <a16:creationId xmlns:a16="http://schemas.microsoft.com/office/drawing/2014/main" id="{3D9B6F51-4C5F-0A9E-3B87-7BF08DCB02DE}"/>
              </a:ext>
            </a:extLst>
          </p:cNvPr>
          <p:cNvSpPr>
            <a:spLocks noGrp="1"/>
          </p:cNvSpPr>
          <p:nvPr>
            <p:ph idx="1"/>
          </p:nvPr>
        </p:nvSpPr>
        <p:spPr>
          <a:xfrm>
            <a:off x="8118207" y="2364286"/>
            <a:ext cx="3822189" cy="3742762"/>
          </a:xfrm>
        </p:spPr>
        <p:txBody>
          <a:bodyPr>
            <a:normAutofit/>
          </a:bodyPr>
          <a:lstStyle/>
          <a:p>
            <a:r>
              <a:rPr lang="en-GB" sz="2000" dirty="0"/>
              <a:t>The term “Cultural Sensitivity” is used to refer to the understanding, awareness and respect for the believes or traditions of individuals coming from different diverse cultural backgrounds. It involves appreciating and identifying differences while avoiding stereotypes and judgements. (</a:t>
            </a:r>
            <a:r>
              <a:rPr lang="en-GB" sz="2000" dirty="0" err="1"/>
              <a:t>Seah</a:t>
            </a:r>
            <a:r>
              <a:rPr lang="en-GB" sz="2000" dirty="0"/>
              <a:t>, L. 2021)</a:t>
            </a:r>
          </a:p>
        </p:txBody>
      </p:sp>
      <p:pic>
        <p:nvPicPr>
          <p:cNvPr id="4" name="Picture 2">
            <a:extLst>
              <a:ext uri="{FF2B5EF4-FFF2-40B4-BE49-F238E27FC236}">
                <a16:creationId xmlns:a16="http://schemas.microsoft.com/office/drawing/2014/main" id="{2E9B0CBB-C7FB-B05E-B16C-72DEA47B38C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778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fstede's Cultural Dimensions EXPLAINED with EXAMPLES | B2U">
            <a:extLst>
              <a:ext uri="{FF2B5EF4-FFF2-40B4-BE49-F238E27FC236}">
                <a16:creationId xmlns:a16="http://schemas.microsoft.com/office/drawing/2014/main" id="{14CFABBA-E380-D146-55F5-31BA7A0F81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31" r="11235" b="3"/>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057" name="Rectangle 205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Hofstede Cultural Dimensions Model</a:t>
            </a:r>
          </a:p>
        </p:txBody>
      </p:sp>
      <p:sp>
        <p:nvSpPr>
          <p:cNvPr id="3" name="TextBox 2">
            <a:extLst>
              <a:ext uri="{FF2B5EF4-FFF2-40B4-BE49-F238E27FC236}">
                <a16:creationId xmlns:a16="http://schemas.microsoft.com/office/drawing/2014/main" id="{C0D7BB0D-1B5C-8F26-4337-1F69BB657887}"/>
              </a:ext>
            </a:extLst>
          </p:cNvPr>
          <p:cNvSpPr txBox="1"/>
          <p:nvPr/>
        </p:nvSpPr>
        <p:spPr>
          <a:xfrm>
            <a:off x="7531610" y="2434201"/>
            <a:ext cx="3822189" cy="374276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The Term “Hofstede’s Cultural Dimensions” is used to refer to a theory that explores how cultures influence behavior and communication. </a:t>
            </a:r>
            <a:br>
              <a:rPr lang="en-US" sz="1700" dirty="0"/>
            </a:br>
            <a:r>
              <a:rPr lang="en-US" sz="1700" dirty="0"/>
              <a:t>Power Distance examines power distribution acceptance.</a:t>
            </a:r>
            <a:br>
              <a:rPr lang="en-US" sz="1700" dirty="0"/>
            </a:br>
            <a:r>
              <a:rPr lang="en-US" sz="1700" dirty="0"/>
              <a:t>High power distance cultures, like in Asia, respect hierarchy, meanwhile low power distance cultures, as seen in Scandinavia or the UK, emphasize equality.</a:t>
            </a:r>
            <a:br>
              <a:rPr lang="en-US" sz="1700" dirty="0"/>
            </a:br>
            <a:r>
              <a:rPr lang="en-US" sz="1700" dirty="0"/>
              <a:t>This concept is linked to low and high context cultures.</a:t>
            </a:r>
          </a:p>
          <a:p>
            <a:pPr indent="-228600">
              <a:lnSpc>
                <a:spcPct val="90000"/>
              </a:lnSpc>
              <a:spcAft>
                <a:spcPts val="600"/>
              </a:spcAft>
              <a:buFont typeface="Arial" panose="020B0604020202020204" pitchFamily="34" charset="0"/>
              <a:buChar char="•"/>
            </a:pPr>
            <a:endParaRPr lang="en-US" sz="1700" dirty="0"/>
          </a:p>
        </p:txBody>
      </p:sp>
      <p:pic>
        <p:nvPicPr>
          <p:cNvPr id="4" name="Picture 2">
            <a:extLst>
              <a:ext uri="{FF2B5EF4-FFF2-40B4-BE49-F238E27FC236}">
                <a16:creationId xmlns:a16="http://schemas.microsoft.com/office/drawing/2014/main" id="{0D8C68DA-5499-EE7E-CCFE-7C98E341713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5139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92B4-5B3C-711F-961A-CE41EDF72971}"/>
              </a:ext>
            </a:extLst>
          </p:cNvPr>
          <p:cNvSpPr>
            <a:spLocks noGrp="1"/>
          </p:cNvSpPr>
          <p:nvPr>
            <p:ph type="title"/>
          </p:nvPr>
        </p:nvSpPr>
        <p:spPr>
          <a:xfrm>
            <a:off x="7534275" y="393751"/>
            <a:ext cx="3819525" cy="654050"/>
          </a:xfrm>
        </p:spPr>
        <p:txBody>
          <a:bodyPr>
            <a:normAutofit/>
          </a:bodyPr>
          <a:lstStyle/>
          <a:p>
            <a:r>
              <a:rPr lang="en-US" sz="3200" kern="1200" dirty="0">
                <a:solidFill>
                  <a:schemeClr val="tx1"/>
                </a:solidFill>
                <a:latin typeface="+mj-lt"/>
                <a:ea typeface="+mj-ea"/>
                <a:cs typeface="+mj-cs"/>
              </a:rPr>
              <a:t>Power Distance</a:t>
            </a:r>
            <a:endParaRPr lang="en-GB" sz="3200" dirty="0"/>
          </a:p>
        </p:txBody>
      </p:sp>
      <p:sp>
        <p:nvSpPr>
          <p:cNvPr id="4" name="Title 1">
            <a:extLst>
              <a:ext uri="{FF2B5EF4-FFF2-40B4-BE49-F238E27FC236}">
                <a16:creationId xmlns:a16="http://schemas.microsoft.com/office/drawing/2014/main" id="{FC86CD6D-5502-7733-046D-A414409AC799}"/>
              </a:ext>
            </a:extLst>
          </p:cNvPr>
          <p:cNvSpPr txBox="1">
            <a:spLocks/>
          </p:cNvSpPr>
          <p:nvPr/>
        </p:nvSpPr>
        <p:spPr>
          <a:xfrm>
            <a:off x="523875" y="393751"/>
            <a:ext cx="5095875" cy="62886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200" dirty="0"/>
              <a:t>Uncertainty Avoidance</a:t>
            </a:r>
          </a:p>
        </p:txBody>
      </p:sp>
      <p:graphicFrame>
        <p:nvGraphicFramePr>
          <p:cNvPr id="5" name="Table 4">
            <a:extLst>
              <a:ext uri="{FF2B5EF4-FFF2-40B4-BE49-F238E27FC236}">
                <a16:creationId xmlns:a16="http://schemas.microsoft.com/office/drawing/2014/main" id="{CFDA1D09-0D79-CDDD-031A-09BE3F337E15}"/>
              </a:ext>
            </a:extLst>
          </p:cNvPr>
          <p:cNvGraphicFramePr>
            <a:graphicFrameLocks noGrp="1"/>
          </p:cNvGraphicFramePr>
          <p:nvPr>
            <p:extLst>
              <p:ext uri="{D42A27DB-BD31-4B8C-83A1-F6EECF244321}">
                <p14:modId xmlns:p14="http://schemas.microsoft.com/office/powerpoint/2010/main" val="3516830026"/>
              </p:ext>
            </p:extLst>
          </p:nvPr>
        </p:nvGraphicFramePr>
        <p:xfrm>
          <a:off x="276225" y="1022615"/>
          <a:ext cx="4942280" cy="4295478"/>
        </p:xfrm>
        <a:graphic>
          <a:graphicData uri="http://schemas.openxmlformats.org/drawingml/2006/table">
            <a:tbl>
              <a:tblPr firstRow="1" bandRow="1">
                <a:tableStyleId>{5C22544A-7EE6-4342-B048-85BDC9FD1C3A}</a:tableStyleId>
              </a:tblPr>
              <a:tblGrid>
                <a:gridCol w="2471140">
                  <a:extLst>
                    <a:ext uri="{9D8B030D-6E8A-4147-A177-3AD203B41FA5}">
                      <a16:colId xmlns:a16="http://schemas.microsoft.com/office/drawing/2014/main" val="927843740"/>
                    </a:ext>
                  </a:extLst>
                </a:gridCol>
                <a:gridCol w="2471140">
                  <a:extLst>
                    <a:ext uri="{9D8B030D-6E8A-4147-A177-3AD203B41FA5}">
                      <a16:colId xmlns:a16="http://schemas.microsoft.com/office/drawing/2014/main" val="2372413537"/>
                    </a:ext>
                  </a:extLst>
                </a:gridCol>
              </a:tblGrid>
              <a:tr h="575730">
                <a:tc>
                  <a:txBody>
                    <a:bodyPr/>
                    <a:lstStyle/>
                    <a:p>
                      <a:r>
                        <a:rPr lang="en-GB" sz="1200" dirty="0"/>
                        <a:t>Germany</a:t>
                      </a:r>
                    </a:p>
                  </a:txBody>
                  <a:tcPr marL="140761" marR="140761" marT="70381" marB="70381"/>
                </a:tc>
                <a:tc>
                  <a:txBody>
                    <a:bodyPr/>
                    <a:lstStyle/>
                    <a:p>
                      <a:r>
                        <a:rPr lang="en-GB" sz="1200"/>
                        <a:t>UK</a:t>
                      </a:r>
                    </a:p>
                  </a:txBody>
                  <a:tcPr marL="140761" marR="140761" marT="70381" marB="70381"/>
                </a:tc>
                <a:extLst>
                  <a:ext uri="{0D108BD9-81ED-4DB2-BD59-A6C34878D82A}">
                    <a16:rowId xmlns:a16="http://schemas.microsoft.com/office/drawing/2014/main" val="843830581"/>
                  </a:ext>
                </a:extLst>
              </a:tr>
              <a:tr h="361396">
                <a:tc>
                  <a:txBody>
                    <a:bodyPr/>
                    <a:lstStyle/>
                    <a:p>
                      <a:r>
                        <a:rPr lang="en-GB" sz="1200" dirty="0"/>
                        <a:t>Uncertainty Avoidance: 65</a:t>
                      </a:r>
                    </a:p>
                  </a:txBody>
                  <a:tcPr marL="140761" marR="140761" marT="70381" marB="70381"/>
                </a:tc>
                <a:tc>
                  <a:txBody>
                    <a:bodyPr/>
                    <a:lstStyle/>
                    <a:p>
                      <a:r>
                        <a:rPr lang="en-GB" sz="1200" dirty="0"/>
                        <a:t>Uncertainty Avoidance: 35</a:t>
                      </a:r>
                    </a:p>
                  </a:txBody>
                  <a:tcPr marL="140761" marR="140761" marT="70381" marB="70381"/>
                </a:tc>
                <a:extLst>
                  <a:ext uri="{0D108BD9-81ED-4DB2-BD59-A6C34878D82A}">
                    <a16:rowId xmlns:a16="http://schemas.microsoft.com/office/drawing/2014/main" val="4044685388"/>
                  </a:ext>
                </a:extLst>
              </a:tr>
              <a:tr h="645073">
                <a:tc>
                  <a:txBody>
                    <a:bodyPr/>
                    <a:lstStyle/>
                    <a:p>
                      <a:r>
                        <a:rPr lang="en-GB" sz="1200" dirty="0"/>
                        <a:t>Among the high uncertainty avoidant countries</a:t>
                      </a:r>
                    </a:p>
                  </a:txBody>
                  <a:tcPr marL="140761" marR="140761" marT="70381" marB="70381"/>
                </a:tc>
                <a:tc>
                  <a:txBody>
                    <a:bodyPr/>
                    <a:lstStyle/>
                    <a:p>
                      <a:r>
                        <a:rPr lang="en-GB" sz="1200" dirty="0"/>
                        <a:t>Low Score indicates comfort with ambiguity and changing plans</a:t>
                      </a:r>
                    </a:p>
                  </a:txBody>
                  <a:tcPr marL="140761" marR="140761" marT="70381" marB="70381"/>
                </a:tc>
                <a:extLst>
                  <a:ext uri="{0D108BD9-81ED-4DB2-BD59-A6C34878D82A}">
                    <a16:rowId xmlns:a16="http://schemas.microsoft.com/office/drawing/2014/main" val="2231911355"/>
                  </a:ext>
                </a:extLst>
              </a:tr>
              <a:tr h="645073">
                <a:tc>
                  <a:txBody>
                    <a:bodyPr/>
                    <a:lstStyle/>
                    <a:p>
                      <a:r>
                        <a:rPr lang="en-GB" sz="1200" dirty="0"/>
                        <a:t>Preference for deductive approaches over inductive ones</a:t>
                      </a:r>
                    </a:p>
                  </a:txBody>
                  <a:tcPr marL="140761" marR="140761" marT="70381" marB="70381"/>
                </a:tc>
                <a:tc>
                  <a:txBody>
                    <a:bodyPr/>
                    <a:lstStyle/>
                    <a:p>
                      <a:r>
                        <a:rPr lang="en-GB" sz="1200" dirty="0"/>
                        <a:t>Society comfortable in ambiguous situations, called “muddling through”</a:t>
                      </a:r>
                    </a:p>
                  </a:txBody>
                  <a:tcPr marL="140761" marR="140761" marT="70381" marB="70381"/>
                </a:tc>
                <a:extLst>
                  <a:ext uri="{0D108BD9-81ED-4DB2-BD59-A6C34878D82A}">
                    <a16:rowId xmlns:a16="http://schemas.microsoft.com/office/drawing/2014/main" val="2095831109"/>
                  </a:ext>
                </a:extLst>
              </a:tr>
              <a:tr h="645073">
                <a:tc>
                  <a:txBody>
                    <a:bodyPr/>
                    <a:lstStyle/>
                    <a:p>
                      <a:r>
                        <a:rPr lang="en-GB" sz="1200" dirty="0"/>
                        <a:t>Systematic overview required for decision making and planning</a:t>
                      </a:r>
                    </a:p>
                  </a:txBody>
                  <a:tcPr marL="140761" marR="140761" marT="70381" marB="70381"/>
                </a:tc>
                <a:tc>
                  <a:txBody>
                    <a:bodyPr/>
                    <a:lstStyle/>
                    <a:p>
                      <a:r>
                        <a:rPr lang="en-GB" sz="1200" dirty="0"/>
                        <a:t>Few strict rules in British society, but adherence to existing rules</a:t>
                      </a:r>
                    </a:p>
                  </a:txBody>
                  <a:tcPr marL="140761" marR="140761" marT="70381" marB="70381"/>
                </a:tc>
                <a:extLst>
                  <a:ext uri="{0D108BD9-81ED-4DB2-BD59-A6C34878D82A}">
                    <a16:rowId xmlns:a16="http://schemas.microsoft.com/office/drawing/2014/main" val="2623637129"/>
                  </a:ext>
                </a:extLst>
              </a:tr>
              <a:tr h="645073">
                <a:tc>
                  <a:txBody>
                    <a:bodyPr/>
                    <a:lstStyle/>
                    <a:p>
                      <a:r>
                        <a:rPr lang="en-GB" sz="1200" dirty="0"/>
                        <a:t>Emphasis on details to ensure certainty</a:t>
                      </a:r>
                    </a:p>
                  </a:txBody>
                  <a:tcPr marL="140761" marR="140761" marT="70381" marB="70381"/>
                </a:tc>
                <a:tc>
                  <a:txBody>
                    <a:bodyPr/>
                    <a:lstStyle/>
                    <a:p>
                      <a:r>
                        <a:rPr lang="en-GB" sz="1200" dirty="0"/>
                        <a:t>Shorter planning horizons with high emphasis on the creativity aspect as well as innovation.</a:t>
                      </a:r>
                    </a:p>
                  </a:txBody>
                  <a:tcPr marL="140761" marR="140761" marT="70381" marB="70381"/>
                </a:tc>
                <a:extLst>
                  <a:ext uri="{0D108BD9-81ED-4DB2-BD59-A6C34878D82A}">
                    <a16:rowId xmlns:a16="http://schemas.microsoft.com/office/drawing/2014/main" val="2738949100"/>
                  </a:ext>
                </a:extLst>
              </a:tr>
              <a:tr h="645073">
                <a:tc>
                  <a:txBody>
                    <a:bodyPr/>
                    <a:lstStyle/>
                    <a:p>
                      <a:r>
                        <a:rPr lang="en-GB" sz="1200" dirty="0"/>
                        <a:t>Compensates for high uncertainty by relying significantly on expertise</a:t>
                      </a:r>
                    </a:p>
                  </a:txBody>
                  <a:tcPr marL="140761" marR="140761" marT="70381" marB="70381"/>
                </a:tc>
                <a:tc>
                  <a:txBody>
                    <a:bodyPr/>
                    <a:lstStyle/>
                    <a:p>
                      <a:r>
                        <a:rPr lang="en-GB" sz="1200" dirty="0"/>
                        <a:t>High individualism and curiosity drive creativity and innovation across the society</a:t>
                      </a:r>
                    </a:p>
                  </a:txBody>
                  <a:tcPr marL="140761" marR="140761" marT="70381" marB="70381"/>
                </a:tc>
                <a:extLst>
                  <a:ext uri="{0D108BD9-81ED-4DB2-BD59-A6C34878D82A}">
                    <a16:rowId xmlns:a16="http://schemas.microsoft.com/office/drawing/2014/main" val="2063778034"/>
                  </a:ext>
                </a:extLst>
              </a:tr>
            </a:tbl>
          </a:graphicData>
        </a:graphic>
      </p:graphicFrame>
      <p:pic>
        <p:nvPicPr>
          <p:cNvPr id="6" name="Picture 2">
            <a:extLst>
              <a:ext uri="{FF2B5EF4-FFF2-40B4-BE49-F238E27FC236}">
                <a16:creationId xmlns:a16="http://schemas.microsoft.com/office/drawing/2014/main" id="{71399844-F781-BE3E-684C-13AE1206B9A0}"/>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08E29BDD-E389-845F-B5E8-912E5F2B3EFF}"/>
              </a:ext>
            </a:extLst>
          </p:cNvPr>
          <p:cNvGraphicFramePr>
            <a:graphicFrameLocks noGrp="1"/>
          </p:cNvGraphicFramePr>
          <p:nvPr>
            <p:extLst>
              <p:ext uri="{D42A27DB-BD31-4B8C-83A1-F6EECF244321}">
                <p14:modId xmlns:p14="http://schemas.microsoft.com/office/powerpoint/2010/main" val="2186970201"/>
              </p:ext>
            </p:extLst>
          </p:nvPr>
        </p:nvGraphicFramePr>
        <p:xfrm>
          <a:off x="6572252" y="1022615"/>
          <a:ext cx="4639658" cy="4055900"/>
        </p:xfrm>
        <a:graphic>
          <a:graphicData uri="http://schemas.openxmlformats.org/drawingml/2006/table">
            <a:tbl>
              <a:tblPr firstRow="1" bandRow="1">
                <a:tableStyleId>{5C22544A-7EE6-4342-B048-85BDC9FD1C3A}</a:tableStyleId>
              </a:tblPr>
              <a:tblGrid>
                <a:gridCol w="2294849">
                  <a:extLst>
                    <a:ext uri="{9D8B030D-6E8A-4147-A177-3AD203B41FA5}">
                      <a16:colId xmlns:a16="http://schemas.microsoft.com/office/drawing/2014/main" val="927843740"/>
                    </a:ext>
                  </a:extLst>
                </a:gridCol>
                <a:gridCol w="2344809">
                  <a:extLst>
                    <a:ext uri="{9D8B030D-6E8A-4147-A177-3AD203B41FA5}">
                      <a16:colId xmlns:a16="http://schemas.microsoft.com/office/drawing/2014/main" val="2372413537"/>
                    </a:ext>
                  </a:extLst>
                </a:gridCol>
              </a:tblGrid>
              <a:tr h="298895">
                <a:tc>
                  <a:txBody>
                    <a:bodyPr/>
                    <a:lstStyle/>
                    <a:p>
                      <a:r>
                        <a:rPr lang="en-GB" sz="1200" dirty="0"/>
                        <a:t>Germany</a:t>
                      </a:r>
                    </a:p>
                  </a:txBody>
                  <a:tcPr marL="73077" marR="73077" marT="36539" marB="36539"/>
                </a:tc>
                <a:tc>
                  <a:txBody>
                    <a:bodyPr/>
                    <a:lstStyle/>
                    <a:p>
                      <a:r>
                        <a:rPr lang="en-GB" sz="1200"/>
                        <a:t>UK</a:t>
                      </a:r>
                    </a:p>
                  </a:txBody>
                  <a:tcPr marL="73077" marR="73077" marT="36539" marB="36539"/>
                </a:tc>
                <a:extLst>
                  <a:ext uri="{0D108BD9-81ED-4DB2-BD59-A6C34878D82A}">
                    <a16:rowId xmlns:a16="http://schemas.microsoft.com/office/drawing/2014/main" val="843830581"/>
                  </a:ext>
                </a:extLst>
              </a:tr>
              <a:tr h="298895">
                <a:tc>
                  <a:txBody>
                    <a:bodyPr/>
                    <a:lstStyle/>
                    <a:p>
                      <a:r>
                        <a:rPr lang="en-GB" sz="1200" dirty="0"/>
                        <a:t>Power Distance Score: 35</a:t>
                      </a:r>
                    </a:p>
                  </a:txBody>
                  <a:tcPr marL="73077" marR="73077" marT="36539" marB="3653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Power Distance Score: 35</a:t>
                      </a:r>
                    </a:p>
                  </a:txBody>
                  <a:tcPr marL="73077" marR="73077" marT="36539" marB="36539"/>
                </a:tc>
                <a:extLst>
                  <a:ext uri="{0D108BD9-81ED-4DB2-BD59-A6C34878D82A}">
                    <a16:rowId xmlns:a16="http://schemas.microsoft.com/office/drawing/2014/main" val="4044685388"/>
                  </a:ext>
                </a:extLst>
              </a:tr>
              <a:tr h="691622">
                <a:tc>
                  <a:txBody>
                    <a:bodyPr/>
                    <a:lstStyle/>
                    <a:p>
                      <a:r>
                        <a:rPr lang="en-GB" sz="1200" dirty="0"/>
                        <a:t>Highly decentralised society with a very strong middle class</a:t>
                      </a:r>
                    </a:p>
                  </a:txBody>
                  <a:tcPr marL="73077" marR="73077" marT="36539" marB="36539"/>
                </a:tc>
                <a:tc>
                  <a:txBody>
                    <a:bodyPr/>
                    <a:lstStyle/>
                    <a:p>
                      <a:r>
                        <a:rPr lang="en-GB" sz="1200"/>
                        <a:t>Society believes in minimising inequalities</a:t>
                      </a:r>
                    </a:p>
                  </a:txBody>
                  <a:tcPr marL="73077" marR="73077" marT="36539" marB="36539"/>
                </a:tc>
                <a:extLst>
                  <a:ext uri="{0D108BD9-81ED-4DB2-BD59-A6C34878D82A}">
                    <a16:rowId xmlns:a16="http://schemas.microsoft.com/office/drawing/2014/main" val="2231911355"/>
                  </a:ext>
                </a:extLst>
              </a:tr>
              <a:tr h="691622">
                <a:tc>
                  <a:txBody>
                    <a:bodyPr/>
                    <a:lstStyle/>
                    <a:p>
                      <a:r>
                        <a:rPr lang="en-GB" sz="1200"/>
                        <a:t>Among the lower power distant countries</a:t>
                      </a:r>
                    </a:p>
                  </a:txBody>
                  <a:tcPr marL="73077" marR="73077" marT="36539" marB="36539"/>
                </a:tc>
                <a:tc>
                  <a:txBody>
                    <a:bodyPr/>
                    <a:lstStyle/>
                    <a:p>
                      <a:r>
                        <a:rPr lang="en-GB" sz="1200" dirty="0"/>
                        <a:t>Lower DPI score among the higher class than among the working classes</a:t>
                      </a:r>
                    </a:p>
                  </a:txBody>
                  <a:tcPr marL="73077" marR="73077" marT="36539" marB="36539"/>
                </a:tc>
                <a:extLst>
                  <a:ext uri="{0D108BD9-81ED-4DB2-BD59-A6C34878D82A}">
                    <a16:rowId xmlns:a16="http://schemas.microsoft.com/office/drawing/2014/main" val="2095831109"/>
                  </a:ext>
                </a:extLst>
              </a:tr>
              <a:tr h="691622">
                <a:tc>
                  <a:txBody>
                    <a:bodyPr/>
                    <a:lstStyle/>
                    <a:p>
                      <a:r>
                        <a:rPr lang="en-GB" sz="1200"/>
                        <a:t>Extensive determination rights influence management decisions</a:t>
                      </a:r>
                    </a:p>
                  </a:txBody>
                  <a:tcPr marL="73077" marR="73077" marT="36539" marB="36539"/>
                </a:tc>
                <a:tc>
                  <a:txBody>
                    <a:bodyPr/>
                    <a:lstStyle/>
                    <a:p>
                      <a:r>
                        <a:rPr lang="en-GB" sz="1200"/>
                        <a:t>Tensions between the established class system and the belief in social mobility</a:t>
                      </a:r>
                    </a:p>
                  </a:txBody>
                  <a:tcPr marL="73077" marR="73077" marT="36539" marB="36539"/>
                </a:tc>
                <a:extLst>
                  <a:ext uri="{0D108BD9-81ED-4DB2-BD59-A6C34878D82A}">
                    <a16:rowId xmlns:a16="http://schemas.microsoft.com/office/drawing/2014/main" val="2623637129"/>
                  </a:ext>
                </a:extLst>
              </a:tr>
              <a:tr h="691622">
                <a:tc>
                  <a:txBody>
                    <a:bodyPr/>
                    <a:lstStyle/>
                    <a:p>
                      <a:r>
                        <a:rPr lang="en-GB" sz="1200"/>
                        <a:t>Common communication and meeting style is direct and participative</a:t>
                      </a:r>
                    </a:p>
                  </a:txBody>
                  <a:tcPr marL="73077" marR="73077" marT="36539" marB="36539"/>
                </a:tc>
                <a:tc>
                  <a:txBody>
                    <a:bodyPr/>
                    <a:lstStyle/>
                    <a:p>
                      <a:r>
                        <a:rPr lang="en-GB" sz="1200"/>
                        <a:t>Sense of fair play drives the belief in treating people as equals</a:t>
                      </a:r>
                    </a:p>
                  </a:txBody>
                  <a:tcPr marL="73077" marR="73077" marT="36539" marB="36539"/>
                </a:tc>
                <a:extLst>
                  <a:ext uri="{0D108BD9-81ED-4DB2-BD59-A6C34878D82A}">
                    <a16:rowId xmlns:a16="http://schemas.microsoft.com/office/drawing/2014/main" val="2738949100"/>
                  </a:ext>
                </a:extLst>
              </a:tr>
              <a:tr h="691622">
                <a:tc>
                  <a:txBody>
                    <a:bodyPr/>
                    <a:lstStyle/>
                    <a:p>
                      <a:r>
                        <a:rPr lang="en-GB" sz="1200" dirty="0"/>
                        <a:t>Dislike for control and emphasis on leadership expertise</a:t>
                      </a:r>
                    </a:p>
                  </a:txBody>
                  <a:tcPr marL="73077" marR="73077" marT="36539" marB="36539"/>
                </a:tc>
                <a:tc>
                  <a:txBody>
                    <a:bodyPr/>
                    <a:lstStyle/>
                    <a:p>
                      <a:r>
                        <a:rPr lang="en-GB" sz="1200" dirty="0"/>
                        <a:t>Historical emphasis on social mobility despite the presence of a class system</a:t>
                      </a:r>
                    </a:p>
                  </a:txBody>
                  <a:tcPr marL="73077" marR="73077" marT="36539" marB="36539"/>
                </a:tc>
                <a:extLst>
                  <a:ext uri="{0D108BD9-81ED-4DB2-BD59-A6C34878D82A}">
                    <a16:rowId xmlns:a16="http://schemas.microsoft.com/office/drawing/2014/main" val="2063778034"/>
                  </a:ext>
                </a:extLst>
              </a:tr>
            </a:tbl>
          </a:graphicData>
        </a:graphic>
      </p:graphicFrame>
      <p:pic>
        <p:nvPicPr>
          <p:cNvPr id="6146" name="Picture 2" descr="German and british flags isolated on white Vector Image">
            <a:extLst>
              <a:ext uri="{FF2B5EF4-FFF2-40B4-BE49-F238E27FC236}">
                <a16:creationId xmlns:a16="http://schemas.microsoft.com/office/drawing/2014/main" id="{2E00381C-9233-53DB-54E8-8498740814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42" t="21647" r="5895" b="30046"/>
          <a:stretch/>
        </p:blipFill>
        <p:spPr bwMode="auto">
          <a:xfrm>
            <a:off x="5534025" y="5242500"/>
            <a:ext cx="2428875" cy="1438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1042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ultural differences between Germany and Great Britain">
            <a:extLst>
              <a:ext uri="{FF2B5EF4-FFF2-40B4-BE49-F238E27FC236}">
                <a16:creationId xmlns:a16="http://schemas.microsoft.com/office/drawing/2014/main" id="{23C8F67B-9D43-96B1-9048-7CD8F69016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255"/>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59" name="Freeform: Shape 2058">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61" name="Freeform: Shape 2060">
            <a:extLst>
              <a:ext uri="{FF2B5EF4-FFF2-40B4-BE49-F238E27FC236}">
                <a16:creationId xmlns:a16="http://schemas.microsoft.com/office/drawing/2014/main" id="{DD0D366F-455D-4298-97E9-89785ADAEC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425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3D9B6F51-4C5F-0A9E-3B87-7BF08DCB02DE}"/>
              </a:ext>
            </a:extLst>
          </p:cNvPr>
          <p:cNvSpPr>
            <a:spLocks noGrp="1"/>
          </p:cNvSpPr>
          <p:nvPr>
            <p:ph idx="1"/>
          </p:nvPr>
        </p:nvSpPr>
        <p:spPr>
          <a:xfrm>
            <a:off x="6651086" y="2524343"/>
            <a:ext cx="4458446" cy="3132654"/>
          </a:xfrm>
        </p:spPr>
        <p:txBody>
          <a:bodyPr anchor="ctr">
            <a:normAutofit/>
          </a:bodyPr>
          <a:lstStyle/>
          <a:p>
            <a:r>
              <a:rPr lang="en-GB" sz="1600"/>
              <a:t>Work Ethic: Germans are known for their strong work ethic, punctuality and attention to detail, like the British focus on professionalism and efficiency.</a:t>
            </a:r>
          </a:p>
          <a:p>
            <a:r>
              <a:rPr lang="en-GB" sz="1600"/>
              <a:t>Communication Style: While the British work culture prioritises politeness and indirectness, the Germans tend to value precision and clarity in communication.</a:t>
            </a:r>
          </a:p>
          <a:p>
            <a:r>
              <a:rPr lang="en-GB" sz="1600"/>
              <a:t>Business Practice: Germans often prefer formalities and structured procedures in their business operations, just like the British who emphasise professionalism and courtesy.</a:t>
            </a:r>
          </a:p>
        </p:txBody>
      </p:sp>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6492728" y="1071350"/>
            <a:ext cx="4775162" cy="1242924"/>
          </a:xfrm>
        </p:spPr>
        <p:txBody>
          <a:bodyPr>
            <a:normAutofit/>
          </a:bodyPr>
          <a:lstStyle/>
          <a:p>
            <a:pPr algn="ctr"/>
            <a:r>
              <a:rPr lang="en-GB" sz="3600"/>
              <a:t>Key Cultural Contrasts &amp; Similarities</a:t>
            </a:r>
          </a:p>
        </p:txBody>
      </p:sp>
      <p:sp>
        <p:nvSpPr>
          <p:cNvPr id="206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6434"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F66E0502-48CB-9E1E-215A-3FC7A9F3CA29}"/>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7184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05" name="Rectangle 4104">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098" name="Picture 2" descr="Three Steps for Communicating Better, According to Neuroscience">
            <a:extLst>
              <a:ext uri="{FF2B5EF4-FFF2-40B4-BE49-F238E27FC236}">
                <a16:creationId xmlns:a16="http://schemas.microsoft.com/office/drawing/2014/main" id="{65A76B16-765B-EF3D-D0EF-EC6B5C1F6688}"/>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t="735"/>
          <a:stretch/>
        </p:blipFill>
        <p:spPr bwMode="auto">
          <a:xfrm>
            <a:off x="-1" y="10"/>
            <a:ext cx="1219200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838199" y="557189"/>
            <a:ext cx="5155263" cy="5571899"/>
          </a:xfrm>
        </p:spPr>
        <p:txBody>
          <a:bodyPr>
            <a:normAutofit/>
          </a:bodyPr>
          <a:lstStyle/>
          <a:p>
            <a:r>
              <a:rPr lang="en-GB" dirty="0">
                <a:solidFill>
                  <a:srgbClr val="FFFFFF"/>
                </a:solidFill>
              </a:rPr>
              <a:t>Communication</a:t>
            </a:r>
            <a:br>
              <a:rPr lang="en-GB" dirty="0">
                <a:solidFill>
                  <a:srgbClr val="FFFFFF"/>
                </a:solidFill>
              </a:rPr>
            </a:br>
            <a:r>
              <a:rPr lang="en-GB" dirty="0">
                <a:solidFill>
                  <a:srgbClr val="FFFFFF"/>
                </a:solidFill>
              </a:rPr>
              <a:t>Styles</a:t>
            </a:r>
          </a:p>
        </p:txBody>
      </p:sp>
      <p:sp>
        <p:nvSpPr>
          <p:cNvPr id="3" name="Content Placeholder 2">
            <a:extLst>
              <a:ext uri="{FF2B5EF4-FFF2-40B4-BE49-F238E27FC236}">
                <a16:creationId xmlns:a16="http://schemas.microsoft.com/office/drawing/2014/main" id="{3D9B6F51-4C5F-0A9E-3B87-7BF08DCB02DE}"/>
              </a:ext>
            </a:extLst>
          </p:cNvPr>
          <p:cNvSpPr>
            <a:spLocks noGrp="1"/>
          </p:cNvSpPr>
          <p:nvPr>
            <p:ph idx="1"/>
          </p:nvPr>
        </p:nvSpPr>
        <p:spPr>
          <a:xfrm>
            <a:off x="6195375" y="557189"/>
            <a:ext cx="5158424" cy="5571899"/>
          </a:xfrm>
        </p:spPr>
        <p:txBody>
          <a:bodyPr anchor="ctr">
            <a:normAutofit/>
          </a:bodyPr>
          <a:lstStyle/>
          <a:p>
            <a:pPr marL="0" indent="0">
              <a:buNone/>
            </a:pPr>
            <a:r>
              <a:rPr lang="en-GB" sz="2000" dirty="0">
                <a:solidFill>
                  <a:srgbClr val="FFFFFF"/>
                </a:solidFill>
              </a:rPr>
              <a:t>Considering how Hofstede’s comparison between Germany and the UK showcases interesting insights into cultural differences, it is important to highlight particular aspects such as communication styles. While Germans possess a preference for direct and systematic communication which is rooted into their social values and philosophical heritage, the British embrace a more fluid and adaptable approach.</a:t>
            </a:r>
          </a:p>
          <a:p>
            <a:pPr marL="0" indent="0">
              <a:buNone/>
            </a:pPr>
            <a:r>
              <a:rPr lang="en-GB" sz="2000" dirty="0">
                <a:solidFill>
                  <a:srgbClr val="FFFFFF"/>
                </a:solidFill>
              </a:rPr>
              <a:t>This juxtaposition invites us to question how cultural differences shape not only individual interactions but wider societal dynamics.</a:t>
            </a:r>
          </a:p>
        </p:txBody>
      </p:sp>
      <p:pic>
        <p:nvPicPr>
          <p:cNvPr id="4" name="Picture 2">
            <a:extLst>
              <a:ext uri="{FF2B5EF4-FFF2-40B4-BE49-F238E27FC236}">
                <a16:creationId xmlns:a16="http://schemas.microsoft.com/office/drawing/2014/main" id="{2E9B0CBB-C7FB-B05E-B16C-72DEA47B38CC}"/>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29021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572493" y="238539"/>
            <a:ext cx="11018520" cy="1434415"/>
          </a:xfrm>
        </p:spPr>
        <p:txBody>
          <a:bodyPr anchor="b">
            <a:normAutofit/>
          </a:bodyPr>
          <a:lstStyle/>
          <a:p>
            <a:r>
              <a:rPr lang="en-GB" sz="5400"/>
              <a:t>Recommendations </a:t>
            </a:r>
          </a:p>
        </p:txBody>
      </p:sp>
      <p:sp>
        <p:nvSpPr>
          <p:cNvPr id="717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9B6F51-4C5F-0A9E-3B87-7BF08DCB02DE}"/>
              </a:ext>
            </a:extLst>
          </p:cNvPr>
          <p:cNvSpPr>
            <a:spLocks noGrp="1"/>
          </p:cNvSpPr>
          <p:nvPr>
            <p:ph idx="1"/>
          </p:nvPr>
        </p:nvSpPr>
        <p:spPr>
          <a:xfrm>
            <a:off x="572493" y="2071316"/>
            <a:ext cx="6713552" cy="4610156"/>
          </a:xfrm>
        </p:spPr>
        <p:txBody>
          <a:bodyPr anchor="t">
            <a:normAutofit fontScale="92500" lnSpcReduction="10000"/>
          </a:bodyPr>
          <a:lstStyle/>
          <a:p>
            <a:r>
              <a:rPr lang="en-GB" sz="2200" dirty="0"/>
              <a:t>Embracing the cultural challenges</a:t>
            </a:r>
          </a:p>
          <a:p>
            <a:r>
              <a:rPr lang="en-GB" sz="2200" dirty="0"/>
              <a:t>Providing cultural sensitivity training </a:t>
            </a:r>
          </a:p>
          <a:p>
            <a:r>
              <a:rPr lang="en-GB" sz="2200" dirty="0"/>
              <a:t>Implementing hierarchical structure</a:t>
            </a:r>
          </a:p>
          <a:p>
            <a:r>
              <a:rPr lang="en-GB" sz="2200" dirty="0"/>
              <a:t>Complying with the regulatory environment</a:t>
            </a:r>
          </a:p>
          <a:p>
            <a:pPr marL="0" indent="0">
              <a:buNone/>
            </a:pPr>
            <a:r>
              <a:rPr lang="en-GB" sz="2200" dirty="0"/>
              <a:t>Understanding and respecting the cultural differences is crucial for successful business operations between the UK and Germany such as Tesco’s expansion. By adapting communication styles, work practices and work ethic, Tesco can ensure positive relationships and successfully navigate the challenges of working in Germany. </a:t>
            </a:r>
          </a:p>
          <a:p>
            <a:pPr marL="0" indent="0">
              <a:buNone/>
            </a:pPr>
            <a:r>
              <a:rPr lang="en-GB" sz="2200" dirty="0"/>
              <a:t>Lastly it is important for Tesco to understand the German retail environment as the unions in Germany are very powerful. Stores that fail to do so are doomed to fail from the start and will be actively put out of business by these unions. An example of this is Walmart.</a:t>
            </a:r>
          </a:p>
          <a:p>
            <a:endParaRPr lang="en-GB" sz="2200" dirty="0"/>
          </a:p>
          <a:p>
            <a:endParaRPr lang="en-GB" sz="2200" dirty="0"/>
          </a:p>
          <a:p>
            <a:endParaRPr lang="en-GB" sz="2200" dirty="0"/>
          </a:p>
        </p:txBody>
      </p:sp>
      <p:pic>
        <p:nvPicPr>
          <p:cNvPr id="7170" name="Picture 2" descr="Movement Strategy/Recommendations/Innovate in Free Knowledge - Meta">
            <a:extLst>
              <a:ext uri="{FF2B5EF4-FFF2-40B4-BE49-F238E27FC236}">
                <a16:creationId xmlns:a16="http://schemas.microsoft.com/office/drawing/2014/main" id="{839696C8-0362-68E4-A32E-E084E71CD4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795"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a:extLst>
              <a:ext uri="{FF2B5EF4-FFF2-40B4-BE49-F238E27FC236}">
                <a16:creationId xmlns:a16="http://schemas.microsoft.com/office/drawing/2014/main" id="{AEC3C712-D6FE-E801-A450-2EFB9EAB8135}"/>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0684164" y="6304278"/>
            <a:ext cx="1339272" cy="377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2663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C00E5-05B1-B8B5-BF77-7BB63D034B7F}"/>
              </a:ext>
            </a:extLst>
          </p:cNvPr>
          <p:cNvSpPr>
            <a:spLocks noGrp="1"/>
          </p:cNvSpPr>
          <p:nvPr>
            <p:ph type="title"/>
          </p:nvPr>
        </p:nvSpPr>
        <p:spPr>
          <a:xfrm>
            <a:off x="3632651" y="-264436"/>
            <a:ext cx="10515600" cy="1325563"/>
          </a:xfrm>
        </p:spPr>
        <p:txBody>
          <a:bodyPr>
            <a:normAutofit/>
          </a:bodyPr>
          <a:lstStyle/>
          <a:p>
            <a:r>
              <a:rPr lang="en-GB" sz="2800" dirty="0"/>
              <a:t>References</a:t>
            </a:r>
          </a:p>
        </p:txBody>
      </p:sp>
      <p:sp>
        <p:nvSpPr>
          <p:cNvPr id="3" name="Content Placeholder 2">
            <a:extLst>
              <a:ext uri="{FF2B5EF4-FFF2-40B4-BE49-F238E27FC236}">
                <a16:creationId xmlns:a16="http://schemas.microsoft.com/office/drawing/2014/main" id="{3D9B6F51-4C5F-0A9E-3B87-7BF08DCB02DE}"/>
              </a:ext>
            </a:extLst>
          </p:cNvPr>
          <p:cNvSpPr>
            <a:spLocks noGrp="1"/>
          </p:cNvSpPr>
          <p:nvPr>
            <p:ph idx="1"/>
          </p:nvPr>
        </p:nvSpPr>
        <p:spPr>
          <a:xfrm>
            <a:off x="0" y="326580"/>
            <a:ext cx="11544300" cy="6531419"/>
          </a:xfrm>
        </p:spPr>
        <p:txBody>
          <a:bodyPr>
            <a:normAutofit fontScale="55000" lnSpcReduction="20000"/>
          </a:bodyPr>
          <a:lstStyle/>
          <a:p>
            <a:pPr marL="0" indent="0">
              <a:buNone/>
            </a:pPr>
            <a:r>
              <a:rPr lang="en-GB" sz="1700" dirty="0"/>
              <a:t>Figure 1 –  </a:t>
            </a:r>
            <a:br>
              <a:rPr lang="en-GB" sz="1700" dirty="0"/>
            </a:br>
            <a:r>
              <a:rPr lang="en-GB" sz="1700" dirty="0"/>
              <a:t>Available at:</a:t>
            </a:r>
            <a:br>
              <a:rPr lang="en-GB" sz="1700" dirty="0"/>
            </a:br>
            <a:r>
              <a:rPr lang="en-GB" sz="1700" dirty="0">
                <a:hlinkClick r:id="rId2"/>
              </a:rPr>
              <a:t>https://tradingeconomics.com/tsco:ln:sales</a:t>
            </a:r>
            <a:br>
              <a:rPr lang="en-GB" sz="1700" dirty="0"/>
            </a:br>
            <a:r>
              <a:rPr lang="en-GB" sz="1700" dirty="0"/>
              <a:t>[Accessed: 30/03/2024]</a:t>
            </a:r>
          </a:p>
          <a:p>
            <a:pPr marL="0" indent="0">
              <a:buNone/>
            </a:pPr>
            <a:r>
              <a:rPr lang="en-GB" sz="1700" i="1" dirty="0"/>
              <a:t>Tesco puts squeeze on suppliers so it can cut grocery prices for customers – </a:t>
            </a:r>
            <a:br>
              <a:rPr lang="en-GB" sz="1700" dirty="0"/>
            </a:br>
            <a:r>
              <a:rPr lang="en-GB" sz="1700" dirty="0"/>
              <a:t>Available at: </a:t>
            </a:r>
            <a:br>
              <a:rPr lang="en-GB" sz="1700" dirty="0"/>
            </a:br>
            <a:r>
              <a:rPr lang="en-GB" sz="1700" dirty="0">
                <a:hlinkClick r:id="rId3"/>
              </a:rPr>
              <a:t>https://www.theguardian.com/business/2023/jul/16/tesco-puts-squeeze-on-suppliers-so-it-can-cut-grocery-prices-for-customers-inflation</a:t>
            </a:r>
            <a:br>
              <a:rPr lang="en-GB" sz="1700" dirty="0"/>
            </a:br>
            <a:r>
              <a:rPr lang="en-GB" sz="1700" dirty="0"/>
              <a:t>[Accessed: 30/03/2024]</a:t>
            </a:r>
          </a:p>
          <a:p>
            <a:pPr marL="0" indent="0">
              <a:buNone/>
            </a:pPr>
            <a:r>
              <a:rPr lang="en-GB" sz="1700" i="1" dirty="0"/>
              <a:t>Tesco reports online sales surge, advances digital platform –</a:t>
            </a:r>
            <a:br>
              <a:rPr lang="en-GB" sz="1700" dirty="0"/>
            </a:br>
            <a:r>
              <a:rPr lang="en-GB" sz="1700" dirty="0"/>
              <a:t>Available at:</a:t>
            </a:r>
            <a:br>
              <a:rPr lang="en-GB" sz="1700" dirty="0"/>
            </a:br>
            <a:r>
              <a:rPr lang="en-GB" sz="1700" dirty="0"/>
              <a:t> </a:t>
            </a:r>
            <a:r>
              <a:rPr lang="en-GB" sz="1700" dirty="0">
                <a:hlinkClick r:id="rId4"/>
              </a:rPr>
              <a:t>https://www.computerweekly.com/news/252499325/Tesco-reports-online-sales-surge-advances-digital-platform#:~:text=Online%20sales%20participation%20doubled%20to,the%20end%20of%20the%20year</a:t>
            </a:r>
            <a:r>
              <a:rPr lang="en-GB" sz="1700" dirty="0"/>
              <a:t>.</a:t>
            </a:r>
            <a:br>
              <a:rPr lang="en-GB" sz="1700" dirty="0"/>
            </a:br>
            <a:r>
              <a:rPr lang="en-GB" sz="1700" dirty="0"/>
              <a:t>[Accessed: 30/03/2024]</a:t>
            </a:r>
          </a:p>
          <a:p>
            <a:pPr marL="0" indent="0">
              <a:buNone/>
            </a:pPr>
            <a:r>
              <a:rPr lang="en-GB" sz="1700" i="1" dirty="0"/>
              <a:t>Approach to quality management at Tesco –</a:t>
            </a:r>
            <a:br>
              <a:rPr lang="en-GB" sz="1700" dirty="0"/>
            </a:br>
            <a:r>
              <a:rPr lang="en-GB" sz="1700" dirty="0"/>
              <a:t>Available at: </a:t>
            </a:r>
            <a:br>
              <a:rPr lang="en-GB" sz="1700" dirty="0"/>
            </a:br>
            <a:r>
              <a:rPr lang="en-GB" sz="1700" dirty="0">
                <a:hlinkClick r:id="rId5"/>
              </a:rPr>
              <a:t>https://www.ukessays.com/essays/marketing/approach-to-quality-management-at-tesco.php</a:t>
            </a:r>
            <a:br>
              <a:rPr lang="en-GB" sz="1700" dirty="0"/>
            </a:br>
            <a:r>
              <a:rPr lang="en-GB" sz="1700" dirty="0"/>
              <a:t>[Accessed: 30/03/2024]</a:t>
            </a:r>
          </a:p>
          <a:p>
            <a:pPr marL="0" indent="0">
              <a:buNone/>
            </a:pPr>
            <a:r>
              <a:rPr lang="en-GB" sz="1700" i="1" dirty="0"/>
              <a:t>Doing business in Germany: benefits, challenges and culture –</a:t>
            </a:r>
            <a:br>
              <a:rPr lang="en-GB" sz="1700" dirty="0"/>
            </a:br>
            <a:r>
              <a:rPr lang="en-GB" sz="1700" dirty="0"/>
              <a:t>Available at:</a:t>
            </a:r>
            <a:br>
              <a:rPr lang="en-GB" sz="1700" dirty="0"/>
            </a:br>
            <a:r>
              <a:rPr lang="en-GB" sz="1700" dirty="0">
                <a:hlinkClick r:id="rId6"/>
              </a:rPr>
              <a:t>https://joinhorizons.com/doing-business-in-germany/</a:t>
            </a:r>
            <a:br>
              <a:rPr lang="en-GB" sz="1700" dirty="0"/>
            </a:br>
            <a:r>
              <a:rPr lang="en-GB" sz="1700" dirty="0"/>
              <a:t>[Accessed: 30/03/2024]</a:t>
            </a:r>
          </a:p>
          <a:p>
            <a:pPr marL="0" indent="0">
              <a:buNone/>
            </a:pPr>
            <a:r>
              <a:rPr lang="en-GB" sz="1700" i="1" dirty="0"/>
              <a:t>A guide to German work culture vs the UK –</a:t>
            </a:r>
            <a:br>
              <a:rPr lang="en-GB" sz="1700" dirty="0"/>
            </a:br>
            <a:r>
              <a:rPr lang="en-GB" sz="1700" dirty="0"/>
              <a:t>Available at:</a:t>
            </a:r>
            <a:br>
              <a:rPr lang="en-GB" sz="1700" dirty="0"/>
            </a:br>
            <a:r>
              <a:rPr lang="en-GB" sz="1700" dirty="0">
                <a:hlinkClick r:id="rId7"/>
              </a:rPr>
              <a:t>https://gr4.io/insights/german-work-culture-vs-the-uk/</a:t>
            </a:r>
            <a:br>
              <a:rPr lang="en-GB" sz="1700" dirty="0"/>
            </a:br>
            <a:r>
              <a:rPr lang="en-GB" sz="1700" dirty="0"/>
              <a:t>[Accessed: 30/03/2024]</a:t>
            </a:r>
          </a:p>
          <a:p>
            <a:pPr marL="0" indent="0">
              <a:buNone/>
            </a:pPr>
            <a:r>
              <a:rPr lang="en-GB" sz="1700" dirty="0"/>
              <a:t>Understanding foreign culture can boost productivity</a:t>
            </a:r>
            <a:br>
              <a:rPr lang="en-GB" sz="1700" dirty="0"/>
            </a:br>
            <a:r>
              <a:rPr lang="en-GB" sz="1700" dirty="0"/>
              <a:t>Available at:</a:t>
            </a:r>
            <a:br>
              <a:rPr lang="en-GB" sz="1700" dirty="0"/>
            </a:br>
            <a:r>
              <a:rPr lang="en-GB" sz="1700" dirty="0">
                <a:hlinkClick r:id="rId8"/>
              </a:rPr>
              <a:t>https://www.shrm.org/topics-tools/news/understanding-foreign-culture-can-boost-productivity</a:t>
            </a:r>
            <a:br>
              <a:rPr lang="en-GB" sz="1700" dirty="0"/>
            </a:br>
            <a:r>
              <a:rPr lang="en-GB" sz="1700" dirty="0"/>
              <a:t>[Accessed: 30/03/2024]</a:t>
            </a:r>
          </a:p>
          <a:p>
            <a:pPr marL="0" indent="0">
              <a:buNone/>
            </a:pPr>
            <a:r>
              <a:rPr lang="en-GB" sz="1700" i="1" dirty="0"/>
              <a:t>How do cultural attitudes to work affect international business –</a:t>
            </a:r>
            <a:br>
              <a:rPr lang="en-GB" sz="1700" dirty="0"/>
            </a:br>
            <a:r>
              <a:rPr lang="en-GB" sz="1700" dirty="0"/>
              <a:t>Available at:</a:t>
            </a:r>
            <a:br>
              <a:rPr lang="en-GB" sz="1700" dirty="0"/>
            </a:br>
            <a:r>
              <a:rPr lang="en-GB" sz="1700" dirty="0">
                <a:hlinkClick r:id="rId9"/>
              </a:rPr>
              <a:t>https://online.york.ac.uk/how-do-cultural-attitudes-to-work-affect-international-business/</a:t>
            </a:r>
            <a:br>
              <a:rPr lang="en-GB" sz="1700" dirty="0"/>
            </a:br>
            <a:r>
              <a:rPr lang="en-GB" sz="1700" dirty="0"/>
              <a:t>[Accessed: 30/03/2024]</a:t>
            </a:r>
          </a:p>
          <a:p>
            <a:pPr marL="0" indent="0">
              <a:buNone/>
            </a:pPr>
            <a:r>
              <a:rPr lang="en-GB" sz="1700" i="1" dirty="0"/>
              <a:t>The importance of Cultural Awareness in international business</a:t>
            </a:r>
            <a:br>
              <a:rPr lang="en-GB" sz="1700" dirty="0"/>
            </a:br>
            <a:r>
              <a:rPr lang="en-GB" sz="1700" dirty="0"/>
              <a:t>Available at:</a:t>
            </a:r>
            <a:br>
              <a:rPr lang="en-GB" sz="1700" dirty="0"/>
            </a:br>
            <a:r>
              <a:rPr lang="en-GB" sz="1700" dirty="0">
                <a:hlinkClick r:id="rId10"/>
              </a:rPr>
              <a:t>https://www.airswift.com/blog/importance-of-cultural-awareness</a:t>
            </a:r>
            <a:br>
              <a:rPr lang="en-GB" sz="1700" dirty="0"/>
            </a:br>
            <a:r>
              <a:rPr lang="en-GB" sz="1700" dirty="0"/>
              <a:t>[Accessed: 30/03/2024]</a:t>
            </a:r>
          </a:p>
          <a:p>
            <a:pPr marL="0" indent="0">
              <a:buNone/>
            </a:pPr>
            <a:r>
              <a:rPr lang="en-GB" sz="1700" i="1" dirty="0"/>
              <a:t>Defining culture &amp; intercultural communication – </a:t>
            </a:r>
            <a:br>
              <a:rPr lang="en-GB" sz="1700" dirty="0"/>
            </a:br>
            <a:r>
              <a:rPr lang="en-GB" sz="1700" dirty="0"/>
              <a:t>Available at:</a:t>
            </a:r>
            <a:br>
              <a:rPr lang="en-GB" sz="1700" dirty="0"/>
            </a:br>
            <a:r>
              <a:rPr lang="en-GB" sz="1700" dirty="0">
                <a:hlinkClick r:id="rId11"/>
              </a:rPr>
              <a:t>https://textbooks.whatcom.edu/cmst245/chapter/6-1/</a:t>
            </a:r>
            <a:br>
              <a:rPr lang="en-GB" sz="1700" dirty="0"/>
            </a:br>
            <a:r>
              <a:rPr lang="en-GB" sz="1700" dirty="0"/>
              <a:t>[Accessed: 30/03/2024]</a:t>
            </a:r>
          </a:p>
          <a:p>
            <a:pPr marL="0" indent="0">
              <a:buNone/>
            </a:pPr>
            <a:r>
              <a:rPr lang="en-GB" sz="1700" i="1" dirty="0"/>
              <a:t>Country comparison tool – </a:t>
            </a:r>
            <a:br>
              <a:rPr lang="en-GB" sz="1700" dirty="0"/>
            </a:br>
            <a:r>
              <a:rPr lang="en-GB" sz="1700" dirty="0"/>
              <a:t>Available at:</a:t>
            </a:r>
            <a:br>
              <a:rPr lang="en-GB" sz="1700" dirty="0"/>
            </a:br>
            <a:r>
              <a:rPr lang="en-US" sz="1700" dirty="0">
                <a:effectLst/>
                <a:ea typeface="Times New Roman" panose="02020603050405020304" pitchFamily="18" charset="0"/>
                <a:cs typeface="Arial" panose="020B0604020202020204" pitchFamily="34" charset="0"/>
                <a:hlinkClick r:id="rId12"/>
              </a:rPr>
              <a:t>https://www.hofstede-insights.com/country-comparison-tool?countries=germany%2Cunited+kingdom</a:t>
            </a:r>
            <a:br>
              <a:rPr lang="en-US" sz="1700" dirty="0">
                <a:effectLst/>
                <a:ea typeface="Times New Roman" panose="02020603050405020304" pitchFamily="18" charset="0"/>
                <a:cs typeface="Arial" panose="020B0604020202020204" pitchFamily="34" charset="0"/>
              </a:rPr>
            </a:br>
            <a:r>
              <a:rPr lang="en-GB" sz="1700" dirty="0"/>
              <a:t>[Accessed: 30/03/2024]</a:t>
            </a:r>
            <a:endParaRPr lang="en-US" sz="1700" dirty="0">
              <a:effectLst/>
              <a:ea typeface="Times New Roman" panose="02020603050405020304" pitchFamily="18" charset="0"/>
              <a:cs typeface="Arial" panose="020B0604020202020204" pitchFamily="34" charset="0"/>
            </a:endParaRPr>
          </a:p>
          <a:p>
            <a:pPr marL="0" indent="0">
              <a:buNone/>
            </a:pPr>
            <a:r>
              <a:rPr lang="en-US" sz="1700" dirty="0">
                <a:effectLst/>
                <a:ea typeface="Times New Roman" panose="02020603050405020304" pitchFamily="18" charset="0"/>
                <a:cs typeface="Arial" panose="020B0604020202020204" pitchFamily="34" charset="0"/>
              </a:rPr>
              <a:t>Tesco’s adjusted operating profit declined by 6.9% in fiscal 22/23 –</a:t>
            </a:r>
            <a:br>
              <a:rPr lang="en-US" sz="1700" dirty="0">
                <a:effectLst/>
                <a:ea typeface="Times New Roman" panose="02020603050405020304" pitchFamily="18" charset="0"/>
                <a:cs typeface="Arial" panose="020B0604020202020204" pitchFamily="34" charset="0"/>
              </a:rPr>
            </a:br>
            <a:r>
              <a:rPr lang="en-GB" sz="1700" dirty="0"/>
              <a:t>Available at:</a:t>
            </a:r>
            <a:br>
              <a:rPr lang="en-US" sz="1700" dirty="0">
                <a:effectLst/>
                <a:ea typeface="Times New Roman" panose="02020603050405020304" pitchFamily="18" charset="0"/>
                <a:cs typeface="Arial" panose="020B0604020202020204" pitchFamily="34" charset="0"/>
              </a:rPr>
            </a:br>
            <a:r>
              <a:rPr lang="en-US" sz="1700" dirty="0">
                <a:effectLst/>
                <a:ea typeface="Times New Roman" panose="02020603050405020304" pitchFamily="18" charset="0"/>
                <a:cs typeface="Arial" panose="020B0604020202020204" pitchFamily="34" charset="0"/>
                <a:hlinkClick r:id="rId13"/>
              </a:rPr>
              <a:t>https://www.retail-insight-network.com/news/tesco-2022-23-result-uk/</a:t>
            </a:r>
            <a:br>
              <a:rPr lang="en-US" sz="1700" dirty="0">
                <a:ea typeface="Times New Roman" panose="02020603050405020304" pitchFamily="18" charset="0"/>
                <a:cs typeface="Arial" panose="020B0604020202020204" pitchFamily="34" charset="0"/>
              </a:rPr>
            </a:br>
            <a:r>
              <a:rPr lang="en-GB" sz="1700" dirty="0"/>
              <a:t>[Accessed: 30/03/2024]</a:t>
            </a:r>
            <a:endParaRPr lang="en-US" sz="1700" dirty="0">
              <a:effectLst/>
              <a:ea typeface="Times New Roman" panose="02020603050405020304" pitchFamily="18" charset="0"/>
              <a:cs typeface="Arial" panose="020B0604020202020204" pitchFamily="34" charset="0"/>
            </a:endParaRPr>
          </a:p>
          <a:p>
            <a:endParaRPr lang="en-GB" sz="1200" dirty="0"/>
          </a:p>
          <a:p>
            <a:endParaRPr lang="en-GB" sz="1600" dirty="0"/>
          </a:p>
          <a:p>
            <a:endParaRPr lang="en-GB" sz="1600" dirty="0"/>
          </a:p>
          <a:p>
            <a:endParaRPr lang="en-GB" sz="1600" dirty="0"/>
          </a:p>
          <a:p>
            <a:endParaRPr lang="en-GB" sz="1600" dirty="0"/>
          </a:p>
          <a:p>
            <a:endParaRPr lang="en-GB" sz="1600" dirty="0"/>
          </a:p>
          <a:p>
            <a:endParaRPr lang="en-GB" dirty="0"/>
          </a:p>
        </p:txBody>
      </p:sp>
    </p:spTree>
    <p:extLst>
      <p:ext uri="{BB962C8B-B14F-4D97-AF65-F5344CB8AC3E}">
        <p14:creationId xmlns:p14="http://schemas.microsoft.com/office/powerpoint/2010/main" val="1323910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754</TotalTime>
  <Words>1844</Words>
  <Application>Microsoft Office PowerPoint</Application>
  <PresentationFormat>Widescreen</PresentationFormat>
  <Paragraphs>123</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Aptos Display</vt:lpstr>
      <vt:lpstr>Arial</vt:lpstr>
      <vt:lpstr>Calibri</vt:lpstr>
      <vt:lpstr>Times New Roman</vt:lpstr>
      <vt:lpstr>Office Theme</vt:lpstr>
      <vt:lpstr>Module:LCBB6001 International business Communications Module Lecturer: Zainab Atta Student:Danica Kanchevska Student ID: 2124692 </vt:lpstr>
      <vt:lpstr>Introduction and Expansion Plans</vt:lpstr>
      <vt:lpstr>Strengths &amp; Weaknesses</vt:lpstr>
      <vt:lpstr>Financial Performance - Revenue Trends</vt:lpstr>
      <vt:lpstr>PowerPoint Presentation</vt:lpstr>
      <vt:lpstr>Economic Opportunities</vt:lpstr>
      <vt:lpstr>Issues with Expanding into Germany</vt:lpstr>
      <vt:lpstr>Challenges and Advantages of Working with Germans</vt:lpstr>
      <vt:lpstr>Cultural Sensitivity</vt:lpstr>
      <vt:lpstr>Hofstede Cultural Dimensions Model</vt:lpstr>
      <vt:lpstr>Power Distance</vt:lpstr>
      <vt:lpstr>Key Cultural Contrasts &amp; Similarities</vt:lpstr>
      <vt:lpstr>Communication Styles</vt:lpstr>
      <vt:lpstr>Recommendations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Mane kanchevski</dc:creator>
  <cp:lastModifiedBy>Mane kanchevski</cp:lastModifiedBy>
  <cp:revision>3</cp:revision>
  <dcterms:created xsi:type="dcterms:W3CDTF">2024-03-15T15:57:53Z</dcterms:created>
  <dcterms:modified xsi:type="dcterms:W3CDTF">2024-03-31T12:58:52Z</dcterms:modified>
</cp:coreProperties>
</file>