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82" r:id="rId3"/>
    <p:sldId id="275" r:id="rId4"/>
    <p:sldId id="257" r:id="rId5"/>
    <p:sldId id="258" r:id="rId6"/>
    <p:sldId id="367" r:id="rId7"/>
    <p:sldId id="364" r:id="rId8"/>
    <p:sldId id="259" r:id="rId9"/>
    <p:sldId id="260" r:id="rId10"/>
    <p:sldId id="261" r:id="rId11"/>
    <p:sldId id="262" r:id="rId12"/>
    <p:sldId id="263" r:id="rId13"/>
    <p:sldId id="265" r:id="rId14"/>
    <p:sldId id="266" r:id="rId15"/>
    <p:sldId id="264" r:id="rId16"/>
    <p:sldId id="365" r:id="rId17"/>
    <p:sldId id="288" r:id="rId18"/>
    <p:sldId id="277" r:id="rId19"/>
    <p:sldId id="285" r:id="rId20"/>
    <p:sldId id="286" r:id="rId21"/>
    <p:sldId id="26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3D2D4E-177F-42F3-8CF9-5455A22DE0F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4A914272-495B-450D-AD36-E1BE685842CD}">
      <dgm:prSet phldrT="[Text]" custT="1"/>
      <dgm:spPr>
        <a:xfrm>
          <a:off x="3394725" y="244625"/>
          <a:ext cx="972844" cy="749208"/>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buNone/>
          </a:pPr>
          <a:r>
            <a:rPr lang="en-GB" sz="1200" b="1" dirty="0">
              <a:solidFill>
                <a:srgbClr val="7030A0"/>
              </a:solidFill>
              <a:latin typeface="Calibri"/>
              <a:ea typeface="+mn-ea"/>
              <a:cs typeface="+mn-cs"/>
            </a:rPr>
            <a:t>The world economy</a:t>
          </a:r>
        </a:p>
      </dgm:t>
    </dgm:pt>
    <dgm:pt modelId="{BFC29375-7265-45F8-AC58-2DD51FB87B58}" type="parTrans" cxnId="{B82DCAEC-6586-497B-B9DE-8EDBDBCEBDB1}">
      <dgm:prSet/>
      <dgm:spPr/>
      <dgm:t>
        <a:bodyPr/>
        <a:lstStyle/>
        <a:p>
          <a:endParaRPr lang="en-GB"/>
        </a:p>
      </dgm:t>
    </dgm:pt>
    <dgm:pt modelId="{1E49D1A0-8990-4BCF-ABC6-72D84F9EED63}" type="sibTrans" cxnId="{B82DCAEC-6586-497B-B9DE-8EDBDBCEBDB1}">
      <dgm:prSet/>
      <dgm:spPr/>
      <dgm:t>
        <a:bodyPr/>
        <a:lstStyle/>
        <a:p>
          <a:endParaRPr lang="en-GB"/>
        </a:p>
      </dgm:t>
    </dgm:pt>
    <dgm:pt modelId="{4F7C1198-20C0-45AE-A35E-393976248B2C}">
      <dgm:prSet phldrT="[Text]" custT="1"/>
      <dgm:spPr>
        <a:xfrm>
          <a:off x="730428" y="1816238"/>
          <a:ext cx="972844" cy="749208"/>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buNone/>
          </a:pPr>
          <a:r>
            <a:rPr lang="en-GB" sz="1200" b="1" dirty="0">
              <a:solidFill>
                <a:srgbClr val="7030A0"/>
              </a:solidFill>
              <a:latin typeface="Calibri"/>
              <a:ea typeface="+mn-ea"/>
              <a:cs typeface="+mn-cs"/>
            </a:rPr>
            <a:t>Trade</a:t>
          </a:r>
        </a:p>
      </dgm:t>
    </dgm:pt>
    <dgm:pt modelId="{72F711B0-C6EE-4117-A972-4D503E29C6C4}" type="parTrans" cxnId="{FB6755D5-145D-4FB4-BECC-838119211FAC}">
      <dgm:prSet/>
      <dgm:spPr>
        <a:xfrm>
          <a:off x="1108757" y="891145"/>
          <a:ext cx="2664296" cy="822403"/>
        </a:xfrm>
        <a:custGeom>
          <a:avLst/>
          <a:gdLst/>
          <a:ahLst/>
          <a:cxnLst/>
          <a:rect l="0" t="0" r="0" b="0"/>
          <a:pathLst>
            <a:path>
              <a:moveTo>
                <a:pt x="2664296" y="0"/>
              </a:moveTo>
              <a:lnTo>
                <a:pt x="2664296" y="732280"/>
              </a:lnTo>
              <a:lnTo>
                <a:pt x="0" y="732280"/>
              </a:lnTo>
              <a:lnTo>
                <a:pt x="0" y="822403"/>
              </a:lnTo>
            </a:path>
          </a:pathLst>
        </a:custGeom>
        <a:noFill/>
        <a:ln w="25400" cap="flat" cmpd="sng" algn="ctr">
          <a:solidFill>
            <a:srgbClr val="4F81BD">
              <a:shade val="60000"/>
              <a:hueOff val="0"/>
              <a:satOff val="0"/>
              <a:lumOff val="0"/>
              <a:alphaOff val="0"/>
            </a:srgbClr>
          </a:solidFill>
          <a:prstDash val="solid"/>
        </a:ln>
        <a:effectLst/>
      </dgm:spPr>
      <dgm:t>
        <a:bodyPr/>
        <a:lstStyle/>
        <a:p>
          <a:endParaRPr lang="en-GB"/>
        </a:p>
      </dgm:t>
    </dgm:pt>
    <dgm:pt modelId="{5354C61A-1901-469B-94BB-CFB04AF6E12D}" type="sibTrans" cxnId="{FB6755D5-145D-4FB4-BECC-838119211FAC}">
      <dgm:prSet/>
      <dgm:spPr/>
      <dgm:t>
        <a:bodyPr/>
        <a:lstStyle/>
        <a:p>
          <a:endParaRPr lang="en-GB"/>
        </a:p>
      </dgm:t>
    </dgm:pt>
    <dgm:pt modelId="{B60174AA-F77C-4243-BD49-5FD241940266}">
      <dgm:prSet phldrT="[Text]" custT="1"/>
      <dgm:spPr>
        <a:xfrm>
          <a:off x="135912" y="2848382"/>
          <a:ext cx="972844" cy="749208"/>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buNone/>
          </a:pPr>
          <a:r>
            <a:rPr lang="en-GB" sz="1200" b="1" dirty="0">
              <a:solidFill>
                <a:srgbClr val="7030A0"/>
              </a:solidFill>
              <a:latin typeface="Calibri"/>
              <a:ea typeface="+mn-ea"/>
              <a:cs typeface="+mn-cs"/>
            </a:rPr>
            <a:t>Absolute advantage</a:t>
          </a:r>
        </a:p>
      </dgm:t>
    </dgm:pt>
    <dgm:pt modelId="{DA53DCB8-3606-4CFB-9F48-2A48BCCE3A8B}" type="parTrans" cxnId="{9DDCBD06-3AC4-4A7C-81C0-8A02FC7AB654}">
      <dgm:prSet/>
      <dgm:spPr>
        <a:xfrm>
          <a:off x="514240" y="2462757"/>
          <a:ext cx="594516" cy="282935"/>
        </a:xfrm>
        <a:custGeom>
          <a:avLst/>
          <a:gdLst/>
          <a:ahLst/>
          <a:cxnLst/>
          <a:rect l="0" t="0" r="0" b="0"/>
          <a:pathLst>
            <a:path>
              <a:moveTo>
                <a:pt x="594516" y="0"/>
              </a:moveTo>
              <a:lnTo>
                <a:pt x="594516" y="192812"/>
              </a:lnTo>
              <a:lnTo>
                <a:pt x="0" y="192812"/>
              </a:lnTo>
              <a:lnTo>
                <a:pt x="0" y="282935"/>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2935E2A8-F7D5-4A84-9219-F2A951CF8840}" type="sibTrans" cxnId="{9DDCBD06-3AC4-4A7C-81C0-8A02FC7AB654}">
      <dgm:prSet/>
      <dgm:spPr/>
      <dgm:t>
        <a:bodyPr/>
        <a:lstStyle/>
        <a:p>
          <a:endParaRPr lang="en-GB"/>
        </a:p>
      </dgm:t>
    </dgm:pt>
    <dgm:pt modelId="{E74BAEA9-6175-41D4-81EB-E2B944CCFF5F}">
      <dgm:prSet phldrT="[Text]" custT="1"/>
      <dgm:spPr>
        <a:xfrm>
          <a:off x="1324944" y="2848382"/>
          <a:ext cx="972844" cy="749208"/>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buNone/>
          </a:pPr>
          <a:r>
            <a:rPr lang="en-GB" sz="1200" b="1" dirty="0">
              <a:solidFill>
                <a:srgbClr val="7030A0"/>
              </a:solidFill>
              <a:latin typeface="Calibri"/>
              <a:ea typeface="+mn-ea"/>
              <a:cs typeface="+mn-cs"/>
            </a:rPr>
            <a:t>Comparative advantage</a:t>
          </a:r>
        </a:p>
      </dgm:t>
    </dgm:pt>
    <dgm:pt modelId="{5F343972-5848-4080-833F-D9B2D3829C81}" type="parTrans" cxnId="{D28D2DA3-9769-4A82-9AB6-7C9A358E5AC7}">
      <dgm:prSet/>
      <dgm:spPr>
        <a:xfrm>
          <a:off x="1108757" y="2462757"/>
          <a:ext cx="594516" cy="282935"/>
        </a:xfrm>
        <a:custGeom>
          <a:avLst/>
          <a:gdLst/>
          <a:ahLst/>
          <a:cxnLst/>
          <a:rect l="0" t="0" r="0" b="0"/>
          <a:pathLst>
            <a:path>
              <a:moveTo>
                <a:pt x="0" y="0"/>
              </a:moveTo>
              <a:lnTo>
                <a:pt x="0" y="192812"/>
              </a:lnTo>
              <a:lnTo>
                <a:pt x="594516" y="192812"/>
              </a:lnTo>
              <a:lnTo>
                <a:pt x="594516" y="282935"/>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ECC42393-A8D6-478D-96C5-212F597DD7CD}" type="sibTrans" cxnId="{D28D2DA3-9769-4A82-9AB6-7C9A358E5AC7}">
      <dgm:prSet/>
      <dgm:spPr/>
      <dgm:t>
        <a:bodyPr/>
        <a:lstStyle/>
        <a:p>
          <a:endParaRPr lang="en-GB"/>
        </a:p>
      </dgm:t>
    </dgm:pt>
    <dgm:pt modelId="{376CFAEC-367E-4F15-B56D-A662B11EA06B}">
      <dgm:prSet phldrT="[Text]" custT="1"/>
      <dgm:spPr>
        <a:xfrm>
          <a:off x="3358807" y="1774910"/>
          <a:ext cx="972844" cy="749208"/>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buNone/>
          </a:pPr>
          <a:r>
            <a:rPr lang="en-GB" sz="1200" b="1" dirty="0">
              <a:solidFill>
                <a:srgbClr val="7030A0"/>
              </a:solidFill>
              <a:latin typeface="Calibri"/>
              <a:ea typeface="+mn-ea"/>
              <a:cs typeface="+mn-cs"/>
            </a:rPr>
            <a:t>Mone</a:t>
          </a:r>
          <a:r>
            <a:rPr lang="en-GB" sz="1200" dirty="0">
              <a:solidFill>
                <a:srgbClr val="7030A0"/>
              </a:solidFill>
              <a:latin typeface="Calibri"/>
              <a:ea typeface="+mn-ea"/>
              <a:cs typeface="+mn-cs"/>
            </a:rPr>
            <a:t>y</a:t>
          </a:r>
        </a:p>
      </dgm:t>
    </dgm:pt>
    <dgm:pt modelId="{3CBB91D3-330B-4877-BBEA-3B8275D9300B}" type="parTrans" cxnId="{EF98C68F-9024-4224-9CDE-D766FE1623DC}">
      <dgm:prSet/>
      <dgm:spPr>
        <a:xfrm>
          <a:off x="3691416" y="891145"/>
          <a:ext cx="91440" cy="781075"/>
        </a:xfrm>
        <a:custGeom>
          <a:avLst/>
          <a:gdLst/>
          <a:ahLst/>
          <a:cxnLst/>
          <a:rect l="0" t="0" r="0" b="0"/>
          <a:pathLst>
            <a:path>
              <a:moveTo>
                <a:pt x="81637" y="0"/>
              </a:moveTo>
              <a:lnTo>
                <a:pt x="81637" y="690952"/>
              </a:lnTo>
              <a:lnTo>
                <a:pt x="45720" y="690952"/>
              </a:lnTo>
              <a:lnTo>
                <a:pt x="45720" y="781075"/>
              </a:lnTo>
            </a:path>
          </a:pathLst>
        </a:custGeom>
        <a:noFill/>
        <a:ln w="25400" cap="flat" cmpd="sng" algn="ctr">
          <a:solidFill>
            <a:srgbClr val="4F81BD">
              <a:shade val="60000"/>
              <a:hueOff val="0"/>
              <a:satOff val="0"/>
              <a:lumOff val="0"/>
              <a:alphaOff val="0"/>
            </a:srgbClr>
          </a:solidFill>
          <a:prstDash val="solid"/>
        </a:ln>
        <a:effectLst/>
      </dgm:spPr>
      <dgm:t>
        <a:bodyPr/>
        <a:lstStyle/>
        <a:p>
          <a:endParaRPr lang="en-GB"/>
        </a:p>
      </dgm:t>
    </dgm:pt>
    <dgm:pt modelId="{B1FF5D22-7DA9-48B5-B60F-6E29F60428A8}" type="sibTrans" cxnId="{EF98C68F-9024-4224-9CDE-D766FE1623DC}">
      <dgm:prSet/>
      <dgm:spPr/>
      <dgm:t>
        <a:bodyPr/>
        <a:lstStyle/>
        <a:p>
          <a:endParaRPr lang="en-GB"/>
        </a:p>
      </dgm:t>
    </dgm:pt>
    <dgm:pt modelId="{EAFF9E6D-8AAB-4B17-817F-2F4DC7CB2983}">
      <dgm:prSet phldrT="[Text]" custT="1"/>
      <dgm:spPr>
        <a:xfrm>
          <a:off x="4964042" y="2939236"/>
          <a:ext cx="972844" cy="749208"/>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buNone/>
          </a:pPr>
          <a:r>
            <a:rPr lang="en-GB" sz="1200" b="1" dirty="0">
              <a:solidFill>
                <a:srgbClr val="7030A0"/>
              </a:solidFill>
              <a:latin typeface="Calibri"/>
              <a:ea typeface="+mn-ea"/>
              <a:cs typeface="+mn-cs"/>
            </a:rPr>
            <a:t>Financial markets</a:t>
          </a:r>
        </a:p>
      </dgm:t>
    </dgm:pt>
    <dgm:pt modelId="{F6A0A078-57DE-4B4D-A5F8-B75E72293B99}" type="parTrans" cxnId="{34B21368-F0E8-4177-A0D1-548D9300E134}">
      <dgm:prSet/>
      <dgm:spPr>
        <a:xfrm>
          <a:off x="3737136" y="2421430"/>
          <a:ext cx="1605235" cy="415117"/>
        </a:xfrm>
        <a:custGeom>
          <a:avLst/>
          <a:gdLst/>
          <a:ahLst/>
          <a:cxnLst/>
          <a:rect l="0" t="0" r="0" b="0"/>
          <a:pathLst>
            <a:path>
              <a:moveTo>
                <a:pt x="0" y="0"/>
              </a:moveTo>
              <a:lnTo>
                <a:pt x="0" y="324993"/>
              </a:lnTo>
              <a:lnTo>
                <a:pt x="1605235" y="324993"/>
              </a:lnTo>
              <a:lnTo>
                <a:pt x="1605235" y="415117"/>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3864CAA4-D8A2-44A2-BAFB-4FB527CB9235}" type="sibTrans" cxnId="{34B21368-F0E8-4177-A0D1-548D9300E134}">
      <dgm:prSet/>
      <dgm:spPr/>
      <dgm:t>
        <a:bodyPr/>
        <a:lstStyle/>
        <a:p>
          <a:endParaRPr lang="en-GB"/>
        </a:p>
      </dgm:t>
    </dgm:pt>
    <dgm:pt modelId="{F784F928-CD27-4400-A41F-18265CF3E65C}">
      <dgm:prSet custT="1"/>
      <dgm:spPr>
        <a:xfrm>
          <a:off x="6583005" y="1848868"/>
          <a:ext cx="972844" cy="749208"/>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buNone/>
          </a:pPr>
          <a:r>
            <a:rPr lang="en-GB" sz="1200" b="1" dirty="0">
              <a:solidFill>
                <a:srgbClr val="7030A0"/>
              </a:solidFill>
              <a:latin typeface="Calibri"/>
              <a:ea typeface="+mn-ea"/>
              <a:cs typeface="+mn-cs"/>
            </a:rPr>
            <a:t>Capital investment</a:t>
          </a:r>
        </a:p>
      </dgm:t>
    </dgm:pt>
    <dgm:pt modelId="{A059C67C-B9EA-4F52-85F2-C05DD3817B0F}" type="parTrans" cxnId="{22853980-1362-46E6-8D51-5B7671C0EF4B}">
      <dgm:prSet/>
      <dgm:spPr>
        <a:xfrm>
          <a:off x="3773053" y="891145"/>
          <a:ext cx="3188280" cy="855033"/>
        </a:xfrm>
        <a:custGeom>
          <a:avLst/>
          <a:gdLst/>
          <a:ahLst/>
          <a:cxnLst/>
          <a:rect l="0" t="0" r="0" b="0"/>
          <a:pathLst>
            <a:path>
              <a:moveTo>
                <a:pt x="0" y="0"/>
              </a:moveTo>
              <a:lnTo>
                <a:pt x="0" y="764910"/>
              </a:lnTo>
              <a:lnTo>
                <a:pt x="3188280" y="764910"/>
              </a:lnTo>
              <a:lnTo>
                <a:pt x="3188280" y="855033"/>
              </a:lnTo>
            </a:path>
          </a:pathLst>
        </a:custGeom>
        <a:noFill/>
        <a:ln w="25400" cap="flat" cmpd="sng" algn="ctr">
          <a:solidFill>
            <a:srgbClr val="4F81BD">
              <a:shade val="60000"/>
              <a:hueOff val="0"/>
              <a:satOff val="0"/>
              <a:lumOff val="0"/>
              <a:alphaOff val="0"/>
            </a:srgbClr>
          </a:solidFill>
          <a:prstDash val="solid"/>
        </a:ln>
        <a:effectLst/>
      </dgm:spPr>
      <dgm:t>
        <a:bodyPr/>
        <a:lstStyle/>
        <a:p>
          <a:endParaRPr lang="en-GB"/>
        </a:p>
      </dgm:t>
    </dgm:pt>
    <dgm:pt modelId="{99D14680-225F-4519-8B70-132006A6ED92}" type="sibTrans" cxnId="{22853980-1362-46E6-8D51-5B7671C0EF4B}">
      <dgm:prSet/>
      <dgm:spPr/>
      <dgm:t>
        <a:bodyPr/>
        <a:lstStyle/>
        <a:p>
          <a:endParaRPr lang="en-GB"/>
        </a:p>
      </dgm:t>
    </dgm:pt>
    <dgm:pt modelId="{14B568CA-8D01-4DD8-AF65-4D9D01913398}">
      <dgm:prSet custT="1"/>
      <dgm:spPr>
        <a:xfrm>
          <a:off x="3775010" y="2939236"/>
          <a:ext cx="972844" cy="749208"/>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buNone/>
          </a:pPr>
          <a:r>
            <a:rPr lang="en-GB" sz="1200" b="1" dirty="0">
              <a:solidFill>
                <a:srgbClr val="7030A0"/>
              </a:solidFill>
              <a:latin typeface="Calibri"/>
              <a:ea typeface="+mn-ea"/>
              <a:cs typeface="+mn-cs"/>
            </a:rPr>
            <a:t>Foreign exchange</a:t>
          </a:r>
        </a:p>
      </dgm:t>
    </dgm:pt>
    <dgm:pt modelId="{2874B48A-0283-4928-BB2C-2DB1429BC196}" type="parTrans" cxnId="{ADA966A3-9B90-4696-A972-56DBE5F9E99B}">
      <dgm:prSet/>
      <dgm:spPr>
        <a:xfrm>
          <a:off x="3737136" y="2421430"/>
          <a:ext cx="416202" cy="415117"/>
        </a:xfrm>
        <a:custGeom>
          <a:avLst/>
          <a:gdLst/>
          <a:ahLst/>
          <a:cxnLst/>
          <a:rect l="0" t="0" r="0" b="0"/>
          <a:pathLst>
            <a:path>
              <a:moveTo>
                <a:pt x="0" y="0"/>
              </a:moveTo>
              <a:lnTo>
                <a:pt x="0" y="324993"/>
              </a:lnTo>
              <a:lnTo>
                <a:pt x="416202" y="324993"/>
              </a:lnTo>
              <a:lnTo>
                <a:pt x="416202" y="415117"/>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B58D4DCB-7220-4FFE-91BE-C9474B1ACBC2}" type="sibTrans" cxnId="{ADA966A3-9B90-4696-A972-56DBE5F9E99B}">
      <dgm:prSet/>
      <dgm:spPr/>
      <dgm:t>
        <a:bodyPr/>
        <a:lstStyle/>
        <a:p>
          <a:endParaRPr lang="en-GB"/>
        </a:p>
      </dgm:t>
    </dgm:pt>
    <dgm:pt modelId="{A79FE8A0-AAC7-472F-A3D2-1E5DF62D2558}">
      <dgm:prSet custT="1"/>
      <dgm:spPr>
        <a:xfrm>
          <a:off x="2513977" y="2848382"/>
          <a:ext cx="972844" cy="749208"/>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buNone/>
          </a:pPr>
          <a:r>
            <a:rPr lang="en-GB" sz="1200" b="1" dirty="0">
              <a:solidFill>
                <a:srgbClr val="7030A0"/>
              </a:solidFill>
              <a:latin typeface="Calibri"/>
              <a:ea typeface="+mn-ea"/>
              <a:cs typeface="+mn-cs"/>
            </a:rPr>
            <a:t>Interest rates</a:t>
          </a:r>
        </a:p>
      </dgm:t>
    </dgm:pt>
    <dgm:pt modelId="{7C1595B9-A0A6-46A6-AF57-A4A0359C9302}" type="parTrans" cxnId="{5B393F34-286A-46BB-89B9-9BBB2AD9BE11}">
      <dgm:prSet/>
      <dgm:spPr>
        <a:xfrm>
          <a:off x="2892305" y="2421430"/>
          <a:ext cx="844830" cy="324263"/>
        </a:xfrm>
        <a:custGeom>
          <a:avLst/>
          <a:gdLst/>
          <a:ahLst/>
          <a:cxnLst/>
          <a:rect l="0" t="0" r="0" b="0"/>
          <a:pathLst>
            <a:path>
              <a:moveTo>
                <a:pt x="844830" y="0"/>
              </a:moveTo>
              <a:lnTo>
                <a:pt x="844830" y="234140"/>
              </a:lnTo>
              <a:lnTo>
                <a:pt x="0" y="234140"/>
              </a:lnTo>
              <a:lnTo>
                <a:pt x="0" y="324263"/>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17DA963E-3CBD-44E2-B492-EC21B3BDE4D0}" type="sibTrans" cxnId="{5B393F34-286A-46BB-89B9-9BBB2AD9BE11}">
      <dgm:prSet/>
      <dgm:spPr/>
      <dgm:t>
        <a:bodyPr/>
        <a:lstStyle/>
        <a:p>
          <a:endParaRPr lang="en-GB"/>
        </a:p>
      </dgm:t>
    </dgm:pt>
    <dgm:pt modelId="{27F2D387-ACC0-49B6-9993-E7472E8216AA}">
      <dgm:prSet custT="1"/>
      <dgm:spPr>
        <a:xfrm>
          <a:off x="7249522" y="2971866"/>
          <a:ext cx="972844" cy="749208"/>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buNone/>
          </a:pPr>
          <a:r>
            <a:rPr lang="en-GB" sz="1200" b="1" dirty="0">
              <a:solidFill>
                <a:srgbClr val="7030A0"/>
              </a:solidFill>
              <a:latin typeface="Calibri"/>
              <a:ea typeface="+mn-ea"/>
              <a:cs typeface="+mn-cs"/>
            </a:rPr>
            <a:t>Portfolio investment</a:t>
          </a:r>
        </a:p>
      </dgm:t>
    </dgm:pt>
    <dgm:pt modelId="{CC41E13C-A067-4B2E-85DB-42D9333242A3}" type="parTrans" cxnId="{A78B27FE-B25C-47D8-A7BB-7D18AE8C7711}">
      <dgm:prSet/>
      <dgm:spPr>
        <a:xfrm>
          <a:off x="6961334" y="2495387"/>
          <a:ext cx="666516" cy="373789"/>
        </a:xfrm>
        <a:custGeom>
          <a:avLst/>
          <a:gdLst/>
          <a:ahLst/>
          <a:cxnLst/>
          <a:rect l="0" t="0" r="0" b="0"/>
          <a:pathLst>
            <a:path>
              <a:moveTo>
                <a:pt x="0" y="0"/>
              </a:moveTo>
              <a:lnTo>
                <a:pt x="0" y="283665"/>
              </a:lnTo>
              <a:lnTo>
                <a:pt x="666516" y="283665"/>
              </a:lnTo>
              <a:lnTo>
                <a:pt x="666516" y="373789"/>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DB5325FE-1F30-4DF2-81DA-9D44EC8C30FC}" type="sibTrans" cxnId="{A78B27FE-B25C-47D8-A7BB-7D18AE8C7711}">
      <dgm:prSet/>
      <dgm:spPr/>
      <dgm:t>
        <a:bodyPr/>
        <a:lstStyle/>
        <a:p>
          <a:endParaRPr lang="en-GB"/>
        </a:p>
      </dgm:t>
    </dgm:pt>
    <dgm:pt modelId="{BE417EB1-59F8-43FA-B1C5-3CBB6C9B601F}">
      <dgm:prSet custT="1"/>
      <dgm:spPr>
        <a:xfrm>
          <a:off x="6153075" y="2939236"/>
          <a:ext cx="972844" cy="749208"/>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buNone/>
          </a:pPr>
          <a:r>
            <a:rPr lang="en-GB" sz="1200" b="1" dirty="0">
              <a:solidFill>
                <a:srgbClr val="7030A0"/>
              </a:solidFill>
              <a:latin typeface="Calibri"/>
              <a:ea typeface="+mn-ea"/>
              <a:cs typeface="+mn-cs"/>
            </a:rPr>
            <a:t>Foreign direct investment (FDI)</a:t>
          </a:r>
        </a:p>
      </dgm:t>
    </dgm:pt>
    <dgm:pt modelId="{2C7B7A53-B84E-4A6E-8089-D6C9C485BBB9}" type="parTrans" cxnId="{75819B28-B77B-47CE-B7C9-B2924C3AF188}">
      <dgm:prSet/>
      <dgm:spPr>
        <a:xfrm>
          <a:off x="6531403" y="2495387"/>
          <a:ext cx="429930" cy="341159"/>
        </a:xfrm>
        <a:custGeom>
          <a:avLst/>
          <a:gdLst/>
          <a:ahLst/>
          <a:cxnLst/>
          <a:rect l="0" t="0" r="0" b="0"/>
          <a:pathLst>
            <a:path>
              <a:moveTo>
                <a:pt x="429930" y="0"/>
              </a:moveTo>
              <a:lnTo>
                <a:pt x="429930" y="251035"/>
              </a:lnTo>
              <a:lnTo>
                <a:pt x="0" y="251035"/>
              </a:lnTo>
              <a:lnTo>
                <a:pt x="0" y="341159"/>
              </a:lnTo>
            </a:path>
          </a:pathLst>
        </a:custGeom>
        <a:noFill/>
        <a:ln w="25400" cap="flat" cmpd="sng" algn="ctr">
          <a:solidFill>
            <a:srgbClr val="4F81BD">
              <a:shade val="80000"/>
              <a:hueOff val="0"/>
              <a:satOff val="0"/>
              <a:lumOff val="0"/>
              <a:alphaOff val="0"/>
            </a:srgbClr>
          </a:solidFill>
          <a:prstDash val="solid"/>
        </a:ln>
        <a:effectLst/>
      </dgm:spPr>
      <dgm:t>
        <a:bodyPr/>
        <a:lstStyle/>
        <a:p>
          <a:endParaRPr lang="en-GB"/>
        </a:p>
      </dgm:t>
    </dgm:pt>
    <dgm:pt modelId="{35B3FADF-8440-4179-AA8E-9B3123B51AFF}" type="sibTrans" cxnId="{75819B28-B77B-47CE-B7C9-B2924C3AF188}">
      <dgm:prSet/>
      <dgm:spPr/>
      <dgm:t>
        <a:bodyPr/>
        <a:lstStyle/>
        <a:p>
          <a:endParaRPr lang="en-GB"/>
        </a:p>
      </dgm:t>
    </dgm:pt>
    <dgm:pt modelId="{FCE8BA47-D141-4F3A-AD15-1709A2B41169}" type="pres">
      <dgm:prSet presAssocID="{A53D2D4E-177F-42F3-8CF9-5455A22DE0FF}" presName="hierChild1" presStyleCnt="0">
        <dgm:presLayoutVars>
          <dgm:chPref val="1"/>
          <dgm:dir/>
          <dgm:animOne val="branch"/>
          <dgm:animLvl val="lvl"/>
          <dgm:resizeHandles/>
        </dgm:presLayoutVars>
      </dgm:prSet>
      <dgm:spPr/>
    </dgm:pt>
    <dgm:pt modelId="{77096824-B95B-4E83-8313-CBCBD018F689}" type="pres">
      <dgm:prSet presAssocID="{4A914272-495B-450D-AD36-E1BE685842CD}" presName="hierRoot1" presStyleCnt="0"/>
      <dgm:spPr/>
    </dgm:pt>
    <dgm:pt modelId="{B3E9B4F4-7E26-47C5-82E7-7A21001CDBF8}" type="pres">
      <dgm:prSet presAssocID="{4A914272-495B-450D-AD36-E1BE685842CD}" presName="composite" presStyleCnt="0"/>
      <dgm:spPr/>
    </dgm:pt>
    <dgm:pt modelId="{B3D226EF-DBED-47F2-802B-64650FE6A533}" type="pres">
      <dgm:prSet presAssocID="{4A914272-495B-450D-AD36-E1BE685842CD}" presName="background" presStyleLbl="node0" presStyleIdx="0" presStyleCnt="1"/>
      <dgm:spPr>
        <a:xfrm>
          <a:off x="3286631" y="141936"/>
          <a:ext cx="972844" cy="749208"/>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17144053-B7B0-4692-98C2-6E516695968F}" type="pres">
      <dgm:prSet presAssocID="{4A914272-495B-450D-AD36-E1BE685842CD}" presName="text" presStyleLbl="fgAcc0" presStyleIdx="0" presStyleCnt="1" custScaleY="121279" custLinFactY="-7316" custLinFactNeighborX="-29573" custLinFactNeighborY="-100000">
        <dgm:presLayoutVars>
          <dgm:chPref val="3"/>
        </dgm:presLayoutVars>
      </dgm:prSet>
      <dgm:spPr/>
    </dgm:pt>
    <dgm:pt modelId="{F4C538A5-A75E-4A67-A4C9-287FE2A743E2}" type="pres">
      <dgm:prSet presAssocID="{4A914272-495B-450D-AD36-E1BE685842CD}" presName="hierChild2" presStyleCnt="0"/>
      <dgm:spPr/>
    </dgm:pt>
    <dgm:pt modelId="{948DF286-1CB0-4D97-86F7-E3CD29665644}" type="pres">
      <dgm:prSet presAssocID="{72F711B0-C6EE-4117-A972-4D503E29C6C4}" presName="Name10" presStyleLbl="parChTrans1D2" presStyleIdx="0" presStyleCnt="3"/>
      <dgm:spPr/>
    </dgm:pt>
    <dgm:pt modelId="{4A6F1391-4152-4C3E-BD89-8E92811412A0}" type="pres">
      <dgm:prSet presAssocID="{4F7C1198-20C0-45AE-A35E-393976248B2C}" presName="hierRoot2" presStyleCnt="0"/>
      <dgm:spPr/>
    </dgm:pt>
    <dgm:pt modelId="{E18C1E8A-D3E0-4F29-B0E6-2F4D491F65D8}" type="pres">
      <dgm:prSet presAssocID="{4F7C1198-20C0-45AE-A35E-393976248B2C}" presName="composite2" presStyleCnt="0"/>
      <dgm:spPr/>
    </dgm:pt>
    <dgm:pt modelId="{BDACA902-EA5A-40A0-84CF-DE306941DB44}" type="pres">
      <dgm:prSet presAssocID="{4F7C1198-20C0-45AE-A35E-393976248B2C}" presName="background2" presStyleLbl="node2" presStyleIdx="0" presStyleCnt="3"/>
      <dgm:spPr>
        <a:xfrm>
          <a:off x="622334" y="1713549"/>
          <a:ext cx="972844" cy="749208"/>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0F596989-4524-482A-85BA-413B6A86292A}" type="pres">
      <dgm:prSet presAssocID="{4F7C1198-20C0-45AE-A35E-393976248B2C}" presName="text2" presStyleLbl="fgAcc2" presStyleIdx="0" presStyleCnt="3" custScaleY="121279" custLinFactNeighborX="2116" custLinFactNeighborY="-19989">
        <dgm:presLayoutVars>
          <dgm:chPref val="3"/>
        </dgm:presLayoutVars>
      </dgm:prSet>
      <dgm:spPr/>
    </dgm:pt>
    <dgm:pt modelId="{CF43B005-C83D-4DBC-AD31-91B56E01BC1B}" type="pres">
      <dgm:prSet presAssocID="{4F7C1198-20C0-45AE-A35E-393976248B2C}" presName="hierChild3" presStyleCnt="0"/>
      <dgm:spPr/>
    </dgm:pt>
    <dgm:pt modelId="{EEA2E9DA-882A-4FC4-96C9-02EAFB3D4E4C}" type="pres">
      <dgm:prSet presAssocID="{DA53DCB8-3606-4CFB-9F48-2A48BCCE3A8B}" presName="Name17" presStyleLbl="parChTrans1D3" presStyleIdx="0" presStyleCnt="7"/>
      <dgm:spPr/>
    </dgm:pt>
    <dgm:pt modelId="{A81AD52A-C21B-4EE6-8519-F05F85238CD8}" type="pres">
      <dgm:prSet presAssocID="{B60174AA-F77C-4243-BD49-5FD241940266}" presName="hierRoot3" presStyleCnt="0"/>
      <dgm:spPr/>
    </dgm:pt>
    <dgm:pt modelId="{E842A3AF-CF61-4703-A19B-7D3C526A34C5}" type="pres">
      <dgm:prSet presAssocID="{B60174AA-F77C-4243-BD49-5FD241940266}" presName="composite3" presStyleCnt="0"/>
      <dgm:spPr/>
    </dgm:pt>
    <dgm:pt modelId="{7D0EE220-DEAA-488D-88F0-F05060736888}" type="pres">
      <dgm:prSet presAssocID="{B60174AA-F77C-4243-BD49-5FD241940266}" presName="background3" presStyleLbl="node3" presStyleIdx="0" presStyleCnt="7"/>
      <dgm:spPr>
        <a:xfrm>
          <a:off x="27818" y="2745693"/>
          <a:ext cx="972844" cy="749208"/>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59588A27-2563-448D-A131-69F7FA139DD7}" type="pres">
      <dgm:prSet presAssocID="{B60174AA-F77C-4243-BD49-5FD241940266}" presName="text3" presStyleLbl="fgAcc3" presStyleIdx="0" presStyleCnt="7" custScaleY="121279" custLinFactNeighborX="2116" custLinFactNeighborY="-19989">
        <dgm:presLayoutVars>
          <dgm:chPref val="3"/>
        </dgm:presLayoutVars>
      </dgm:prSet>
      <dgm:spPr/>
    </dgm:pt>
    <dgm:pt modelId="{2CABFCEC-C443-4AB7-9CC3-15F2F4F55F37}" type="pres">
      <dgm:prSet presAssocID="{B60174AA-F77C-4243-BD49-5FD241940266}" presName="hierChild4" presStyleCnt="0"/>
      <dgm:spPr/>
    </dgm:pt>
    <dgm:pt modelId="{69F4DA38-26DD-4C5C-A1A0-327B08651EEF}" type="pres">
      <dgm:prSet presAssocID="{5F343972-5848-4080-833F-D9B2D3829C81}" presName="Name17" presStyleLbl="parChTrans1D3" presStyleIdx="1" presStyleCnt="7"/>
      <dgm:spPr/>
    </dgm:pt>
    <dgm:pt modelId="{56CB94EB-479F-4979-AFCE-86D01FDFE8F7}" type="pres">
      <dgm:prSet presAssocID="{E74BAEA9-6175-41D4-81EB-E2B944CCFF5F}" presName="hierRoot3" presStyleCnt="0"/>
      <dgm:spPr/>
    </dgm:pt>
    <dgm:pt modelId="{D47B17C7-E18F-4442-B8AA-8B9D3DCCCB8C}" type="pres">
      <dgm:prSet presAssocID="{E74BAEA9-6175-41D4-81EB-E2B944CCFF5F}" presName="composite3" presStyleCnt="0"/>
      <dgm:spPr/>
    </dgm:pt>
    <dgm:pt modelId="{970B6C49-2814-49C3-92DE-03A4A8D3EA5D}" type="pres">
      <dgm:prSet presAssocID="{E74BAEA9-6175-41D4-81EB-E2B944CCFF5F}" presName="background3" presStyleLbl="node3" presStyleIdx="1" presStyleCnt="7"/>
      <dgm:spPr>
        <a:xfrm>
          <a:off x="1216850" y="2745693"/>
          <a:ext cx="972844" cy="749208"/>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AC72051C-5084-41EA-84FE-4A310AAB82E8}" type="pres">
      <dgm:prSet presAssocID="{E74BAEA9-6175-41D4-81EB-E2B944CCFF5F}" presName="text3" presStyleLbl="fgAcc3" presStyleIdx="1" presStyleCnt="7" custScaleY="121279" custLinFactNeighborX="2116" custLinFactNeighborY="-19989">
        <dgm:presLayoutVars>
          <dgm:chPref val="3"/>
        </dgm:presLayoutVars>
      </dgm:prSet>
      <dgm:spPr/>
    </dgm:pt>
    <dgm:pt modelId="{BC0E5D7A-8AF8-44F3-B734-4C05A8A355C4}" type="pres">
      <dgm:prSet presAssocID="{E74BAEA9-6175-41D4-81EB-E2B944CCFF5F}" presName="hierChild4" presStyleCnt="0"/>
      <dgm:spPr/>
    </dgm:pt>
    <dgm:pt modelId="{D6B1BE42-E483-4FB4-8902-D86900067F7E}" type="pres">
      <dgm:prSet presAssocID="{3CBB91D3-330B-4877-BBEA-3B8275D9300B}" presName="Name10" presStyleLbl="parChTrans1D2" presStyleIdx="1" presStyleCnt="3"/>
      <dgm:spPr/>
    </dgm:pt>
    <dgm:pt modelId="{6AC34372-4D8B-428B-80CD-7BB2CE689508}" type="pres">
      <dgm:prSet presAssocID="{376CFAEC-367E-4F15-B56D-A662B11EA06B}" presName="hierRoot2" presStyleCnt="0"/>
      <dgm:spPr/>
    </dgm:pt>
    <dgm:pt modelId="{5A087C96-E418-46EC-AA6F-A525E9D62C3A}" type="pres">
      <dgm:prSet presAssocID="{376CFAEC-367E-4F15-B56D-A662B11EA06B}" presName="composite2" presStyleCnt="0"/>
      <dgm:spPr/>
    </dgm:pt>
    <dgm:pt modelId="{D8C6BE73-B464-45DD-B15A-0F2356FC7370}" type="pres">
      <dgm:prSet presAssocID="{376CFAEC-367E-4F15-B56D-A662B11EA06B}" presName="background2" presStyleLbl="node2" presStyleIdx="1" presStyleCnt="3"/>
      <dgm:spPr>
        <a:xfrm>
          <a:off x="3250713" y="1672221"/>
          <a:ext cx="972844" cy="749208"/>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D14B6687-C065-4A02-9ECE-BE255BE100C5}" type="pres">
      <dgm:prSet presAssocID="{376CFAEC-367E-4F15-B56D-A662B11EA06B}" presName="text2" presStyleLbl="fgAcc2" presStyleIdx="1" presStyleCnt="3" custScaleY="121279" custLinFactNeighborX="-33265" custLinFactNeighborY="-26679">
        <dgm:presLayoutVars>
          <dgm:chPref val="3"/>
        </dgm:presLayoutVars>
      </dgm:prSet>
      <dgm:spPr/>
    </dgm:pt>
    <dgm:pt modelId="{4399EE2A-2133-41A7-9416-4CD89B09226C}" type="pres">
      <dgm:prSet presAssocID="{376CFAEC-367E-4F15-B56D-A662B11EA06B}" presName="hierChild3" presStyleCnt="0"/>
      <dgm:spPr/>
    </dgm:pt>
    <dgm:pt modelId="{6B552834-78E5-40E9-9AE8-08D278A0A601}" type="pres">
      <dgm:prSet presAssocID="{7C1595B9-A0A6-46A6-AF57-A4A0359C9302}" presName="Name17" presStyleLbl="parChTrans1D3" presStyleIdx="2" presStyleCnt="7"/>
      <dgm:spPr/>
    </dgm:pt>
    <dgm:pt modelId="{7E254BB3-00F0-4034-8166-BF8A94C6118E}" type="pres">
      <dgm:prSet presAssocID="{A79FE8A0-AAC7-472F-A3D2-1E5DF62D2558}" presName="hierRoot3" presStyleCnt="0"/>
      <dgm:spPr/>
    </dgm:pt>
    <dgm:pt modelId="{51E6AF3A-FE99-49CF-8DBF-D1E4AE4C4D58}" type="pres">
      <dgm:prSet presAssocID="{A79FE8A0-AAC7-472F-A3D2-1E5DF62D2558}" presName="composite3" presStyleCnt="0"/>
      <dgm:spPr/>
    </dgm:pt>
    <dgm:pt modelId="{31CAE857-C209-4BEB-958E-9A207B4642DD}" type="pres">
      <dgm:prSet presAssocID="{A79FE8A0-AAC7-472F-A3D2-1E5DF62D2558}" presName="background3" presStyleLbl="node3" presStyleIdx="2" presStyleCnt="7"/>
      <dgm:spPr>
        <a:xfrm>
          <a:off x="2405883" y="2745693"/>
          <a:ext cx="972844" cy="749208"/>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23F0FDE5-DD5A-457A-8310-2CC8CF8E466E}" type="pres">
      <dgm:prSet presAssocID="{A79FE8A0-AAC7-472F-A3D2-1E5DF62D2558}" presName="text3" presStyleLbl="fgAcc3" presStyleIdx="2" presStyleCnt="7" custScaleY="121279" custLinFactNeighborX="2116" custLinFactNeighborY="-19989">
        <dgm:presLayoutVars>
          <dgm:chPref val="3"/>
        </dgm:presLayoutVars>
      </dgm:prSet>
      <dgm:spPr/>
    </dgm:pt>
    <dgm:pt modelId="{B8896A76-04DB-44CB-BE16-01BB13FDD695}" type="pres">
      <dgm:prSet presAssocID="{A79FE8A0-AAC7-472F-A3D2-1E5DF62D2558}" presName="hierChild4" presStyleCnt="0"/>
      <dgm:spPr/>
    </dgm:pt>
    <dgm:pt modelId="{D3EC9D2B-775A-4A3A-9476-8C7CC36D3471}" type="pres">
      <dgm:prSet presAssocID="{2874B48A-0283-4928-BB2C-2DB1429BC196}" presName="Name17" presStyleLbl="parChTrans1D3" presStyleIdx="3" presStyleCnt="7"/>
      <dgm:spPr/>
    </dgm:pt>
    <dgm:pt modelId="{E5AEC612-BF9C-4EF1-B2C9-9094F272373A}" type="pres">
      <dgm:prSet presAssocID="{14B568CA-8D01-4DD8-AF65-4D9D01913398}" presName="hierRoot3" presStyleCnt="0"/>
      <dgm:spPr/>
    </dgm:pt>
    <dgm:pt modelId="{82723E4D-0AF7-4A0D-9939-AEC1161B462D}" type="pres">
      <dgm:prSet presAssocID="{14B568CA-8D01-4DD8-AF65-4D9D01913398}" presName="composite3" presStyleCnt="0"/>
      <dgm:spPr/>
    </dgm:pt>
    <dgm:pt modelId="{0D0BF15A-23E9-4A9F-8318-0429FBC4D6BC}" type="pres">
      <dgm:prSet presAssocID="{14B568CA-8D01-4DD8-AF65-4D9D01913398}" presName="background3" presStyleLbl="node3" presStyleIdx="3" presStyleCnt="7"/>
      <dgm:spPr>
        <a:xfrm>
          <a:off x="3666916" y="2836547"/>
          <a:ext cx="972844" cy="749208"/>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6634BF70-808F-426E-BD42-E363C49ECA60}" type="pres">
      <dgm:prSet presAssocID="{14B568CA-8D01-4DD8-AF65-4D9D01913398}" presName="text3" presStyleLbl="fgAcc3" presStyleIdx="3" presStyleCnt="7" custScaleY="121279" custLinFactNeighborX="9517" custLinFactNeighborY="-5282">
        <dgm:presLayoutVars>
          <dgm:chPref val="3"/>
        </dgm:presLayoutVars>
      </dgm:prSet>
      <dgm:spPr/>
    </dgm:pt>
    <dgm:pt modelId="{414C1AA6-AFE5-44AE-8408-93E93A4D19F1}" type="pres">
      <dgm:prSet presAssocID="{14B568CA-8D01-4DD8-AF65-4D9D01913398}" presName="hierChild4" presStyleCnt="0"/>
      <dgm:spPr/>
    </dgm:pt>
    <dgm:pt modelId="{50378E78-44DB-4944-A152-F873198CADC8}" type="pres">
      <dgm:prSet presAssocID="{F6A0A078-57DE-4B4D-A5F8-B75E72293B99}" presName="Name17" presStyleLbl="parChTrans1D3" presStyleIdx="4" presStyleCnt="7"/>
      <dgm:spPr/>
    </dgm:pt>
    <dgm:pt modelId="{D293CD7D-960D-4AFC-94C9-57E362F2BF59}" type="pres">
      <dgm:prSet presAssocID="{EAFF9E6D-8AAB-4B17-817F-2F4DC7CB2983}" presName="hierRoot3" presStyleCnt="0"/>
      <dgm:spPr/>
    </dgm:pt>
    <dgm:pt modelId="{3D2B567C-8C5F-4903-9F74-B783B43E0BE3}" type="pres">
      <dgm:prSet presAssocID="{EAFF9E6D-8AAB-4B17-817F-2F4DC7CB2983}" presName="composite3" presStyleCnt="0"/>
      <dgm:spPr/>
    </dgm:pt>
    <dgm:pt modelId="{0021562F-F81D-4601-BA72-EE0CC4D278C0}" type="pres">
      <dgm:prSet presAssocID="{EAFF9E6D-8AAB-4B17-817F-2F4DC7CB2983}" presName="background3" presStyleLbl="node3" presStyleIdx="4" presStyleCnt="7"/>
      <dgm:spPr>
        <a:xfrm>
          <a:off x="4855948" y="2836547"/>
          <a:ext cx="972844" cy="749208"/>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669166E1-CB89-41BC-94FC-881B4B15EFD7}" type="pres">
      <dgm:prSet presAssocID="{EAFF9E6D-8AAB-4B17-817F-2F4DC7CB2983}" presName="text3" presStyleLbl="fgAcc3" presStyleIdx="4" presStyleCnt="7" custScaleY="121279" custLinFactNeighborX="9517" custLinFactNeighborY="-5282">
        <dgm:presLayoutVars>
          <dgm:chPref val="3"/>
        </dgm:presLayoutVars>
      </dgm:prSet>
      <dgm:spPr/>
    </dgm:pt>
    <dgm:pt modelId="{3B1A6133-E6B4-479A-8600-767ED8896B98}" type="pres">
      <dgm:prSet presAssocID="{EAFF9E6D-8AAB-4B17-817F-2F4DC7CB2983}" presName="hierChild4" presStyleCnt="0"/>
      <dgm:spPr/>
    </dgm:pt>
    <dgm:pt modelId="{36B7B565-0066-4F7A-9A1F-91780B0D1C83}" type="pres">
      <dgm:prSet presAssocID="{A059C67C-B9EA-4F52-85F2-C05DD3817B0F}" presName="Name10" presStyleLbl="parChTrans1D2" presStyleIdx="2" presStyleCnt="3"/>
      <dgm:spPr/>
    </dgm:pt>
    <dgm:pt modelId="{3E2D8167-A8B1-44D0-974D-18578C268C3A}" type="pres">
      <dgm:prSet presAssocID="{F784F928-CD27-4400-A41F-18265CF3E65C}" presName="hierRoot2" presStyleCnt="0"/>
      <dgm:spPr/>
    </dgm:pt>
    <dgm:pt modelId="{BD6468E0-9C43-4829-996C-969836982E4C}" type="pres">
      <dgm:prSet presAssocID="{F784F928-CD27-4400-A41F-18265CF3E65C}" presName="composite2" presStyleCnt="0"/>
      <dgm:spPr/>
    </dgm:pt>
    <dgm:pt modelId="{FC232F62-0904-4AB6-AF93-7118E2BEF9ED}" type="pres">
      <dgm:prSet presAssocID="{F784F928-CD27-4400-A41F-18265CF3E65C}" presName="background2" presStyleLbl="node2" presStyleIdx="2" presStyleCnt="3"/>
      <dgm:spPr>
        <a:xfrm>
          <a:off x="6474911" y="1746179"/>
          <a:ext cx="972844" cy="749208"/>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35ECE29A-AD3E-43B9-9216-A990676821ED}" type="pres">
      <dgm:prSet presAssocID="{F784F928-CD27-4400-A41F-18265CF3E65C}" presName="text2" presStyleLbl="fgAcc2" presStyleIdx="2" presStyleCnt="3" custScaleY="121279" custLinFactNeighborX="-7401" custLinFactNeighborY="-14707">
        <dgm:presLayoutVars>
          <dgm:chPref val="3"/>
        </dgm:presLayoutVars>
      </dgm:prSet>
      <dgm:spPr/>
    </dgm:pt>
    <dgm:pt modelId="{6A878042-BDB6-4379-AEA1-A25CC489696D}" type="pres">
      <dgm:prSet presAssocID="{F784F928-CD27-4400-A41F-18265CF3E65C}" presName="hierChild3" presStyleCnt="0"/>
      <dgm:spPr/>
    </dgm:pt>
    <dgm:pt modelId="{446E0458-9FA5-419C-AB0D-1ADA6E441935}" type="pres">
      <dgm:prSet presAssocID="{2C7B7A53-B84E-4A6E-8089-D6C9C485BBB9}" presName="Name17" presStyleLbl="parChTrans1D3" presStyleIdx="5" presStyleCnt="7"/>
      <dgm:spPr/>
    </dgm:pt>
    <dgm:pt modelId="{6A258C6F-8B78-447E-A4A1-C9552EC9CE9C}" type="pres">
      <dgm:prSet presAssocID="{BE417EB1-59F8-43FA-B1C5-3CBB6C9B601F}" presName="hierRoot3" presStyleCnt="0"/>
      <dgm:spPr/>
    </dgm:pt>
    <dgm:pt modelId="{009DFAD3-9F41-40C7-BADF-3E1C7AD6D7BF}" type="pres">
      <dgm:prSet presAssocID="{BE417EB1-59F8-43FA-B1C5-3CBB6C9B601F}" presName="composite3" presStyleCnt="0"/>
      <dgm:spPr/>
    </dgm:pt>
    <dgm:pt modelId="{B0685D1D-CC04-48B7-91DB-59A043F6BA6F}" type="pres">
      <dgm:prSet presAssocID="{BE417EB1-59F8-43FA-B1C5-3CBB6C9B601F}" presName="background3" presStyleLbl="node3" presStyleIdx="5" presStyleCnt="7"/>
      <dgm:spPr>
        <a:xfrm>
          <a:off x="6044981" y="2836547"/>
          <a:ext cx="972844" cy="749208"/>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6612515B-923D-4618-B511-D467505980BF}" type="pres">
      <dgm:prSet presAssocID="{BE417EB1-59F8-43FA-B1C5-3CBB6C9B601F}" presName="text3" presStyleLbl="fgAcc3" presStyleIdx="5" presStyleCnt="7" custScaleY="121279" custLinFactNeighborX="9517" custLinFactNeighborY="-5282">
        <dgm:presLayoutVars>
          <dgm:chPref val="3"/>
        </dgm:presLayoutVars>
      </dgm:prSet>
      <dgm:spPr/>
    </dgm:pt>
    <dgm:pt modelId="{18654164-A9D1-4E9D-BCF1-1E53936023BD}" type="pres">
      <dgm:prSet presAssocID="{BE417EB1-59F8-43FA-B1C5-3CBB6C9B601F}" presName="hierChild4" presStyleCnt="0"/>
      <dgm:spPr/>
    </dgm:pt>
    <dgm:pt modelId="{F8D83604-A7F9-4414-AB6B-B1493B1EBF25}" type="pres">
      <dgm:prSet presAssocID="{CC41E13C-A067-4B2E-85DB-42D9333242A3}" presName="Name17" presStyleLbl="parChTrans1D3" presStyleIdx="6" presStyleCnt="7"/>
      <dgm:spPr/>
    </dgm:pt>
    <dgm:pt modelId="{FB3BF508-6114-4CB0-A5D8-5CBD54BCD8E9}" type="pres">
      <dgm:prSet presAssocID="{27F2D387-ACC0-49B6-9993-E7472E8216AA}" presName="hierRoot3" presStyleCnt="0"/>
      <dgm:spPr/>
    </dgm:pt>
    <dgm:pt modelId="{03794CCC-69CF-4EFD-AAB1-E0C4346CC510}" type="pres">
      <dgm:prSet presAssocID="{27F2D387-ACC0-49B6-9993-E7472E8216AA}" presName="composite3" presStyleCnt="0"/>
      <dgm:spPr/>
    </dgm:pt>
    <dgm:pt modelId="{12CACBD1-71C4-4AB5-B7E0-BB620C43A604}" type="pres">
      <dgm:prSet presAssocID="{27F2D387-ACC0-49B6-9993-E7472E8216AA}" presName="background3" presStyleLbl="node3" presStyleIdx="6" presStyleCnt="7"/>
      <dgm:spPr>
        <a:xfrm>
          <a:off x="7141428" y="2869177"/>
          <a:ext cx="972844" cy="749208"/>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E411C770-5772-4231-B400-24A6E7088B22}" type="pres">
      <dgm:prSet presAssocID="{27F2D387-ACC0-49B6-9993-E7472E8216AA}" presName="text3" presStyleLbl="fgAcc3" presStyleIdx="6" presStyleCnt="7" custScaleY="121279">
        <dgm:presLayoutVars>
          <dgm:chPref val="3"/>
        </dgm:presLayoutVars>
      </dgm:prSet>
      <dgm:spPr/>
    </dgm:pt>
    <dgm:pt modelId="{50E2CA03-71DB-41A0-A310-09769585A8E8}" type="pres">
      <dgm:prSet presAssocID="{27F2D387-ACC0-49B6-9993-E7472E8216AA}" presName="hierChild4" presStyleCnt="0"/>
      <dgm:spPr/>
    </dgm:pt>
  </dgm:ptLst>
  <dgm:cxnLst>
    <dgm:cxn modelId="{9DDCBD06-3AC4-4A7C-81C0-8A02FC7AB654}" srcId="{4F7C1198-20C0-45AE-A35E-393976248B2C}" destId="{B60174AA-F77C-4243-BD49-5FD241940266}" srcOrd="0" destOrd="0" parTransId="{DA53DCB8-3606-4CFB-9F48-2A48BCCE3A8B}" sibTransId="{2935E2A8-F7D5-4A84-9219-F2A951CF8840}"/>
    <dgm:cxn modelId="{F99F6D11-8080-4CD5-879A-F2D28716F3C1}" type="presOf" srcId="{5F343972-5848-4080-833F-D9B2D3829C81}" destId="{69F4DA38-26DD-4C5C-A1A0-327B08651EEF}" srcOrd="0" destOrd="0" presId="urn:microsoft.com/office/officeart/2005/8/layout/hierarchy1"/>
    <dgm:cxn modelId="{5ED8A116-6638-44FF-A199-5745E1A6621A}" type="presOf" srcId="{3CBB91D3-330B-4877-BBEA-3B8275D9300B}" destId="{D6B1BE42-E483-4FB4-8902-D86900067F7E}" srcOrd="0" destOrd="0" presId="urn:microsoft.com/office/officeart/2005/8/layout/hierarchy1"/>
    <dgm:cxn modelId="{F88D0017-E052-4C58-852D-63148BD9AE7E}" type="presOf" srcId="{7C1595B9-A0A6-46A6-AF57-A4A0359C9302}" destId="{6B552834-78E5-40E9-9AE8-08D278A0A601}" srcOrd="0" destOrd="0" presId="urn:microsoft.com/office/officeart/2005/8/layout/hierarchy1"/>
    <dgm:cxn modelId="{38F5721E-4E41-414A-9B7D-4F6D8C4931EF}" type="presOf" srcId="{2C7B7A53-B84E-4A6E-8089-D6C9C485BBB9}" destId="{446E0458-9FA5-419C-AB0D-1ADA6E441935}" srcOrd="0" destOrd="0" presId="urn:microsoft.com/office/officeart/2005/8/layout/hierarchy1"/>
    <dgm:cxn modelId="{3F7EBA21-4A61-49E5-8680-064350B7C5F7}" type="presOf" srcId="{27F2D387-ACC0-49B6-9993-E7472E8216AA}" destId="{E411C770-5772-4231-B400-24A6E7088B22}" srcOrd="0" destOrd="0" presId="urn:microsoft.com/office/officeart/2005/8/layout/hierarchy1"/>
    <dgm:cxn modelId="{8A8C1722-D6E2-41A1-874E-987C59EBEDE8}" type="presOf" srcId="{376CFAEC-367E-4F15-B56D-A662B11EA06B}" destId="{D14B6687-C065-4A02-9ECE-BE255BE100C5}" srcOrd="0" destOrd="0" presId="urn:microsoft.com/office/officeart/2005/8/layout/hierarchy1"/>
    <dgm:cxn modelId="{C643DD27-6ADD-44F0-B13C-C4DFF1BA1C2A}" type="presOf" srcId="{2874B48A-0283-4928-BB2C-2DB1429BC196}" destId="{D3EC9D2B-775A-4A3A-9476-8C7CC36D3471}" srcOrd="0" destOrd="0" presId="urn:microsoft.com/office/officeart/2005/8/layout/hierarchy1"/>
    <dgm:cxn modelId="{75819B28-B77B-47CE-B7C9-B2924C3AF188}" srcId="{F784F928-CD27-4400-A41F-18265CF3E65C}" destId="{BE417EB1-59F8-43FA-B1C5-3CBB6C9B601F}" srcOrd="0" destOrd="0" parTransId="{2C7B7A53-B84E-4A6E-8089-D6C9C485BBB9}" sibTransId="{35B3FADF-8440-4179-AA8E-9B3123B51AFF}"/>
    <dgm:cxn modelId="{5B393F34-286A-46BB-89B9-9BBB2AD9BE11}" srcId="{376CFAEC-367E-4F15-B56D-A662B11EA06B}" destId="{A79FE8A0-AAC7-472F-A3D2-1E5DF62D2558}" srcOrd="0" destOrd="0" parTransId="{7C1595B9-A0A6-46A6-AF57-A4A0359C9302}" sibTransId="{17DA963E-3CBD-44E2-B492-EC21B3BDE4D0}"/>
    <dgm:cxn modelId="{B194555D-F7CC-430E-9B1A-B87CEF8E4099}" type="presOf" srcId="{EAFF9E6D-8AAB-4B17-817F-2F4DC7CB2983}" destId="{669166E1-CB89-41BC-94FC-881B4B15EFD7}" srcOrd="0" destOrd="0" presId="urn:microsoft.com/office/officeart/2005/8/layout/hierarchy1"/>
    <dgm:cxn modelId="{2AA5E35F-02E4-4872-B738-3858872DA9E4}" type="presOf" srcId="{F6A0A078-57DE-4B4D-A5F8-B75E72293B99}" destId="{50378E78-44DB-4944-A152-F873198CADC8}" srcOrd="0" destOrd="0" presId="urn:microsoft.com/office/officeart/2005/8/layout/hierarchy1"/>
    <dgm:cxn modelId="{C148D560-4A5B-4DEE-80E6-4E5E33E908EA}" type="presOf" srcId="{BE417EB1-59F8-43FA-B1C5-3CBB6C9B601F}" destId="{6612515B-923D-4618-B511-D467505980BF}" srcOrd="0" destOrd="0" presId="urn:microsoft.com/office/officeart/2005/8/layout/hierarchy1"/>
    <dgm:cxn modelId="{FAF6F466-E578-4C38-A6F1-797F2D709866}" type="presOf" srcId="{4A914272-495B-450D-AD36-E1BE685842CD}" destId="{17144053-B7B0-4692-98C2-6E516695968F}" srcOrd="0" destOrd="0" presId="urn:microsoft.com/office/officeart/2005/8/layout/hierarchy1"/>
    <dgm:cxn modelId="{34B21368-F0E8-4177-A0D1-548D9300E134}" srcId="{376CFAEC-367E-4F15-B56D-A662B11EA06B}" destId="{EAFF9E6D-8AAB-4B17-817F-2F4DC7CB2983}" srcOrd="2" destOrd="0" parTransId="{F6A0A078-57DE-4B4D-A5F8-B75E72293B99}" sibTransId="{3864CAA4-D8A2-44A2-BAFB-4FB527CB9235}"/>
    <dgm:cxn modelId="{BFC6A668-C851-4467-858A-2F4D7371049E}" type="presOf" srcId="{B60174AA-F77C-4243-BD49-5FD241940266}" destId="{59588A27-2563-448D-A131-69F7FA139DD7}" srcOrd="0" destOrd="0" presId="urn:microsoft.com/office/officeart/2005/8/layout/hierarchy1"/>
    <dgm:cxn modelId="{1C97556C-601F-42E5-AFAA-6207FF9506E4}" type="presOf" srcId="{CC41E13C-A067-4B2E-85DB-42D9333242A3}" destId="{F8D83604-A7F9-4414-AB6B-B1493B1EBF25}" srcOrd="0" destOrd="0" presId="urn:microsoft.com/office/officeart/2005/8/layout/hierarchy1"/>
    <dgm:cxn modelId="{22853980-1362-46E6-8D51-5B7671C0EF4B}" srcId="{4A914272-495B-450D-AD36-E1BE685842CD}" destId="{F784F928-CD27-4400-A41F-18265CF3E65C}" srcOrd="2" destOrd="0" parTransId="{A059C67C-B9EA-4F52-85F2-C05DD3817B0F}" sibTransId="{99D14680-225F-4519-8B70-132006A6ED92}"/>
    <dgm:cxn modelId="{3626E180-69A5-44BE-85E5-CF099C60EF4A}" type="presOf" srcId="{14B568CA-8D01-4DD8-AF65-4D9D01913398}" destId="{6634BF70-808F-426E-BD42-E363C49ECA60}" srcOrd="0" destOrd="0" presId="urn:microsoft.com/office/officeart/2005/8/layout/hierarchy1"/>
    <dgm:cxn modelId="{83A52A84-39A9-4FA4-8382-0C9A36923325}" type="presOf" srcId="{A059C67C-B9EA-4F52-85F2-C05DD3817B0F}" destId="{36B7B565-0066-4F7A-9A1F-91780B0D1C83}" srcOrd="0" destOrd="0" presId="urn:microsoft.com/office/officeart/2005/8/layout/hierarchy1"/>
    <dgm:cxn modelId="{EF98C68F-9024-4224-9CDE-D766FE1623DC}" srcId="{4A914272-495B-450D-AD36-E1BE685842CD}" destId="{376CFAEC-367E-4F15-B56D-A662B11EA06B}" srcOrd="1" destOrd="0" parTransId="{3CBB91D3-330B-4877-BBEA-3B8275D9300B}" sibTransId="{B1FF5D22-7DA9-48B5-B60F-6E29F60428A8}"/>
    <dgm:cxn modelId="{5D405996-4D34-4D9D-A0CC-DCCD2AB7FB26}" type="presOf" srcId="{A53D2D4E-177F-42F3-8CF9-5455A22DE0FF}" destId="{FCE8BA47-D141-4F3A-AD15-1709A2B41169}" srcOrd="0" destOrd="0" presId="urn:microsoft.com/office/officeart/2005/8/layout/hierarchy1"/>
    <dgm:cxn modelId="{2909EE9D-77B5-409D-991B-1862CF677AFA}" type="presOf" srcId="{72F711B0-C6EE-4117-A972-4D503E29C6C4}" destId="{948DF286-1CB0-4D97-86F7-E3CD29665644}" srcOrd="0" destOrd="0" presId="urn:microsoft.com/office/officeart/2005/8/layout/hierarchy1"/>
    <dgm:cxn modelId="{D28D2DA3-9769-4A82-9AB6-7C9A358E5AC7}" srcId="{4F7C1198-20C0-45AE-A35E-393976248B2C}" destId="{E74BAEA9-6175-41D4-81EB-E2B944CCFF5F}" srcOrd="1" destOrd="0" parTransId="{5F343972-5848-4080-833F-D9B2D3829C81}" sibTransId="{ECC42393-A8D6-478D-96C5-212F597DD7CD}"/>
    <dgm:cxn modelId="{ADA966A3-9B90-4696-A972-56DBE5F9E99B}" srcId="{376CFAEC-367E-4F15-B56D-A662B11EA06B}" destId="{14B568CA-8D01-4DD8-AF65-4D9D01913398}" srcOrd="1" destOrd="0" parTransId="{2874B48A-0283-4928-BB2C-2DB1429BC196}" sibTransId="{B58D4DCB-7220-4FFE-91BE-C9474B1ACBC2}"/>
    <dgm:cxn modelId="{F4D9D3AE-F012-4E9C-B74D-26BB5DAC002C}" type="presOf" srcId="{DA53DCB8-3606-4CFB-9F48-2A48BCCE3A8B}" destId="{EEA2E9DA-882A-4FC4-96C9-02EAFB3D4E4C}" srcOrd="0" destOrd="0" presId="urn:microsoft.com/office/officeart/2005/8/layout/hierarchy1"/>
    <dgm:cxn modelId="{333D1EBD-79D2-4252-AA3B-D5435FDA0E44}" type="presOf" srcId="{A79FE8A0-AAC7-472F-A3D2-1E5DF62D2558}" destId="{23F0FDE5-DD5A-457A-8310-2CC8CF8E466E}" srcOrd="0" destOrd="0" presId="urn:microsoft.com/office/officeart/2005/8/layout/hierarchy1"/>
    <dgm:cxn modelId="{4AB44AC2-4F02-4F78-9649-DBC4505DCFD2}" type="presOf" srcId="{4F7C1198-20C0-45AE-A35E-393976248B2C}" destId="{0F596989-4524-482A-85BA-413B6A86292A}" srcOrd="0" destOrd="0" presId="urn:microsoft.com/office/officeart/2005/8/layout/hierarchy1"/>
    <dgm:cxn modelId="{7DBE0DCA-E885-4729-A233-971DECC162A1}" type="presOf" srcId="{E74BAEA9-6175-41D4-81EB-E2B944CCFF5F}" destId="{AC72051C-5084-41EA-84FE-4A310AAB82E8}" srcOrd="0" destOrd="0" presId="urn:microsoft.com/office/officeart/2005/8/layout/hierarchy1"/>
    <dgm:cxn modelId="{FB6755D5-145D-4FB4-BECC-838119211FAC}" srcId="{4A914272-495B-450D-AD36-E1BE685842CD}" destId="{4F7C1198-20C0-45AE-A35E-393976248B2C}" srcOrd="0" destOrd="0" parTransId="{72F711B0-C6EE-4117-A972-4D503E29C6C4}" sibTransId="{5354C61A-1901-469B-94BB-CFB04AF6E12D}"/>
    <dgm:cxn modelId="{FFA79DE7-B3D8-4029-9F75-ABAE487D1324}" type="presOf" srcId="{F784F928-CD27-4400-A41F-18265CF3E65C}" destId="{35ECE29A-AD3E-43B9-9216-A990676821ED}" srcOrd="0" destOrd="0" presId="urn:microsoft.com/office/officeart/2005/8/layout/hierarchy1"/>
    <dgm:cxn modelId="{B82DCAEC-6586-497B-B9DE-8EDBDBCEBDB1}" srcId="{A53D2D4E-177F-42F3-8CF9-5455A22DE0FF}" destId="{4A914272-495B-450D-AD36-E1BE685842CD}" srcOrd="0" destOrd="0" parTransId="{BFC29375-7265-45F8-AC58-2DD51FB87B58}" sibTransId="{1E49D1A0-8990-4BCF-ABC6-72D84F9EED63}"/>
    <dgm:cxn modelId="{A78B27FE-B25C-47D8-A7BB-7D18AE8C7711}" srcId="{F784F928-CD27-4400-A41F-18265CF3E65C}" destId="{27F2D387-ACC0-49B6-9993-E7472E8216AA}" srcOrd="1" destOrd="0" parTransId="{CC41E13C-A067-4B2E-85DB-42D9333242A3}" sibTransId="{DB5325FE-1F30-4DF2-81DA-9D44EC8C30FC}"/>
    <dgm:cxn modelId="{AA060166-51E6-4573-9ACB-584930CBB4ED}" type="presParOf" srcId="{FCE8BA47-D141-4F3A-AD15-1709A2B41169}" destId="{77096824-B95B-4E83-8313-CBCBD018F689}" srcOrd="0" destOrd="0" presId="urn:microsoft.com/office/officeart/2005/8/layout/hierarchy1"/>
    <dgm:cxn modelId="{E848C3E9-F9F3-43AC-8CA8-D6192B2AF678}" type="presParOf" srcId="{77096824-B95B-4E83-8313-CBCBD018F689}" destId="{B3E9B4F4-7E26-47C5-82E7-7A21001CDBF8}" srcOrd="0" destOrd="0" presId="urn:microsoft.com/office/officeart/2005/8/layout/hierarchy1"/>
    <dgm:cxn modelId="{95AFE925-E004-45B8-9A49-7FD9FD3E8FE2}" type="presParOf" srcId="{B3E9B4F4-7E26-47C5-82E7-7A21001CDBF8}" destId="{B3D226EF-DBED-47F2-802B-64650FE6A533}" srcOrd="0" destOrd="0" presId="urn:microsoft.com/office/officeart/2005/8/layout/hierarchy1"/>
    <dgm:cxn modelId="{1B55868A-CB6E-42B2-8769-29322385D8D8}" type="presParOf" srcId="{B3E9B4F4-7E26-47C5-82E7-7A21001CDBF8}" destId="{17144053-B7B0-4692-98C2-6E516695968F}" srcOrd="1" destOrd="0" presId="urn:microsoft.com/office/officeart/2005/8/layout/hierarchy1"/>
    <dgm:cxn modelId="{2133C1DD-4262-4F1B-AE95-A31F4BED8E60}" type="presParOf" srcId="{77096824-B95B-4E83-8313-CBCBD018F689}" destId="{F4C538A5-A75E-4A67-A4C9-287FE2A743E2}" srcOrd="1" destOrd="0" presId="urn:microsoft.com/office/officeart/2005/8/layout/hierarchy1"/>
    <dgm:cxn modelId="{B3B20FEC-4D92-4006-AFC9-EFF74B06D46A}" type="presParOf" srcId="{F4C538A5-A75E-4A67-A4C9-287FE2A743E2}" destId="{948DF286-1CB0-4D97-86F7-E3CD29665644}" srcOrd="0" destOrd="0" presId="urn:microsoft.com/office/officeart/2005/8/layout/hierarchy1"/>
    <dgm:cxn modelId="{5EF732A8-5C61-4FFD-A4DD-C86A87A5E9AD}" type="presParOf" srcId="{F4C538A5-A75E-4A67-A4C9-287FE2A743E2}" destId="{4A6F1391-4152-4C3E-BD89-8E92811412A0}" srcOrd="1" destOrd="0" presId="urn:microsoft.com/office/officeart/2005/8/layout/hierarchy1"/>
    <dgm:cxn modelId="{97C90B8A-EC1A-40E3-919A-4368A7055C86}" type="presParOf" srcId="{4A6F1391-4152-4C3E-BD89-8E92811412A0}" destId="{E18C1E8A-D3E0-4F29-B0E6-2F4D491F65D8}" srcOrd="0" destOrd="0" presId="urn:microsoft.com/office/officeart/2005/8/layout/hierarchy1"/>
    <dgm:cxn modelId="{2D1D603D-5AB1-4573-A8CF-97E2B7D08CF7}" type="presParOf" srcId="{E18C1E8A-D3E0-4F29-B0E6-2F4D491F65D8}" destId="{BDACA902-EA5A-40A0-84CF-DE306941DB44}" srcOrd="0" destOrd="0" presId="urn:microsoft.com/office/officeart/2005/8/layout/hierarchy1"/>
    <dgm:cxn modelId="{56035632-7442-4194-9C98-1610FCA09E0C}" type="presParOf" srcId="{E18C1E8A-D3E0-4F29-B0E6-2F4D491F65D8}" destId="{0F596989-4524-482A-85BA-413B6A86292A}" srcOrd="1" destOrd="0" presId="urn:microsoft.com/office/officeart/2005/8/layout/hierarchy1"/>
    <dgm:cxn modelId="{8EB49642-84C9-438A-A30E-2C7AA7D78AB5}" type="presParOf" srcId="{4A6F1391-4152-4C3E-BD89-8E92811412A0}" destId="{CF43B005-C83D-4DBC-AD31-91B56E01BC1B}" srcOrd="1" destOrd="0" presId="urn:microsoft.com/office/officeart/2005/8/layout/hierarchy1"/>
    <dgm:cxn modelId="{EAB321A0-8BCB-48FA-A9C2-8060A4D86202}" type="presParOf" srcId="{CF43B005-C83D-4DBC-AD31-91B56E01BC1B}" destId="{EEA2E9DA-882A-4FC4-96C9-02EAFB3D4E4C}" srcOrd="0" destOrd="0" presId="urn:microsoft.com/office/officeart/2005/8/layout/hierarchy1"/>
    <dgm:cxn modelId="{EF0F48BD-67BB-497C-972C-5AD5918FD225}" type="presParOf" srcId="{CF43B005-C83D-4DBC-AD31-91B56E01BC1B}" destId="{A81AD52A-C21B-4EE6-8519-F05F85238CD8}" srcOrd="1" destOrd="0" presId="urn:microsoft.com/office/officeart/2005/8/layout/hierarchy1"/>
    <dgm:cxn modelId="{383130A4-DB26-40D0-A73D-0D5DB819FDE2}" type="presParOf" srcId="{A81AD52A-C21B-4EE6-8519-F05F85238CD8}" destId="{E842A3AF-CF61-4703-A19B-7D3C526A34C5}" srcOrd="0" destOrd="0" presId="urn:microsoft.com/office/officeart/2005/8/layout/hierarchy1"/>
    <dgm:cxn modelId="{E90C982F-63AD-4A4F-A5C6-6A2FED45C184}" type="presParOf" srcId="{E842A3AF-CF61-4703-A19B-7D3C526A34C5}" destId="{7D0EE220-DEAA-488D-88F0-F05060736888}" srcOrd="0" destOrd="0" presId="urn:microsoft.com/office/officeart/2005/8/layout/hierarchy1"/>
    <dgm:cxn modelId="{8A8E93CD-9C6E-49EC-90FF-55561CE6BC1A}" type="presParOf" srcId="{E842A3AF-CF61-4703-A19B-7D3C526A34C5}" destId="{59588A27-2563-448D-A131-69F7FA139DD7}" srcOrd="1" destOrd="0" presId="urn:microsoft.com/office/officeart/2005/8/layout/hierarchy1"/>
    <dgm:cxn modelId="{AB1AD049-8887-4235-A15A-95F3C3F3B48D}" type="presParOf" srcId="{A81AD52A-C21B-4EE6-8519-F05F85238CD8}" destId="{2CABFCEC-C443-4AB7-9CC3-15F2F4F55F37}" srcOrd="1" destOrd="0" presId="urn:microsoft.com/office/officeart/2005/8/layout/hierarchy1"/>
    <dgm:cxn modelId="{C677B91C-4308-4DCA-96F9-F6528B46FBAD}" type="presParOf" srcId="{CF43B005-C83D-4DBC-AD31-91B56E01BC1B}" destId="{69F4DA38-26DD-4C5C-A1A0-327B08651EEF}" srcOrd="2" destOrd="0" presId="urn:microsoft.com/office/officeart/2005/8/layout/hierarchy1"/>
    <dgm:cxn modelId="{1C383DA8-A24E-479B-9DA7-F6F09872FB17}" type="presParOf" srcId="{CF43B005-C83D-4DBC-AD31-91B56E01BC1B}" destId="{56CB94EB-479F-4979-AFCE-86D01FDFE8F7}" srcOrd="3" destOrd="0" presId="urn:microsoft.com/office/officeart/2005/8/layout/hierarchy1"/>
    <dgm:cxn modelId="{9E9FC6EC-C5F0-49F0-8AA4-62E6B0BF4DC7}" type="presParOf" srcId="{56CB94EB-479F-4979-AFCE-86D01FDFE8F7}" destId="{D47B17C7-E18F-4442-B8AA-8B9D3DCCCB8C}" srcOrd="0" destOrd="0" presId="urn:microsoft.com/office/officeart/2005/8/layout/hierarchy1"/>
    <dgm:cxn modelId="{A9079C3D-E258-4716-9892-4888BBBC00DA}" type="presParOf" srcId="{D47B17C7-E18F-4442-B8AA-8B9D3DCCCB8C}" destId="{970B6C49-2814-49C3-92DE-03A4A8D3EA5D}" srcOrd="0" destOrd="0" presId="urn:microsoft.com/office/officeart/2005/8/layout/hierarchy1"/>
    <dgm:cxn modelId="{029364C3-82C0-492A-935A-D650507177DE}" type="presParOf" srcId="{D47B17C7-E18F-4442-B8AA-8B9D3DCCCB8C}" destId="{AC72051C-5084-41EA-84FE-4A310AAB82E8}" srcOrd="1" destOrd="0" presId="urn:microsoft.com/office/officeart/2005/8/layout/hierarchy1"/>
    <dgm:cxn modelId="{EC56CE6B-6A96-472B-B163-8ED0C772986A}" type="presParOf" srcId="{56CB94EB-479F-4979-AFCE-86D01FDFE8F7}" destId="{BC0E5D7A-8AF8-44F3-B734-4C05A8A355C4}" srcOrd="1" destOrd="0" presId="urn:microsoft.com/office/officeart/2005/8/layout/hierarchy1"/>
    <dgm:cxn modelId="{D6D7C4E8-1205-444F-B897-8CB196D9237C}" type="presParOf" srcId="{F4C538A5-A75E-4A67-A4C9-287FE2A743E2}" destId="{D6B1BE42-E483-4FB4-8902-D86900067F7E}" srcOrd="2" destOrd="0" presId="urn:microsoft.com/office/officeart/2005/8/layout/hierarchy1"/>
    <dgm:cxn modelId="{206053AB-23FA-4606-B8A3-78DA4A335930}" type="presParOf" srcId="{F4C538A5-A75E-4A67-A4C9-287FE2A743E2}" destId="{6AC34372-4D8B-428B-80CD-7BB2CE689508}" srcOrd="3" destOrd="0" presId="urn:microsoft.com/office/officeart/2005/8/layout/hierarchy1"/>
    <dgm:cxn modelId="{DE32B065-E469-4E81-A073-D8FBC1938804}" type="presParOf" srcId="{6AC34372-4D8B-428B-80CD-7BB2CE689508}" destId="{5A087C96-E418-46EC-AA6F-A525E9D62C3A}" srcOrd="0" destOrd="0" presId="urn:microsoft.com/office/officeart/2005/8/layout/hierarchy1"/>
    <dgm:cxn modelId="{B8AFEF6F-04BF-43C8-A1B8-8290D9D92186}" type="presParOf" srcId="{5A087C96-E418-46EC-AA6F-A525E9D62C3A}" destId="{D8C6BE73-B464-45DD-B15A-0F2356FC7370}" srcOrd="0" destOrd="0" presId="urn:microsoft.com/office/officeart/2005/8/layout/hierarchy1"/>
    <dgm:cxn modelId="{1C2D3014-3FD1-4961-8C9A-5EF30270CC66}" type="presParOf" srcId="{5A087C96-E418-46EC-AA6F-A525E9D62C3A}" destId="{D14B6687-C065-4A02-9ECE-BE255BE100C5}" srcOrd="1" destOrd="0" presId="urn:microsoft.com/office/officeart/2005/8/layout/hierarchy1"/>
    <dgm:cxn modelId="{E3A5698D-67DB-4B31-A5FA-C10C802F63AA}" type="presParOf" srcId="{6AC34372-4D8B-428B-80CD-7BB2CE689508}" destId="{4399EE2A-2133-41A7-9416-4CD89B09226C}" srcOrd="1" destOrd="0" presId="urn:microsoft.com/office/officeart/2005/8/layout/hierarchy1"/>
    <dgm:cxn modelId="{D53793BE-8E3F-4C39-AD83-8097F0D84D5E}" type="presParOf" srcId="{4399EE2A-2133-41A7-9416-4CD89B09226C}" destId="{6B552834-78E5-40E9-9AE8-08D278A0A601}" srcOrd="0" destOrd="0" presId="urn:microsoft.com/office/officeart/2005/8/layout/hierarchy1"/>
    <dgm:cxn modelId="{32B8A4FB-5265-4C6F-88C2-F4B250BFF776}" type="presParOf" srcId="{4399EE2A-2133-41A7-9416-4CD89B09226C}" destId="{7E254BB3-00F0-4034-8166-BF8A94C6118E}" srcOrd="1" destOrd="0" presId="urn:microsoft.com/office/officeart/2005/8/layout/hierarchy1"/>
    <dgm:cxn modelId="{42F82FC5-1143-43DD-815E-668E6FAD2790}" type="presParOf" srcId="{7E254BB3-00F0-4034-8166-BF8A94C6118E}" destId="{51E6AF3A-FE99-49CF-8DBF-D1E4AE4C4D58}" srcOrd="0" destOrd="0" presId="urn:microsoft.com/office/officeart/2005/8/layout/hierarchy1"/>
    <dgm:cxn modelId="{E0C3CAB2-967E-4B25-A072-2639E60AF45E}" type="presParOf" srcId="{51E6AF3A-FE99-49CF-8DBF-D1E4AE4C4D58}" destId="{31CAE857-C209-4BEB-958E-9A207B4642DD}" srcOrd="0" destOrd="0" presId="urn:microsoft.com/office/officeart/2005/8/layout/hierarchy1"/>
    <dgm:cxn modelId="{9FF57944-87A4-4BE5-94B0-7BDC0D16BC32}" type="presParOf" srcId="{51E6AF3A-FE99-49CF-8DBF-D1E4AE4C4D58}" destId="{23F0FDE5-DD5A-457A-8310-2CC8CF8E466E}" srcOrd="1" destOrd="0" presId="urn:microsoft.com/office/officeart/2005/8/layout/hierarchy1"/>
    <dgm:cxn modelId="{DEE3DD91-0AA9-44D7-9C4D-24B7F10241B0}" type="presParOf" srcId="{7E254BB3-00F0-4034-8166-BF8A94C6118E}" destId="{B8896A76-04DB-44CB-BE16-01BB13FDD695}" srcOrd="1" destOrd="0" presId="urn:microsoft.com/office/officeart/2005/8/layout/hierarchy1"/>
    <dgm:cxn modelId="{2104B553-D732-4F8F-91F8-D1FFE32E7E0A}" type="presParOf" srcId="{4399EE2A-2133-41A7-9416-4CD89B09226C}" destId="{D3EC9D2B-775A-4A3A-9476-8C7CC36D3471}" srcOrd="2" destOrd="0" presId="urn:microsoft.com/office/officeart/2005/8/layout/hierarchy1"/>
    <dgm:cxn modelId="{6DF87585-F3E3-4042-83D3-3CBC1BF4C123}" type="presParOf" srcId="{4399EE2A-2133-41A7-9416-4CD89B09226C}" destId="{E5AEC612-BF9C-4EF1-B2C9-9094F272373A}" srcOrd="3" destOrd="0" presId="urn:microsoft.com/office/officeart/2005/8/layout/hierarchy1"/>
    <dgm:cxn modelId="{C4EE45B8-5D79-448D-9DDC-999D20A339EC}" type="presParOf" srcId="{E5AEC612-BF9C-4EF1-B2C9-9094F272373A}" destId="{82723E4D-0AF7-4A0D-9939-AEC1161B462D}" srcOrd="0" destOrd="0" presId="urn:microsoft.com/office/officeart/2005/8/layout/hierarchy1"/>
    <dgm:cxn modelId="{DDA5FF93-16C1-478D-AC95-7F5D3F2C37CC}" type="presParOf" srcId="{82723E4D-0AF7-4A0D-9939-AEC1161B462D}" destId="{0D0BF15A-23E9-4A9F-8318-0429FBC4D6BC}" srcOrd="0" destOrd="0" presId="urn:microsoft.com/office/officeart/2005/8/layout/hierarchy1"/>
    <dgm:cxn modelId="{632E3DB1-865C-492D-B51C-2B24B6CD261F}" type="presParOf" srcId="{82723E4D-0AF7-4A0D-9939-AEC1161B462D}" destId="{6634BF70-808F-426E-BD42-E363C49ECA60}" srcOrd="1" destOrd="0" presId="urn:microsoft.com/office/officeart/2005/8/layout/hierarchy1"/>
    <dgm:cxn modelId="{981C2233-2819-4713-ABE8-884D788B4C2C}" type="presParOf" srcId="{E5AEC612-BF9C-4EF1-B2C9-9094F272373A}" destId="{414C1AA6-AFE5-44AE-8408-93E93A4D19F1}" srcOrd="1" destOrd="0" presId="urn:microsoft.com/office/officeart/2005/8/layout/hierarchy1"/>
    <dgm:cxn modelId="{143D5F64-8EDB-492B-BAC7-C813C5DF051D}" type="presParOf" srcId="{4399EE2A-2133-41A7-9416-4CD89B09226C}" destId="{50378E78-44DB-4944-A152-F873198CADC8}" srcOrd="4" destOrd="0" presId="urn:microsoft.com/office/officeart/2005/8/layout/hierarchy1"/>
    <dgm:cxn modelId="{41333D4B-73F2-403D-8E3C-FD980A9AFA00}" type="presParOf" srcId="{4399EE2A-2133-41A7-9416-4CD89B09226C}" destId="{D293CD7D-960D-4AFC-94C9-57E362F2BF59}" srcOrd="5" destOrd="0" presId="urn:microsoft.com/office/officeart/2005/8/layout/hierarchy1"/>
    <dgm:cxn modelId="{6B3C5493-C1F2-48C4-BD40-0B53FE8671B5}" type="presParOf" srcId="{D293CD7D-960D-4AFC-94C9-57E362F2BF59}" destId="{3D2B567C-8C5F-4903-9F74-B783B43E0BE3}" srcOrd="0" destOrd="0" presId="urn:microsoft.com/office/officeart/2005/8/layout/hierarchy1"/>
    <dgm:cxn modelId="{FDF4DDC9-6234-41D2-97E6-1B66FCC36E86}" type="presParOf" srcId="{3D2B567C-8C5F-4903-9F74-B783B43E0BE3}" destId="{0021562F-F81D-4601-BA72-EE0CC4D278C0}" srcOrd="0" destOrd="0" presId="urn:microsoft.com/office/officeart/2005/8/layout/hierarchy1"/>
    <dgm:cxn modelId="{646CDE4B-780C-4A34-9452-3C7117AC49AE}" type="presParOf" srcId="{3D2B567C-8C5F-4903-9F74-B783B43E0BE3}" destId="{669166E1-CB89-41BC-94FC-881B4B15EFD7}" srcOrd="1" destOrd="0" presId="urn:microsoft.com/office/officeart/2005/8/layout/hierarchy1"/>
    <dgm:cxn modelId="{CAB479B8-6CBE-491B-8181-C0556B53A047}" type="presParOf" srcId="{D293CD7D-960D-4AFC-94C9-57E362F2BF59}" destId="{3B1A6133-E6B4-479A-8600-767ED8896B98}" srcOrd="1" destOrd="0" presId="urn:microsoft.com/office/officeart/2005/8/layout/hierarchy1"/>
    <dgm:cxn modelId="{5DA5827A-79AE-49FC-8396-45C38AA01471}" type="presParOf" srcId="{F4C538A5-A75E-4A67-A4C9-287FE2A743E2}" destId="{36B7B565-0066-4F7A-9A1F-91780B0D1C83}" srcOrd="4" destOrd="0" presId="urn:microsoft.com/office/officeart/2005/8/layout/hierarchy1"/>
    <dgm:cxn modelId="{331F4EEC-5DB3-4B93-ABF1-4AA8FF18F1C7}" type="presParOf" srcId="{F4C538A5-A75E-4A67-A4C9-287FE2A743E2}" destId="{3E2D8167-A8B1-44D0-974D-18578C268C3A}" srcOrd="5" destOrd="0" presId="urn:microsoft.com/office/officeart/2005/8/layout/hierarchy1"/>
    <dgm:cxn modelId="{91DBF980-D4F0-4894-9E6F-4347D2D12A63}" type="presParOf" srcId="{3E2D8167-A8B1-44D0-974D-18578C268C3A}" destId="{BD6468E0-9C43-4829-996C-969836982E4C}" srcOrd="0" destOrd="0" presId="urn:microsoft.com/office/officeart/2005/8/layout/hierarchy1"/>
    <dgm:cxn modelId="{E52E2E10-1523-4B2B-8EA9-C806C3C57B6B}" type="presParOf" srcId="{BD6468E0-9C43-4829-996C-969836982E4C}" destId="{FC232F62-0904-4AB6-AF93-7118E2BEF9ED}" srcOrd="0" destOrd="0" presId="urn:microsoft.com/office/officeart/2005/8/layout/hierarchy1"/>
    <dgm:cxn modelId="{3DFD683F-F7C3-412B-9F54-D2FE0C1A5104}" type="presParOf" srcId="{BD6468E0-9C43-4829-996C-969836982E4C}" destId="{35ECE29A-AD3E-43B9-9216-A990676821ED}" srcOrd="1" destOrd="0" presId="urn:microsoft.com/office/officeart/2005/8/layout/hierarchy1"/>
    <dgm:cxn modelId="{A0DAE848-641C-42FC-B451-A2C37EFDF570}" type="presParOf" srcId="{3E2D8167-A8B1-44D0-974D-18578C268C3A}" destId="{6A878042-BDB6-4379-AEA1-A25CC489696D}" srcOrd="1" destOrd="0" presId="urn:microsoft.com/office/officeart/2005/8/layout/hierarchy1"/>
    <dgm:cxn modelId="{20693F5B-34A4-4D66-83A1-3C5A865A126D}" type="presParOf" srcId="{6A878042-BDB6-4379-AEA1-A25CC489696D}" destId="{446E0458-9FA5-419C-AB0D-1ADA6E441935}" srcOrd="0" destOrd="0" presId="urn:microsoft.com/office/officeart/2005/8/layout/hierarchy1"/>
    <dgm:cxn modelId="{A327A794-9800-4C3A-A932-880A4D41A02B}" type="presParOf" srcId="{6A878042-BDB6-4379-AEA1-A25CC489696D}" destId="{6A258C6F-8B78-447E-A4A1-C9552EC9CE9C}" srcOrd="1" destOrd="0" presId="urn:microsoft.com/office/officeart/2005/8/layout/hierarchy1"/>
    <dgm:cxn modelId="{4407440B-CDD8-44E2-B92C-DE492D9F66C7}" type="presParOf" srcId="{6A258C6F-8B78-447E-A4A1-C9552EC9CE9C}" destId="{009DFAD3-9F41-40C7-BADF-3E1C7AD6D7BF}" srcOrd="0" destOrd="0" presId="urn:microsoft.com/office/officeart/2005/8/layout/hierarchy1"/>
    <dgm:cxn modelId="{B2A75FEB-31A0-4A3D-BE8F-B34DB4882361}" type="presParOf" srcId="{009DFAD3-9F41-40C7-BADF-3E1C7AD6D7BF}" destId="{B0685D1D-CC04-48B7-91DB-59A043F6BA6F}" srcOrd="0" destOrd="0" presId="urn:microsoft.com/office/officeart/2005/8/layout/hierarchy1"/>
    <dgm:cxn modelId="{55B28005-979B-4E4F-A671-863D8447FC43}" type="presParOf" srcId="{009DFAD3-9F41-40C7-BADF-3E1C7AD6D7BF}" destId="{6612515B-923D-4618-B511-D467505980BF}" srcOrd="1" destOrd="0" presId="urn:microsoft.com/office/officeart/2005/8/layout/hierarchy1"/>
    <dgm:cxn modelId="{C8159E29-1656-4E34-BF8D-65D7D68E16D0}" type="presParOf" srcId="{6A258C6F-8B78-447E-A4A1-C9552EC9CE9C}" destId="{18654164-A9D1-4E9D-BCF1-1E53936023BD}" srcOrd="1" destOrd="0" presId="urn:microsoft.com/office/officeart/2005/8/layout/hierarchy1"/>
    <dgm:cxn modelId="{6515D379-8832-49D7-B0F4-7C6CBAF6FFB0}" type="presParOf" srcId="{6A878042-BDB6-4379-AEA1-A25CC489696D}" destId="{F8D83604-A7F9-4414-AB6B-B1493B1EBF25}" srcOrd="2" destOrd="0" presId="urn:microsoft.com/office/officeart/2005/8/layout/hierarchy1"/>
    <dgm:cxn modelId="{A8E0E6EC-2C27-4390-B01F-AF6BA72C25FE}" type="presParOf" srcId="{6A878042-BDB6-4379-AEA1-A25CC489696D}" destId="{FB3BF508-6114-4CB0-A5D8-5CBD54BCD8E9}" srcOrd="3" destOrd="0" presId="urn:microsoft.com/office/officeart/2005/8/layout/hierarchy1"/>
    <dgm:cxn modelId="{A4B30454-6EDA-4967-B2E4-5E1DF5394065}" type="presParOf" srcId="{FB3BF508-6114-4CB0-A5D8-5CBD54BCD8E9}" destId="{03794CCC-69CF-4EFD-AAB1-E0C4346CC510}" srcOrd="0" destOrd="0" presId="urn:microsoft.com/office/officeart/2005/8/layout/hierarchy1"/>
    <dgm:cxn modelId="{B3336FF4-FEF2-4B86-85AA-D3AC373C246C}" type="presParOf" srcId="{03794CCC-69CF-4EFD-AAB1-E0C4346CC510}" destId="{12CACBD1-71C4-4AB5-B7E0-BB620C43A604}" srcOrd="0" destOrd="0" presId="urn:microsoft.com/office/officeart/2005/8/layout/hierarchy1"/>
    <dgm:cxn modelId="{339658F3-689E-4A0E-9796-EB542982E389}" type="presParOf" srcId="{03794CCC-69CF-4EFD-AAB1-E0C4346CC510}" destId="{E411C770-5772-4231-B400-24A6E7088B22}" srcOrd="1" destOrd="0" presId="urn:microsoft.com/office/officeart/2005/8/layout/hierarchy1"/>
    <dgm:cxn modelId="{09B3B797-5771-43E9-9CAE-9DE5CAD1CD7C}" type="presParOf" srcId="{FB3BF508-6114-4CB0-A5D8-5CBD54BCD8E9}" destId="{50E2CA03-71DB-41A0-A310-09769585A8E8}" srcOrd="1" destOrd="0" presId="urn:microsoft.com/office/officeart/2005/8/layout/hierarchy1"/>
  </dgm:cxnLst>
  <dgm:bg>
    <a:solidFill>
      <a:schemeClr val="bg2">
        <a:lumMod val="5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7BF42B-41E8-4E61-A8B5-D8AF72C200D4}"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73A67C05-48D7-4B48-BB93-FDE69EBED5D3}">
      <dgm:prSet phldrT="[Text]" custT="1"/>
      <dgm:spPr>
        <a:xfrm>
          <a:off x="2386612" y="216020"/>
          <a:ext cx="3425524" cy="742196"/>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buNone/>
          </a:pPr>
          <a:r>
            <a:rPr lang="en-GB" sz="2400" dirty="0">
              <a:solidFill>
                <a:srgbClr val="7030A0"/>
              </a:solidFill>
              <a:latin typeface="Calibri"/>
              <a:ea typeface="+mn-ea"/>
              <a:cs typeface="+mn-cs"/>
            </a:rPr>
            <a:t>Financial Markets</a:t>
          </a:r>
        </a:p>
      </dgm:t>
    </dgm:pt>
    <dgm:pt modelId="{1CDFE0A3-EE78-4FC4-A976-7A847870432A}" type="parTrans" cxnId="{68D597D4-315B-4477-B182-8B08604DAF70}">
      <dgm:prSet/>
      <dgm:spPr/>
      <dgm:t>
        <a:bodyPr/>
        <a:lstStyle/>
        <a:p>
          <a:endParaRPr lang="en-GB"/>
        </a:p>
      </dgm:t>
    </dgm:pt>
    <dgm:pt modelId="{03C7E157-68CB-498E-A91D-BE10934C31F5}" type="sibTrans" cxnId="{68D597D4-315B-4477-B182-8B08604DAF70}">
      <dgm:prSet/>
      <dgm:spPr/>
      <dgm:t>
        <a:bodyPr/>
        <a:lstStyle/>
        <a:p>
          <a:endParaRPr lang="en-GB"/>
        </a:p>
      </dgm:t>
    </dgm:pt>
    <dgm:pt modelId="{7A42BE6E-65CE-46FA-91F6-9C2529BE33F2}">
      <dgm:prSet phldrT="[Text]" custT="1"/>
      <dgm:spPr>
        <a:xfrm>
          <a:off x="185168" y="1897321"/>
          <a:ext cx="2314575" cy="2816065"/>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lnSpc>
              <a:spcPct val="100000"/>
            </a:lnSpc>
            <a:buNone/>
          </a:pPr>
          <a:r>
            <a:rPr lang="en-GB" sz="1400" b="1" dirty="0">
              <a:solidFill>
                <a:srgbClr val="7030A0"/>
              </a:solidFill>
              <a:latin typeface="Calibri"/>
              <a:ea typeface="+mn-ea"/>
              <a:cs typeface="+mn-cs"/>
            </a:rPr>
            <a:t>Money Markets </a:t>
          </a:r>
        </a:p>
        <a:p>
          <a:pPr>
            <a:lnSpc>
              <a:spcPct val="100000"/>
            </a:lnSpc>
            <a:buNone/>
          </a:pPr>
          <a:r>
            <a:rPr lang="en-GB" sz="1400" b="1" dirty="0">
              <a:solidFill>
                <a:srgbClr val="7030A0"/>
              </a:solidFill>
              <a:latin typeface="Calibri"/>
              <a:ea typeface="+mn-ea"/>
              <a:cs typeface="+mn-cs"/>
            </a:rPr>
            <a:t>(&lt; one year)</a:t>
          </a:r>
        </a:p>
        <a:p>
          <a:pPr>
            <a:lnSpc>
              <a:spcPct val="100000"/>
            </a:lnSpc>
            <a:buNone/>
          </a:pPr>
          <a:r>
            <a:rPr lang="en-GB" sz="1400" dirty="0">
              <a:solidFill>
                <a:srgbClr val="7030A0"/>
              </a:solidFill>
              <a:latin typeface="Calibri"/>
              <a:ea typeface="+mn-ea"/>
              <a:cs typeface="+mn-cs"/>
            </a:rPr>
            <a:t>Treasury Bonds and Bills</a:t>
          </a:r>
        </a:p>
        <a:p>
          <a:pPr>
            <a:lnSpc>
              <a:spcPct val="100000"/>
            </a:lnSpc>
            <a:buNone/>
          </a:pPr>
          <a:r>
            <a:rPr lang="en-GB" sz="1400" dirty="0">
              <a:solidFill>
                <a:srgbClr val="7030A0"/>
              </a:solidFill>
              <a:latin typeface="Calibri"/>
              <a:ea typeface="+mn-ea"/>
              <a:cs typeface="+mn-cs"/>
            </a:rPr>
            <a:t>Certificates of Deposit</a:t>
          </a:r>
        </a:p>
        <a:p>
          <a:pPr>
            <a:lnSpc>
              <a:spcPct val="100000"/>
            </a:lnSpc>
            <a:buNone/>
          </a:pPr>
          <a:r>
            <a:rPr lang="en-GB" sz="1400" dirty="0">
              <a:solidFill>
                <a:srgbClr val="7030A0"/>
              </a:solidFill>
              <a:latin typeface="Calibri"/>
              <a:ea typeface="+mn-ea"/>
              <a:cs typeface="+mn-cs"/>
            </a:rPr>
            <a:t>Commercial Paper</a:t>
          </a:r>
        </a:p>
        <a:p>
          <a:pPr>
            <a:lnSpc>
              <a:spcPct val="100000"/>
            </a:lnSpc>
            <a:buNone/>
          </a:pPr>
          <a:r>
            <a:rPr lang="en-GB" sz="1400" dirty="0">
              <a:solidFill>
                <a:srgbClr val="7030A0"/>
              </a:solidFill>
              <a:latin typeface="Calibri"/>
              <a:ea typeface="+mn-ea"/>
              <a:cs typeface="+mn-cs"/>
            </a:rPr>
            <a:t>Repos</a:t>
          </a:r>
        </a:p>
        <a:p>
          <a:pPr>
            <a:lnSpc>
              <a:spcPct val="100000"/>
            </a:lnSpc>
            <a:buNone/>
          </a:pPr>
          <a:r>
            <a:rPr lang="en-GB" sz="1400" dirty="0">
              <a:solidFill>
                <a:srgbClr val="7030A0"/>
              </a:solidFill>
              <a:latin typeface="Calibri"/>
              <a:ea typeface="+mn-ea"/>
              <a:cs typeface="+mn-cs"/>
            </a:rPr>
            <a:t>Federal Funds</a:t>
          </a:r>
        </a:p>
        <a:p>
          <a:pPr>
            <a:lnSpc>
              <a:spcPct val="100000"/>
            </a:lnSpc>
            <a:buNone/>
          </a:pPr>
          <a:endParaRPr lang="en-GB" sz="1200" dirty="0">
            <a:solidFill>
              <a:sysClr val="windowText" lastClr="000000">
                <a:hueOff val="0"/>
                <a:satOff val="0"/>
                <a:lumOff val="0"/>
                <a:alphaOff val="0"/>
              </a:sysClr>
            </a:solidFill>
            <a:latin typeface="Calibri"/>
            <a:ea typeface="+mn-ea"/>
            <a:cs typeface="+mn-cs"/>
          </a:endParaRPr>
        </a:p>
        <a:p>
          <a:pPr>
            <a:lnSpc>
              <a:spcPct val="100000"/>
            </a:lnSpc>
            <a:buNone/>
          </a:pPr>
          <a:endParaRPr lang="en-GB" sz="1200" dirty="0">
            <a:solidFill>
              <a:sysClr val="windowText" lastClr="000000">
                <a:hueOff val="0"/>
                <a:satOff val="0"/>
                <a:lumOff val="0"/>
                <a:alphaOff val="0"/>
              </a:sysClr>
            </a:solidFill>
            <a:latin typeface="Calibri"/>
            <a:ea typeface="+mn-ea"/>
            <a:cs typeface="+mn-cs"/>
          </a:endParaRPr>
        </a:p>
        <a:p>
          <a:pPr>
            <a:lnSpc>
              <a:spcPct val="100000"/>
            </a:lnSpc>
            <a:buNone/>
          </a:pPr>
          <a:endParaRPr lang="en-GB" sz="2000" dirty="0">
            <a:solidFill>
              <a:sysClr val="windowText" lastClr="000000">
                <a:hueOff val="0"/>
                <a:satOff val="0"/>
                <a:lumOff val="0"/>
                <a:alphaOff val="0"/>
              </a:sysClr>
            </a:solidFill>
            <a:latin typeface="Calibri"/>
            <a:ea typeface="+mn-ea"/>
            <a:cs typeface="+mn-cs"/>
          </a:endParaRPr>
        </a:p>
      </dgm:t>
    </dgm:pt>
    <dgm:pt modelId="{A6F5BD2B-8966-43FA-9388-900B3DE2EA99}" type="parTrans" cxnId="{690F5A98-CECA-43A8-8DC9-6C032A66D0B5}">
      <dgm:prSet/>
      <dgm:spPr>
        <a:xfrm>
          <a:off x="1085281" y="713900"/>
          <a:ext cx="2756918" cy="939104"/>
        </a:xfrm>
        <a:custGeom>
          <a:avLst/>
          <a:gdLst/>
          <a:ahLst/>
          <a:cxnLst/>
          <a:rect l="0" t="0" r="0" b="0"/>
          <a:pathLst>
            <a:path>
              <a:moveTo>
                <a:pt x="2756918" y="0"/>
              </a:moveTo>
              <a:lnTo>
                <a:pt x="2756918" y="724684"/>
              </a:lnTo>
              <a:lnTo>
                <a:pt x="0" y="724684"/>
              </a:lnTo>
              <a:lnTo>
                <a:pt x="0" y="93910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en-GB"/>
        </a:p>
      </dgm:t>
    </dgm:pt>
    <dgm:pt modelId="{140269A0-63EF-4D59-B790-A9E3BCB98169}" type="sibTrans" cxnId="{690F5A98-CECA-43A8-8DC9-6C032A66D0B5}">
      <dgm:prSet/>
      <dgm:spPr/>
      <dgm:t>
        <a:bodyPr/>
        <a:lstStyle/>
        <a:p>
          <a:endParaRPr lang="en-GB"/>
        </a:p>
      </dgm:t>
    </dgm:pt>
    <dgm:pt modelId="{A2FBA79E-0975-4CE4-9629-404F51BB9F8D}">
      <dgm:prSet phldrT="[Text]" custT="1"/>
      <dgm:spPr>
        <a:xfrm>
          <a:off x="5699005" y="1922501"/>
          <a:ext cx="2314575" cy="1469755"/>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buNone/>
          </a:pPr>
          <a:r>
            <a:rPr lang="en-GB" sz="1400" b="1" dirty="0">
              <a:solidFill>
                <a:srgbClr val="7030A0"/>
              </a:solidFill>
              <a:latin typeface="Calibri"/>
              <a:ea typeface="+mn-ea"/>
              <a:cs typeface="+mn-cs"/>
            </a:rPr>
            <a:t>Derivatives</a:t>
          </a:r>
        </a:p>
        <a:p>
          <a:pPr>
            <a:buNone/>
          </a:pPr>
          <a:r>
            <a:rPr lang="en-GB" sz="1400" b="0" dirty="0">
              <a:solidFill>
                <a:srgbClr val="7030A0"/>
              </a:solidFill>
              <a:latin typeface="Calibri"/>
              <a:ea typeface="+mn-ea"/>
              <a:cs typeface="+mn-cs"/>
            </a:rPr>
            <a:t>Futures</a:t>
          </a:r>
        </a:p>
        <a:p>
          <a:pPr>
            <a:buNone/>
          </a:pPr>
          <a:r>
            <a:rPr lang="en-GB" sz="1400" b="0" dirty="0">
              <a:solidFill>
                <a:srgbClr val="7030A0"/>
              </a:solidFill>
              <a:latin typeface="Calibri"/>
              <a:ea typeface="+mn-ea"/>
              <a:cs typeface="+mn-cs"/>
            </a:rPr>
            <a:t>Forwards</a:t>
          </a:r>
        </a:p>
        <a:p>
          <a:pPr>
            <a:buNone/>
          </a:pPr>
          <a:r>
            <a:rPr lang="en-GB" sz="1400" b="0" dirty="0">
              <a:solidFill>
                <a:srgbClr val="7030A0"/>
              </a:solidFill>
              <a:latin typeface="Calibri"/>
              <a:ea typeface="+mn-ea"/>
              <a:cs typeface="+mn-cs"/>
            </a:rPr>
            <a:t>Options</a:t>
          </a:r>
        </a:p>
        <a:p>
          <a:pPr>
            <a:buNone/>
          </a:pPr>
          <a:r>
            <a:rPr lang="en-GB" sz="1400" b="0" dirty="0">
              <a:solidFill>
                <a:srgbClr val="7030A0"/>
              </a:solidFill>
              <a:latin typeface="Calibri"/>
              <a:ea typeface="+mn-ea"/>
              <a:cs typeface="+mn-cs"/>
            </a:rPr>
            <a:t>Swaps</a:t>
          </a:r>
        </a:p>
      </dgm:t>
    </dgm:pt>
    <dgm:pt modelId="{EA6A0D3E-09AA-47B6-9DE1-04D4B1727671}" type="parTrans" cxnId="{B708A0EC-67EF-4912-BD04-7FED996296CF}">
      <dgm:prSet/>
      <dgm:spPr>
        <a:xfrm>
          <a:off x="3842199" y="713900"/>
          <a:ext cx="2756918" cy="964284"/>
        </a:xfrm>
        <a:custGeom>
          <a:avLst/>
          <a:gdLst/>
          <a:ahLst/>
          <a:cxnLst/>
          <a:rect l="0" t="0" r="0" b="0"/>
          <a:pathLst>
            <a:path>
              <a:moveTo>
                <a:pt x="0" y="0"/>
              </a:moveTo>
              <a:lnTo>
                <a:pt x="0" y="749865"/>
              </a:lnTo>
              <a:lnTo>
                <a:pt x="2756918" y="749865"/>
              </a:lnTo>
              <a:lnTo>
                <a:pt x="2756918" y="964284"/>
              </a:lnTo>
            </a:path>
          </a:pathLst>
        </a:custGeom>
        <a:noFill/>
        <a:ln w="25400" cap="flat" cmpd="sng" algn="ctr">
          <a:solidFill>
            <a:srgbClr val="4F81BD">
              <a:shade val="60000"/>
              <a:hueOff val="0"/>
              <a:satOff val="0"/>
              <a:lumOff val="0"/>
              <a:alphaOff val="0"/>
            </a:srgbClr>
          </a:solidFill>
          <a:prstDash val="solid"/>
        </a:ln>
        <a:effectLst/>
      </dgm:spPr>
      <dgm:t>
        <a:bodyPr/>
        <a:lstStyle/>
        <a:p>
          <a:endParaRPr lang="en-GB"/>
        </a:p>
      </dgm:t>
    </dgm:pt>
    <dgm:pt modelId="{F6F6FB28-477C-4275-8059-59632A5B4706}" type="sibTrans" cxnId="{B708A0EC-67EF-4912-BD04-7FED996296CF}">
      <dgm:prSet/>
      <dgm:spPr/>
      <dgm:t>
        <a:bodyPr/>
        <a:lstStyle/>
        <a:p>
          <a:endParaRPr lang="en-GB"/>
        </a:p>
      </dgm:t>
    </dgm:pt>
    <dgm:pt modelId="{FD5F3A9F-3E24-4602-8E89-C1BE1E9212E8}">
      <dgm:prSet custT="1"/>
      <dgm:spPr>
        <a:xfrm>
          <a:off x="2931810" y="1925705"/>
          <a:ext cx="2314575" cy="2681097"/>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ln>
        <a:effectLst/>
      </dgm:spPr>
      <dgm:t>
        <a:bodyPr/>
        <a:lstStyle/>
        <a:p>
          <a:pPr>
            <a:buNone/>
          </a:pPr>
          <a:r>
            <a:rPr lang="en-GB" sz="1400" b="1" dirty="0">
              <a:solidFill>
                <a:srgbClr val="7030A0"/>
              </a:solidFill>
              <a:latin typeface="Calibri"/>
              <a:ea typeface="+mn-ea"/>
              <a:cs typeface="+mn-cs"/>
            </a:rPr>
            <a:t>Capital Markets</a:t>
          </a:r>
        </a:p>
        <a:p>
          <a:pPr>
            <a:buNone/>
          </a:pPr>
          <a:r>
            <a:rPr lang="en-GB" sz="1400" b="1" dirty="0">
              <a:solidFill>
                <a:srgbClr val="7030A0"/>
              </a:solidFill>
              <a:latin typeface="Calibri"/>
              <a:ea typeface="+mn-ea"/>
              <a:cs typeface="+mn-cs"/>
            </a:rPr>
            <a:t> (&gt; one year)</a:t>
          </a:r>
        </a:p>
        <a:p>
          <a:pPr>
            <a:buNone/>
          </a:pPr>
          <a:r>
            <a:rPr lang="en-GB" sz="1400" dirty="0">
              <a:solidFill>
                <a:srgbClr val="7030A0"/>
              </a:solidFill>
              <a:latin typeface="Calibri"/>
              <a:ea typeface="+mn-ea"/>
              <a:cs typeface="+mn-cs"/>
            </a:rPr>
            <a:t>Stocks and shares</a:t>
          </a:r>
        </a:p>
        <a:p>
          <a:pPr>
            <a:buNone/>
          </a:pPr>
          <a:r>
            <a:rPr lang="en-GB" sz="1400" dirty="0">
              <a:solidFill>
                <a:srgbClr val="7030A0"/>
              </a:solidFill>
              <a:latin typeface="Calibri"/>
              <a:ea typeface="+mn-ea"/>
              <a:cs typeface="+mn-cs"/>
            </a:rPr>
            <a:t>Mortgage</a:t>
          </a:r>
        </a:p>
        <a:p>
          <a:pPr>
            <a:buNone/>
          </a:pPr>
          <a:r>
            <a:rPr lang="en-GB" sz="1400" dirty="0">
              <a:solidFill>
                <a:srgbClr val="7030A0"/>
              </a:solidFill>
              <a:latin typeface="Calibri"/>
              <a:ea typeface="+mn-ea"/>
              <a:cs typeface="+mn-cs"/>
            </a:rPr>
            <a:t>Debentures</a:t>
          </a:r>
        </a:p>
        <a:p>
          <a:pPr>
            <a:buNone/>
          </a:pPr>
          <a:r>
            <a:rPr lang="en-GB" sz="1400" dirty="0">
              <a:solidFill>
                <a:srgbClr val="7030A0"/>
              </a:solidFill>
              <a:latin typeface="Calibri"/>
              <a:ea typeface="+mn-ea"/>
              <a:cs typeface="+mn-cs"/>
            </a:rPr>
            <a:t>Corporate bonds</a:t>
          </a:r>
        </a:p>
        <a:p>
          <a:pPr>
            <a:buNone/>
          </a:pPr>
          <a:r>
            <a:rPr lang="en-GB" sz="1400" dirty="0">
              <a:solidFill>
                <a:srgbClr val="7030A0"/>
              </a:solidFill>
              <a:latin typeface="Calibri"/>
              <a:ea typeface="+mn-ea"/>
              <a:cs typeface="+mn-cs"/>
            </a:rPr>
            <a:t>Government bonds</a:t>
          </a:r>
        </a:p>
        <a:p>
          <a:pPr>
            <a:buNone/>
          </a:pPr>
          <a:endParaRPr lang="en-GB" sz="1400" dirty="0">
            <a:solidFill>
              <a:sysClr val="windowText" lastClr="000000">
                <a:hueOff val="0"/>
                <a:satOff val="0"/>
                <a:lumOff val="0"/>
                <a:alphaOff val="0"/>
              </a:sysClr>
            </a:solidFill>
            <a:latin typeface="Calibri"/>
            <a:ea typeface="+mn-ea"/>
            <a:cs typeface="+mn-cs"/>
          </a:endParaRPr>
        </a:p>
      </dgm:t>
    </dgm:pt>
    <dgm:pt modelId="{2AA2F9C6-3485-41C3-BCFB-FF6CB97B9047}" type="parTrans" cxnId="{6CD6ADA4-510C-469B-B22B-A774E84F6044}">
      <dgm:prSet/>
      <dgm:spPr>
        <a:xfrm>
          <a:off x="3786202" y="713900"/>
          <a:ext cx="91440" cy="967488"/>
        </a:xfrm>
        <a:custGeom>
          <a:avLst/>
          <a:gdLst/>
          <a:ahLst/>
          <a:cxnLst/>
          <a:rect l="0" t="0" r="0" b="0"/>
          <a:pathLst>
            <a:path>
              <a:moveTo>
                <a:pt x="55996" y="0"/>
              </a:moveTo>
              <a:lnTo>
                <a:pt x="55996" y="753069"/>
              </a:lnTo>
              <a:lnTo>
                <a:pt x="45720" y="753069"/>
              </a:lnTo>
              <a:lnTo>
                <a:pt x="45720" y="967488"/>
              </a:lnTo>
            </a:path>
          </a:pathLst>
        </a:custGeom>
        <a:noFill/>
        <a:ln w="25400" cap="flat" cmpd="sng" algn="ctr">
          <a:solidFill>
            <a:srgbClr val="4F81BD">
              <a:shade val="60000"/>
              <a:hueOff val="0"/>
              <a:satOff val="0"/>
              <a:lumOff val="0"/>
              <a:alphaOff val="0"/>
            </a:srgbClr>
          </a:solidFill>
          <a:prstDash val="solid"/>
        </a:ln>
        <a:effectLst/>
      </dgm:spPr>
      <dgm:t>
        <a:bodyPr/>
        <a:lstStyle/>
        <a:p>
          <a:endParaRPr lang="en-GB"/>
        </a:p>
      </dgm:t>
    </dgm:pt>
    <dgm:pt modelId="{F132EF46-D875-4A07-BA98-D7561E2AFFAE}" type="sibTrans" cxnId="{6CD6ADA4-510C-469B-B22B-A774E84F6044}">
      <dgm:prSet/>
      <dgm:spPr/>
      <dgm:t>
        <a:bodyPr/>
        <a:lstStyle/>
        <a:p>
          <a:endParaRPr lang="en-GB"/>
        </a:p>
      </dgm:t>
    </dgm:pt>
    <dgm:pt modelId="{78669A31-1F14-428C-A7CD-C3B8D22D2EA5}" type="pres">
      <dgm:prSet presAssocID="{F97BF42B-41E8-4E61-A8B5-D8AF72C200D4}" presName="hierChild1" presStyleCnt="0">
        <dgm:presLayoutVars>
          <dgm:chPref val="1"/>
          <dgm:dir/>
          <dgm:animOne val="branch"/>
          <dgm:animLvl val="lvl"/>
          <dgm:resizeHandles/>
        </dgm:presLayoutVars>
      </dgm:prSet>
      <dgm:spPr/>
    </dgm:pt>
    <dgm:pt modelId="{4FC53BFA-7736-4669-95EF-587F93196AF8}" type="pres">
      <dgm:prSet presAssocID="{73A67C05-48D7-4B48-BB93-FDE69EBED5D3}" presName="hierRoot1" presStyleCnt="0"/>
      <dgm:spPr/>
    </dgm:pt>
    <dgm:pt modelId="{8F9859FD-53FF-4C60-89EC-FE740ECDD839}" type="pres">
      <dgm:prSet presAssocID="{73A67C05-48D7-4B48-BB93-FDE69EBED5D3}" presName="composite" presStyleCnt="0"/>
      <dgm:spPr/>
    </dgm:pt>
    <dgm:pt modelId="{A5711A8F-23AC-4516-8546-32776BFB6C6D}" type="pres">
      <dgm:prSet presAssocID="{73A67C05-48D7-4B48-BB93-FDE69EBED5D3}" presName="background" presStyleLbl="node0" presStyleIdx="0" presStyleCnt="1"/>
      <dgm:spPr>
        <a:xfrm>
          <a:off x="2129437" y="-28296"/>
          <a:ext cx="3425524" cy="742196"/>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CCB86C96-0F1F-4052-B60B-AB19A99701A7}" type="pres">
      <dgm:prSet presAssocID="{73A67C05-48D7-4B48-BB93-FDE69EBED5D3}" presName="text" presStyleLbl="fgAcc0" presStyleIdx="0" presStyleCnt="1" custScaleX="147998" custScaleY="50498" custLinFactNeighborX="-6222" custLinFactNeighborY="-10010">
        <dgm:presLayoutVars>
          <dgm:chPref val="3"/>
        </dgm:presLayoutVars>
      </dgm:prSet>
      <dgm:spPr/>
    </dgm:pt>
    <dgm:pt modelId="{C55C4869-60E1-4F48-AD49-C977AA36E881}" type="pres">
      <dgm:prSet presAssocID="{73A67C05-48D7-4B48-BB93-FDE69EBED5D3}" presName="hierChild2" presStyleCnt="0"/>
      <dgm:spPr/>
    </dgm:pt>
    <dgm:pt modelId="{18D0EC0F-A715-4E3C-85B0-A2651EFFC867}" type="pres">
      <dgm:prSet presAssocID="{A6F5BD2B-8966-43FA-9388-900B3DE2EA99}" presName="Name10" presStyleLbl="parChTrans1D2" presStyleIdx="0" presStyleCnt="3"/>
      <dgm:spPr/>
    </dgm:pt>
    <dgm:pt modelId="{5E3F27C4-CE34-43F9-9232-B6DB4189EC0B}" type="pres">
      <dgm:prSet presAssocID="{7A42BE6E-65CE-46FA-91F6-9C2529BE33F2}" presName="hierRoot2" presStyleCnt="0"/>
      <dgm:spPr/>
    </dgm:pt>
    <dgm:pt modelId="{CDDB0E78-62ED-4036-AF08-54D07A5F1482}" type="pres">
      <dgm:prSet presAssocID="{7A42BE6E-65CE-46FA-91F6-9C2529BE33F2}" presName="composite2" presStyleCnt="0"/>
      <dgm:spPr/>
    </dgm:pt>
    <dgm:pt modelId="{A2572A50-820F-4341-9663-890E62FD47C7}" type="pres">
      <dgm:prSet presAssocID="{7A42BE6E-65CE-46FA-91F6-9C2529BE33F2}" presName="background2" presStyleLbl="node2" presStyleIdx="0" presStyleCnt="3"/>
      <dgm:spPr>
        <a:xfrm>
          <a:off x="-72006" y="1653005"/>
          <a:ext cx="2314575" cy="281606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CF09DCEA-A500-451A-B3F8-3225EC75A3A2}" type="pres">
      <dgm:prSet presAssocID="{7A42BE6E-65CE-46FA-91F6-9C2529BE33F2}" presName="text2" presStyleLbl="fgAcc2" presStyleIdx="0" presStyleCnt="3" custScaleY="191601" custLinFactNeighborX="-3111" custLinFactNeighborY="9798">
        <dgm:presLayoutVars>
          <dgm:chPref val="3"/>
        </dgm:presLayoutVars>
      </dgm:prSet>
      <dgm:spPr/>
    </dgm:pt>
    <dgm:pt modelId="{A86E4B06-CC60-46ED-B48C-2438285D3B65}" type="pres">
      <dgm:prSet presAssocID="{7A42BE6E-65CE-46FA-91F6-9C2529BE33F2}" presName="hierChild3" presStyleCnt="0"/>
      <dgm:spPr/>
    </dgm:pt>
    <dgm:pt modelId="{AF077B76-2C12-4133-93B8-1DC46A87F824}" type="pres">
      <dgm:prSet presAssocID="{2AA2F9C6-3485-41C3-BCFB-FF6CB97B9047}" presName="Name10" presStyleLbl="parChTrans1D2" presStyleIdx="1" presStyleCnt="3"/>
      <dgm:spPr/>
    </dgm:pt>
    <dgm:pt modelId="{E87257B2-D1B2-45EE-B001-AA4DAA4913EE}" type="pres">
      <dgm:prSet presAssocID="{FD5F3A9F-3E24-4602-8E89-C1BE1E9212E8}" presName="hierRoot2" presStyleCnt="0"/>
      <dgm:spPr/>
    </dgm:pt>
    <dgm:pt modelId="{441284A0-8F82-4529-A854-6441B81DDBD5}" type="pres">
      <dgm:prSet presAssocID="{FD5F3A9F-3E24-4602-8E89-C1BE1E9212E8}" presName="composite2" presStyleCnt="0"/>
      <dgm:spPr/>
    </dgm:pt>
    <dgm:pt modelId="{9B45011D-8615-4599-A9AB-6F4F3A20520D}" type="pres">
      <dgm:prSet presAssocID="{FD5F3A9F-3E24-4602-8E89-C1BE1E9212E8}" presName="background2" presStyleLbl="node2" presStyleIdx="1" presStyleCnt="3"/>
      <dgm:spPr>
        <a:xfrm>
          <a:off x="2674635" y="1681389"/>
          <a:ext cx="2314575" cy="2681097"/>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AC2F8D2E-6674-4397-84CC-425EA972C6B2}" type="pres">
      <dgm:prSet presAssocID="{FD5F3A9F-3E24-4602-8E89-C1BE1E9212E8}" presName="text2" presStyleLbl="fgAcc2" presStyleIdx="1" presStyleCnt="3" custScaleY="182418" custLinFactNeighborX="-6666" custLinFactNeighborY="10016">
        <dgm:presLayoutVars>
          <dgm:chPref val="3"/>
        </dgm:presLayoutVars>
      </dgm:prSet>
      <dgm:spPr/>
    </dgm:pt>
    <dgm:pt modelId="{C35A0469-A90B-4BF0-A40D-5146474F481F}" type="pres">
      <dgm:prSet presAssocID="{FD5F3A9F-3E24-4602-8E89-C1BE1E9212E8}" presName="hierChild3" presStyleCnt="0"/>
      <dgm:spPr/>
    </dgm:pt>
    <dgm:pt modelId="{84B7BDED-D195-4447-AFF5-72B0ED2A8497}" type="pres">
      <dgm:prSet presAssocID="{EA6A0D3E-09AA-47B6-9DE1-04D4B1727671}" presName="Name10" presStyleLbl="parChTrans1D2" presStyleIdx="2" presStyleCnt="3"/>
      <dgm:spPr/>
    </dgm:pt>
    <dgm:pt modelId="{4D4B27C3-2128-49B1-BE8F-C11E65A629F2}" type="pres">
      <dgm:prSet presAssocID="{A2FBA79E-0975-4CE4-9629-404F51BB9F8D}" presName="hierRoot2" presStyleCnt="0"/>
      <dgm:spPr/>
    </dgm:pt>
    <dgm:pt modelId="{56CE6846-3590-4C0B-869A-FA447A1D1FD8}" type="pres">
      <dgm:prSet presAssocID="{A2FBA79E-0975-4CE4-9629-404F51BB9F8D}" presName="composite2" presStyleCnt="0"/>
      <dgm:spPr/>
    </dgm:pt>
    <dgm:pt modelId="{7956F3A7-63A3-4860-957F-4B9EE15A9777}" type="pres">
      <dgm:prSet presAssocID="{A2FBA79E-0975-4CE4-9629-404F51BB9F8D}" presName="background2" presStyleLbl="node2" presStyleIdx="2" presStyleCnt="3"/>
      <dgm:spPr>
        <a:xfrm>
          <a:off x="5441830" y="1678185"/>
          <a:ext cx="2314575" cy="146975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1E40F282-6E52-4BEB-AD55-D1CC8E4AC8D3}" type="pres">
      <dgm:prSet presAssocID="{A2FBA79E-0975-4CE4-9629-404F51BB9F8D}" presName="text2" presStyleLbl="fgAcc2" presStyleIdx="2" presStyleCnt="3" custLinFactNeighborX="-9333" custLinFactNeighborY="9798">
        <dgm:presLayoutVars>
          <dgm:chPref val="3"/>
        </dgm:presLayoutVars>
      </dgm:prSet>
      <dgm:spPr/>
    </dgm:pt>
    <dgm:pt modelId="{53785FAC-D9B4-431B-B669-206B27788023}" type="pres">
      <dgm:prSet presAssocID="{A2FBA79E-0975-4CE4-9629-404F51BB9F8D}" presName="hierChild3" presStyleCnt="0"/>
      <dgm:spPr/>
    </dgm:pt>
  </dgm:ptLst>
  <dgm:cxnLst>
    <dgm:cxn modelId="{B77F4200-7756-429D-A9DB-77918EDC8548}" type="presOf" srcId="{73A67C05-48D7-4B48-BB93-FDE69EBED5D3}" destId="{CCB86C96-0F1F-4052-B60B-AB19A99701A7}" srcOrd="0" destOrd="0" presId="urn:microsoft.com/office/officeart/2005/8/layout/hierarchy1"/>
    <dgm:cxn modelId="{03D0CD0A-C066-48F0-A8BC-AF1A47B541C1}" type="presOf" srcId="{7A42BE6E-65CE-46FA-91F6-9C2529BE33F2}" destId="{CF09DCEA-A500-451A-B3F8-3225EC75A3A2}" srcOrd="0" destOrd="0" presId="urn:microsoft.com/office/officeart/2005/8/layout/hierarchy1"/>
    <dgm:cxn modelId="{EE1D1518-D2B5-4943-8AF5-FD3B2FB9742F}" type="presOf" srcId="{A6F5BD2B-8966-43FA-9388-900B3DE2EA99}" destId="{18D0EC0F-A715-4E3C-85B0-A2651EFFC867}" srcOrd="0" destOrd="0" presId="urn:microsoft.com/office/officeart/2005/8/layout/hierarchy1"/>
    <dgm:cxn modelId="{178A9664-5915-4532-968E-BE0E35736B85}" type="presOf" srcId="{A2FBA79E-0975-4CE4-9629-404F51BB9F8D}" destId="{1E40F282-6E52-4BEB-AD55-D1CC8E4AC8D3}" srcOrd="0" destOrd="0" presId="urn:microsoft.com/office/officeart/2005/8/layout/hierarchy1"/>
    <dgm:cxn modelId="{690F5A98-CECA-43A8-8DC9-6C032A66D0B5}" srcId="{73A67C05-48D7-4B48-BB93-FDE69EBED5D3}" destId="{7A42BE6E-65CE-46FA-91F6-9C2529BE33F2}" srcOrd="0" destOrd="0" parTransId="{A6F5BD2B-8966-43FA-9388-900B3DE2EA99}" sibTransId="{140269A0-63EF-4D59-B790-A9E3BCB98169}"/>
    <dgm:cxn modelId="{B7C9A69B-2DFC-4C01-B20A-2D4F35088479}" type="presOf" srcId="{F97BF42B-41E8-4E61-A8B5-D8AF72C200D4}" destId="{78669A31-1F14-428C-A7CD-C3B8D22D2EA5}" srcOrd="0" destOrd="0" presId="urn:microsoft.com/office/officeart/2005/8/layout/hierarchy1"/>
    <dgm:cxn modelId="{6CD6ADA4-510C-469B-B22B-A774E84F6044}" srcId="{73A67C05-48D7-4B48-BB93-FDE69EBED5D3}" destId="{FD5F3A9F-3E24-4602-8E89-C1BE1E9212E8}" srcOrd="1" destOrd="0" parTransId="{2AA2F9C6-3485-41C3-BCFB-FF6CB97B9047}" sibTransId="{F132EF46-D875-4A07-BA98-D7561E2AFFAE}"/>
    <dgm:cxn modelId="{003B8BA5-EDD0-464D-9C45-E873C45ECD18}" type="presOf" srcId="{2AA2F9C6-3485-41C3-BCFB-FF6CB97B9047}" destId="{AF077B76-2C12-4133-93B8-1DC46A87F824}" srcOrd="0" destOrd="0" presId="urn:microsoft.com/office/officeart/2005/8/layout/hierarchy1"/>
    <dgm:cxn modelId="{53A244C0-2566-4451-85D3-425255E55211}" type="presOf" srcId="{FD5F3A9F-3E24-4602-8E89-C1BE1E9212E8}" destId="{AC2F8D2E-6674-4397-84CC-425EA972C6B2}" srcOrd="0" destOrd="0" presId="urn:microsoft.com/office/officeart/2005/8/layout/hierarchy1"/>
    <dgm:cxn modelId="{68D597D4-315B-4477-B182-8B08604DAF70}" srcId="{F97BF42B-41E8-4E61-A8B5-D8AF72C200D4}" destId="{73A67C05-48D7-4B48-BB93-FDE69EBED5D3}" srcOrd="0" destOrd="0" parTransId="{1CDFE0A3-EE78-4FC4-A976-7A847870432A}" sibTransId="{03C7E157-68CB-498E-A91D-BE10934C31F5}"/>
    <dgm:cxn modelId="{BC0E33D5-A644-4FEB-9927-58A0B7290C93}" type="presOf" srcId="{EA6A0D3E-09AA-47B6-9DE1-04D4B1727671}" destId="{84B7BDED-D195-4447-AFF5-72B0ED2A8497}" srcOrd="0" destOrd="0" presId="urn:microsoft.com/office/officeart/2005/8/layout/hierarchy1"/>
    <dgm:cxn modelId="{B708A0EC-67EF-4912-BD04-7FED996296CF}" srcId="{73A67C05-48D7-4B48-BB93-FDE69EBED5D3}" destId="{A2FBA79E-0975-4CE4-9629-404F51BB9F8D}" srcOrd="2" destOrd="0" parTransId="{EA6A0D3E-09AA-47B6-9DE1-04D4B1727671}" sibTransId="{F6F6FB28-477C-4275-8059-59632A5B4706}"/>
    <dgm:cxn modelId="{821A313D-2E22-4776-8B75-061FE8DB8340}" type="presParOf" srcId="{78669A31-1F14-428C-A7CD-C3B8D22D2EA5}" destId="{4FC53BFA-7736-4669-95EF-587F93196AF8}" srcOrd="0" destOrd="0" presId="urn:microsoft.com/office/officeart/2005/8/layout/hierarchy1"/>
    <dgm:cxn modelId="{29690903-40E1-4100-A103-ADEC0D2CF3B3}" type="presParOf" srcId="{4FC53BFA-7736-4669-95EF-587F93196AF8}" destId="{8F9859FD-53FF-4C60-89EC-FE740ECDD839}" srcOrd="0" destOrd="0" presId="urn:microsoft.com/office/officeart/2005/8/layout/hierarchy1"/>
    <dgm:cxn modelId="{1ABCCC06-E47A-4CE4-87F9-A1C876504940}" type="presParOf" srcId="{8F9859FD-53FF-4C60-89EC-FE740ECDD839}" destId="{A5711A8F-23AC-4516-8546-32776BFB6C6D}" srcOrd="0" destOrd="0" presId="urn:microsoft.com/office/officeart/2005/8/layout/hierarchy1"/>
    <dgm:cxn modelId="{DC5204C3-F65D-40C1-9FC0-0E9E1A5C3812}" type="presParOf" srcId="{8F9859FD-53FF-4C60-89EC-FE740ECDD839}" destId="{CCB86C96-0F1F-4052-B60B-AB19A99701A7}" srcOrd="1" destOrd="0" presId="urn:microsoft.com/office/officeart/2005/8/layout/hierarchy1"/>
    <dgm:cxn modelId="{3C1AF77C-CF84-4678-B1D2-A24E3700D6B5}" type="presParOf" srcId="{4FC53BFA-7736-4669-95EF-587F93196AF8}" destId="{C55C4869-60E1-4F48-AD49-C977AA36E881}" srcOrd="1" destOrd="0" presId="urn:microsoft.com/office/officeart/2005/8/layout/hierarchy1"/>
    <dgm:cxn modelId="{7241890C-7324-414C-BDB7-B4737A5F0952}" type="presParOf" srcId="{C55C4869-60E1-4F48-AD49-C977AA36E881}" destId="{18D0EC0F-A715-4E3C-85B0-A2651EFFC867}" srcOrd="0" destOrd="0" presId="urn:microsoft.com/office/officeart/2005/8/layout/hierarchy1"/>
    <dgm:cxn modelId="{7F7B9FCE-971B-4FD7-BA6E-5F327F4689C5}" type="presParOf" srcId="{C55C4869-60E1-4F48-AD49-C977AA36E881}" destId="{5E3F27C4-CE34-43F9-9232-B6DB4189EC0B}" srcOrd="1" destOrd="0" presId="urn:microsoft.com/office/officeart/2005/8/layout/hierarchy1"/>
    <dgm:cxn modelId="{E91A9AB7-87CF-4336-A514-B53FD13EE2D0}" type="presParOf" srcId="{5E3F27C4-CE34-43F9-9232-B6DB4189EC0B}" destId="{CDDB0E78-62ED-4036-AF08-54D07A5F1482}" srcOrd="0" destOrd="0" presId="urn:microsoft.com/office/officeart/2005/8/layout/hierarchy1"/>
    <dgm:cxn modelId="{AE1DDB1E-F79E-4896-A677-09462C1F729C}" type="presParOf" srcId="{CDDB0E78-62ED-4036-AF08-54D07A5F1482}" destId="{A2572A50-820F-4341-9663-890E62FD47C7}" srcOrd="0" destOrd="0" presId="urn:microsoft.com/office/officeart/2005/8/layout/hierarchy1"/>
    <dgm:cxn modelId="{EB5E2B91-A354-4041-BB07-A60EF5D3F277}" type="presParOf" srcId="{CDDB0E78-62ED-4036-AF08-54D07A5F1482}" destId="{CF09DCEA-A500-451A-B3F8-3225EC75A3A2}" srcOrd="1" destOrd="0" presId="urn:microsoft.com/office/officeart/2005/8/layout/hierarchy1"/>
    <dgm:cxn modelId="{BE0FBF97-8066-4D69-84BB-9956FEDFA57A}" type="presParOf" srcId="{5E3F27C4-CE34-43F9-9232-B6DB4189EC0B}" destId="{A86E4B06-CC60-46ED-B48C-2438285D3B65}" srcOrd="1" destOrd="0" presId="urn:microsoft.com/office/officeart/2005/8/layout/hierarchy1"/>
    <dgm:cxn modelId="{1E5CF099-0FF6-4464-BF5B-5A50388A2106}" type="presParOf" srcId="{C55C4869-60E1-4F48-AD49-C977AA36E881}" destId="{AF077B76-2C12-4133-93B8-1DC46A87F824}" srcOrd="2" destOrd="0" presId="urn:microsoft.com/office/officeart/2005/8/layout/hierarchy1"/>
    <dgm:cxn modelId="{85605867-E46B-4FB2-9EB6-708050150C44}" type="presParOf" srcId="{C55C4869-60E1-4F48-AD49-C977AA36E881}" destId="{E87257B2-D1B2-45EE-B001-AA4DAA4913EE}" srcOrd="3" destOrd="0" presId="urn:microsoft.com/office/officeart/2005/8/layout/hierarchy1"/>
    <dgm:cxn modelId="{979D4F28-AD5D-479A-B64A-A3A7FD983A76}" type="presParOf" srcId="{E87257B2-D1B2-45EE-B001-AA4DAA4913EE}" destId="{441284A0-8F82-4529-A854-6441B81DDBD5}" srcOrd="0" destOrd="0" presId="urn:microsoft.com/office/officeart/2005/8/layout/hierarchy1"/>
    <dgm:cxn modelId="{7C82DC20-742F-45D3-9A07-7A0999CD0485}" type="presParOf" srcId="{441284A0-8F82-4529-A854-6441B81DDBD5}" destId="{9B45011D-8615-4599-A9AB-6F4F3A20520D}" srcOrd="0" destOrd="0" presId="urn:microsoft.com/office/officeart/2005/8/layout/hierarchy1"/>
    <dgm:cxn modelId="{7ECC4F67-FF9D-489E-9FCF-E2C7ADC0C3F5}" type="presParOf" srcId="{441284A0-8F82-4529-A854-6441B81DDBD5}" destId="{AC2F8D2E-6674-4397-84CC-425EA972C6B2}" srcOrd="1" destOrd="0" presId="urn:microsoft.com/office/officeart/2005/8/layout/hierarchy1"/>
    <dgm:cxn modelId="{380DF853-5568-47AF-A7E2-4B480D8D39BE}" type="presParOf" srcId="{E87257B2-D1B2-45EE-B001-AA4DAA4913EE}" destId="{C35A0469-A90B-4BF0-A40D-5146474F481F}" srcOrd="1" destOrd="0" presId="urn:microsoft.com/office/officeart/2005/8/layout/hierarchy1"/>
    <dgm:cxn modelId="{0AE50D68-9BFE-4480-A406-D3168CB068F5}" type="presParOf" srcId="{C55C4869-60E1-4F48-AD49-C977AA36E881}" destId="{84B7BDED-D195-4447-AFF5-72B0ED2A8497}" srcOrd="4" destOrd="0" presId="urn:microsoft.com/office/officeart/2005/8/layout/hierarchy1"/>
    <dgm:cxn modelId="{5E974CE8-A1ED-44AE-AFC5-AB7D9B13636A}" type="presParOf" srcId="{C55C4869-60E1-4F48-AD49-C977AA36E881}" destId="{4D4B27C3-2128-49B1-BE8F-C11E65A629F2}" srcOrd="5" destOrd="0" presId="urn:microsoft.com/office/officeart/2005/8/layout/hierarchy1"/>
    <dgm:cxn modelId="{9B95DA1A-9A3D-470D-A38F-933A825347C1}" type="presParOf" srcId="{4D4B27C3-2128-49B1-BE8F-C11E65A629F2}" destId="{56CE6846-3590-4C0B-869A-FA447A1D1FD8}" srcOrd="0" destOrd="0" presId="urn:microsoft.com/office/officeart/2005/8/layout/hierarchy1"/>
    <dgm:cxn modelId="{93A214F5-BA5B-4F7D-83B4-E3E51E0639F7}" type="presParOf" srcId="{56CE6846-3590-4C0B-869A-FA447A1D1FD8}" destId="{7956F3A7-63A3-4860-957F-4B9EE15A9777}" srcOrd="0" destOrd="0" presId="urn:microsoft.com/office/officeart/2005/8/layout/hierarchy1"/>
    <dgm:cxn modelId="{A52D7D11-523D-4B69-AF47-DA19EF7E9EA9}" type="presParOf" srcId="{56CE6846-3590-4C0B-869A-FA447A1D1FD8}" destId="{1E40F282-6E52-4BEB-AD55-D1CC8E4AC8D3}" srcOrd="1" destOrd="0" presId="urn:microsoft.com/office/officeart/2005/8/layout/hierarchy1"/>
    <dgm:cxn modelId="{8FFCC2BB-7F4E-40C0-8054-1C2941926F82}" type="presParOf" srcId="{4D4B27C3-2128-49B1-BE8F-C11E65A629F2}" destId="{53785FAC-D9B4-431B-B669-206B27788023}" srcOrd="1" destOrd="0" presId="urn:microsoft.com/office/officeart/2005/8/layout/hierarchy1"/>
  </dgm:cxnLst>
  <dgm:bg>
    <a:solidFill>
      <a:schemeClr val="bg2">
        <a:lumMod val="5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83604-A7F9-4414-AB6B-B1493B1EBF25}">
      <dsp:nvSpPr>
        <dsp:cNvPr id="0" name=""/>
        <dsp:cNvSpPr/>
      </dsp:nvSpPr>
      <dsp:spPr>
        <a:xfrm>
          <a:off x="7996549" y="2671885"/>
          <a:ext cx="765633" cy="429375"/>
        </a:xfrm>
        <a:custGeom>
          <a:avLst/>
          <a:gdLst/>
          <a:ahLst/>
          <a:cxnLst/>
          <a:rect l="0" t="0" r="0" b="0"/>
          <a:pathLst>
            <a:path>
              <a:moveTo>
                <a:pt x="0" y="0"/>
              </a:moveTo>
              <a:lnTo>
                <a:pt x="0" y="283665"/>
              </a:lnTo>
              <a:lnTo>
                <a:pt x="666516" y="283665"/>
              </a:lnTo>
              <a:lnTo>
                <a:pt x="666516" y="373789"/>
              </a:lnTo>
            </a:path>
          </a:pathLst>
        </a:custGeom>
        <a:noFill/>
        <a:ln w="25400" cap="flat" cmpd="sng" algn="ctr">
          <a:solidFill>
            <a:srgbClr val="4F81BD">
              <a:shade val="8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446E0458-9FA5-419C-AB0D-1ADA6E441935}">
      <dsp:nvSpPr>
        <dsp:cNvPr id="0" name=""/>
        <dsp:cNvSpPr/>
      </dsp:nvSpPr>
      <dsp:spPr>
        <a:xfrm>
          <a:off x="7502684" y="2671885"/>
          <a:ext cx="493865" cy="391892"/>
        </a:xfrm>
        <a:custGeom>
          <a:avLst/>
          <a:gdLst/>
          <a:ahLst/>
          <a:cxnLst/>
          <a:rect l="0" t="0" r="0" b="0"/>
          <a:pathLst>
            <a:path>
              <a:moveTo>
                <a:pt x="429930" y="0"/>
              </a:moveTo>
              <a:lnTo>
                <a:pt x="429930" y="251035"/>
              </a:lnTo>
              <a:lnTo>
                <a:pt x="0" y="251035"/>
              </a:lnTo>
              <a:lnTo>
                <a:pt x="0" y="341159"/>
              </a:lnTo>
            </a:path>
          </a:pathLst>
        </a:custGeom>
        <a:noFill/>
        <a:ln w="25400" cap="flat" cmpd="sng" algn="ctr">
          <a:solidFill>
            <a:srgbClr val="4F81BD">
              <a:shade val="8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36B7B565-0066-4F7A-9A1F-91780B0D1C83}">
      <dsp:nvSpPr>
        <dsp:cNvPr id="0" name=""/>
        <dsp:cNvSpPr/>
      </dsp:nvSpPr>
      <dsp:spPr>
        <a:xfrm>
          <a:off x="4334141" y="829076"/>
          <a:ext cx="3662407" cy="982185"/>
        </a:xfrm>
        <a:custGeom>
          <a:avLst/>
          <a:gdLst/>
          <a:ahLst/>
          <a:cxnLst/>
          <a:rect l="0" t="0" r="0" b="0"/>
          <a:pathLst>
            <a:path>
              <a:moveTo>
                <a:pt x="0" y="0"/>
              </a:moveTo>
              <a:lnTo>
                <a:pt x="0" y="764910"/>
              </a:lnTo>
              <a:lnTo>
                <a:pt x="3188280" y="764910"/>
              </a:lnTo>
              <a:lnTo>
                <a:pt x="3188280" y="855033"/>
              </a:lnTo>
            </a:path>
          </a:pathLst>
        </a:custGeom>
        <a:noFill/>
        <a:ln w="25400" cap="flat" cmpd="sng" algn="ctr">
          <a:solidFill>
            <a:srgbClr val="4F81BD">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50378E78-44DB-4944-A152-F873198CADC8}">
      <dsp:nvSpPr>
        <dsp:cNvPr id="0" name=""/>
        <dsp:cNvSpPr/>
      </dsp:nvSpPr>
      <dsp:spPr>
        <a:xfrm>
          <a:off x="4292883" y="2586929"/>
          <a:ext cx="1843948" cy="476848"/>
        </a:xfrm>
        <a:custGeom>
          <a:avLst/>
          <a:gdLst/>
          <a:ahLst/>
          <a:cxnLst/>
          <a:rect l="0" t="0" r="0" b="0"/>
          <a:pathLst>
            <a:path>
              <a:moveTo>
                <a:pt x="0" y="0"/>
              </a:moveTo>
              <a:lnTo>
                <a:pt x="0" y="324993"/>
              </a:lnTo>
              <a:lnTo>
                <a:pt x="1605235" y="324993"/>
              </a:lnTo>
              <a:lnTo>
                <a:pt x="1605235" y="415117"/>
              </a:lnTo>
            </a:path>
          </a:pathLst>
        </a:custGeom>
        <a:noFill/>
        <a:ln w="25400" cap="flat" cmpd="sng" algn="ctr">
          <a:solidFill>
            <a:srgbClr val="4F81BD">
              <a:shade val="8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D3EC9D2B-775A-4A3A-9476-8C7CC36D3471}">
      <dsp:nvSpPr>
        <dsp:cNvPr id="0" name=""/>
        <dsp:cNvSpPr/>
      </dsp:nvSpPr>
      <dsp:spPr>
        <a:xfrm>
          <a:off x="4292883" y="2586929"/>
          <a:ext cx="478095" cy="476848"/>
        </a:xfrm>
        <a:custGeom>
          <a:avLst/>
          <a:gdLst/>
          <a:ahLst/>
          <a:cxnLst/>
          <a:rect l="0" t="0" r="0" b="0"/>
          <a:pathLst>
            <a:path>
              <a:moveTo>
                <a:pt x="0" y="0"/>
              </a:moveTo>
              <a:lnTo>
                <a:pt x="0" y="324993"/>
              </a:lnTo>
              <a:lnTo>
                <a:pt x="416202" y="324993"/>
              </a:lnTo>
              <a:lnTo>
                <a:pt x="416202" y="415117"/>
              </a:lnTo>
            </a:path>
          </a:pathLst>
        </a:custGeom>
        <a:noFill/>
        <a:ln w="25400" cap="flat" cmpd="sng" algn="ctr">
          <a:solidFill>
            <a:srgbClr val="4F81BD">
              <a:shade val="8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6B552834-78E5-40E9-9AE8-08D278A0A601}">
      <dsp:nvSpPr>
        <dsp:cNvPr id="0" name=""/>
        <dsp:cNvSpPr/>
      </dsp:nvSpPr>
      <dsp:spPr>
        <a:xfrm>
          <a:off x="3322418" y="2586929"/>
          <a:ext cx="970464" cy="372484"/>
        </a:xfrm>
        <a:custGeom>
          <a:avLst/>
          <a:gdLst/>
          <a:ahLst/>
          <a:cxnLst/>
          <a:rect l="0" t="0" r="0" b="0"/>
          <a:pathLst>
            <a:path>
              <a:moveTo>
                <a:pt x="844830" y="0"/>
              </a:moveTo>
              <a:lnTo>
                <a:pt x="844830" y="234140"/>
              </a:lnTo>
              <a:lnTo>
                <a:pt x="0" y="234140"/>
              </a:lnTo>
              <a:lnTo>
                <a:pt x="0" y="324263"/>
              </a:lnTo>
            </a:path>
          </a:pathLst>
        </a:custGeom>
        <a:noFill/>
        <a:ln w="25400" cap="flat" cmpd="sng" algn="ctr">
          <a:solidFill>
            <a:srgbClr val="4F81BD">
              <a:shade val="8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D6B1BE42-E483-4FB4-8902-D86900067F7E}">
      <dsp:nvSpPr>
        <dsp:cNvPr id="0" name=""/>
        <dsp:cNvSpPr/>
      </dsp:nvSpPr>
      <dsp:spPr>
        <a:xfrm>
          <a:off x="4247163" y="829076"/>
          <a:ext cx="91440" cy="897229"/>
        </a:xfrm>
        <a:custGeom>
          <a:avLst/>
          <a:gdLst/>
          <a:ahLst/>
          <a:cxnLst/>
          <a:rect l="0" t="0" r="0" b="0"/>
          <a:pathLst>
            <a:path>
              <a:moveTo>
                <a:pt x="81637" y="0"/>
              </a:moveTo>
              <a:lnTo>
                <a:pt x="81637" y="690952"/>
              </a:lnTo>
              <a:lnTo>
                <a:pt x="45720" y="690952"/>
              </a:lnTo>
              <a:lnTo>
                <a:pt x="45720" y="781075"/>
              </a:lnTo>
            </a:path>
          </a:pathLst>
        </a:custGeom>
        <a:noFill/>
        <a:ln w="25400" cap="flat" cmpd="sng" algn="ctr">
          <a:solidFill>
            <a:srgbClr val="4F81BD">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69F4DA38-26DD-4C5C-A1A0-327B08651EEF}">
      <dsp:nvSpPr>
        <dsp:cNvPr id="0" name=""/>
        <dsp:cNvSpPr/>
      </dsp:nvSpPr>
      <dsp:spPr>
        <a:xfrm>
          <a:off x="1273639" y="2634403"/>
          <a:ext cx="682926" cy="325010"/>
        </a:xfrm>
        <a:custGeom>
          <a:avLst/>
          <a:gdLst/>
          <a:ahLst/>
          <a:cxnLst/>
          <a:rect l="0" t="0" r="0" b="0"/>
          <a:pathLst>
            <a:path>
              <a:moveTo>
                <a:pt x="0" y="0"/>
              </a:moveTo>
              <a:lnTo>
                <a:pt x="0" y="192812"/>
              </a:lnTo>
              <a:lnTo>
                <a:pt x="594516" y="192812"/>
              </a:lnTo>
              <a:lnTo>
                <a:pt x="594516" y="282935"/>
              </a:lnTo>
            </a:path>
          </a:pathLst>
        </a:custGeom>
        <a:noFill/>
        <a:ln w="25400" cap="flat" cmpd="sng" algn="ctr">
          <a:solidFill>
            <a:srgbClr val="4F81BD">
              <a:shade val="8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EEA2E9DA-882A-4FC4-96C9-02EAFB3D4E4C}">
      <dsp:nvSpPr>
        <dsp:cNvPr id="0" name=""/>
        <dsp:cNvSpPr/>
      </dsp:nvSpPr>
      <dsp:spPr>
        <a:xfrm>
          <a:off x="590713" y="2634403"/>
          <a:ext cx="682926" cy="325010"/>
        </a:xfrm>
        <a:custGeom>
          <a:avLst/>
          <a:gdLst/>
          <a:ahLst/>
          <a:cxnLst/>
          <a:rect l="0" t="0" r="0" b="0"/>
          <a:pathLst>
            <a:path>
              <a:moveTo>
                <a:pt x="594516" y="0"/>
              </a:moveTo>
              <a:lnTo>
                <a:pt x="594516" y="192812"/>
              </a:lnTo>
              <a:lnTo>
                <a:pt x="0" y="192812"/>
              </a:lnTo>
              <a:lnTo>
                <a:pt x="0" y="282935"/>
              </a:lnTo>
            </a:path>
          </a:pathLst>
        </a:custGeom>
        <a:noFill/>
        <a:ln w="25400" cap="flat" cmpd="sng" algn="ctr">
          <a:solidFill>
            <a:srgbClr val="4F81BD">
              <a:shade val="8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948DF286-1CB0-4D97-86F7-E3CD29665644}">
      <dsp:nvSpPr>
        <dsp:cNvPr id="0" name=""/>
        <dsp:cNvSpPr/>
      </dsp:nvSpPr>
      <dsp:spPr>
        <a:xfrm>
          <a:off x="1273639" y="829076"/>
          <a:ext cx="3060502" cy="944702"/>
        </a:xfrm>
        <a:custGeom>
          <a:avLst/>
          <a:gdLst/>
          <a:ahLst/>
          <a:cxnLst/>
          <a:rect l="0" t="0" r="0" b="0"/>
          <a:pathLst>
            <a:path>
              <a:moveTo>
                <a:pt x="2664296" y="0"/>
              </a:moveTo>
              <a:lnTo>
                <a:pt x="2664296" y="732280"/>
              </a:lnTo>
              <a:lnTo>
                <a:pt x="0" y="732280"/>
              </a:lnTo>
              <a:lnTo>
                <a:pt x="0" y="822403"/>
              </a:lnTo>
            </a:path>
          </a:pathLst>
        </a:custGeom>
        <a:noFill/>
        <a:ln w="25400" cap="flat" cmpd="sng" algn="ctr">
          <a:solidFill>
            <a:srgbClr val="4F81BD">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B3D226EF-DBED-47F2-802B-64650FE6A533}">
      <dsp:nvSpPr>
        <dsp:cNvPr id="0" name=""/>
        <dsp:cNvSpPr/>
      </dsp:nvSpPr>
      <dsp:spPr>
        <a:xfrm>
          <a:off x="3775383" y="-31546"/>
          <a:ext cx="1117515" cy="8606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144053-B7B0-4692-98C2-6E516695968F}">
      <dsp:nvSpPr>
        <dsp:cNvPr id="0" name=""/>
        <dsp:cNvSpPr/>
      </dsp:nvSpPr>
      <dsp:spPr>
        <a:xfrm>
          <a:off x="3899552" y="86413"/>
          <a:ext cx="1117515" cy="860623"/>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7030A0"/>
              </a:solidFill>
              <a:latin typeface="Calibri"/>
              <a:ea typeface="+mn-ea"/>
              <a:cs typeface="+mn-cs"/>
            </a:rPr>
            <a:t>The world economy</a:t>
          </a:r>
        </a:p>
      </dsp:txBody>
      <dsp:txXfrm>
        <a:off x="3924759" y="111620"/>
        <a:ext cx="1067101" cy="810209"/>
      </dsp:txXfrm>
    </dsp:sp>
    <dsp:sp modelId="{BDACA902-EA5A-40A0-84CF-DE306941DB44}">
      <dsp:nvSpPr>
        <dsp:cNvPr id="0" name=""/>
        <dsp:cNvSpPr/>
      </dsp:nvSpPr>
      <dsp:spPr>
        <a:xfrm>
          <a:off x="714881" y="1773779"/>
          <a:ext cx="1117515" cy="8606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596989-4524-482A-85BA-413B6A86292A}">
      <dsp:nvSpPr>
        <dsp:cNvPr id="0" name=""/>
        <dsp:cNvSpPr/>
      </dsp:nvSpPr>
      <dsp:spPr>
        <a:xfrm>
          <a:off x="839050" y="1891739"/>
          <a:ext cx="1117515" cy="860623"/>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7030A0"/>
              </a:solidFill>
              <a:latin typeface="Calibri"/>
              <a:ea typeface="+mn-ea"/>
              <a:cs typeface="+mn-cs"/>
            </a:rPr>
            <a:t>Trade</a:t>
          </a:r>
        </a:p>
      </dsp:txBody>
      <dsp:txXfrm>
        <a:off x="864257" y="1916946"/>
        <a:ext cx="1067101" cy="810209"/>
      </dsp:txXfrm>
    </dsp:sp>
    <dsp:sp modelId="{7D0EE220-DEAA-488D-88F0-F05060736888}">
      <dsp:nvSpPr>
        <dsp:cNvPr id="0" name=""/>
        <dsp:cNvSpPr/>
      </dsp:nvSpPr>
      <dsp:spPr>
        <a:xfrm>
          <a:off x="31955" y="2959413"/>
          <a:ext cx="1117515" cy="8606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588A27-2563-448D-A131-69F7FA139DD7}">
      <dsp:nvSpPr>
        <dsp:cNvPr id="0" name=""/>
        <dsp:cNvSpPr/>
      </dsp:nvSpPr>
      <dsp:spPr>
        <a:xfrm>
          <a:off x="156123" y="3077373"/>
          <a:ext cx="1117515" cy="860623"/>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7030A0"/>
              </a:solidFill>
              <a:latin typeface="Calibri"/>
              <a:ea typeface="+mn-ea"/>
              <a:cs typeface="+mn-cs"/>
            </a:rPr>
            <a:t>Absolute advantage</a:t>
          </a:r>
        </a:p>
      </dsp:txBody>
      <dsp:txXfrm>
        <a:off x="181330" y="3102580"/>
        <a:ext cx="1067101" cy="810209"/>
      </dsp:txXfrm>
    </dsp:sp>
    <dsp:sp modelId="{970B6C49-2814-49C3-92DE-03A4A8D3EA5D}">
      <dsp:nvSpPr>
        <dsp:cNvPr id="0" name=""/>
        <dsp:cNvSpPr/>
      </dsp:nvSpPr>
      <dsp:spPr>
        <a:xfrm>
          <a:off x="1397808" y="2959413"/>
          <a:ext cx="1117515" cy="8606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72051C-5084-41EA-84FE-4A310AAB82E8}">
      <dsp:nvSpPr>
        <dsp:cNvPr id="0" name=""/>
        <dsp:cNvSpPr/>
      </dsp:nvSpPr>
      <dsp:spPr>
        <a:xfrm>
          <a:off x="1521976" y="3077373"/>
          <a:ext cx="1117515" cy="860623"/>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7030A0"/>
              </a:solidFill>
              <a:latin typeface="Calibri"/>
              <a:ea typeface="+mn-ea"/>
              <a:cs typeface="+mn-cs"/>
            </a:rPr>
            <a:t>Comparative advantage</a:t>
          </a:r>
        </a:p>
      </dsp:txBody>
      <dsp:txXfrm>
        <a:off x="1547183" y="3102580"/>
        <a:ext cx="1067101" cy="810209"/>
      </dsp:txXfrm>
    </dsp:sp>
    <dsp:sp modelId="{D8C6BE73-B464-45DD-B15A-0F2356FC7370}">
      <dsp:nvSpPr>
        <dsp:cNvPr id="0" name=""/>
        <dsp:cNvSpPr/>
      </dsp:nvSpPr>
      <dsp:spPr>
        <a:xfrm>
          <a:off x="3734125" y="1726306"/>
          <a:ext cx="1117515" cy="8606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4B6687-C065-4A02-9ECE-BE255BE100C5}">
      <dsp:nvSpPr>
        <dsp:cNvPr id="0" name=""/>
        <dsp:cNvSpPr/>
      </dsp:nvSpPr>
      <dsp:spPr>
        <a:xfrm>
          <a:off x="3858293" y="1844266"/>
          <a:ext cx="1117515" cy="860623"/>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7030A0"/>
              </a:solidFill>
              <a:latin typeface="Calibri"/>
              <a:ea typeface="+mn-ea"/>
              <a:cs typeface="+mn-cs"/>
            </a:rPr>
            <a:t>Mone</a:t>
          </a:r>
          <a:r>
            <a:rPr lang="en-GB" sz="1200" kern="1200" dirty="0">
              <a:solidFill>
                <a:srgbClr val="7030A0"/>
              </a:solidFill>
              <a:latin typeface="Calibri"/>
              <a:ea typeface="+mn-ea"/>
              <a:cs typeface="+mn-cs"/>
            </a:rPr>
            <a:t>y</a:t>
          </a:r>
        </a:p>
      </dsp:txBody>
      <dsp:txXfrm>
        <a:off x="3883500" y="1869473"/>
        <a:ext cx="1067101" cy="810209"/>
      </dsp:txXfrm>
    </dsp:sp>
    <dsp:sp modelId="{31CAE857-C209-4BEB-958E-9A207B4642DD}">
      <dsp:nvSpPr>
        <dsp:cNvPr id="0" name=""/>
        <dsp:cNvSpPr/>
      </dsp:nvSpPr>
      <dsp:spPr>
        <a:xfrm>
          <a:off x="2763660" y="2959413"/>
          <a:ext cx="1117515" cy="8606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F0FDE5-DD5A-457A-8310-2CC8CF8E466E}">
      <dsp:nvSpPr>
        <dsp:cNvPr id="0" name=""/>
        <dsp:cNvSpPr/>
      </dsp:nvSpPr>
      <dsp:spPr>
        <a:xfrm>
          <a:off x="2887829" y="3077373"/>
          <a:ext cx="1117515" cy="860623"/>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7030A0"/>
              </a:solidFill>
              <a:latin typeface="Calibri"/>
              <a:ea typeface="+mn-ea"/>
              <a:cs typeface="+mn-cs"/>
            </a:rPr>
            <a:t>Interest rates</a:t>
          </a:r>
        </a:p>
      </dsp:txBody>
      <dsp:txXfrm>
        <a:off x="2913036" y="3102580"/>
        <a:ext cx="1067101" cy="810209"/>
      </dsp:txXfrm>
    </dsp:sp>
    <dsp:sp modelId="{0D0BF15A-23E9-4A9F-8318-0429FBC4D6BC}">
      <dsp:nvSpPr>
        <dsp:cNvPr id="0" name=""/>
        <dsp:cNvSpPr/>
      </dsp:nvSpPr>
      <dsp:spPr>
        <a:xfrm>
          <a:off x="4212220" y="3063778"/>
          <a:ext cx="1117515" cy="8606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4BF70-808F-426E-BD42-E363C49ECA60}">
      <dsp:nvSpPr>
        <dsp:cNvPr id="0" name=""/>
        <dsp:cNvSpPr/>
      </dsp:nvSpPr>
      <dsp:spPr>
        <a:xfrm>
          <a:off x="4336389" y="3181738"/>
          <a:ext cx="1117515" cy="860623"/>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7030A0"/>
              </a:solidFill>
              <a:latin typeface="Calibri"/>
              <a:ea typeface="+mn-ea"/>
              <a:cs typeface="+mn-cs"/>
            </a:rPr>
            <a:t>Foreign exchange</a:t>
          </a:r>
        </a:p>
      </dsp:txBody>
      <dsp:txXfrm>
        <a:off x="4361596" y="3206945"/>
        <a:ext cx="1067101" cy="810209"/>
      </dsp:txXfrm>
    </dsp:sp>
    <dsp:sp modelId="{0021562F-F81D-4601-BA72-EE0CC4D278C0}">
      <dsp:nvSpPr>
        <dsp:cNvPr id="0" name=""/>
        <dsp:cNvSpPr/>
      </dsp:nvSpPr>
      <dsp:spPr>
        <a:xfrm>
          <a:off x="5578073" y="3063778"/>
          <a:ext cx="1117515" cy="8606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9166E1-CB89-41BC-94FC-881B4B15EFD7}">
      <dsp:nvSpPr>
        <dsp:cNvPr id="0" name=""/>
        <dsp:cNvSpPr/>
      </dsp:nvSpPr>
      <dsp:spPr>
        <a:xfrm>
          <a:off x="5702241" y="3181738"/>
          <a:ext cx="1117515" cy="860623"/>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7030A0"/>
              </a:solidFill>
              <a:latin typeface="Calibri"/>
              <a:ea typeface="+mn-ea"/>
              <a:cs typeface="+mn-cs"/>
            </a:rPr>
            <a:t>Financial markets</a:t>
          </a:r>
        </a:p>
      </dsp:txBody>
      <dsp:txXfrm>
        <a:off x="5727448" y="3206945"/>
        <a:ext cx="1067101" cy="810209"/>
      </dsp:txXfrm>
    </dsp:sp>
    <dsp:sp modelId="{FC232F62-0904-4AB6-AF93-7118E2BEF9ED}">
      <dsp:nvSpPr>
        <dsp:cNvPr id="0" name=""/>
        <dsp:cNvSpPr/>
      </dsp:nvSpPr>
      <dsp:spPr>
        <a:xfrm>
          <a:off x="7437791" y="1811262"/>
          <a:ext cx="1117515" cy="8606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ECE29A-AD3E-43B9-9216-A990676821ED}">
      <dsp:nvSpPr>
        <dsp:cNvPr id="0" name=""/>
        <dsp:cNvSpPr/>
      </dsp:nvSpPr>
      <dsp:spPr>
        <a:xfrm>
          <a:off x="7561959" y="1929222"/>
          <a:ext cx="1117515" cy="860623"/>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7030A0"/>
              </a:solidFill>
              <a:latin typeface="Calibri"/>
              <a:ea typeface="+mn-ea"/>
              <a:cs typeface="+mn-cs"/>
            </a:rPr>
            <a:t>Capital investment</a:t>
          </a:r>
        </a:p>
      </dsp:txBody>
      <dsp:txXfrm>
        <a:off x="7587166" y="1954429"/>
        <a:ext cx="1067101" cy="810209"/>
      </dsp:txXfrm>
    </dsp:sp>
    <dsp:sp modelId="{B0685D1D-CC04-48B7-91DB-59A043F6BA6F}">
      <dsp:nvSpPr>
        <dsp:cNvPr id="0" name=""/>
        <dsp:cNvSpPr/>
      </dsp:nvSpPr>
      <dsp:spPr>
        <a:xfrm>
          <a:off x="6943926" y="3063778"/>
          <a:ext cx="1117515" cy="8606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12515B-923D-4618-B511-D467505980BF}">
      <dsp:nvSpPr>
        <dsp:cNvPr id="0" name=""/>
        <dsp:cNvSpPr/>
      </dsp:nvSpPr>
      <dsp:spPr>
        <a:xfrm>
          <a:off x="7068094" y="3181738"/>
          <a:ext cx="1117515" cy="860623"/>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7030A0"/>
              </a:solidFill>
              <a:latin typeface="Calibri"/>
              <a:ea typeface="+mn-ea"/>
              <a:cs typeface="+mn-cs"/>
            </a:rPr>
            <a:t>Foreign direct investment (FDI)</a:t>
          </a:r>
        </a:p>
      </dsp:txBody>
      <dsp:txXfrm>
        <a:off x="7093301" y="3206945"/>
        <a:ext cx="1067101" cy="810209"/>
      </dsp:txXfrm>
    </dsp:sp>
    <dsp:sp modelId="{12CACBD1-71C4-4AB5-B7E0-BB620C43A604}">
      <dsp:nvSpPr>
        <dsp:cNvPr id="0" name=""/>
        <dsp:cNvSpPr/>
      </dsp:nvSpPr>
      <dsp:spPr>
        <a:xfrm>
          <a:off x="8203425" y="3101260"/>
          <a:ext cx="1117515" cy="86062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11C770-5772-4231-B400-24A6E7088B22}">
      <dsp:nvSpPr>
        <dsp:cNvPr id="0" name=""/>
        <dsp:cNvSpPr/>
      </dsp:nvSpPr>
      <dsp:spPr>
        <a:xfrm>
          <a:off x="8327593" y="3219220"/>
          <a:ext cx="1117515" cy="860623"/>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7030A0"/>
              </a:solidFill>
              <a:latin typeface="Calibri"/>
              <a:ea typeface="+mn-ea"/>
              <a:cs typeface="+mn-cs"/>
            </a:rPr>
            <a:t>Portfolio investment</a:t>
          </a:r>
        </a:p>
      </dsp:txBody>
      <dsp:txXfrm>
        <a:off x="8352800" y="3244427"/>
        <a:ext cx="1067101" cy="8102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7BDED-D195-4447-AFF5-72B0ED2A8497}">
      <dsp:nvSpPr>
        <dsp:cNvPr id="0" name=""/>
        <dsp:cNvSpPr/>
      </dsp:nvSpPr>
      <dsp:spPr>
        <a:xfrm>
          <a:off x="4167131" y="625322"/>
          <a:ext cx="2880260" cy="1007425"/>
        </a:xfrm>
        <a:custGeom>
          <a:avLst/>
          <a:gdLst/>
          <a:ahLst/>
          <a:cxnLst/>
          <a:rect l="0" t="0" r="0" b="0"/>
          <a:pathLst>
            <a:path>
              <a:moveTo>
                <a:pt x="0" y="0"/>
              </a:moveTo>
              <a:lnTo>
                <a:pt x="0" y="749865"/>
              </a:lnTo>
              <a:lnTo>
                <a:pt x="2756918" y="749865"/>
              </a:lnTo>
              <a:lnTo>
                <a:pt x="2756918" y="964284"/>
              </a:lnTo>
            </a:path>
          </a:pathLst>
        </a:custGeom>
        <a:noFill/>
        <a:ln w="25400" cap="flat" cmpd="sng" algn="ctr">
          <a:solidFill>
            <a:srgbClr val="4F81BD">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AF077B76-2C12-4133-93B8-1DC46A87F824}">
      <dsp:nvSpPr>
        <dsp:cNvPr id="0" name=""/>
        <dsp:cNvSpPr/>
      </dsp:nvSpPr>
      <dsp:spPr>
        <a:xfrm>
          <a:off x="4110674" y="625322"/>
          <a:ext cx="91440" cy="1001607"/>
        </a:xfrm>
        <a:custGeom>
          <a:avLst/>
          <a:gdLst/>
          <a:ahLst/>
          <a:cxnLst/>
          <a:rect l="0" t="0" r="0" b="0"/>
          <a:pathLst>
            <a:path>
              <a:moveTo>
                <a:pt x="55996" y="0"/>
              </a:moveTo>
              <a:lnTo>
                <a:pt x="55996" y="753069"/>
              </a:lnTo>
              <a:lnTo>
                <a:pt x="45720" y="753069"/>
              </a:lnTo>
              <a:lnTo>
                <a:pt x="45720" y="967488"/>
              </a:lnTo>
            </a:path>
          </a:pathLst>
        </a:custGeom>
        <a:noFill/>
        <a:ln w="25400" cap="flat" cmpd="sng" algn="ctr">
          <a:solidFill>
            <a:srgbClr val="4F81BD">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18D0EC0F-A715-4E3C-85B0-A2651EFFC867}">
      <dsp:nvSpPr>
        <dsp:cNvPr id="0" name=""/>
        <dsp:cNvSpPr/>
      </dsp:nvSpPr>
      <dsp:spPr>
        <a:xfrm>
          <a:off x="1286870" y="625322"/>
          <a:ext cx="2880260" cy="860601"/>
        </a:xfrm>
        <a:custGeom>
          <a:avLst/>
          <a:gdLst/>
          <a:ahLst/>
          <a:cxnLst/>
          <a:rect l="0" t="0" r="0" b="0"/>
          <a:pathLst>
            <a:path>
              <a:moveTo>
                <a:pt x="2756918" y="0"/>
              </a:moveTo>
              <a:lnTo>
                <a:pt x="2756918" y="724684"/>
              </a:lnTo>
              <a:lnTo>
                <a:pt x="0" y="724684"/>
              </a:lnTo>
              <a:lnTo>
                <a:pt x="0" y="939104"/>
              </a:lnTo>
            </a:path>
          </a:pathLst>
        </a:custGeom>
        <a:noFill/>
        <a:ln w="25400" cap="flat" cmpd="sng" algn="ctr">
          <a:solidFill>
            <a:srgbClr val="4F81BD">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A5711A8F-23AC-4516-8546-32776BFB6C6D}">
      <dsp:nvSpPr>
        <dsp:cNvPr id="0" name=""/>
        <dsp:cNvSpPr/>
      </dsp:nvSpPr>
      <dsp:spPr>
        <a:xfrm>
          <a:off x="2377741" y="-150079"/>
          <a:ext cx="3578779" cy="775402"/>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B86C96-0F1F-4052-B60B-AB19A99701A7}">
      <dsp:nvSpPr>
        <dsp:cNvPr id="0" name=""/>
        <dsp:cNvSpPr/>
      </dsp:nvSpPr>
      <dsp:spPr>
        <a:xfrm>
          <a:off x="2646422" y="105167"/>
          <a:ext cx="3578779" cy="775402"/>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rgbClr val="7030A0"/>
              </a:solidFill>
              <a:latin typeface="Calibri"/>
              <a:ea typeface="+mn-ea"/>
              <a:cs typeface="+mn-cs"/>
            </a:rPr>
            <a:t>Financial Markets</a:t>
          </a:r>
        </a:p>
      </dsp:txBody>
      <dsp:txXfrm>
        <a:off x="2669133" y="127878"/>
        <a:ext cx="3533357" cy="729980"/>
      </dsp:txXfrm>
    </dsp:sp>
    <dsp:sp modelId="{A2572A50-820F-4341-9663-890E62FD47C7}">
      <dsp:nvSpPr>
        <dsp:cNvPr id="0" name=""/>
        <dsp:cNvSpPr/>
      </dsp:nvSpPr>
      <dsp:spPr>
        <a:xfrm>
          <a:off x="77807" y="1485924"/>
          <a:ext cx="2418127" cy="2942053"/>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9DCEA-A500-451A-B3F8-3225EC75A3A2}">
      <dsp:nvSpPr>
        <dsp:cNvPr id="0" name=""/>
        <dsp:cNvSpPr/>
      </dsp:nvSpPr>
      <dsp:spPr>
        <a:xfrm>
          <a:off x="346487" y="1741171"/>
          <a:ext cx="2418127" cy="2942053"/>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b="1" kern="1200" dirty="0">
              <a:solidFill>
                <a:srgbClr val="7030A0"/>
              </a:solidFill>
              <a:latin typeface="Calibri"/>
              <a:ea typeface="+mn-ea"/>
              <a:cs typeface="+mn-cs"/>
            </a:rPr>
            <a:t>Money Markets </a:t>
          </a:r>
        </a:p>
        <a:p>
          <a:pPr marL="0" lvl="0" indent="0" algn="ctr" defTabSz="622300">
            <a:lnSpc>
              <a:spcPct val="100000"/>
            </a:lnSpc>
            <a:spcBef>
              <a:spcPct val="0"/>
            </a:spcBef>
            <a:spcAft>
              <a:spcPct val="35000"/>
            </a:spcAft>
            <a:buNone/>
          </a:pPr>
          <a:r>
            <a:rPr lang="en-GB" sz="1400" b="1" kern="1200" dirty="0">
              <a:solidFill>
                <a:srgbClr val="7030A0"/>
              </a:solidFill>
              <a:latin typeface="Calibri"/>
              <a:ea typeface="+mn-ea"/>
              <a:cs typeface="+mn-cs"/>
            </a:rPr>
            <a:t>(&lt; one year)</a:t>
          </a:r>
        </a:p>
        <a:p>
          <a:pPr marL="0" lvl="0" indent="0" algn="ctr" defTabSz="622300">
            <a:lnSpc>
              <a:spcPct val="100000"/>
            </a:lnSpc>
            <a:spcBef>
              <a:spcPct val="0"/>
            </a:spcBef>
            <a:spcAft>
              <a:spcPct val="35000"/>
            </a:spcAft>
            <a:buNone/>
          </a:pPr>
          <a:r>
            <a:rPr lang="en-GB" sz="1400" kern="1200" dirty="0">
              <a:solidFill>
                <a:srgbClr val="7030A0"/>
              </a:solidFill>
              <a:latin typeface="Calibri"/>
              <a:ea typeface="+mn-ea"/>
              <a:cs typeface="+mn-cs"/>
            </a:rPr>
            <a:t>Treasury Bonds and Bills</a:t>
          </a:r>
        </a:p>
        <a:p>
          <a:pPr marL="0" lvl="0" indent="0" algn="ctr" defTabSz="622300">
            <a:lnSpc>
              <a:spcPct val="100000"/>
            </a:lnSpc>
            <a:spcBef>
              <a:spcPct val="0"/>
            </a:spcBef>
            <a:spcAft>
              <a:spcPct val="35000"/>
            </a:spcAft>
            <a:buNone/>
          </a:pPr>
          <a:r>
            <a:rPr lang="en-GB" sz="1400" kern="1200" dirty="0">
              <a:solidFill>
                <a:srgbClr val="7030A0"/>
              </a:solidFill>
              <a:latin typeface="Calibri"/>
              <a:ea typeface="+mn-ea"/>
              <a:cs typeface="+mn-cs"/>
            </a:rPr>
            <a:t>Certificates of Deposit</a:t>
          </a:r>
        </a:p>
        <a:p>
          <a:pPr marL="0" lvl="0" indent="0" algn="ctr" defTabSz="622300">
            <a:lnSpc>
              <a:spcPct val="100000"/>
            </a:lnSpc>
            <a:spcBef>
              <a:spcPct val="0"/>
            </a:spcBef>
            <a:spcAft>
              <a:spcPct val="35000"/>
            </a:spcAft>
            <a:buNone/>
          </a:pPr>
          <a:r>
            <a:rPr lang="en-GB" sz="1400" kern="1200" dirty="0">
              <a:solidFill>
                <a:srgbClr val="7030A0"/>
              </a:solidFill>
              <a:latin typeface="Calibri"/>
              <a:ea typeface="+mn-ea"/>
              <a:cs typeface="+mn-cs"/>
            </a:rPr>
            <a:t>Commercial Paper</a:t>
          </a:r>
        </a:p>
        <a:p>
          <a:pPr marL="0" lvl="0" indent="0" algn="ctr" defTabSz="622300">
            <a:lnSpc>
              <a:spcPct val="100000"/>
            </a:lnSpc>
            <a:spcBef>
              <a:spcPct val="0"/>
            </a:spcBef>
            <a:spcAft>
              <a:spcPct val="35000"/>
            </a:spcAft>
            <a:buNone/>
          </a:pPr>
          <a:r>
            <a:rPr lang="en-GB" sz="1400" kern="1200" dirty="0">
              <a:solidFill>
                <a:srgbClr val="7030A0"/>
              </a:solidFill>
              <a:latin typeface="Calibri"/>
              <a:ea typeface="+mn-ea"/>
              <a:cs typeface="+mn-cs"/>
            </a:rPr>
            <a:t>Repos</a:t>
          </a:r>
        </a:p>
        <a:p>
          <a:pPr marL="0" lvl="0" indent="0" algn="ctr" defTabSz="622300">
            <a:lnSpc>
              <a:spcPct val="100000"/>
            </a:lnSpc>
            <a:spcBef>
              <a:spcPct val="0"/>
            </a:spcBef>
            <a:spcAft>
              <a:spcPct val="35000"/>
            </a:spcAft>
            <a:buNone/>
          </a:pPr>
          <a:r>
            <a:rPr lang="en-GB" sz="1400" kern="1200" dirty="0">
              <a:solidFill>
                <a:srgbClr val="7030A0"/>
              </a:solidFill>
              <a:latin typeface="Calibri"/>
              <a:ea typeface="+mn-ea"/>
              <a:cs typeface="+mn-cs"/>
            </a:rPr>
            <a:t>Federal Funds</a:t>
          </a:r>
        </a:p>
        <a:p>
          <a:pPr marL="0" lvl="0" indent="0" algn="ctr" defTabSz="622300">
            <a:lnSpc>
              <a:spcPct val="100000"/>
            </a:lnSpc>
            <a:spcBef>
              <a:spcPct val="0"/>
            </a:spcBef>
            <a:spcAft>
              <a:spcPct val="35000"/>
            </a:spcAft>
            <a:buNone/>
          </a:pPr>
          <a:endParaRPr lang="en-GB" sz="1200" kern="1200" dirty="0">
            <a:solidFill>
              <a:sysClr val="windowText" lastClr="000000">
                <a:hueOff val="0"/>
                <a:satOff val="0"/>
                <a:lumOff val="0"/>
                <a:alphaOff val="0"/>
              </a:sysClr>
            </a:solidFill>
            <a:latin typeface="Calibri"/>
            <a:ea typeface="+mn-ea"/>
            <a:cs typeface="+mn-cs"/>
          </a:endParaRPr>
        </a:p>
        <a:p>
          <a:pPr marL="0" lvl="0" indent="0" algn="ctr" defTabSz="622300">
            <a:lnSpc>
              <a:spcPct val="100000"/>
            </a:lnSpc>
            <a:spcBef>
              <a:spcPct val="0"/>
            </a:spcBef>
            <a:spcAft>
              <a:spcPct val="35000"/>
            </a:spcAft>
            <a:buNone/>
          </a:pPr>
          <a:endParaRPr lang="en-GB" sz="1200" kern="1200" dirty="0">
            <a:solidFill>
              <a:sysClr val="windowText" lastClr="000000">
                <a:hueOff val="0"/>
                <a:satOff val="0"/>
                <a:lumOff val="0"/>
                <a:alphaOff val="0"/>
              </a:sysClr>
            </a:solidFill>
            <a:latin typeface="Calibri"/>
            <a:ea typeface="+mn-ea"/>
            <a:cs typeface="+mn-cs"/>
          </a:endParaRPr>
        </a:p>
        <a:p>
          <a:pPr marL="0" lvl="0" indent="0" algn="ctr" defTabSz="622300">
            <a:lnSpc>
              <a:spcPct val="100000"/>
            </a:lnSpc>
            <a:spcBef>
              <a:spcPct val="0"/>
            </a:spcBef>
            <a:spcAft>
              <a:spcPct val="35000"/>
            </a:spcAft>
            <a:buNone/>
          </a:pPr>
          <a:endParaRPr lang="en-GB" sz="2000" kern="1200" dirty="0">
            <a:solidFill>
              <a:sysClr val="windowText" lastClr="000000">
                <a:hueOff val="0"/>
                <a:satOff val="0"/>
                <a:lumOff val="0"/>
                <a:alphaOff val="0"/>
              </a:sysClr>
            </a:solidFill>
            <a:latin typeface="Calibri"/>
            <a:ea typeface="+mn-ea"/>
            <a:cs typeface="+mn-cs"/>
          </a:endParaRPr>
        </a:p>
      </dsp:txBody>
      <dsp:txXfrm>
        <a:off x="417312" y="1811996"/>
        <a:ext cx="2276477" cy="2800403"/>
      </dsp:txXfrm>
    </dsp:sp>
    <dsp:sp modelId="{9B45011D-8615-4599-A9AB-6F4F3A20520D}">
      <dsp:nvSpPr>
        <dsp:cNvPr id="0" name=""/>
        <dsp:cNvSpPr/>
      </dsp:nvSpPr>
      <dsp:spPr>
        <a:xfrm>
          <a:off x="2947331" y="1626930"/>
          <a:ext cx="2418127" cy="2801047"/>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2F8D2E-6674-4397-84CC-425EA972C6B2}">
      <dsp:nvSpPr>
        <dsp:cNvPr id="0" name=""/>
        <dsp:cNvSpPr/>
      </dsp:nvSpPr>
      <dsp:spPr>
        <a:xfrm>
          <a:off x="3216012" y="1882177"/>
          <a:ext cx="2418127" cy="2801047"/>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rgbClr val="7030A0"/>
              </a:solidFill>
              <a:latin typeface="Calibri"/>
              <a:ea typeface="+mn-ea"/>
              <a:cs typeface="+mn-cs"/>
            </a:rPr>
            <a:t>Capital Markets</a:t>
          </a:r>
        </a:p>
        <a:p>
          <a:pPr marL="0" lvl="0" indent="0" algn="ctr" defTabSz="622300">
            <a:lnSpc>
              <a:spcPct val="90000"/>
            </a:lnSpc>
            <a:spcBef>
              <a:spcPct val="0"/>
            </a:spcBef>
            <a:spcAft>
              <a:spcPct val="35000"/>
            </a:spcAft>
            <a:buNone/>
          </a:pPr>
          <a:r>
            <a:rPr lang="en-GB" sz="1400" b="1" kern="1200" dirty="0">
              <a:solidFill>
                <a:srgbClr val="7030A0"/>
              </a:solidFill>
              <a:latin typeface="Calibri"/>
              <a:ea typeface="+mn-ea"/>
              <a:cs typeface="+mn-cs"/>
            </a:rPr>
            <a:t> (&gt; one year)</a:t>
          </a:r>
        </a:p>
        <a:p>
          <a:pPr marL="0" lvl="0" indent="0" algn="ctr" defTabSz="622300">
            <a:lnSpc>
              <a:spcPct val="90000"/>
            </a:lnSpc>
            <a:spcBef>
              <a:spcPct val="0"/>
            </a:spcBef>
            <a:spcAft>
              <a:spcPct val="35000"/>
            </a:spcAft>
            <a:buNone/>
          </a:pPr>
          <a:r>
            <a:rPr lang="en-GB" sz="1400" kern="1200" dirty="0">
              <a:solidFill>
                <a:srgbClr val="7030A0"/>
              </a:solidFill>
              <a:latin typeface="Calibri"/>
              <a:ea typeface="+mn-ea"/>
              <a:cs typeface="+mn-cs"/>
            </a:rPr>
            <a:t>Stocks and shares</a:t>
          </a:r>
        </a:p>
        <a:p>
          <a:pPr marL="0" lvl="0" indent="0" algn="ctr" defTabSz="622300">
            <a:lnSpc>
              <a:spcPct val="90000"/>
            </a:lnSpc>
            <a:spcBef>
              <a:spcPct val="0"/>
            </a:spcBef>
            <a:spcAft>
              <a:spcPct val="35000"/>
            </a:spcAft>
            <a:buNone/>
          </a:pPr>
          <a:r>
            <a:rPr lang="en-GB" sz="1400" kern="1200" dirty="0">
              <a:solidFill>
                <a:srgbClr val="7030A0"/>
              </a:solidFill>
              <a:latin typeface="Calibri"/>
              <a:ea typeface="+mn-ea"/>
              <a:cs typeface="+mn-cs"/>
            </a:rPr>
            <a:t>Mortgage</a:t>
          </a:r>
        </a:p>
        <a:p>
          <a:pPr marL="0" lvl="0" indent="0" algn="ctr" defTabSz="622300">
            <a:lnSpc>
              <a:spcPct val="90000"/>
            </a:lnSpc>
            <a:spcBef>
              <a:spcPct val="0"/>
            </a:spcBef>
            <a:spcAft>
              <a:spcPct val="35000"/>
            </a:spcAft>
            <a:buNone/>
          </a:pPr>
          <a:r>
            <a:rPr lang="en-GB" sz="1400" kern="1200" dirty="0">
              <a:solidFill>
                <a:srgbClr val="7030A0"/>
              </a:solidFill>
              <a:latin typeface="Calibri"/>
              <a:ea typeface="+mn-ea"/>
              <a:cs typeface="+mn-cs"/>
            </a:rPr>
            <a:t>Debentures</a:t>
          </a:r>
        </a:p>
        <a:p>
          <a:pPr marL="0" lvl="0" indent="0" algn="ctr" defTabSz="622300">
            <a:lnSpc>
              <a:spcPct val="90000"/>
            </a:lnSpc>
            <a:spcBef>
              <a:spcPct val="0"/>
            </a:spcBef>
            <a:spcAft>
              <a:spcPct val="35000"/>
            </a:spcAft>
            <a:buNone/>
          </a:pPr>
          <a:r>
            <a:rPr lang="en-GB" sz="1400" kern="1200" dirty="0">
              <a:solidFill>
                <a:srgbClr val="7030A0"/>
              </a:solidFill>
              <a:latin typeface="Calibri"/>
              <a:ea typeface="+mn-ea"/>
              <a:cs typeface="+mn-cs"/>
            </a:rPr>
            <a:t>Corporate bonds</a:t>
          </a:r>
        </a:p>
        <a:p>
          <a:pPr marL="0" lvl="0" indent="0" algn="ctr" defTabSz="622300">
            <a:lnSpc>
              <a:spcPct val="90000"/>
            </a:lnSpc>
            <a:spcBef>
              <a:spcPct val="0"/>
            </a:spcBef>
            <a:spcAft>
              <a:spcPct val="35000"/>
            </a:spcAft>
            <a:buNone/>
          </a:pPr>
          <a:r>
            <a:rPr lang="en-GB" sz="1400" kern="1200" dirty="0">
              <a:solidFill>
                <a:srgbClr val="7030A0"/>
              </a:solidFill>
              <a:latin typeface="Calibri"/>
              <a:ea typeface="+mn-ea"/>
              <a:cs typeface="+mn-cs"/>
            </a:rPr>
            <a:t>Government bonds</a:t>
          </a:r>
        </a:p>
        <a:p>
          <a:pPr marL="0" lvl="0" indent="0" algn="ctr" defTabSz="622300">
            <a:lnSpc>
              <a:spcPct val="90000"/>
            </a:lnSpc>
            <a:spcBef>
              <a:spcPct val="0"/>
            </a:spcBef>
            <a:spcAft>
              <a:spcPct val="35000"/>
            </a:spcAft>
            <a:buNone/>
          </a:pPr>
          <a:endParaRPr lang="en-GB" sz="1400" kern="1200" dirty="0">
            <a:solidFill>
              <a:sysClr val="windowText" lastClr="000000">
                <a:hueOff val="0"/>
                <a:satOff val="0"/>
                <a:lumOff val="0"/>
                <a:alphaOff val="0"/>
              </a:sysClr>
            </a:solidFill>
            <a:latin typeface="Calibri"/>
            <a:ea typeface="+mn-ea"/>
            <a:cs typeface="+mn-cs"/>
          </a:endParaRPr>
        </a:p>
      </dsp:txBody>
      <dsp:txXfrm>
        <a:off x="3286837" y="1953002"/>
        <a:ext cx="2276477" cy="2659397"/>
      </dsp:txXfrm>
    </dsp:sp>
    <dsp:sp modelId="{7956F3A7-63A3-4860-957F-4B9EE15A9777}">
      <dsp:nvSpPr>
        <dsp:cNvPr id="0" name=""/>
        <dsp:cNvSpPr/>
      </dsp:nvSpPr>
      <dsp:spPr>
        <a:xfrm>
          <a:off x="5838328" y="1632748"/>
          <a:ext cx="2418127" cy="1535510"/>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40F282-6E52-4BEB-AD55-D1CC8E4AC8D3}">
      <dsp:nvSpPr>
        <dsp:cNvPr id="0" name=""/>
        <dsp:cNvSpPr/>
      </dsp:nvSpPr>
      <dsp:spPr>
        <a:xfrm>
          <a:off x="6107009" y="1887995"/>
          <a:ext cx="2418127" cy="1535510"/>
        </a:xfrm>
        <a:prstGeom prst="roundRect">
          <a:avLst>
            <a:gd name="adj" fmla="val 10000"/>
          </a:avLst>
        </a:prstGeom>
        <a:solidFill>
          <a:srgbClr val="9BBB59">
            <a:lumMod val="40000"/>
            <a:lumOff val="60000"/>
            <a:alpha val="90000"/>
          </a:srgb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rgbClr val="7030A0"/>
              </a:solidFill>
              <a:latin typeface="Calibri"/>
              <a:ea typeface="+mn-ea"/>
              <a:cs typeface="+mn-cs"/>
            </a:rPr>
            <a:t>Derivatives</a:t>
          </a:r>
        </a:p>
        <a:p>
          <a:pPr marL="0" lvl="0" indent="0" algn="ctr" defTabSz="622300">
            <a:lnSpc>
              <a:spcPct val="90000"/>
            </a:lnSpc>
            <a:spcBef>
              <a:spcPct val="0"/>
            </a:spcBef>
            <a:spcAft>
              <a:spcPct val="35000"/>
            </a:spcAft>
            <a:buNone/>
          </a:pPr>
          <a:r>
            <a:rPr lang="en-GB" sz="1400" b="0" kern="1200" dirty="0">
              <a:solidFill>
                <a:srgbClr val="7030A0"/>
              </a:solidFill>
              <a:latin typeface="Calibri"/>
              <a:ea typeface="+mn-ea"/>
              <a:cs typeface="+mn-cs"/>
            </a:rPr>
            <a:t>Futures</a:t>
          </a:r>
        </a:p>
        <a:p>
          <a:pPr marL="0" lvl="0" indent="0" algn="ctr" defTabSz="622300">
            <a:lnSpc>
              <a:spcPct val="90000"/>
            </a:lnSpc>
            <a:spcBef>
              <a:spcPct val="0"/>
            </a:spcBef>
            <a:spcAft>
              <a:spcPct val="35000"/>
            </a:spcAft>
            <a:buNone/>
          </a:pPr>
          <a:r>
            <a:rPr lang="en-GB" sz="1400" b="0" kern="1200" dirty="0">
              <a:solidFill>
                <a:srgbClr val="7030A0"/>
              </a:solidFill>
              <a:latin typeface="Calibri"/>
              <a:ea typeface="+mn-ea"/>
              <a:cs typeface="+mn-cs"/>
            </a:rPr>
            <a:t>Forwards</a:t>
          </a:r>
        </a:p>
        <a:p>
          <a:pPr marL="0" lvl="0" indent="0" algn="ctr" defTabSz="622300">
            <a:lnSpc>
              <a:spcPct val="90000"/>
            </a:lnSpc>
            <a:spcBef>
              <a:spcPct val="0"/>
            </a:spcBef>
            <a:spcAft>
              <a:spcPct val="35000"/>
            </a:spcAft>
            <a:buNone/>
          </a:pPr>
          <a:r>
            <a:rPr lang="en-GB" sz="1400" b="0" kern="1200" dirty="0">
              <a:solidFill>
                <a:srgbClr val="7030A0"/>
              </a:solidFill>
              <a:latin typeface="Calibri"/>
              <a:ea typeface="+mn-ea"/>
              <a:cs typeface="+mn-cs"/>
            </a:rPr>
            <a:t>Options</a:t>
          </a:r>
        </a:p>
        <a:p>
          <a:pPr marL="0" lvl="0" indent="0" algn="ctr" defTabSz="622300">
            <a:lnSpc>
              <a:spcPct val="90000"/>
            </a:lnSpc>
            <a:spcBef>
              <a:spcPct val="0"/>
            </a:spcBef>
            <a:spcAft>
              <a:spcPct val="35000"/>
            </a:spcAft>
            <a:buNone/>
          </a:pPr>
          <a:r>
            <a:rPr lang="en-GB" sz="1400" b="0" kern="1200" dirty="0">
              <a:solidFill>
                <a:srgbClr val="7030A0"/>
              </a:solidFill>
              <a:latin typeface="Calibri"/>
              <a:ea typeface="+mn-ea"/>
              <a:cs typeface="+mn-cs"/>
            </a:rPr>
            <a:t>Swaps</a:t>
          </a:r>
        </a:p>
      </dsp:txBody>
      <dsp:txXfrm>
        <a:off x="6151983" y="1932969"/>
        <a:ext cx="2328179" cy="144556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E0599-BB22-FA79-3E69-B9ABF567F9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FE78D77-B44E-83E6-4C7A-579E1F97D2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36DC91-4BB0-1C82-E2D0-B7045BADE1F3}"/>
              </a:ext>
            </a:extLst>
          </p:cNvPr>
          <p:cNvSpPr>
            <a:spLocks noGrp="1"/>
          </p:cNvSpPr>
          <p:nvPr>
            <p:ph type="dt" sz="half" idx="10"/>
          </p:nvPr>
        </p:nvSpPr>
        <p:spPr/>
        <p:txBody>
          <a:bodyPr/>
          <a:lstStyle/>
          <a:p>
            <a:fld id="{D600EE6F-B68D-43F5-B306-6AC8AACB0E2F}" type="datetimeFigureOut">
              <a:rPr lang="en-GB" smtClean="0"/>
              <a:t>11/07/2023</a:t>
            </a:fld>
            <a:endParaRPr lang="en-GB" dirty="0"/>
          </a:p>
        </p:txBody>
      </p:sp>
      <p:sp>
        <p:nvSpPr>
          <p:cNvPr id="5" name="Footer Placeholder 4">
            <a:extLst>
              <a:ext uri="{FF2B5EF4-FFF2-40B4-BE49-F238E27FC236}">
                <a16:creationId xmlns:a16="http://schemas.microsoft.com/office/drawing/2014/main" id="{75B0E7B5-445C-4620-03A7-5ED8A629195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516551E-F6E8-4B6E-3E33-87974BDA88E9}"/>
              </a:ext>
            </a:extLst>
          </p:cNvPr>
          <p:cNvSpPr>
            <a:spLocks noGrp="1"/>
          </p:cNvSpPr>
          <p:nvPr>
            <p:ph type="sldNum" sz="quarter" idx="12"/>
          </p:nvPr>
        </p:nvSpPr>
        <p:spPr/>
        <p:txBody>
          <a:bodyPr/>
          <a:lstStyle/>
          <a:p>
            <a:fld id="{43EA195A-72E9-4D01-B637-B42B292FDAA2}" type="slidenum">
              <a:rPr lang="en-GB" smtClean="0"/>
              <a:t>‹#›</a:t>
            </a:fld>
            <a:endParaRPr lang="en-GB" dirty="0"/>
          </a:p>
        </p:txBody>
      </p:sp>
    </p:spTree>
    <p:extLst>
      <p:ext uri="{BB962C8B-B14F-4D97-AF65-F5344CB8AC3E}">
        <p14:creationId xmlns:p14="http://schemas.microsoft.com/office/powerpoint/2010/main" val="438067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78808-5B03-4A09-90B2-F18E2BCB88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184757-58C7-507D-5010-F1D2FF9DE5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8AD319-1877-6C6E-0A84-EA6BD45DD749}"/>
              </a:ext>
            </a:extLst>
          </p:cNvPr>
          <p:cNvSpPr>
            <a:spLocks noGrp="1"/>
          </p:cNvSpPr>
          <p:nvPr>
            <p:ph type="dt" sz="half" idx="10"/>
          </p:nvPr>
        </p:nvSpPr>
        <p:spPr/>
        <p:txBody>
          <a:bodyPr/>
          <a:lstStyle/>
          <a:p>
            <a:fld id="{D600EE6F-B68D-43F5-B306-6AC8AACB0E2F}" type="datetimeFigureOut">
              <a:rPr lang="en-GB" smtClean="0"/>
              <a:t>11/07/2023</a:t>
            </a:fld>
            <a:endParaRPr lang="en-GB" dirty="0"/>
          </a:p>
        </p:txBody>
      </p:sp>
      <p:sp>
        <p:nvSpPr>
          <p:cNvPr id="5" name="Footer Placeholder 4">
            <a:extLst>
              <a:ext uri="{FF2B5EF4-FFF2-40B4-BE49-F238E27FC236}">
                <a16:creationId xmlns:a16="http://schemas.microsoft.com/office/drawing/2014/main" id="{DD0BD91B-8CA4-47BF-D3CF-BF250CC7B2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D993010-8DA2-1C8B-2BE7-754DB1996112}"/>
              </a:ext>
            </a:extLst>
          </p:cNvPr>
          <p:cNvSpPr>
            <a:spLocks noGrp="1"/>
          </p:cNvSpPr>
          <p:nvPr>
            <p:ph type="sldNum" sz="quarter" idx="12"/>
          </p:nvPr>
        </p:nvSpPr>
        <p:spPr/>
        <p:txBody>
          <a:bodyPr/>
          <a:lstStyle/>
          <a:p>
            <a:fld id="{43EA195A-72E9-4D01-B637-B42B292FDAA2}" type="slidenum">
              <a:rPr lang="en-GB" smtClean="0"/>
              <a:t>‹#›</a:t>
            </a:fld>
            <a:endParaRPr lang="en-GB" dirty="0"/>
          </a:p>
        </p:txBody>
      </p:sp>
    </p:spTree>
    <p:extLst>
      <p:ext uri="{BB962C8B-B14F-4D97-AF65-F5344CB8AC3E}">
        <p14:creationId xmlns:p14="http://schemas.microsoft.com/office/powerpoint/2010/main" val="3786702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E3065-F528-A8A8-94D0-287C71DDBA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AC02E4-707E-C4A1-2D18-344B7A974C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919295-101A-D846-AAF4-EE13A611B22B}"/>
              </a:ext>
            </a:extLst>
          </p:cNvPr>
          <p:cNvSpPr>
            <a:spLocks noGrp="1"/>
          </p:cNvSpPr>
          <p:nvPr>
            <p:ph type="dt" sz="half" idx="10"/>
          </p:nvPr>
        </p:nvSpPr>
        <p:spPr/>
        <p:txBody>
          <a:bodyPr/>
          <a:lstStyle/>
          <a:p>
            <a:fld id="{D600EE6F-B68D-43F5-B306-6AC8AACB0E2F}" type="datetimeFigureOut">
              <a:rPr lang="en-GB" smtClean="0"/>
              <a:t>11/07/2023</a:t>
            </a:fld>
            <a:endParaRPr lang="en-GB" dirty="0"/>
          </a:p>
        </p:txBody>
      </p:sp>
      <p:sp>
        <p:nvSpPr>
          <p:cNvPr id="5" name="Footer Placeholder 4">
            <a:extLst>
              <a:ext uri="{FF2B5EF4-FFF2-40B4-BE49-F238E27FC236}">
                <a16:creationId xmlns:a16="http://schemas.microsoft.com/office/drawing/2014/main" id="{49D61B7A-9D5C-6057-BF6A-F19633977C7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31D88A8-8E85-5A90-6524-DCA965FA36C0}"/>
              </a:ext>
            </a:extLst>
          </p:cNvPr>
          <p:cNvSpPr>
            <a:spLocks noGrp="1"/>
          </p:cNvSpPr>
          <p:nvPr>
            <p:ph type="sldNum" sz="quarter" idx="12"/>
          </p:nvPr>
        </p:nvSpPr>
        <p:spPr/>
        <p:txBody>
          <a:bodyPr/>
          <a:lstStyle/>
          <a:p>
            <a:fld id="{43EA195A-72E9-4D01-B637-B42B292FDAA2}" type="slidenum">
              <a:rPr lang="en-GB" smtClean="0"/>
              <a:t>‹#›</a:t>
            </a:fld>
            <a:endParaRPr lang="en-GB" dirty="0"/>
          </a:p>
        </p:txBody>
      </p:sp>
    </p:spTree>
    <p:extLst>
      <p:ext uri="{BB962C8B-B14F-4D97-AF65-F5344CB8AC3E}">
        <p14:creationId xmlns:p14="http://schemas.microsoft.com/office/powerpoint/2010/main" val="2853923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531A8-55B6-66CA-1C8F-774E32A03F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785BDA-AF8B-3639-4B38-C5647D82F9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F6E3E8-AA1C-AD9C-51BF-369F3AEEA4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364642-F5CD-EFF6-8114-FEEF3D51AF01}"/>
              </a:ext>
            </a:extLst>
          </p:cNvPr>
          <p:cNvSpPr>
            <a:spLocks noGrp="1"/>
          </p:cNvSpPr>
          <p:nvPr>
            <p:ph type="dt" sz="half" idx="10"/>
          </p:nvPr>
        </p:nvSpPr>
        <p:spPr/>
        <p:txBody>
          <a:bodyPr/>
          <a:lstStyle/>
          <a:p>
            <a:fld id="{D600EE6F-B68D-43F5-B306-6AC8AACB0E2F}" type="datetimeFigureOut">
              <a:rPr lang="en-GB" smtClean="0"/>
              <a:t>11/07/2023</a:t>
            </a:fld>
            <a:endParaRPr lang="en-GB" dirty="0"/>
          </a:p>
        </p:txBody>
      </p:sp>
      <p:sp>
        <p:nvSpPr>
          <p:cNvPr id="6" name="Footer Placeholder 5">
            <a:extLst>
              <a:ext uri="{FF2B5EF4-FFF2-40B4-BE49-F238E27FC236}">
                <a16:creationId xmlns:a16="http://schemas.microsoft.com/office/drawing/2014/main" id="{B2B46853-FCAA-5B9A-A810-C00B094EFAF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24483D8-7E28-5C9E-1848-C88769AADC01}"/>
              </a:ext>
            </a:extLst>
          </p:cNvPr>
          <p:cNvSpPr>
            <a:spLocks noGrp="1"/>
          </p:cNvSpPr>
          <p:nvPr>
            <p:ph type="sldNum" sz="quarter" idx="12"/>
          </p:nvPr>
        </p:nvSpPr>
        <p:spPr/>
        <p:txBody>
          <a:bodyPr/>
          <a:lstStyle/>
          <a:p>
            <a:fld id="{43EA195A-72E9-4D01-B637-B42B292FDAA2}" type="slidenum">
              <a:rPr lang="en-GB" smtClean="0"/>
              <a:t>‹#›</a:t>
            </a:fld>
            <a:endParaRPr lang="en-GB" dirty="0"/>
          </a:p>
        </p:txBody>
      </p:sp>
    </p:spTree>
    <p:extLst>
      <p:ext uri="{BB962C8B-B14F-4D97-AF65-F5344CB8AC3E}">
        <p14:creationId xmlns:p14="http://schemas.microsoft.com/office/powerpoint/2010/main" val="643242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89E44-61A7-216D-0ED5-807FFA3E73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666958-AADB-0546-FF85-75D87CE156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3361441-26A8-244B-A05B-C11C4B90F3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4138D33-7668-7818-2D16-891005662B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4CDFE7-7DE5-B353-5FBD-57CD817036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87B182-11C9-3363-A706-87465EBA97BD}"/>
              </a:ext>
            </a:extLst>
          </p:cNvPr>
          <p:cNvSpPr>
            <a:spLocks noGrp="1"/>
          </p:cNvSpPr>
          <p:nvPr>
            <p:ph type="dt" sz="half" idx="10"/>
          </p:nvPr>
        </p:nvSpPr>
        <p:spPr/>
        <p:txBody>
          <a:bodyPr/>
          <a:lstStyle/>
          <a:p>
            <a:fld id="{D600EE6F-B68D-43F5-B306-6AC8AACB0E2F}" type="datetimeFigureOut">
              <a:rPr lang="en-GB" smtClean="0"/>
              <a:t>11/07/2023</a:t>
            </a:fld>
            <a:endParaRPr lang="en-GB" dirty="0"/>
          </a:p>
        </p:txBody>
      </p:sp>
      <p:sp>
        <p:nvSpPr>
          <p:cNvPr id="8" name="Footer Placeholder 7">
            <a:extLst>
              <a:ext uri="{FF2B5EF4-FFF2-40B4-BE49-F238E27FC236}">
                <a16:creationId xmlns:a16="http://schemas.microsoft.com/office/drawing/2014/main" id="{2985C53E-00CC-7C1D-DE3C-D511AE9CAB91}"/>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ED64D97-AC7C-9754-AE85-F2EAD94FC6FF}"/>
              </a:ext>
            </a:extLst>
          </p:cNvPr>
          <p:cNvSpPr>
            <a:spLocks noGrp="1"/>
          </p:cNvSpPr>
          <p:nvPr>
            <p:ph type="sldNum" sz="quarter" idx="12"/>
          </p:nvPr>
        </p:nvSpPr>
        <p:spPr/>
        <p:txBody>
          <a:bodyPr/>
          <a:lstStyle/>
          <a:p>
            <a:fld id="{43EA195A-72E9-4D01-B637-B42B292FDAA2}" type="slidenum">
              <a:rPr lang="en-GB" smtClean="0"/>
              <a:t>‹#›</a:t>
            </a:fld>
            <a:endParaRPr lang="en-GB" dirty="0"/>
          </a:p>
        </p:txBody>
      </p:sp>
    </p:spTree>
    <p:extLst>
      <p:ext uri="{BB962C8B-B14F-4D97-AF65-F5344CB8AC3E}">
        <p14:creationId xmlns:p14="http://schemas.microsoft.com/office/powerpoint/2010/main" val="4170263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2A370-FFE9-1B0C-4A28-A3B95C2BA0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781B10-85C5-55C0-AB49-65CC9E0CBF94}"/>
              </a:ext>
            </a:extLst>
          </p:cNvPr>
          <p:cNvSpPr>
            <a:spLocks noGrp="1"/>
          </p:cNvSpPr>
          <p:nvPr>
            <p:ph type="dt" sz="half" idx="10"/>
          </p:nvPr>
        </p:nvSpPr>
        <p:spPr/>
        <p:txBody>
          <a:bodyPr/>
          <a:lstStyle/>
          <a:p>
            <a:fld id="{D600EE6F-B68D-43F5-B306-6AC8AACB0E2F}" type="datetimeFigureOut">
              <a:rPr lang="en-GB" smtClean="0"/>
              <a:t>11/07/2023</a:t>
            </a:fld>
            <a:endParaRPr lang="en-GB" dirty="0"/>
          </a:p>
        </p:txBody>
      </p:sp>
      <p:sp>
        <p:nvSpPr>
          <p:cNvPr id="4" name="Footer Placeholder 3">
            <a:extLst>
              <a:ext uri="{FF2B5EF4-FFF2-40B4-BE49-F238E27FC236}">
                <a16:creationId xmlns:a16="http://schemas.microsoft.com/office/drawing/2014/main" id="{BEDC5AF7-831B-4543-142C-AE371FD7860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C8FFF50-4E0F-9491-8F4B-FEF488B16CCA}"/>
              </a:ext>
            </a:extLst>
          </p:cNvPr>
          <p:cNvSpPr>
            <a:spLocks noGrp="1"/>
          </p:cNvSpPr>
          <p:nvPr>
            <p:ph type="sldNum" sz="quarter" idx="12"/>
          </p:nvPr>
        </p:nvSpPr>
        <p:spPr/>
        <p:txBody>
          <a:bodyPr/>
          <a:lstStyle/>
          <a:p>
            <a:fld id="{43EA195A-72E9-4D01-B637-B42B292FDAA2}" type="slidenum">
              <a:rPr lang="en-GB" smtClean="0"/>
              <a:t>‹#›</a:t>
            </a:fld>
            <a:endParaRPr lang="en-GB" dirty="0"/>
          </a:p>
        </p:txBody>
      </p:sp>
    </p:spTree>
    <p:extLst>
      <p:ext uri="{BB962C8B-B14F-4D97-AF65-F5344CB8AC3E}">
        <p14:creationId xmlns:p14="http://schemas.microsoft.com/office/powerpoint/2010/main" val="336647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114AFD-9B66-5099-D829-1724CBE6389E}"/>
              </a:ext>
            </a:extLst>
          </p:cNvPr>
          <p:cNvSpPr>
            <a:spLocks noGrp="1"/>
          </p:cNvSpPr>
          <p:nvPr>
            <p:ph type="dt" sz="half" idx="10"/>
          </p:nvPr>
        </p:nvSpPr>
        <p:spPr/>
        <p:txBody>
          <a:bodyPr/>
          <a:lstStyle/>
          <a:p>
            <a:fld id="{D600EE6F-B68D-43F5-B306-6AC8AACB0E2F}" type="datetimeFigureOut">
              <a:rPr lang="en-GB" smtClean="0"/>
              <a:t>11/07/2023</a:t>
            </a:fld>
            <a:endParaRPr lang="en-GB" dirty="0"/>
          </a:p>
        </p:txBody>
      </p:sp>
      <p:sp>
        <p:nvSpPr>
          <p:cNvPr id="3" name="Footer Placeholder 2">
            <a:extLst>
              <a:ext uri="{FF2B5EF4-FFF2-40B4-BE49-F238E27FC236}">
                <a16:creationId xmlns:a16="http://schemas.microsoft.com/office/drawing/2014/main" id="{75CFE0AB-BF2D-5004-97C3-7587F7F44F8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A3EC442-56AC-E2C6-335B-1FDD8C3A9385}"/>
              </a:ext>
            </a:extLst>
          </p:cNvPr>
          <p:cNvSpPr>
            <a:spLocks noGrp="1"/>
          </p:cNvSpPr>
          <p:nvPr>
            <p:ph type="sldNum" sz="quarter" idx="12"/>
          </p:nvPr>
        </p:nvSpPr>
        <p:spPr/>
        <p:txBody>
          <a:bodyPr/>
          <a:lstStyle/>
          <a:p>
            <a:fld id="{43EA195A-72E9-4D01-B637-B42B292FDAA2}" type="slidenum">
              <a:rPr lang="en-GB" smtClean="0"/>
              <a:t>‹#›</a:t>
            </a:fld>
            <a:endParaRPr lang="en-GB" dirty="0"/>
          </a:p>
        </p:txBody>
      </p:sp>
    </p:spTree>
    <p:extLst>
      <p:ext uri="{BB962C8B-B14F-4D97-AF65-F5344CB8AC3E}">
        <p14:creationId xmlns:p14="http://schemas.microsoft.com/office/powerpoint/2010/main" val="3719983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C9B8B-A5F9-DF13-1E77-EE714FF1E2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6BCD94-3180-2021-B723-404AB6C5CD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287F0E-0FF3-38F1-4E80-ADDD9D6404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4E1E1A-E5EE-84F7-2F76-CA13F7AFEB73}"/>
              </a:ext>
            </a:extLst>
          </p:cNvPr>
          <p:cNvSpPr>
            <a:spLocks noGrp="1"/>
          </p:cNvSpPr>
          <p:nvPr>
            <p:ph type="dt" sz="half" idx="10"/>
          </p:nvPr>
        </p:nvSpPr>
        <p:spPr/>
        <p:txBody>
          <a:bodyPr/>
          <a:lstStyle/>
          <a:p>
            <a:fld id="{D600EE6F-B68D-43F5-B306-6AC8AACB0E2F}" type="datetimeFigureOut">
              <a:rPr lang="en-GB" smtClean="0"/>
              <a:t>11/07/2023</a:t>
            </a:fld>
            <a:endParaRPr lang="en-GB" dirty="0"/>
          </a:p>
        </p:txBody>
      </p:sp>
      <p:sp>
        <p:nvSpPr>
          <p:cNvPr id="6" name="Footer Placeholder 5">
            <a:extLst>
              <a:ext uri="{FF2B5EF4-FFF2-40B4-BE49-F238E27FC236}">
                <a16:creationId xmlns:a16="http://schemas.microsoft.com/office/drawing/2014/main" id="{0D8AC7D6-1B07-C28A-A031-A976A0CC1BD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AD781F0-B5B0-E673-E430-78FAB195448B}"/>
              </a:ext>
            </a:extLst>
          </p:cNvPr>
          <p:cNvSpPr>
            <a:spLocks noGrp="1"/>
          </p:cNvSpPr>
          <p:nvPr>
            <p:ph type="sldNum" sz="quarter" idx="12"/>
          </p:nvPr>
        </p:nvSpPr>
        <p:spPr/>
        <p:txBody>
          <a:bodyPr/>
          <a:lstStyle/>
          <a:p>
            <a:fld id="{43EA195A-72E9-4D01-B637-B42B292FDAA2}" type="slidenum">
              <a:rPr lang="en-GB" smtClean="0"/>
              <a:t>‹#›</a:t>
            </a:fld>
            <a:endParaRPr lang="en-GB" dirty="0"/>
          </a:p>
        </p:txBody>
      </p:sp>
    </p:spTree>
    <p:extLst>
      <p:ext uri="{BB962C8B-B14F-4D97-AF65-F5344CB8AC3E}">
        <p14:creationId xmlns:p14="http://schemas.microsoft.com/office/powerpoint/2010/main" val="2537902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2EC42-4F8C-F7AF-E20B-AA527D3C46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34F3D1-B00A-B29A-BCAF-09C65FD197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29C9718-1D17-2E8D-82DC-C85F160D5F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969B56-814D-41C1-734A-A8A0C442572D}"/>
              </a:ext>
            </a:extLst>
          </p:cNvPr>
          <p:cNvSpPr>
            <a:spLocks noGrp="1"/>
          </p:cNvSpPr>
          <p:nvPr>
            <p:ph type="dt" sz="half" idx="10"/>
          </p:nvPr>
        </p:nvSpPr>
        <p:spPr/>
        <p:txBody>
          <a:bodyPr/>
          <a:lstStyle/>
          <a:p>
            <a:fld id="{D600EE6F-B68D-43F5-B306-6AC8AACB0E2F}" type="datetimeFigureOut">
              <a:rPr lang="en-GB" smtClean="0"/>
              <a:t>11/07/2023</a:t>
            </a:fld>
            <a:endParaRPr lang="en-GB" dirty="0"/>
          </a:p>
        </p:txBody>
      </p:sp>
      <p:sp>
        <p:nvSpPr>
          <p:cNvPr id="6" name="Footer Placeholder 5">
            <a:extLst>
              <a:ext uri="{FF2B5EF4-FFF2-40B4-BE49-F238E27FC236}">
                <a16:creationId xmlns:a16="http://schemas.microsoft.com/office/drawing/2014/main" id="{2795A60C-A0A3-4F54-BD99-FD806F0BAB6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2E312A3-BF8F-EB69-EFF0-D81D02D17FF4}"/>
              </a:ext>
            </a:extLst>
          </p:cNvPr>
          <p:cNvSpPr>
            <a:spLocks noGrp="1"/>
          </p:cNvSpPr>
          <p:nvPr>
            <p:ph type="sldNum" sz="quarter" idx="12"/>
          </p:nvPr>
        </p:nvSpPr>
        <p:spPr/>
        <p:txBody>
          <a:bodyPr/>
          <a:lstStyle/>
          <a:p>
            <a:fld id="{43EA195A-72E9-4D01-B637-B42B292FDAA2}" type="slidenum">
              <a:rPr lang="en-GB" smtClean="0"/>
              <a:t>‹#›</a:t>
            </a:fld>
            <a:endParaRPr lang="en-GB" dirty="0"/>
          </a:p>
        </p:txBody>
      </p:sp>
    </p:spTree>
    <p:extLst>
      <p:ext uri="{BB962C8B-B14F-4D97-AF65-F5344CB8AC3E}">
        <p14:creationId xmlns:p14="http://schemas.microsoft.com/office/powerpoint/2010/main" val="4192334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7055E-DD8A-4077-E487-E805C57F33B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604B05-E0A9-0628-EB50-C220B8847A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761973-6214-41C2-63BA-945B4EC0F81C}"/>
              </a:ext>
            </a:extLst>
          </p:cNvPr>
          <p:cNvSpPr>
            <a:spLocks noGrp="1"/>
          </p:cNvSpPr>
          <p:nvPr>
            <p:ph type="dt" sz="half" idx="10"/>
          </p:nvPr>
        </p:nvSpPr>
        <p:spPr/>
        <p:txBody>
          <a:bodyPr/>
          <a:lstStyle/>
          <a:p>
            <a:fld id="{D600EE6F-B68D-43F5-B306-6AC8AACB0E2F}" type="datetimeFigureOut">
              <a:rPr lang="en-GB" smtClean="0"/>
              <a:t>11/07/2023</a:t>
            </a:fld>
            <a:endParaRPr lang="en-GB" dirty="0"/>
          </a:p>
        </p:txBody>
      </p:sp>
      <p:sp>
        <p:nvSpPr>
          <p:cNvPr id="5" name="Footer Placeholder 4">
            <a:extLst>
              <a:ext uri="{FF2B5EF4-FFF2-40B4-BE49-F238E27FC236}">
                <a16:creationId xmlns:a16="http://schemas.microsoft.com/office/drawing/2014/main" id="{226ECF54-5A1F-29BA-1E79-3E521F98905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C3E9E35-FABB-2438-A19D-474F125241DA}"/>
              </a:ext>
            </a:extLst>
          </p:cNvPr>
          <p:cNvSpPr>
            <a:spLocks noGrp="1"/>
          </p:cNvSpPr>
          <p:nvPr>
            <p:ph type="sldNum" sz="quarter" idx="12"/>
          </p:nvPr>
        </p:nvSpPr>
        <p:spPr/>
        <p:txBody>
          <a:bodyPr/>
          <a:lstStyle/>
          <a:p>
            <a:fld id="{43EA195A-72E9-4D01-B637-B42B292FDAA2}" type="slidenum">
              <a:rPr lang="en-GB" smtClean="0"/>
              <a:t>‹#›</a:t>
            </a:fld>
            <a:endParaRPr lang="en-GB" dirty="0"/>
          </a:p>
        </p:txBody>
      </p:sp>
    </p:spTree>
    <p:extLst>
      <p:ext uri="{BB962C8B-B14F-4D97-AF65-F5344CB8AC3E}">
        <p14:creationId xmlns:p14="http://schemas.microsoft.com/office/powerpoint/2010/main" val="4030628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609E4F-092A-9037-15C4-D727FDE934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F13C98-8CF3-C108-3157-FD911FB476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FEE1F1-4793-FA3B-548B-A4D16496AD93}"/>
              </a:ext>
            </a:extLst>
          </p:cNvPr>
          <p:cNvSpPr>
            <a:spLocks noGrp="1"/>
          </p:cNvSpPr>
          <p:nvPr>
            <p:ph type="dt" sz="half" idx="10"/>
          </p:nvPr>
        </p:nvSpPr>
        <p:spPr/>
        <p:txBody>
          <a:bodyPr/>
          <a:lstStyle/>
          <a:p>
            <a:fld id="{D600EE6F-B68D-43F5-B306-6AC8AACB0E2F}" type="datetimeFigureOut">
              <a:rPr lang="en-GB" smtClean="0"/>
              <a:t>11/07/2023</a:t>
            </a:fld>
            <a:endParaRPr lang="en-GB" dirty="0"/>
          </a:p>
        </p:txBody>
      </p:sp>
      <p:sp>
        <p:nvSpPr>
          <p:cNvPr id="5" name="Footer Placeholder 4">
            <a:extLst>
              <a:ext uri="{FF2B5EF4-FFF2-40B4-BE49-F238E27FC236}">
                <a16:creationId xmlns:a16="http://schemas.microsoft.com/office/drawing/2014/main" id="{8DD399EB-964E-DDD4-9B54-572EA2245FD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FD0242E-AEC7-DD21-129F-41C9223E38A0}"/>
              </a:ext>
            </a:extLst>
          </p:cNvPr>
          <p:cNvSpPr>
            <a:spLocks noGrp="1"/>
          </p:cNvSpPr>
          <p:nvPr>
            <p:ph type="sldNum" sz="quarter" idx="12"/>
          </p:nvPr>
        </p:nvSpPr>
        <p:spPr/>
        <p:txBody>
          <a:bodyPr/>
          <a:lstStyle/>
          <a:p>
            <a:fld id="{43EA195A-72E9-4D01-B637-B42B292FDAA2}" type="slidenum">
              <a:rPr lang="en-GB" smtClean="0"/>
              <a:t>‹#›</a:t>
            </a:fld>
            <a:endParaRPr lang="en-GB" dirty="0"/>
          </a:p>
        </p:txBody>
      </p:sp>
    </p:spTree>
    <p:extLst>
      <p:ext uri="{BB962C8B-B14F-4D97-AF65-F5344CB8AC3E}">
        <p14:creationId xmlns:p14="http://schemas.microsoft.com/office/powerpoint/2010/main" val="38945111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11/07/2023</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78856597"/>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75000"/>
            </a:schemeClr>
          </a:solidFill>
        </p:spPr>
        <p:txBody>
          <a:bodyPr/>
          <a:lstStyle>
            <a:lvl1pPr>
              <a:defRPr>
                <a:solidFill>
                  <a:schemeClr val="tx2">
                    <a:lumMod val="40000"/>
                    <a:lumOff val="60000"/>
                  </a:schemeClr>
                </a:solidFill>
              </a:defRPr>
            </a:lvl1p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11/07/2023</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2071289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11/07/2023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862352798"/>
      </p:ext>
    </p:extLst>
  </p:cSld>
  <p:clrMapOvr>
    <a:masterClrMapping/>
  </p:clrMapOvr>
  <p:transition>
    <p:dissolv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11/07/2023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50768229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11/07/2023</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704662394"/>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11/07/2023</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66263737"/>
      </p:ext>
    </p:extLst>
  </p:cSld>
  <p:clrMapOvr>
    <a:masterClrMapping/>
  </p:clrMapOvr>
  <p:transition>
    <p:dissolv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11/07/2023</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25881830"/>
      </p:ext>
    </p:extLst>
  </p:cSld>
  <p:clrMapOvr>
    <a:masterClrMapping/>
  </p:clrMapOvr>
  <p:transition>
    <p:dissolv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11/07/2023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430449828"/>
      </p:ext>
    </p:extLst>
  </p:cSld>
  <p:clrMapOvr>
    <a:masterClrMapping/>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11/07/2023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17824284"/>
      </p:ext>
    </p:extLst>
  </p:cSld>
  <p:clrMapOvr>
    <a:masterClrMapping/>
  </p:clrMapOvr>
  <p:transition>
    <p:dissolv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11/07/2023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554442469"/>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11/07/2023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374561692"/>
      </p:ext>
    </p:extLst>
  </p:cSld>
  <p:clrMapOvr>
    <a:masterClrMapping/>
  </p:clrMapOvr>
  <p:transition>
    <p:dissolv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11/07/2023</a:t>
            </a:fld>
            <a:endParaRPr lang="en-GB" dirty="0"/>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419958041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2.emf"/><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64AA85-3DEC-D894-E339-834BDCDA16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A6F018-2CEA-DB3A-DE9B-6922F17394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BD94EC-BDDB-5BCA-57F9-0D194D9953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00EE6F-B68D-43F5-B306-6AC8AACB0E2F}" type="datetimeFigureOut">
              <a:rPr lang="en-GB" smtClean="0"/>
              <a:t>11/07/2023</a:t>
            </a:fld>
            <a:endParaRPr lang="en-GB" dirty="0"/>
          </a:p>
        </p:txBody>
      </p:sp>
      <p:sp>
        <p:nvSpPr>
          <p:cNvPr id="5" name="Footer Placeholder 4">
            <a:extLst>
              <a:ext uri="{FF2B5EF4-FFF2-40B4-BE49-F238E27FC236}">
                <a16:creationId xmlns:a16="http://schemas.microsoft.com/office/drawing/2014/main" id="{543DE4FF-07B8-DA28-545D-BA7E9D0F37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2A7AAD47-243C-BA09-BD90-9D403F6822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EA195A-72E9-4D01-B637-B42B292FDAA2}" type="slidenum">
              <a:rPr lang="en-GB" smtClean="0"/>
              <a:t>‹#›</a:t>
            </a:fld>
            <a:endParaRPr lang="en-GB" dirty="0"/>
          </a:p>
        </p:txBody>
      </p:sp>
    </p:spTree>
    <p:extLst>
      <p:ext uri="{BB962C8B-B14F-4D97-AF65-F5344CB8AC3E}">
        <p14:creationId xmlns:p14="http://schemas.microsoft.com/office/powerpoint/2010/main" val="27287716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a:solidFill>
            <a:schemeClr val="tx2">
              <a:lumMod val="75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11/07/2023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118706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ransition>
    <p:dissolve/>
  </p:transition>
  <p:hf hdr="0" ftr="0" dt="0"/>
  <p:txStyles>
    <p:titleStyle>
      <a:lvl1pPr algn="ctr" defTabSz="914400" rtl="0" eaLnBrk="1" latinLnBrk="0" hangingPunct="1">
        <a:spcBef>
          <a:spcPct val="0"/>
        </a:spcBef>
        <a:buNone/>
        <a:defRPr sz="4400" kern="1200">
          <a:solidFill>
            <a:schemeClr val="tx2">
              <a:lumMod val="40000"/>
              <a:lumOff val="60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2.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16.xml"/><Relationship Id="rId1" Type="http://schemas.openxmlformats.org/officeDocument/2006/relationships/tags" Target="../tags/tag5.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16.xml"/><Relationship Id="rId1" Type="http://schemas.openxmlformats.org/officeDocument/2006/relationships/tags" Target="../tags/tag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2207569" y="332656"/>
            <a:ext cx="8155567" cy="3384376"/>
          </a:xfrm>
          <a:noFill/>
        </p:spPr>
        <p:txBody>
          <a:bodyPr>
            <a:noAutofit/>
          </a:bodyPr>
          <a:lstStyle/>
          <a:p>
            <a:br>
              <a:rPr lang="en-GB" sz="4800" b="1" dirty="0">
                <a:solidFill>
                  <a:srgbClr val="FFFF00"/>
                </a:solidFill>
              </a:rPr>
            </a:br>
            <a:r>
              <a:rPr lang="en-GB" sz="5400" b="1" dirty="0">
                <a:solidFill>
                  <a:srgbClr val="FFFF00"/>
                </a:solidFill>
              </a:rPr>
              <a:t>Entrepreneurship</a:t>
            </a:r>
            <a:endParaRPr lang="en-GB" sz="5400" dirty="0">
              <a:solidFill>
                <a:srgbClr val="FFFF00"/>
              </a:solidFill>
            </a:endParaRP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2458655" y="3329105"/>
            <a:ext cx="7992888" cy="1752600"/>
          </a:xfrm>
        </p:spPr>
        <p:txBody>
          <a:bodyPr>
            <a:normAutofit lnSpcReduction="10000"/>
          </a:bodyPr>
          <a:lstStyle/>
          <a:p>
            <a:endParaRPr lang="en-GB" dirty="0">
              <a:solidFill>
                <a:schemeClr val="bg1"/>
              </a:solidFill>
            </a:endParaRPr>
          </a:p>
          <a:p>
            <a:r>
              <a:rPr lang="en-GB" sz="3600" dirty="0">
                <a:solidFill>
                  <a:schemeClr val="bg1"/>
                </a:solidFill>
              </a:rPr>
              <a:t> An introduction to foreign exchange for entrepreneurs</a:t>
            </a:r>
          </a:p>
        </p:txBody>
      </p:sp>
    </p:spTree>
    <p:extLst>
      <p:ext uri="{BB962C8B-B14F-4D97-AF65-F5344CB8AC3E}">
        <p14:creationId xmlns:p14="http://schemas.microsoft.com/office/powerpoint/2010/main" val="165849168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F8AC-4FA3-F471-6DAD-DFD20CD89FF6}"/>
              </a:ext>
            </a:extLst>
          </p:cNvPr>
          <p:cNvSpPr>
            <a:spLocks noGrp="1"/>
          </p:cNvSpPr>
          <p:nvPr>
            <p:ph type="title"/>
          </p:nvPr>
        </p:nvSpPr>
        <p:spPr>
          <a:xfrm>
            <a:off x="0" y="0"/>
            <a:ext cx="12192000" cy="1325563"/>
          </a:xfrm>
          <a:solidFill>
            <a:schemeClr val="accent1">
              <a:lumMod val="40000"/>
              <a:lumOff val="60000"/>
            </a:schemeClr>
          </a:solidFill>
        </p:spPr>
        <p:txBody>
          <a:bodyPr>
            <a:normAutofit/>
          </a:bodyPr>
          <a:lstStyle/>
          <a:p>
            <a:pPr algn="ctr"/>
            <a:r>
              <a:rPr lang="en-GB" sz="4000" dirty="0">
                <a:latin typeface="Arial" panose="020B0604020202020204" pitchFamily="34" charset="0"/>
                <a:cs typeface="Arial" panose="020B0604020202020204" pitchFamily="34" charset="0"/>
              </a:rPr>
              <a:t>The world economy for an entrepreneur - 1</a:t>
            </a:r>
          </a:p>
        </p:txBody>
      </p:sp>
      <p:sp>
        <p:nvSpPr>
          <p:cNvPr id="3" name="Content Placeholder 2">
            <a:extLst>
              <a:ext uri="{FF2B5EF4-FFF2-40B4-BE49-F238E27FC236}">
                <a16:creationId xmlns:a16="http://schemas.microsoft.com/office/drawing/2014/main" id="{06D15B40-EFB8-5533-7CA4-76830D2D4BCB}"/>
              </a:ext>
            </a:extLst>
          </p:cNvPr>
          <p:cNvSpPr>
            <a:spLocks noGrp="1"/>
          </p:cNvSpPr>
          <p:nvPr>
            <p:ph idx="1"/>
          </p:nvPr>
        </p:nvSpPr>
        <p:spPr>
          <a:xfrm>
            <a:off x="0" y="1459345"/>
            <a:ext cx="12192000" cy="5273964"/>
          </a:xfrm>
          <a:solidFill>
            <a:schemeClr val="accent1">
              <a:lumMod val="50000"/>
            </a:schemeClr>
          </a:solidFill>
        </p:spPr>
        <p:txBody>
          <a:bodyPr/>
          <a:lstStyle/>
          <a:p>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Highly complex (multiple-levels)</a:t>
            </a:r>
          </a:p>
          <a:p>
            <a:pPr marL="0" indent="0">
              <a:buNone/>
            </a:pPr>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Complicated (difficult to understand)</a:t>
            </a:r>
          </a:p>
          <a:p>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Nearly 200 countries (depending on how you classify a country), each trading with a number of others – 40,000 multilateral combinations!</a:t>
            </a:r>
          </a:p>
          <a:p>
            <a:pPr marL="0" indent="0">
              <a:buNone/>
            </a:pPr>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However, the basic principles are relatively straightforward</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1666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F8AC-4FA3-F471-6DAD-DFD20CD89FF6}"/>
              </a:ext>
            </a:extLst>
          </p:cNvPr>
          <p:cNvSpPr>
            <a:spLocks noGrp="1"/>
          </p:cNvSpPr>
          <p:nvPr>
            <p:ph type="title"/>
          </p:nvPr>
        </p:nvSpPr>
        <p:spPr>
          <a:xfrm>
            <a:off x="0" y="0"/>
            <a:ext cx="12192000" cy="1325563"/>
          </a:xfrm>
          <a:solidFill>
            <a:schemeClr val="accent1">
              <a:lumMod val="40000"/>
              <a:lumOff val="60000"/>
            </a:schemeClr>
          </a:solidFill>
        </p:spPr>
        <p:txBody>
          <a:bodyPr>
            <a:normAutofit/>
          </a:bodyPr>
          <a:lstStyle/>
          <a:p>
            <a:pPr algn="ctr"/>
            <a:r>
              <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The world economy for an entrepreneur - 2</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6D15B40-EFB8-5533-7CA4-76830D2D4BCB}"/>
              </a:ext>
            </a:extLst>
          </p:cNvPr>
          <p:cNvSpPr>
            <a:spLocks noGrp="1"/>
          </p:cNvSpPr>
          <p:nvPr>
            <p:ph idx="1"/>
          </p:nvPr>
        </p:nvSpPr>
        <p:spPr>
          <a:xfrm>
            <a:off x="0" y="1459345"/>
            <a:ext cx="12192000" cy="5273964"/>
          </a:xfrm>
          <a:solidFill>
            <a:schemeClr val="accent1">
              <a:lumMod val="50000"/>
            </a:schemeClr>
          </a:solidFill>
        </p:spPr>
        <p:txBody>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If we think of the world economy as being one unit of analysis, then one dollar spent (expenditure) corresponds to one dollar received (income) somewhere else; therefore income = expenditure</a:t>
            </a:r>
          </a:p>
          <a:p>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Does this mean the world economy is always in equilibrium?</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3147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F8AC-4FA3-F471-6DAD-DFD20CD89FF6}"/>
              </a:ext>
            </a:extLst>
          </p:cNvPr>
          <p:cNvSpPr>
            <a:spLocks noGrp="1"/>
          </p:cNvSpPr>
          <p:nvPr>
            <p:ph type="title"/>
          </p:nvPr>
        </p:nvSpPr>
        <p:spPr>
          <a:xfrm>
            <a:off x="0" y="0"/>
            <a:ext cx="12192000" cy="1325563"/>
          </a:xfrm>
          <a:solidFill>
            <a:schemeClr val="accent1">
              <a:lumMod val="40000"/>
              <a:lumOff val="60000"/>
            </a:schemeClr>
          </a:solidFill>
        </p:spPr>
        <p:txBody>
          <a:bodyPr>
            <a:normAutofit/>
          </a:bodyPr>
          <a:lstStyle/>
          <a:p>
            <a:pPr algn="ctr"/>
            <a:r>
              <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The world economy for an entrepreneur - 3</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6D15B40-EFB8-5533-7CA4-76830D2D4BCB}"/>
              </a:ext>
            </a:extLst>
          </p:cNvPr>
          <p:cNvSpPr>
            <a:spLocks noGrp="1"/>
          </p:cNvSpPr>
          <p:nvPr>
            <p:ph idx="1"/>
          </p:nvPr>
        </p:nvSpPr>
        <p:spPr>
          <a:xfrm>
            <a:off x="0" y="1459345"/>
            <a:ext cx="12192000" cy="5273964"/>
          </a:xfrm>
          <a:solidFill>
            <a:schemeClr val="accent1">
              <a:lumMod val="50000"/>
            </a:schemeClr>
          </a:solidFill>
        </p:spPr>
        <p:txBody>
          <a:bodyPr/>
          <a:lstStyle/>
          <a:p>
            <a:endParaRPr lang="en-GB" dirty="0">
              <a:solidFill>
                <a:schemeClr val="accent1">
                  <a:lumMod val="40000"/>
                  <a:lumOff val="60000"/>
                </a:schemeClr>
              </a:solidFill>
              <a:latin typeface="Arial" panose="020B0604020202020204" pitchFamily="34" charset="0"/>
              <a:cs typeface="Arial" panose="020B0604020202020204" pitchFamily="34" charset="0"/>
            </a:endParaRPr>
          </a:p>
          <a:p>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Well, the answer is both yes and no, and depends on the analysis required</a:t>
            </a:r>
          </a:p>
          <a:p>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For example, if all the trade balances in the world were added together, what would the total be?</a:t>
            </a:r>
          </a:p>
          <a:p>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However, what is important for our studies is the role that money and other financial assets play in the relationships between countries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8550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F8AC-4FA3-F471-6DAD-DFD20CD89FF6}"/>
              </a:ext>
            </a:extLst>
          </p:cNvPr>
          <p:cNvSpPr>
            <a:spLocks noGrp="1"/>
          </p:cNvSpPr>
          <p:nvPr>
            <p:ph type="title"/>
          </p:nvPr>
        </p:nvSpPr>
        <p:spPr>
          <a:xfrm>
            <a:off x="0" y="0"/>
            <a:ext cx="12192000" cy="1325563"/>
          </a:xfrm>
          <a:solidFill>
            <a:schemeClr val="accent1">
              <a:lumMod val="40000"/>
              <a:lumOff val="60000"/>
            </a:schemeClr>
          </a:solidFill>
        </p:spPr>
        <p:txBody>
          <a:bodyPr>
            <a:normAutofit/>
          </a:bodyPr>
          <a:lstStyle/>
          <a:p>
            <a:pPr algn="ctr"/>
            <a:r>
              <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The world economy for an entrepreneur </a:t>
            </a:r>
            <a:r>
              <a:rPr kumimoji="0" lang="en-GB" sz="4000" b="0" i="0" u="none" strike="noStrike" kern="1200" cap="none" spc="0" normalizeH="0" baseline="0" noProof="0">
                <a:ln>
                  <a:noFill/>
                </a:ln>
                <a:solidFill>
                  <a:prstClr val="black"/>
                </a:solidFill>
                <a:effectLst/>
                <a:uLnTx/>
                <a:uFillTx/>
                <a:latin typeface="Arial" panose="020B0604020202020204" pitchFamily="34" charset="0"/>
                <a:ea typeface="+mj-ea"/>
                <a:cs typeface="Arial" panose="020B0604020202020204" pitchFamily="34" charset="0"/>
              </a:rPr>
              <a:t>- 4</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6D15B40-EFB8-5533-7CA4-76830D2D4BCB}"/>
              </a:ext>
            </a:extLst>
          </p:cNvPr>
          <p:cNvSpPr>
            <a:spLocks noGrp="1"/>
          </p:cNvSpPr>
          <p:nvPr>
            <p:ph idx="1"/>
          </p:nvPr>
        </p:nvSpPr>
        <p:spPr>
          <a:xfrm>
            <a:off x="0" y="1459345"/>
            <a:ext cx="12192000" cy="5273964"/>
          </a:xfrm>
          <a:solidFill>
            <a:schemeClr val="accent1">
              <a:lumMod val="50000"/>
            </a:schemeClr>
          </a:solidFill>
        </p:spPr>
        <p:txBody>
          <a:bodyPr/>
          <a:lstStyle/>
          <a:p>
            <a:endParaRPr lang="en-GB" dirty="0">
              <a:solidFill>
                <a:schemeClr val="accent1">
                  <a:lumMod val="40000"/>
                  <a:lumOff val="60000"/>
                </a:schemeClr>
              </a:solidFill>
              <a:latin typeface="Arial" panose="020B0604020202020204" pitchFamily="34" charset="0"/>
              <a:cs typeface="Arial" panose="020B0604020202020204" pitchFamily="34" charset="0"/>
            </a:endParaRPr>
          </a:p>
          <a:p>
            <a:endParaRPr lang="en-GB" dirty="0">
              <a:solidFill>
                <a:schemeClr val="accent1">
                  <a:lumMod val="40000"/>
                  <a:lumOff val="60000"/>
                </a:schemeClr>
              </a:solidFill>
              <a:latin typeface="Arial" panose="020B0604020202020204" pitchFamily="34" charset="0"/>
              <a:cs typeface="Arial" panose="020B0604020202020204" pitchFamily="34" charset="0"/>
            </a:endParaRPr>
          </a:p>
          <a:p>
            <a:pPr marL="0" indent="0">
              <a:buNone/>
            </a:pPr>
            <a:r>
              <a:rPr lang="en-GB" sz="6000" dirty="0">
                <a:solidFill>
                  <a:srgbClr val="FFFF00"/>
                </a:solidFill>
                <a:latin typeface="Arial" panose="020B0604020202020204" pitchFamily="34" charset="0"/>
                <a:cs typeface="Arial" panose="020B0604020202020204" pitchFamily="34" charset="0"/>
              </a:rPr>
              <a:t>Class question</a:t>
            </a:r>
          </a:p>
          <a:p>
            <a:pPr marL="0" indent="0">
              <a:buNone/>
            </a:pPr>
            <a:endParaRPr lang="en-GB" dirty="0">
              <a:solidFill>
                <a:srgbClr val="FFFF00"/>
              </a:solidFill>
              <a:latin typeface="Arial" panose="020B0604020202020204" pitchFamily="34" charset="0"/>
              <a:cs typeface="Arial" panose="020B0604020202020204" pitchFamily="34" charset="0"/>
            </a:endParaRPr>
          </a:p>
          <a:p>
            <a:pPr marL="0" indent="0">
              <a:buNone/>
            </a:pPr>
            <a:r>
              <a:rPr lang="en-GB" sz="4800" dirty="0">
                <a:solidFill>
                  <a:srgbClr val="FFFF00"/>
                </a:solidFill>
                <a:latin typeface="Arial" panose="020B0604020202020204" pitchFamily="34" charset="0"/>
                <a:cs typeface="Arial" panose="020B0604020202020204" pitchFamily="34" charset="0"/>
              </a:rPr>
              <a:t>What does an entrepreneur need to know about when dealing in overseas countries?</a:t>
            </a:r>
          </a:p>
        </p:txBody>
      </p:sp>
    </p:spTree>
    <p:extLst>
      <p:ext uri="{BB962C8B-B14F-4D97-AF65-F5344CB8AC3E}">
        <p14:creationId xmlns:p14="http://schemas.microsoft.com/office/powerpoint/2010/main" val="1551727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69070D71-A640-4729-89E7-6F1B6F799C0C}" type="slidenum">
              <a:rPr lang="en-GB" smtClean="0"/>
              <a:pPr>
                <a:defRPr/>
              </a:pPr>
              <a:t>6</a:t>
            </a:fld>
            <a:endParaRPr lang="en-GB" dirty="0"/>
          </a:p>
        </p:txBody>
      </p:sp>
      <p:sp>
        <p:nvSpPr>
          <p:cNvPr id="3" name="Text Box 2"/>
          <p:cNvSpPr txBox="1">
            <a:spLocks noChangeArrowheads="1"/>
          </p:cNvSpPr>
          <p:nvPr/>
        </p:nvSpPr>
        <p:spPr bwMode="auto">
          <a:xfrm>
            <a:off x="5017770" y="1340768"/>
            <a:ext cx="1078230" cy="457200"/>
          </a:xfrm>
          <a:prstGeom prst="rect">
            <a:avLst/>
          </a:prstGeom>
          <a:solidFill>
            <a:schemeClr val="accent3">
              <a:lumMod val="40000"/>
              <a:lumOff val="60000"/>
            </a:schemeClr>
          </a:solidFill>
          <a:ln w="9525">
            <a:solidFill>
              <a:srgbClr val="000000"/>
            </a:solid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400" b="1" dirty="0">
                <a:solidFill>
                  <a:srgbClr val="7030A0"/>
                </a:solidFill>
                <a:latin typeface="Times New Roman"/>
                <a:ea typeface="Calibri"/>
                <a:cs typeface="Times New Roman"/>
              </a:rPr>
              <a:t>Households</a:t>
            </a:r>
            <a:endParaRPr lang="en-GB" sz="1200" b="1" dirty="0">
              <a:solidFill>
                <a:srgbClr val="7030A0"/>
              </a:solidFill>
              <a:latin typeface="Times New Roman"/>
              <a:ea typeface="Calibri"/>
              <a:cs typeface="Times New Roman"/>
            </a:endParaRPr>
          </a:p>
        </p:txBody>
      </p:sp>
      <p:sp>
        <p:nvSpPr>
          <p:cNvPr id="4" name="Text Box 2"/>
          <p:cNvSpPr txBox="1">
            <a:spLocks noChangeArrowheads="1"/>
          </p:cNvSpPr>
          <p:nvPr/>
        </p:nvSpPr>
        <p:spPr bwMode="auto">
          <a:xfrm>
            <a:off x="5017770" y="3106475"/>
            <a:ext cx="1189990" cy="327660"/>
          </a:xfrm>
          <a:prstGeom prst="rect">
            <a:avLst/>
          </a:prstGeom>
          <a:solidFill>
            <a:schemeClr val="accent3">
              <a:lumMod val="40000"/>
              <a:lumOff val="60000"/>
            </a:schemeClr>
          </a:solidFill>
          <a:ln w="9525">
            <a:solidFill>
              <a:srgbClr val="000000"/>
            </a:solid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400" b="1" dirty="0">
                <a:solidFill>
                  <a:srgbClr val="7030A0"/>
                </a:solidFill>
                <a:latin typeface="Times New Roman"/>
                <a:ea typeface="Calibri"/>
                <a:cs typeface="Times New Roman"/>
              </a:rPr>
              <a:t>Government</a:t>
            </a:r>
            <a:endParaRPr lang="en-GB" sz="1200" b="1" dirty="0">
              <a:solidFill>
                <a:srgbClr val="7030A0"/>
              </a:solidFill>
              <a:latin typeface="Times New Roman"/>
              <a:ea typeface="Calibri"/>
              <a:cs typeface="Times New Roman"/>
            </a:endParaRPr>
          </a:p>
        </p:txBody>
      </p:sp>
      <p:sp>
        <p:nvSpPr>
          <p:cNvPr id="5" name="Text Box 2"/>
          <p:cNvSpPr txBox="1">
            <a:spLocks noChangeArrowheads="1"/>
          </p:cNvSpPr>
          <p:nvPr/>
        </p:nvSpPr>
        <p:spPr bwMode="auto">
          <a:xfrm>
            <a:off x="5094820" y="5039647"/>
            <a:ext cx="1146810" cy="568325"/>
          </a:xfrm>
          <a:prstGeom prst="rect">
            <a:avLst/>
          </a:prstGeom>
          <a:solidFill>
            <a:schemeClr val="accent3">
              <a:lumMod val="40000"/>
              <a:lumOff val="60000"/>
            </a:schemeClr>
          </a:solidFill>
          <a:ln w="9525">
            <a:solidFill>
              <a:srgbClr val="000000"/>
            </a:solidFill>
            <a:miter lim="800000"/>
            <a:headEnd/>
            <a:tailEnd/>
          </a:ln>
        </p:spPr>
        <p:txBody>
          <a:bodyPr rot="0" vert="horz" wrap="square" lIns="91440" tIns="45720" rIns="91440" bIns="45720" anchor="t" anchorCtr="0">
            <a:noAutofit/>
          </a:bodyPr>
          <a:lstStyle/>
          <a:p>
            <a:pPr algn="ctr">
              <a:lnSpc>
                <a:spcPct val="115000"/>
              </a:lnSpc>
            </a:pPr>
            <a:r>
              <a:rPr lang="en-GB" sz="1400" dirty="0">
                <a:latin typeface="Times New Roman"/>
                <a:ea typeface="Calibri"/>
                <a:cs typeface="Times New Roman"/>
              </a:rPr>
              <a:t> </a:t>
            </a:r>
            <a:r>
              <a:rPr lang="en-GB" sz="1400" b="1" dirty="0">
                <a:solidFill>
                  <a:srgbClr val="7030A0"/>
                </a:solidFill>
                <a:latin typeface="Times New Roman"/>
                <a:ea typeface="Calibri"/>
                <a:cs typeface="Times New Roman"/>
              </a:rPr>
              <a:t>Businesses</a:t>
            </a:r>
            <a:endParaRPr lang="en-GB" sz="1200" b="1" dirty="0">
              <a:solidFill>
                <a:srgbClr val="7030A0"/>
              </a:solidFill>
              <a:latin typeface="Times New Roman"/>
              <a:ea typeface="Calibri"/>
              <a:cs typeface="Times New Roman"/>
            </a:endParaRPr>
          </a:p>
        </p:txBody>
      </p:sp>
      <p:sp>
        <p:nvSpPr>
          <p:cNvPr id="6" name="Text Box 2"/>
          <p:cNvSpPr txBox="1">
            <a:spLocks noChangeArrowheads="1"/>
          </p:cNvSpPr>
          <p:nvPr/>
        </p:nvSpPr>
        <p:spPr bwMode="auto">
          <a:xfrm>
            <a:off x="2927648" y="3106476"/>
            <a:ext cx="1078230" cy="577215"/>
          </a:xfrm>
          <a:prstGeom prst="rect">
            <a:avLst/>
          </a:prstGeom>
          <a:solidFill>
            <a:schemeClr val="accent3">
              <a:lumMod val="40000"/>
              <a:lumOff val="60000"/>
            </a:schemeClr>
          </a:solidFill>
          <a:ln w="9525">
            <a:solidFill>
              <a:srgbClr val="000000"/>
            </a:solid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400" b="1" dirty="0">
                <a:solidFill>
                  <a:srgbClr val="7030A0"/>
                </a:solidFill>
                <a:latin typeface="Times New Roman"/>
                <a:ea typeface="Calibri"/>
                <a:cs typeface="Times New Roman"/>
              </a:rPr>
              <a:t>World economy</a:t>
            </a:r>
            <a:endParaRPr lang="en-GB" sz="1200" b="1" dirty="0">
              <a:solidFill>
                <a:srgbClr val="7030A0"/>
              </a:solidFill>
              <a:latin typeface="Times New Roman"/>
              <a:ea typeface="Calibri"/>
              <a:cs typeface="Times New Roman"/>
            </a:endParaRPr>
          </a:p>
        </p:txBody>
      </p:sp>
      <p:sp>
        <p:nvSpPr>
          <p:cNvPr id="7" name="Text Box 2"/>
          <p:cNvSpPr txBox="1">
            <a:spLocks noChangeArrowheads="1"/>
          </p:cNvSpPr>
          <p:nvPr/>
        </p:nvSpPr>
        <p:spPr bwMode="auto">
          <a:xfrm>
            <a:off x="7203231" y="3132192"/>
            <a:ext cx="1078230" cy="525780"/>
          </a:xfrm>
          <a:prstGeom prst="rect">
            <a:avLst/>
          </a:prstGeom>
          <a:solidFill>
            <a:schemeClr val="accent3">
              <a:lumMod val="40000"/>
              <a:lumOff val="60000"/>
            </a:schemeClr>
          </a:solidFill>
          <a:ln w="9525">
            <a:solidFill>
              <a:srgbClr val="000000"/>
            </a:solid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400" b="1" dirty="0">
                <a:solidFill>
                  <a:srgbClr val="7030A0"/>
                </a:solidFill>
                <a:latin typeface="Times New Roman"/>
                <a:ea typeface="Calibri"/>
                <a:cs typeface="Times New Roman"/>
              </a:rPr>
              <a:t>Financial markets</a:t>
            </a:r>
            <a:endParaRPr lang="en-GB" sz="1200" b="1" dirty="0">
              <a:solidFill>
                <a:srgbClr val="7030A0"/>
              </a:solidFill>
              <a:latin typeface="Times New Roman"/>
              <a:ea typeface="Calibri"/>
              <a:cs typeface="Times New Roman"/>
            </a:endParaRPr>
          </a:p>
        </p:txBody>
      </p:sp>
      <p:sp>
        <p:nvSpPr>
          <p:cNvPr id="8" name="Text Box 2"/>
          <p:cNvSpPr txBox="1">
            <a:spLocks noChangeArrowheads="1"/>
          </p:cNvSpPr>
          <p:nvPr/>
        </p:nvSpPr>
        <p:spPr bwMode="auto">
          <a:xfrm>
            <a:off x="4672545" y="2269368"/>
            <a:ext cx="844550" cy="49974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dirty="0">
                <a:solidFill>
                  <a:srgbClr val="7030A0"/>
                </a:solidFill>
                <a:latin typeface="Times New Roman"/>
                <a:ea typeface="Calibri"/>
                <a:cs typeface="Times New Roman"/>
              </a:rPr>
              <a:t>Taxation</a:t>
            </a:r>
          </a:p>
        </p:txBody>
      </p:sp>
      <p:sp>
        <p:nvSpPr>
          <p:cNvPr id="9" name="Text Box 2"/>
          <p:cNvSpPr txBox="1">
            <a:spLocks noChangeArrowheads="1"/>
          </p:cNvSpPr>
          <p:nvPr/>
        </p:nvSpPr>
        <p:spPr bwMode="auto">
          <a:xfrm>
            <a:off x="5426807" y="2214978"/>
            <a:ext cx="1095375" cy="5778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dirty="0">
                <a:solidFill>
                  <a:srgbClr val="7030A0"/>
                </a:solidFill>
                <a:latin typeface="Times New Roman"/>
                <a:ea typeface="Calibri"/>
                <a:cs typeface="Times New Roman"/>
              </a:rPr>
              <a:t>Government expenditure</a:t>
            </a:r>
          </a:p>
          <a:p>
            <a:pPr algn="ctr">
              <a:lnSpc>
                <a:spcPct val="115000"/>
              </a:lnSpc>
              <a:spcAft>
                <a:spcPts val="1000"/>
              </a:spcAft>
            </a:pPr>
            <a:r>
              <a:rPr lang="en-GB" sz="1400" dirty="0">
                <a:latin typeface="Times New Roman"/>
                <a:ea typeface="Calibri"/>
                <a:cs typeface="Times New Roman"/>
              </a:rPr>
              <a:t> </a:t>
            </a:r>
            <a:endParaRPr lang="en-GB" sz="1200" dirty="0">
              <a:latin typeface="Times New Roman"/>
              <a:ea typeface="Calibri"/>
              <a:cs typeface="Times New Roman"/>
            </a:endParaRPr>
          </a:p>
        </p:txBody>
      </p:sp>
      <p:sp>
        <p:nvSpPr>
          <p:cNvPr id="10" name="Text Box 2"/>
          <p:cNvSpPr txBox="1">
            <a:spLocks noChangeArrowheads="1"/>
          </p:cNvSpPr>
          <p:nvPr/>
        </p:nvSpPr>
        <p:spPr bwMode="auto">
          <a:xfrm>
            <a:off x="2987566" y="2319735"/>
            <a:ext cx="806133" cy="33591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b="1" dirty="0">
                <a:solidFill>
                  <a:srgbClr val="7030A0"/>
                </a:solidFill>
                <a:latin typeface="Times New Roman"/>
                <a:ea typeface="Calibri"/>
                <a:cs typeface="Times New Roman"/>
              </a:rPr>
              <a:t>Imports</a:t>
            </a:r>
          </a:p>
        </p:txBody>
      </p:sp>
      <p:sp>
        <p:nvSpPr>
          <p:cNvPr id="11" name="Text Box 2"/>
          <p:cNvSpPr txBox="1">
            <a:spLocks noChangeArrowheads="1"/>
          </p:cNvSpPr>
          <p:nvPr/>
        </p:nvSpPr>
        <p:spPr bwMode="auto">
          <a:xfrm>
            <a:off x="2987567" y="4418648"/>
            <a:ext cx="767715" cy="28384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dirty="0">
                <a:solidFill>
                  <a:srgbClr val="7030A0"/>
                </a:solidFill>
                <a:latin typeface="Times New Roman"/>
                <a:ea typeface="Calibri"/>
                <a:cs typeface="Times New Roman"/>
              </a:rPr>
              <a:t>Exports</a:t>
            </a:r>
          </a:p>
        </p:txBody>
      </p:sp>
      <p:sp>
        <p:nvSpPr>
          <p:cNvPr id="12" name="Text Box 2"/>
          <p:cNvSpPr txBox="1">
            <a:spLocks noChangeArrowheads="1"/>
          </p:cNvSpPr>
          <p:nvPr/>
        </p:nvSpPr>
        <p:spPr bwMode="auto">
          <a:xfrm>
            <a:off x="3575721" y="5375310"/>
            <a:ext cx="792088" cy="28384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b="1" dirty="0">
                <a:solidFill>
                  <a:srgbClr val="7030A0"/>
                </a:solidFill>
                <a:latin typeface="Times New Roman"/>
                <a:ea typeface="Calibri"/>
                <a:cs typeface="Times New Roman"/>
              </a:rPr>
              <a:t>Exports</a:t>
            </a:r>
          </a:p>
        </p:txBody>
      </p:sp>
      <p:sp>
        <p:nvSpPr>
          <p:cNvPr id="13" name="Text Box 2"/>
          <p:cNvSpPr txBox="1">
            <a:spLocks noChangeArrowheads="1"/>
          </p:cNvSpPr>
          <p:nvPr/>
        </p:nvSpPr>
        <p:spPr bwMode="auto">
          <a:xfrm>
            <a:off x="4731314" y="4058490"/>
            <a:ext cx="909820" cy="49974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b="1" dirty="0">
                <a:solidFill>
                  <a:srgbClr val="7030A0"/>
                </a:solidFill>
                <a:latin typeface="Times New Roman"/>
                <a:ea typeface="Calibri"/>
                <a:cs typeface="Times New Roman"/>
              </a:rPr>
              <a:t>Taxation</a:t>
            </a:r>
          </a:p>
        </p:txBody>
      </p:sp>
      <p:sp>
        <p:nvSpPr>
          <p:cNvPr id="14" name="Text Box 2"/>
          <p:cNvSpPr txBox="1">
            <a:spLocks noChangeArrowheads="1"/>
          </p:cNvSpPr>
          <p:nvPr/>
        </p:nvSpPr>
        <p:spPr bwMode="auto">
          <a:xfrm>
            <a:off x="5445484" y="3967120"/>
            <a:ext cx="1095375" cy="5778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b="1" dirty="0">
                <a:solidFill>
                  <a:srgbClr val="7030A0"/>
                </a:solidFill>
                <a:latin typeface="Times New Roman"/>
                <a:ea typeface="Calibri"/>
                <a:cs typeface="Times New Roman"/>
              </a:rPr>
              <a:t>Government expenditure</a:t>
            </a:r>
          </a:p>
          <a:p>
            <a:pPr algn="ctr">
              <a:lnSpc>
                <a:spcPct val="115000"/>
              </a:lnSpc>
              <a:spcAft>
                <a:spcPts val="1000"/>
              </a:spcAft>
            </a:pPr>
            <a:r>
              <a:rPr lang="en-GB" sz="1400" b="1" dirty="0">
                <a:latin typeface="Times New Roman"/>
                <a:ea typeface="Calibri"/>
                <a:cs typeface="Times New Roman"/>
              </a:rPr>
              <a:t> </a:t>
            </a:r>
            <a:endParaRPr lang="en-GB" sz="1200" b="1" dirty="0">
              <a:latin typeface="Times New Roman"/>
              <a:ea typeface="Calibri"/>
              <a:cs typeface="Times New Roman"/>
            </a:endParaRPr>
          </a:p>
        </p:txBody>
      </p:sp>
      <p:sp>
        <p:nvSpPr>
          <p:cNvPr id="15" name="Text Box 2"/>
          <p:cNvSpPr txBox="1">
            <a:spLocks noChangeArrowheads="1"/>
          </p:cNvSpPr>
          <p:nvPr/>
        </p:nvSpPr>
        <p:spPr bwMode="auto">
          <a:xfrm>
            <a:off x="7358489" y="2256652"/>
            <a:ext cx="767715" cy="28384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b="1" dirty="0">
                <a:solidFill>
                  <a:srgbClr val="7030A0"/>
                </a:solidFill>
                <a:latin typeface="Times New Roman"/>
                <a:ea typeface="Calibri"/>
                <a:cs typeface="Times New Roman"/>
              </a:rPr>
              <a:t>Savings</a:t>
            </a:r>
          </a:p>
        </p:txBody>
      </p:sp>
      <p:sp>
        <p:nvSpPr>
          <p:cNvPr id="16" name="Text Box 2"/>
          <p:cNvSpPr txBox="1">
            <a:spLocks noChangeArrowheads="1"/>
          </p:cNvSpPr>
          <p:nvPr/>
        </p:nvSpPr>
        <p:spPr bwMode="auto">
          <a:xfrm>
            <a:off x="6265389" y="2694430"/>
            <a:ext cx="1069340" cy="37909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b="1" dirty="0">
                <a:solidFill>
                  <a:srgbClr val="7030A0"/>
                </a:solidFill>
                <a:latin typeface="Times New Roman"/>
                <a:ea typeface="Calibri"/>
                <a:cs typeface="Times New Roman"/>
              </a:rPr>
              <a:t>Consumption</a:t>
            </a:r>
          </a:p>
        </p:txBody>
      </p:sp>
      <p:sp>
        <p:nvSpPr>
          <p:cNvPr id="17" name="Text Box 2"/>
          <p:cNvSpPr txBox="1">
            <a:spLocks noChangeArrowheads="1"/>
          </p:cNvSpPr>
          <p:nvPr/>
        </p:nvSpPr>
        <p:spPr bwMode="auto">
          <a:xfrm>
            <a:off x="4127966" y="3150291"/>
            <a:ext cx="671891" cy="28384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dirty="0">
                <a:solidFill>
                  <a:srgbClr val="7030A0"/>
                </a:solidFill>
                <a:latin typeface="Times New Roman"/>
                <a:ea typeface="Calibri"/>
                <a:cs typeface="Times New Roman"/>
              </a:rPr>
              <a:t>Wages</a:t>
            </a:r>
          </a:p>
        </p:txBody>
      </p:sp>
      <p:sp>
        <p:nvSpPr>
          <p:cNvPr id="18" name="Text Box 2"/>
          <p:cNvSpPr txBox="1">
            <a:spLocks noChangeArrowheads="1"/>
          </p:cNvSpPr>
          <p:nvPr/>
        </p:nvSpPr>
        <p:spPr bwMode="auto">
          <a:xfrm>
            <a:off x="7255548" y="4279401"/>
            <a:ext cx="1095375" cy="5778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b="1" dirty="0">
                <a:solidFill>
                  <a:srgbClr val="7030A0"/>
                </a:solidFill>
                <a:latin typeface="Times New Roman"/>
                <a:ea typeface="Calibri"/>
                <a:cs typeface="Times New Roman"/>
              </a:rPr>
              <a:t>Capital investment</a:t>
            </a:r>
          </a:p>
          <a:p>
            <a:pPr algn="ctr">
              <a:lnSpc>
                <a:spcPct val="115000"/>
              </a:lnSpc>
              <a:spcAft>
                <a:spcPts val="1000"/>
              </a:spcAft>
            </a:pPr>
            <a:r>
              <a:rPr lang="en-GB" sz="1400" b="1" dirty="0">
                <a:latin typeface="Times New Roman"/>
                <a:ea typeface="Calibri"/>
                <a:cs typeface="Times New Roman"/>
              </a:rPr>
              <a:t> </a:t>
            </a:r>
            <a:endParaRPr lang="en-GB" sz="1200" b="1" dirty="0">
              <a:latin typeface="Times New Roman"/>
              <a:ea typeface="Calibri"/>
              <a:cs typeface="Times New Roman"/>
            </a:endParaRPr>
          </a:p>
        </p:txBody>
      </p:sp>
      <p:cxnSp>
        <p:nvCxnSpPr>
          <p:cNvPr id="20" name="Straight Connector 19"/>
          <p:cNvCxnSpPr/>
          <p:nvPr/>
        </p:nvCxnSpPr>
        <p:spPr>
          <a:xfrm flipH="1">
            <a:off x="3371424" y="1484784"/>
            <a:ext cx="1646346" cy="0"/>
          </a:xfrm>
          <a:prstGeom prst="line">
            <a:avLst/>
          </a:prstGeom>
          <a:ln w="25400">
            <a:solidFill>
              <a:srgbClr val="A51140"/>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3390048" y="2605236"/>
            <a:ext cx="584" cy="457444"/>
          </a:xfrm>
          <a:prstGeom prst="straightConnector1">
            <a:avLst/>
          </a:prstGeom>
          <a:ln w="254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a:endCxn id="10" idx="0"/>
          </p:cNvCxnSpPr>
          <p:nvPr/>
        </p:nvCxnSpPr>
        <p:spPr>
          <a:xfrm>
            <a:off x="3371424" y="1484784"/>
            <a:ext cx="19208" cy="834950"/>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a:stCxn id="5" idx="1"/>
          </p:cNvCxnSpPr>
          <p:nvPr/>
        </p:nvCxnSpPr>
        <p:spPr>
          <a:xfrm flipH="1">
            <a:off x="3557718" y="5323809"/>
            <a:ext cx="1537103" cy="2"/>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flipV="1">
            <a:off x="3565148" y="4712936"/>
            <a:ext cx="1255" cy="621319"/>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p:nvPr/>
        </p:nvCxnSpPr>
        <p:spPr>
          <a:xfrm flipH="1" flipV="1">
            <a:off x="3575722" y="3691447"/>
            <a:ext cx="1255" cy="734957"/>
          </a:xfrm>
          <a:prstGeom prst="straightConnector1">
            <a:avLst/>
          </a:prstGeom>
          <a:ln w="254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a:stCxn id="12" idx="3"/>
          </p:cNvCxnSpPr>
          <p:nvPr/>
        </p:nvCxnSpPr>
        <p:spPr>
          <a:xfrm>
            <a:off x="4367810" y="5517232"/>
            <a:ext cx="727011" cy="0"/>
          </a:xfrm>
          <a:prstGeom prst="straightConnector1">
            <a:avLst/>
          </a:prstGeom>
          <a:ln w="254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a:endCxn id="12" idx="1"/>
          </p:cNvCxnSpPr>
          <p:nvPr/>
        </p:nvCxnSpPr>
        <p:spPr>
          <a:xfrm>
            <a:off x="3071665" y="5517232"/>
            <a:ext cx="504057" cy="1"/>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flipH="1">
            <a:off x="4463910" y="5157192"/>
            <a:ext cx="630910" cy="0"/>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a:endCxn id="17" idx="2"/>
          </p:cNvCxnSpPr>
          <p:nvPr/>
        </p:nvCxnSpPr>
        <p:spPr>
          <a:xfrm flipV="1">
            <a:off x="4463911" y="3434136"/>
            <a:ext cx="1" cy="1723057"/>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a:stCxn id="17" idx="0"/>
          </p:cNvCxnSpPr>
          <p:nvPr/>
        </p:nvCxnSpPr>
        <p:spPr>
          <a:xfrm flipV="1">
            <a:off x="4463912" y="1700808"/>
            <a:ext cx="1" cy="1449482"/>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p:nvPr/>
        </p:nvCxnSpPr>
        <p:spPr>
          <a:xfrm>
            <a:off x="4463910" y="1700808"/>
            <a:ext cx="553860" cy="0"/>
          </a:xfrm>
          <a:prstGeom prst="straightConnector1">
            <a:avLst/>
          </a:prstGeom>
          <a:ln w="254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a:off x="5094820" y="1797969"/>
            <a:ext cx="0" cy="459837"/>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a:off x="5820165" y="2679093"/>
            <a:ext cx="0" cy="427382"/>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8" name="Straight Arrow Connector 77"/>
          <p:cNvCxnSpPr/>
          <p:nvPr/>
        </p:nvCxnSpPr>
        <p:spPr>
          <a:xfrm flipH="1" flipV="1">
            <a:off x="5807968" y="1797968"/>
            <a:ext cx="11994" cy="848094"/>
          </a:xfrm>
          <a:prstGeom prst="straightConnector1">
            <a:avLst/>
          </a:prstGeom>
          <a:ln w="254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80" name="Straight Arrow Connector 79"/>
          <p:cNvCxnSpPr/>
          <p:nvPr/>
        </p:nvCxnSpPr>
        <p:spPr>
          <a:xfrm flipV="1">
            <a:off x="5231904" y="3449472"/>
            <a:ext cx="0" cy="601697"/>
          </a:xfrm>
          <a:prstGeom prst="straightConnector1">
            <a:avLst/>
          </a:prstGeom>
          <a:ln w="254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a:endCxn id="14" idx="0"/>
          </p:cNvCxnSpPr>
          <p:nvPr/>
        </p:nvCxnSpPr>
        <p:spPr>
          <a:xfrm>
            <a:off x="5993171" y="3434136"/>
            <a:ext cx="1" cy="532985"/>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6" name="Straight Arrow Connector 85"/>
          <p:cNvCxnSpPr/>
          <p:nvPr/>
        </p:nvCxnSpPr>
        <p:spPr>
          <a:xfrm>
            <a:off x="5993171" y="4418648"/>
            <a:ext cx="0" cy="620999"/>
          </a:xfrm>
          <a:prstGeom prst="straightConnector1">
            <a:avLst/>
          </a:prstGeom>
          <a:ln w="254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flipV="1">
            <a:off x="5231904" y="4329249"/>
            <a:ext cx="0" cy="683902"/>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flipH="1">
            <a:off x="6096000" y="1452194"/>
            <a:ext cx="1646346" cy="0"/>
          </a:xfrm>
          <a:prstGeom prst="line">
            <a:avLst/>
          </a:prstGeom>
          <a:ln w="25400">
            <a:solidFill>
              <a:srgbClr val="A51140"/>
            </a:solidFill>
          </a:ln>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a:off x="7742346" y="1432619"/>
            <a:ext cx="0" cy="824033"/>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96" name="Straight Arrow Connector 95"/>
          <p:cNvCxnSpPr>
            <a:endCxn id="7" idx="0"/>
          </p:cNvCxnSpPr>
          <p:nvPr/>
        </p:nvCxnSpPr>
        <p:spPr>
          <a:xfrm>
            <a:off x="7742346" y="2522976"/>
            <a:ext cx="0" cy="609217"/>
          </a:xfrm>
          <a:prstGeom prst="straightConnector1">
            <a:avLst/>
          </a:prstGeom>
          <a:ln w="254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101" name="Straight Connector 100"/>
          <p:cNvCxnSpPr/>
          <p:nvPr/>
        </p:nvCxnSpPr>
        <p:spPr>
          <a:xfrm flipH="1">
            <a:off x="7803236" y="3657972"/>
            <a:ext cx="1" cy="598073"/>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p:cNvCxnSpPr/>
          <p:nvPr/>
        </p:nvCxnSpPr>
        <p:spPr>
          <a:xfrm>
            <a:off x="7803235" y="4729147"/>
            <a:ext cx="1" cy="788085"/>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5" name="Straight Arrow Connector 104"/>
          <p:cNvCxnSpPr/>
          <p:nvPr/>
        </p:nvCxnSpPr>
        <p:spPr>
          <a:xfrm flipH="1">
            <a:off x="6241631" y="5517232"/>
            <a:ext cx="1561605" cy="1"/>
          </a:xfrm>
          <a:prstGeom prst="straightConnector1">
            <a:avLst/>
          </a:prstGeom>
          <a:ln w="254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a:xfrm flipV="1">
            <a:off x="6241630" y="5323811"/>
            <a:ext cx="1116858" cy="1"/>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9" name="Straight Arrow Connector 108"/>
          <p:cNvCxnSpPr/>
          <p:nvPr/>
        </p:nvCxnSpPr>
        <p:spPr>
          <a:xfrm flipV="1">
            <a:off x="7358488" y="3657974"/>
            <a:ext cx="0" cy="1665835"/>
          </a:xfrm>
          <a:prstGeom prst="straightConnector1">
            <a:avLst/>
          </a:prstGeom>
          <a:ln w="254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112" name="Straight Connector 111"/>
          <p:cNvCxnSpPr>
            <a:endCxn id="16" idx="2"/>
          </p:cNvCxnSpPr>
          <p:nvPr/>
        </p:nvCxnSpPr>
        <p:spPr>
          <a:xfrm flipV="1">
            <a:off x="6800059" y="3073524"/>
            <a:ext cx="0" cy="2076504"/>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16" name="Straight Arrow Connector 115"/>
          <p:cNvCxnSpPr/>
          <p:nvPr/>
        </p:nvCxnSpPr>
        <p:spPr>
          <a:xfrm flipH="1">
            <a:off x="6265389" y="5150028"/>
            <a:ext cx="534670" cy="0"/>
          </a:xfrm>
          <a:prstGeom prst="straightConnector1">
            <a:avLst/>
          </a:prstGeom>
          <a:ln w="254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6096001" y="1700808"/>
            <a:ext cx="704059" cy="0"/>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a:endCxn id="16" idx="0"/>
          </p:cNvCxnSpPr>
          <p:nvPr/>
        </p:nvCxnSpPr>
        <p:spPr>
          <a:xfrm>
            <a:off x="6800059" y="1700809"/>
            <a:ext cx="0" cy="993621"/>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p:cNvCxnSpPr/>
          <p:nvPr/>
        </p:nvCxnSpPr>
        <p:spPr>
          <a:xfrm>
            <a:off x="3071664" y="3687519"/>
            <a:ext cx="0" cy="1833542"/>
          </a:xfrm>
          <a:prstGeom prst="line">
            <a:avLst/>
          </a:prstGeom>
          <a:ln w="25400">
            <a:solidFill>
              <a:srgbClr val="C00000"/>
            </a:solidFill>
          </a:ln>
        </p:spPr>
        <p:style>
          <a:lnRef idx="1">
            <a:schemeClr val="accent1"/>
          </a:lnRef>
          <a:fillRef idx="0">
            <a:schemeClr val="accent1"/>
          </a:fillRef>
          <a:effectRef idx="0">
            <a:schemeClr val="accent1"/>
          </a:effectRef>
          <a:fontRef idx="minor">
            <a:schemeClr val="tx1"/>
          </a:fontRef>
        </p:style>
      </p:cxnSp>
      <p:sp>
        <p:nvSpPr>
          <p:cNvPr id="137" name="Text Box 2"/>
          <p:cNvSpPr txBox="1">
            <a:spLocks noChangeArrowheads="1"/>
          </p:cNvSpPr>
          <p:nvPr/>
        </p:nvSpPr>
        <p:spPr bwMode="auto">
          <a:xfrm>
            <a:off x="4691222" y="2284704"/>
            <a:ext cx="844550" cy="49974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b="1" dirty="0">
                <a:solidFill>
                  <a:srgbClr val="7030A0"/>
                </a:solidFill>
                <a:latin typeface="Times New Roman"/>
                <a:ea typeface="Calibri"/>
                <a:cs typeface="Times New Roman"/>
              </a:rPr>
              <a:t>Taxation</a:t>
            </a:r>
          </a:p>
        </p:txBody>
      </p:sp>
      <p:sp>
        <p:nvSpPr>
          <p:cNvPr id="138" name="Text Box 2"/>
          <p:cNvSpPr txBox="1">
            <a:spLocks noChangeArrowheads="1"/>
          </p:cNvSpPr>
          <p:nvPr/>
        </p:nvSpPr>
        <p:spPr bwMode="auto">
          <a:xfrm>
            <a:off x="5395788" y="2214979"/>
            <a:ext cx="1095375" cy="46411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b="1" dirty="0">
                <a:solidFill>
                  <a:srgbClr val="7030A0"/>
                </a:solidFill>
                <a:latin typeface="Times New Roman"/>
                <a:ea typeface="Calibri"/>
                <a:cs typeface="Times New Roman"/>
              </a:rPr>
              <a:t>Government expenditure</a:t>
            </a:r>
          </a:p>
          <a:p>
            <a:pPr algn="ctr">
              <a:lnSpc>
                <a:spcPct val="115000"/>
              </a:lnSpc>
              <a:spcAft>
                <a:spcPts val="1000"/>
              </a:spcAft>
            </a:pPr>
            <a:endParaRPr lang="en-GB" sz="1200" b="1" dirty="0">
              <a:latin typeface="Times New Roman"/>
              <a:ea typeface="Calibri"/>
              <a:cs typeface="Times New Roman"/>
            </a:endParaRPr>
          </a:p>
        </p:txBody>
      </p:sp>
      <p:sp>
        <p:nvSpPr>
          <p:cNvPr id="139" name="Text Box 2"/>
          <p:cNvSpPr txBox="1">
            <a:spLocks noChangeArrowheads="1"/>
          </p:cNvSpPr>
          <p:nvPr/>
        </p:nvSpPr>
        <p:spPr bwMode="auto">
          <a:xfrm>
            <a:off x="3143672" y="4426404"/>
            <a:ext cx="828093" cy="28384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b="1" dirty="0">
                <a:solidFill>
                  <a:srgbClr val="7030A0"/>
                </a:solidFill>
                <a:latin typeface="Times New Roman"/>
                <a:ea typeface="Calibri"/>
                <a:cs typeface="Times New Roman"/>
              </a:rPr>
              <a:t>Exports</a:t>
            </a:r>
          </a:p>
        </p:txBody>
      </p:sp>
      <p:sp>
        <p:nvSpPr>
          <p:cNvPr id="140" name="Text Box 2"/>
          <p:cNvSpPr txBox="1">
            <a:spLocks noChangeArrowheads="1"/>
          </p:cNvSpPr>
          <p:nvPr/>
        </p:nvSpPr>
        <p:spPr bwMode="auto">
          <a:xfrm>
            <a:off x="4146643" y="3165627"/>
            <a:ext cx="671891" cy="28384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1200" b="1" dirty="0">
                <a:solidFill>
                  <a:srgbClr val="7030A0"/>
                </a:solidFill>
                <a:latin typeface="Times New Roman"/>
                <a:ea typeface="Calibri"/>
                <a:cs typeface="Times New Roman"/>
              </a:rPr>
              <a:t>Wages</a:t>
            </a:r>
          </a:p>
        </p:txBody>
      </p:sp>
      <p:sp>
        <p:nvSpPr>
          <p:cNvPr id="145" name="TextBox 144"/>
          <p:cNvSpPr txBox="1"/>
          <p:nvPr/>
        </p:nvSpPr>
        <p:spPr>
          <a:xfrm>
            <a:off x="-54682" y="-54714"/>
            <a:ext cx="12246681" cy="892552"/>
          </a:xfrm>
          <a:prstGeom prst="rect">
            <a:avLst/>
          </a:prstGeom>
          <a:solidFill>
            <a:schemeClr val="accent1">
              <a:lumMod val="50000"/>
            </a:schemeClr>
          </a:solidFill>
        </p:spPr>
        <p:txBody>
          <a:bodyPr wrap="square" rtlCol="0">
            <a:spAutoFit/>
          </a:bodyPr>
          <a:lstStyle/>
          <a:p>
            <a:pPr algn="ctr"/>
            <a:r>
              <a:rPr lang="en-GB" sz="3200" dirty="0">
                <a:solidFill>
                  <a:schemeClr val="accent1">
                    <a:lumMod val="40000"/>
                    <a:lumOff val="60000"/>
                  </a:schemeClr>
                </a:solidFill>
                <a:latin typeface="Arial" panose="020B0604020202020204" pitchFamily="34" charset="0"/>
                <a:cs typeface="Arial" panose="020B0604020202020204" pitchFamily="34" charset="0"/>
              </a:rPr>
              <a:t>Circular flow of income and spending of a national economy</a:t>
            </a:r>
          </a:p>
          <a:p>
            <a:pPr algn="ctr"/>
            <a:endParaRPr lang="en-GB" sz="2000" dirty="0">
              <a:solidFill>
                <a:schemeClr val="accent1">
                  <a:lumMod val="40000"/>
                  <a:lumOff val="60000"/>
                </a:schemeClr>
              </a:solidFill>
              <a:latin typeface="Arial" panose="020B0604020202020204" pitchFamily="34" charset="0"/>
              <a:cs typeface="Arial" panose="020B0604020202020204" pitchFamily="34" charset="0"/>
            </a:endParaRPr>
          </a:p>
        </p:txBody>
      </p:sp>
      <p:cxnSp>
        <p:nvCxnSpPr>
          <p:cNvPr id="148" name="Straight Arrow Connector 147"/>
          <p:cNvCxnSpPr/>
          <p:nvPr/>
        </p:nvCxnSpPr>
        <p:spPr>
          <a:xfrm>
            <a:off x="5094820" y="2540497"/>
            <a:ext cx="0" cy="565979"/>
          </a:xfrm>
          <a:prstGeom prst="straightConnector1">
            <a:avLst/>
          </a:prstGeom>
          <a:ln w="25400">
            <a:solidFill>
              <a:srgbClr val="C00000"/>
            </a:solidFill>
            <a:tailEnd type="arrow"/>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79184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F8AC-4FA3-F471-6DAD-DFD20CD89FF6}"/>
              </a:ext>
            </a:extLst>
          </p:cNvPr>
          <p:cNvSpPr>
            <a:spLocks noGrp="1"/>
          </p:cNvSpPr>
          <p:nvPr>
            <p:ph type="title"/>
          </p:nvPr>
        </p:nvSpPr>
        <p:spPr>
          <a:xfrm>
            <a:off x="0" y="0"/>
            <a:ext cx="12192000" cy="1325563"/>
          </a:xfrm>
          <a:solidFill>
            <a:schemeClr val="accent1">
              <a:lumMod val="40000"/>
              <a:lumOff val="60000"/>
            </a:schemeClr>
          </a:solidFill>
        </p:spPr>
        <p:txBody>
          <a:bodyPr>
            <a:normAutofit/>
          </a:bodyPr>
          <a:lstStyle/>
          <a:p>
            <a:pPr algn="ctr"/>
            <a:r>
              <a:rPr lang="en-GB" sz="4000" dirty="0">
                <a:latin typeface="Arial" panose="020B0604020202020204" pitchFamily="34" charset="0"/>
                <a:cs typeface="Arial" panose="020B0604020202020204" pitchFamily="34" charset="0"/>
              </a:rPr>
              <a:t>The world economy for entrepreneurs</a:t>
            </a:r>
          </a:p>
        </p:txBody>
      </p:sp>
      <p:sp>
        <p:nvSpPr>
          <p:cNvPr id="3" name="Content Placeholder 2">
            <a:extLst>
              <a:ext uri="{FF2B5EF4-FFF2-40B4-BE49-F238E27FC236}">
                <a16:creationId xmlns:a16="http://schemas.microsoft.com/office/drawing/2014/main" id="{06D15B40-EFB8-5533-7CA4-76830D2D4BCB}"/>
              </a:ext>
            </a:extLst>
          </p:cNvPr>
          <p:cNvSpPr>
            <a:spLocks noGrp="1"/>
          </p:cNvSpPr>
          <p:nvPr>
            <p:ph idx="1"/>
          </p:nvPr>
        </p:nvSpPr>
        <p:spPr>
          <a:xfrm>
            <a:off x="0" y="1459345"/>
            <a:ext cx="12192000" cy="5273964"/>
          </a:xfrm>
          <a:solidFill>
            <a:schemeClr val="accent1">
              <a:lumMod val="50000"/>
            </a:schemeClr>
          </a:solidFill>
        </p:spPr>
        <p:txBody>
          <a:bodyPr/>
          <a:lstStyle/>
          <a:p>
            <a:endParaRPr lang="en-GB" dirty="0">
              <a:latin typeface="Arial" panose="020B0604020202020204" pitchFamily="34" charset="0"/>
              <a:cs typeface="Arial" panose="020B0604020202020204" pitchFamily="34" charset="0"/>
            </a:endParaRPr>
          </a:p>
        </p:txBody>
      </p:sp>
      <p:graphicFrame>
        <p:nvGraphicFramePr>
          <p:cNvPr id="4" name="Content Placeholder 4">
            <a:extLst>
              <a:ext uri="{FF2B5EF4-FFF2-40B4-BE49-F238E27FC236}">
                <a16:creationId xmlns:a16="http://schemas.microsoft.com/office/drawing/2014/main" id="{E65D5E35-4BBA-2FD9-436F-B0C9B49CF455}"/>
              </a:ext>
            </a:extLst>
          </p:cNvPr>
          <p:cNvGraphicFramePr>
            <a:graphicFrameLocks/>
          </p:cNvGraphicFramePr>
          <p:nvPr>
            <p:extLst>
              <p:ext uri="{D42A27DB-BD31-4B8C-83A1-F6EECF244321}">
                <p14:modId xmlns:p14="http://schemas.microsoft.com/office/powerpoint/2010/main" val="2376106234"/>
              </p:ext>
            </p:extLst>
          </p:nvPr>
        </p:nvGraphicFramePr>
        <p:xfrm>
          <a:off x="1173018" y="1691409"/>
          <a:ext cx="9453418" cy="48098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2509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F8AC-4FA3-F471-6DAD-DFD20CD89FF6}"/>
              </a:ext>
            </a:extLst>
          </p:cNvPr>
          <p:cNvSpPr>
            <a:spLocks noGrp="1"/>
          </p:cNvSpPr>
          <p:nvPr>
            <p:ph type="title"/>
          </p:nvPr>
        </p:nvSpPr>
        <p:spPr>
          <a:xfrm>
            <a:off x="0" y="1"/>
            <a:ext cx="12192000" cy="1006764"/>
          </a:xfrm>
          <a:solidFill>
            <a:schemeClr val="accent1">
              <a:lumMod val="40000"/>
              <a:lumOff val="60000"/>
            </a:schemeClr>
          </a:solidFill>
        </p:spPr>
        <p:txBody>
          <a:bodyPr>
            <a:normAutofit/>
          </a:bodyPr>
          <a:lstStyle/>
          <a:p>
            <a:pPr algn="ctr"/>
            <a:r>
              <a:rPr lang="en-GB" sz="4000" dirty="0">
                <a:latin typeface="Arial" panose="020B0604020202020204" pitchFamily="34" charset="0"/>
                <a:cs typeface="Arial" panose="020B0604020202020204" pitchFamily="34" charset="0"/>
              </a:rPr>
              <a:t>Interest rates - 1</a:t>
            </a:r>
          </a:p>
        </p:txBody>
      </p:sp>
      <p:sp>
        <p:nvSpPr>
          <p:cNvPr id="3" name="Content Placeholder 2">
            <a:extLst>
              <a:ext uri="{FF2B5EF4-FFF2-40B4-BE49-F238E27FC236}">
                <a16:creationId xmlns:a16="http://schemas.microsoft.com/office/drawing/2014/main" id="{06D15B40-EFB8-5533-7CA4-76830D2D4BCB}"/>
              </a:ext>
            </a:extLst>
          </p:cNvPr>
          <p:cNvSpPr>
            <a:spLocks noGrp="1"/>
          </p:cNvSpPr>
          <p:nvPr>
            <p:ph idx="1"/>
          </p:nvPr>
        </p:nvSpPr>
        <p:spPr>
          <a:xfrm>
            <a:off x="0" y="1145307"/>
            <a:ext cx="12192000" cy="5541819"/>
          </a:xfrm>
          <a:solidFill>
            <a:schemeClr val="accent1">
              <a:lumMod val="50000"/>
            </a:schemeClr>
          </a:solidFill>
        </p:spPr>
        <p:txBody>
          <a:bodyPr>
            <a:normAutofit lnSpcReduction="10000"/>
          </a:bodyPr>
          <a:lstStyle/>
          <a:p>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Who sets interest rates in the United States, the EU eurozone, or the United Kingdom?</a:t>
            </a:r>
          </a:p>
          <a:p>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This depends on what type of interest is under consideration</a:t>
            </a:r>
          </a:p>
          <a:p>
            <a:pPr marL="0" indent="0">
              <a:buNone/>
            </a:pPr>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A good place to start is with the concept of short-term rates and long-term rates</a:t>
            </a:r>
          </a:p>
          <a:p>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Central banks (The Federal Reserve (Fed), the ECB, and the Bank of England, set short-term rates; the markets and supply and demand influence the price of money over the long-term</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4395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F8AC-4FA3-F471-6DAD-DFD20CD89FF6}"/>
              </a:ext>
            </a:extLst>
          </p:cNvPr>
          <p:cNvSpPr>
            <a:spLocks noGrp="1"/>
          </p:cNvSpPr>
          <p:nvPr>
            <p:ph type="title"/>
          </p:nvPr>
        </p:nvSpPr>
        <p:spPr>
          <a:xfrm>
            <a:off x="0" y="-258619"/>
            <a:ext cx="12192000" cy="1325563"/>
          </a:xfrm>
          <a:solidFill>
            <a:schemeClr val="accent1">
              <a:lumMod val="40000"/>
              <a:lumOff val="60000"/>
            </a:schemeClr>
          </a:solidFill>
        </p:spPr>
        <p:txBody>
          <a:bodyPr>
            <a:normAutofit/>
          </a:bodyPr>
          <a:lstStyle/>
          <a:p>
            <a:pPr algn="ctr"/>
            <a:r>
              <a:rPr lang="en-GB" sz="4000" dirty="0">
                <a:latin typeface="Arial" panose="020B0604020202020204" pitchFamily="34" charset="0"/>
                <a:cs typeface="Arial" panose="020B0604020202020204" pitchFamily="34" charset="0"/>
              </a:rPr>
              <a:t>Interest rates - 2</a:t>
            </a:r>
          </a:p>
        </p:txBody>
      </p:sp>
      <p:sp>
        <p:nvSpPr>
          <p:cNvPr id="3" name="Content Placeholder 2">
            <a:extLst>
              <a:ext uri="{FF2B5EF4-FFF2-40B4-BE49-F238E27FC236}">
                <a16:creationId xmlns:a16="http://schemas.microsoft.com/office/drawing/2014/main" id="{06D15B40-EFB8-5533-7CA4-76830D2D4BCB}"/>
              </a:ext>
            </a:extLst>
          </p:cNvPr>
          <p:cNvSpPr>
            <a:spLocks noGrp="1"/>
          </p:cNvSpPr>
          <p:nvPr>
            <p:ph idx="1"/>
          </p:nvPr>
        </p:nvSpPr>
        <p:spPr>
          <a:xfrm>
            <a:off x="0" y="1182255"/>
            <a:ext cx="12192000" cy="5551054"/>
          </a:xfrm>
          <a:solidFill>
            <a:schemeClr val="accent1">
              <a:lumMod val="50000"/>
            </a:schemeClr>
          </a:solidFill>
        </p:spPr>
        <p:txBody>
          <a:bodyPr/>
          <a:lstStyle/>
          <a:p>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Short-term really relates to the Money Markets, and long-term is about the Capital Markets</a:t>
            </a:r>
          </a:p>
          <a:p>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Short-term is under 12 months, and long-term is over one year</a:t>
            </a:r>
          </a:p>
          <a:p>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Central banks use short-term interest rates as part of monetary policy objectives alongside money supply controls</a:t>
            </a:r>
          </a:p>
          <a:p>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dirty="0">
                <a:solidFill>
                  <a:schemeClr val="accent1">
                    <a:lumMod val="40000"/>
                    <a:lumOff val="60000"/>
                  </a:schemeClr>
                </a:solidFill>
                <a:latin typeface="Arial" panose="020B0604020202020204" pitchFamily="34" charset="0"/>
                <a:cs typeface="Arial" panose="020B0604020202020204" pitchFamily="34" charset="0"/>
              </a:rPr>
              <a:t>It is the activity on capital markets such as corporate and government bonds, and stock markets that ultimately influence long-term rates </a:t>
            </a:r>
          </a:p>
        </p:txBody>
      </p:sp>
    </p:spTree>
    <p:extLst>
      <p:ext uri="{BB962C8B-B14F-4D97-AF65-F5344CB8AC3E}">
        <p14:creationId xmlns:p14="http://schemas.microsoft.com/office/powerpoint/2010/main" val="2264958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F8AC-4FA3-F471-6DAD-DFD20CD89FF6}"/>
              </a:ext>
            </a:extLst>
          </p:cNvPr>
          <p:cNvSpPr>
            <a:spLocks noGrp="1"/>
          </p:cNvSpPr>
          <p:nvPr>
            <p:ph type="title"/>
          </p:nvPr>
        </p:nvSpPr>
        <p:spPr>
          <a:xfrm>
            <a:off x="0" y="0"/>
            <a:ext cx="12192000" cy="1325563"/>
          </a:xfrm>
          <a:solidFill>
            <a:schemeClr val="accent1">
              <a:lumMod val="40000"/>
              <a:lumOff val="60000"/>
            </a:schemeClr>
          </a:solidFill>
        </p:spPr>
        <p:txBody>
          <a:bodyPr>
            <a:normAutofit/>
          </a:bodyPr>
          <a:lstStyle/>
          <a:p>
            <a:pPr algn="ctr"/>
            <a:r>
              <a:rPr lang="en-GB" sz="4000" dirty="0">
                <a:latin typeface="Arial" panose="020B0604020202020204" pitchFamily="34" charset="0"/>
                <a:cs typeface="Arial" panose="020B0604020202020204" pitchFamily="34" charset="0"/>
              </a:rPr>
              <a:t>Where do entrepreneurs find capital?</a:t>
            </a:r>
          </a:p>
        </p:txBody>
      </p:sp>
      <p:sp>
        <p:nvSpPr>
          <p:cNvPr id="3" name="Content Placeholder 2">
            <a:extLst>
              <a:ext uri="{FF2B5EF4-FFF2-40B4-BE49-F238E27FC236}">
                <a16:creationId xmlns:a16="http://schemas.microsoft.com/office/drawing/2014/main" id="{06D15B40-EFB8-5533-7CA4-76830D2D4BCB}"/>
              </a:ext>
            </a:extLst>
          </p:cNvPr>
          <p:cNvSpPr>
            <a:spLocks noGrp="1"/>
          </p:cNvSpPr>
          <p:nvPr>
            <p:ph idx="1"/>
          </p:nvPr>
        </p:nvSpPr>
        <p:spPr>
          <a:xfrm>
            <a:off x="0" y="1459345"/>
            <a:ext cx="12192000" cy="5273964"/>
          </a:xfrm>
          <a:solidFill>
            <a:schemeClr val="accent1">
              <a:lumMod val="50000"/>
            </a:schemeClr>
          </a:solidFill>
        </p:spPr>
        <p:txBody>
          <a:bodyPr/>
          <a:lstStyle/>
          <a:p>
            <a:endParaRPr lang="en-GB" dirty="0">
              <a:latin typeface="Arial" panose="020B0604020202020204" pitchFamily="34" charset="0"/>
              <a:cs typeface="Arial" panose="020B0604020202020204" pitchFamily="34" charset="0"/>
            </a:endParaRPr>
          </a:p>
        </p:txBody>
      </p:sp>
      <p:graphicFrame>
        <p:nvGraphicFramePr>
          <p:cNvPr id="4" name="Content Placeholder 4">
            <a:extLst>
              <a:ext uri="{FF2B5EF4-FFF2-40B4-BE49-F238E27FC236}">
                <a16:creationId xmlns:a16="http://schemas.microsoft.com/office/drawing/2014/main" id="{C594DCB5-1B8F-DF62-9139-4E8B9F7E70D8}"/>
              </a:ext>
            </a:extLst>
          </p:cNvPr>
          <p:cNvGraphicFramePr>
            <a:graphicFrameLocks/>
          </p:cNvGraphicFramePr>
          <p:nvPr>
            <p:extLst>
              <p:ext uri="{D42A27DB-BD31-4B8C-83A1-F6EECF244321}">
                <p14:modId xmlns:p14="http://schemas.microsoft.com/office/powerpoint/2010/main" val="3640035265"/>
              </p:ext>
            </p:extLst>
          </p:nvPr>
        </p:nvGraphicFramePr>
        <p:xfrm>
          <a:off x="1551708" y="1588266"/>
          <a:ext cx="8903855" cy="4683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0199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F8AC-4FA3-F471-6DAD-DFD20CD89FF6}"/>
              </a:ext>
            </a:extLst>
          </p:cNvPr>
          <p:cNvSpPr>
            <a:spLocks noGrp="1"/>
          </p:cNvSpPr>
          <p:nvPr>
            <p:ph type="title"/>
          </p:nvPr>
        </p:nvSpPr>
        <p:spPr>
          <a:xfrm>
            <a:off x="0" y="0"/>
            <a:ext cx="12192000" cy="1325563"/>
          </a:xfrm>
          <a:solidFill>
            <a:schemeClr val="accent1">
              <a:lumMod val="40000"/>
              <a:lumOff val="60000"/>
            </a:schemeClr>
          </a:solidFill>
        </p:spPr>
        <p:txBody>
          <a:bodyPr>
            <a:normAutofit/>
          </a:bodyPr>
          <a:lstStyle/>
          <a:p>
            <a:pPr algn="ctr"/>
            <a:r>
              <a:rPr lang="en-GB" sz="4000" dirty="0">
                <a:latin typeface="Arial" panose="020B0604020202020204" pitchFamily="34" charset="0"/>
                <a:cs typeface="Arial" panose="020B0604020202020204" pitchFamily="34" charset="0"/>
              </a:rPr>
              <a:t>Foreign exchange for entrepreneurs</a:t>
            </a:r>
          </a:p>
        </p:txBody>
      </p:sp>
      <p:sp>
        <p:nvSpPr>
          <p:cNvPr id="3" name="Content Placeholder 2">
            <a:extLst>
              <a:ext uri="{FF2B5EF4-FFF2-40B4-BE49-F238E27FC236}">
                <a16:creationId xmlns:a16="http://schemas.microsoft.com/office/drawing/2014/main" id="{06D15B40-EFB8-5533-7CA4-76830D2D4BCB}"/>
              </a:ext>
            </a:extLst>
          </p:cNvPr>
          <p:cNvSpPr>
            <a:spLocks noGrp="1"/>
          </p:cNvSpPr>
          <p:nvPr>
            <p:ph idx="1"/>
          </p:nvPr>
        </p:nvSpPr>
        <p:spPr>
          <a:xfrm>
            <a:off x="0" y="1459345"/>
            <a:ext cx="12192000" cy="5273964"/>
          </a:xfrm>
          <a:solidFill>
            <a:schemeClr val="accent1">
              <a:lumMod val="50000"/>
            </a:schemeClr>
          </a:solidFill>
        </p:spPr>
        <p:txBody>
          <a:bodyPr/>
          <a:lstStyle/>
          <a:p>
            <a:endParaRPr lang="en-GB" dirty="0">
              <a:latin typeface="Arial" panose="020B0604020202020204" pitchFamily="34" charset="0"/>
              <a:cs typeface="Arial" panose="020B0604020202020204" pitchFamily="34" charset="0"/>
            </a:endParaRPr>
          </a:p>
        </p:txBody>
      </p:sp>
      <p:pic>
        <p:nvPicPr>
          <p:cNvPr id="4" name="Picture 4" descr="Forex Market: Who Trades Currencies and Why">
            <a:extLst>
              <a:ext uri="{FF2B5EF4-FFF2-40B4-BE49-F238E27FC236}">
                <a16:creationId xmlns:a16="http://schemas.microsoft.com/office/drawing/2014/main" id="{77FBFF1D-51C3-CE9E-7B20-359A122A0A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9428" y="1703966"/>
            <a:ext cx="4807663" cy="4382798"/>
          </a:xfrm>
          <a:prstGeom prst="rect">
            <a:avLst/>
          </a:prstGeom>
          <a:solidFill>
            <a:srgbClr val="FFFFFF"/>
          </a:solidFill>
        </p:spPr>
      </p:pic>
      <p:sp>
        <p:nvSpPr>
          <p:cNvPr id="5" name="Content Placeholder 3">
            <a:extLst>
              <a:ext uri="{FF2B5EF4-FFF2-40B4-BE49-F238E27FC236}">
                <a16:creationId xmlns:a16="http://schemas.microsoft.com/office/drawing/2014/main" id="{E1DEBC1E-F194-3442-B697-504AF24DAA50}"/>
              </a:ext>
            </a:extLst>
          </p:cNvPr>
          <p:cNvSpPr txBox="1">
            <a:spLocks/>
          </p:cNvSpPr>
          <p:nvPr/>
        </p:nvSpPr>
        <p:spPr bwMode="auto">
          <a:xfrm>
            <a:off x="6308437" y="1703966"/>
            <a:ext cx="4932218" cy="4272948"/>
          </a:xfrm>
          <a:prstGeom prst="rect">
            <a:avLst/>
          </a:pr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lvl1pPr marL="257175" indent="-257175"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35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350" kern="1200">
                <a:solidFill>
                  <a:schemeClr val="tx1"/>
                </a:solidFill>
                <a:latin typeface="+mn-lt"/>
                <a:ea typeface="+mn-ea"/>
                <a:cs typeface="+mn-cs"/>
              </a:defRPr>
            </a:lvl9pPr>
          </a:lstStyle>
          <a:p>
            <a:pPr marL="257175" marR="0" lvl="0" indent="-257175"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accent1">
                    <a:lumMod val="75000"/>
                  </a:schemeClr>
                </a:solidFill>
                <a:effectLst/>
                <a:uLnTx/>
                <a:uFillTx/>
                <a:latin typeface="Myriad Pro"/>
                <a:ea typeface="+mn-ea"/>
                <a:cs typeface="+mn-cs"/>
              </a:rPr>
              <a:t>Investors (tourist, need to pay)</a:t>
            </a:r>
          </a:p>
          <a:p>
            <a:pPr marL="257175" marR="0" lvl="0" indent="-257175"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accent1">
                    <a:lumMod val="75000"/>
                  </a:schemeClr>
                </a:solidFill>
                <a:effectLst/>
                <a:uLnTx/>
                <a:uFillTx/>
                <a:latin typeface="Myriad Pro"/>
                <a:ea typeface="+mn-ea"/>
                <a:cs typeface="+mn-cs"/>
              </a:rPr>
              <a:t>Exporters/Importers</a:t>
            </a:r>
          </a:p>
          <a:p>
            <a:pPr marL="257175" marR="0" lvl="0" indent="-257175"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accent1">
                    <a:lumMod val="75000"/>
                  </a:schemeClr>
                </a:solidFill>
                <a:effectLst/>
                <a:uLnTx/>
                <a:uFillTx/>
                <a:latin typeface="Myriad Pro"/>
                <a:ea typeface="+mn-ea"/>
                <a:cs typeface="+mn-cs"/>
              </a:rPr>
              <a:t>Fund managers (pension, insurance)</a:t>
            </a:r>
          </a:p>
          <a:p>
            <a:pPr marL="257175" marR="0" lvl="0" indent="-257175"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accent1">
                    <a:lumMod val="75000"/>
                  </a:schemeClr>
                </a:solidFill>
                <a:effectLst/>
                <a:uLnTx/>
                <a:uFillTx/>
                <a:latin typeface="Myriad Pro"/>
                <a:ea typeface="+mn-ea"/>
                <a:cs typeface="+mn-cs"/>
              </a:rPr>
              <a:t>Governments (to pay abroad)</a:t>
            </a:r>
          </a:p>
          <a:p>
            <a:pPr marL="257175" marR="0" lvl="0" indent="-257175"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accent1">
                    <a:lumMod val="75000"/>
                  </a:schemeClr>
                </a:solidFill>
                <a:effectLst/>
                <a:uLnTx/>
                <a:uFillTx/>
                <a:latin typeface="Myriad Pro"/>
                <a:ea typeface="+mn-ea"/>
                <a:cs typeface="+mn-cs"/>
              </a:rPr>
              <a:t>Central Banks (deal with fluctuations)</a:t>
            </a:r>
          </a:p>
          <a:p>
            <a:pPr marL="257175" marR="0" lvl="0" indent="-257175"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accent1">
                    <a:lumMod val="75000"/>
                  </a:schemeClr>
                </a:solidFill>
                <a:effectLst/>
                <a:uLnTx/>
                <a:uFillTx/>
                <a:latin typeface="Myriad Pro"/>
                <a:ea typeface="+mn-ea"/>
                <a:cs typeface="+mn-cs"/>
              </a:rPr>
              <a:t>Speculators</a:t>
            </a:r>
          </a:p>
          <a:p>
            <a:pPr marL="257175" marR="0" lvl="0" indent="-257175"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accent1">
                    <a:lumMod val="75000"/>
                  </a:schemeClr>
                </a:solidFill>
                <a:effectLst/>
                <a:uLnTx/>
                <a:uFillTx/>
                <a:latin typeface="Myriad Pro"/>
                <a:ea typeface="+mn-ea"/>
                <a:cs typeface="+mn-cs"/>
              </a:rPr>
              <a:t>Banks</a:t>
            </a:r>
          </a:p>
          <a:p>
            <a:pPr marL="257175" marR="0" lvl="0" indent="-257175"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accent1">
                    <a:lumMod val="75000"/>
                  </a:schemeClr>
                </a:solidFill>
                <a:effectLst/>
                <a:uLnTx/>
                <a:uFillTx/>
                <a:latin typeface="Myriad Pro"/>
                <a:ea typeface="+mn-ea"/>
                <a:cs typeface="+mn-cs"/>
              </a:rPr>
              <a:t>Dealers/brokers (corporate)</a:t>
            </a:r>
          </a:p>
          <a:p>
            <a:pPr marL="257175" marR="0" lvl="0" indent="-257175"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chemeClr val="accent1">
                  <a:lumMod val="75000"/>
                </a:schemeClr>
              </a:solidFill>
              <a:effectLst/>
              <a:uLnTx/>
              <a:uFillTx/>
              <a:latin typeface="Myriad Pro"/>
              <a:ea typeface="+mn-ea"/>
              <a:cs typeface="+mn-cs"/>
            </a:endParaRPr>
          </a:p>
          <a:p>
            <a:pPr marL="257175" marR="0" lvl="0" indent="-257175"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accent1">
                    <a:lumMod val="75000"/>
                  </a:schemeClr>
                </a:solidFill>
                <a:effectLst/>
                <a:uLnTx/>
                <a:uFillTx/>
                <a:latin typeface="Myriad Pro"/>
                <a:ea typeface="+mn-ea"/>
                <a:cs typeface="+mn-cs"/>
              </a:rPr>
              <a:t>First five - </a:t>
            </a:r>
            <a:r>
              <a:rPr kumimoji="0" lang="en-GB" sz="2000" b="0" i="0" u="none" strike="noStrike" kern="1200" cap="none" spc="0" normalizeH="0" baseline="0" noProof="0" dirty="0">
                <a:ln>
                  <a:noFill/>
                </a:ln>
                <a:solidFill>
                  <a:schemeClr val="accent1">
                    <a:lumMod val="75000"/>
                  </a:schemeClr>
                </a:solidFill>
                <a:effectLst/>
                <a:uLnTx/>
                <a:uFillTx/>
                <a:latin typeface="Myriad Pro"/>
                <a:ea typeface="+mn-ea"/>
                <a:cs typeface="+mn-cs"/>
              </a:rPr>
              <a:t>small fraction of the transactions, rest are big players</a:t>
            </a:r>
            <a:r>
              <a:rPr kumimoji="0" lang="en-GB" sz="1800" b="0" i="0" u="none" strike="noStrike" kern="1200" cap="none" spc="0" normalizeH="0" baseline="0" noProof="0" dirty="0">
                <a:ln>
                  <a:noFill/>
                </a:ln>
                <a:solidFill>
                  <a:sysClr val="windowText" lastClr="000000"/>
                </a:solidFill>
                <a:effectLst/>
                <a:uLnTx/>
                <a:uFillTx/>
                <a:latin typeface="Myriad Pro"/>
                <a:ea typeface="+mn-ea"/>
                <a:cs typeface="+mn-cs"/>
              </a:rPr>
              <a:t>. </a:t>
            </a:r>
            <a:endParaRPr kumimoji="0" lang="en-US" sz="1800" b="0" i="0" u="none" strike="noStrike" kern="1200" cap="none" spc="0" normalizeH="0" baseline="0" noProof="0" dirty="0">
              <a:ln>
                <a:noFill/>
              </a:ln>
              <a:solidFill>
                <a:sysClr val="windowText" lastClr="000000"/>
              </a:solidFill>
              <a:effectLst/>
              <a:uLnTx/>
              <a:uFillTx/>
              <a:latin typeface="Myriad Pro"/>
              <a:ea typeface="+mn-ea"/>
              <a:cs typeface="+mn-cs"/>
            </a:endParaRPr>
          </a:p>
        </p:txBody>
      </p:sp>
    </p:spTree>
    <p:extLst>
      <p:ext uri="{BB962C8B-B14F-4D97-AF65-F5344CB8AC3E}">
        <p14:creationId xmlns:p14="http://schemas.microsoft.com/office/powerpoint/2010/main" val="938815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F8AC-4FA3-F471-6DAD-DFD20CD89FF6}"/>
              </a:ext>
            </a:extLst>
          </p:cNvPr>
          <p:cNvSpPr>
            <a:spLocks noGrp="1"/>
          </p:cNvSpPr>
          <p:nvPr>
            <p:ph type="title"/>
          </p:nvPr>
        </p:nvSpPr>
        <p:spPr>
          <a:xfrm>
            <a:off x="0" y="1"/>
            <a:ext cx="12192000" cy="923636"/>
          </a:xfrm>
          <a:solidFill>
            <a:schemeClr val="accent1">
              <a:lumMod val="40000"/>
              <a:lumOff val="60000"/>
            </a:schemeClr>
          </a:solidFill>
        </p:spPr>
        <p:txBody>
          <a:bodyPr>
            <a:normAutofit/>
          </a:bodyPr>
          <a:lstStyle/>
          <a:p>
            <a:pPr algn="ctr"/>
            <a:r>
              <a:rPr lang="en-GB" sz="4000" dirty="0">
                <a:latin typeface="Arial" panose="020B0604020202020204" pitchFamily="34" charset="0"/>
                <a:cs typeface="Arial" panose="020B0604020202020204" pitchFamily="34" charset="0"/>
              </a:rPr>
              <a:t>Foreign exchange and the law of one price</a:t>
            </a:r>
          </a:p>
        </p:txBody>
      </p:sp>
      <p:sp>
        <p:nvSpPr>
          <p:cNvPr id="3" name="Content Placeholder 2">
            <a:extLst>
              <a:ext uri="{FF2B5EF4-FFF2-40B4-BE49-F238E27FC236}">
                <a16:creationId xmlns:a16="http://schemas.microsoft.com/office/drawing/2014/main" id="{06D15B40-EFB8-5533-7CA4-76830D2D4BCB}"/>
              </a:ext>
            </a:extLst>
          </p:cNvPr>
          <p:cNvSpPr>
            <a:spLocks noGrp="1"/>
          </p:cNvSpPr>
          <p:nvPr>
            <p:ph idx="1"/>
          </p:nvPr>
        </p:nvSpPr>
        <p:spPr>
          <a:xfrm>
            <a:off x="0" y="1062180"/>
            <a:ext cx="12192000" cy="5652655"/>
          </a:xfrm>
          <a:solidFill>
            <a:schemeClr val="accent1">
              <a:lumMod val="50000"/>
            </a:schemeClr>
          </a:solidFill>
        </p:spPr>
        <p:txBody>
          <a:bodyPr>
            <a:normAutofit fontScale="92500" lnSpcReduction="10000"/>
          </a:bodyPr>
          <a:lstStyle/>
          <a:p>
            <a:r>
              <a:rPr lang="en-GB" sz="2800" dirty="0">
                <a:solidFill>
                  <a:schemeClr val="accent1">
                    <a:lumMod val="40000"/>
                    <a:lumOff val="60000"/>
                  </a:schemeClr>
                </a:solidFill>
              </a:rPr>
              <a:t>The law of one price and PPP</a:t>
            </a:r>
          </a:p>
          <a:p>
            <a:endParaRPr lang="en-GB" sz="2800" dirty="0">
              <a:solidFill>
                <a:schemeClr val="accent1">
                  <a:lumMod val="40000"/>
                  <a:lumOff val="60000"/>
                </a:schemeClr>
              </a:solidFill>
            </a:endParaRPr>
          </a:p>
          <a:p>
            <a:r>
              <a:rPr lang="en-GB" sz="2800" dirty="0">
                <a:solidFill>
                  <a:schemeClr val="accent1">
                    <a:lumMod val="40000"/>
                    <a:lumOff val="60000"/>
                  </a:schemeClr>
                </a:solidFill>
              </a:rPr>
              <a:t>The law of one price states that, in a domestic economy, ‘if two goods are completely identical, they must sell for the same price’ eventually</a:t>
            </a:r>
          </a:p>
          <a:p>
            <a:pPr>
              <a:buNone/>
            </a:pPr>
            <a:endParaRPr lang="en-GB" sz="2800" dirty="0">
              <a:solidFill>
                <a:schemeClr val="accent1">
                  <a:lumMod val="40000"/>
                  <a:lumOff val="60000"/>
                </a:schemeClr>
              </a:solidFill>
            </a:endParaRPr>
          </a:p>
          <a:p>
            <a:pPr>
              <a:buNone/>
            </a:pPr>
            <a:endParaRPr lang="en-GB" sz="2800" dirty="0">
              <a:solidFill>
                <a:schemeClr val="accent1">
                  <a:lumMod val="40000"/>
                  <a:lumOff val="60000"/>
                </a:schemeClr>
              </a:solidFill>
            </a:endParaRPr>
          </a:p>
          <a:p>
            <a:r>
              <a:rPr lang="en-GB" sz="2800" dirty="0">
                <a:solidFill>
                  <a:schemeClr val="accent1">
                    <a:lumMod val="40000"/>
                    <a:lumOff val="60000"/>
                  </a:schemeClr>
                </a:solidFill>
              </a:rPr>
              <a:t>The main theoretical underpinning here is based on three premises: potential arbitrage, transaction costs, and speculation. </a:t>
            </a:r>
          </a:p>
          <a:p>
            <a:endParaRPr lang="en-GB" dirty="0">
              <a:solidFill>
                <a:schemeClr val="accent1">
                  <a:lumMod val="40000"/>
                  <a:lumOff val="60000"/>
                </a:schemeClr>
              </a:solidFill>
            </a:endParaRPr>
          </a:p>
          <a:p>
            <a:r>
              <a:rPr lang="en-GB" sz="2800" dirty="0">
                <a:solidFill>
                  <a:schemeClr val="accent1">
                    <a:lumMod val="40000"/>
                    <a:lumOff val="60000"/>
                  </a:schemeClr>
                </a:solidFill>
              </a:rPr>
              <a:t>The idea is that even though a particular good has a particular price in one place (e.g. Manchester), and the same good has a different price in another location, over time the price differential will disappear, largely due to the interventions and activities of economic agents </a:t>
            </a:r>
          </a:p>
          <a:p>
            <a:pPr>
              <a:buNone/>
            </a:pPr>
            <a:r>
              <a:rPr lang="en-GB" dirty="0">
                <a:solidFill>
                  <a:schemeClr val="accent1">
                    <a:lumMod val="40000"/>
                    <a:lumOff val="60000"/>
                  </a:schemeClr>
                </a:solidFill>
              </a:rPr>
              <a:t>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92939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F8AC-4FA3-F471-6DAD-DFD20CD89FF6}"/>
              </a:ext>
            </a:extLst>
          </p:cNvPr>
          <p:cNvSpPr>
            <a:spLocks noGrp="1"/>
          </p:cNvSpPr>
          <p:nvPr>
            <p:ph type="title"/>
          </p:nvPr>
        </p:nvSpPr>
        <p:spPr>
          <a:xfrm>
            <a:off x="0" y="0"/>
            <a:ext cx="12192000" cy="1099127"/>
          </a:xfrm>
          <a:solidFill>
            <a:schemeClr val="accent1">
              <a:lumMod val="40000"/>
              <a:lumOff val="60000"/>
            </a:schemeClr>
          </a:solidFill>
        </p:spPr>
        <p:txBody>
          <a:bodyPr>
            <a:normAutofit/>
          </a:bodyPr>
          <a:lstStyle/>
          <a:p>
            <a:pPr algn="ctr"/>
            <a:r>
              <a:rPr lang="en-GB" sz="3600" dirty="0">
                <a:latin typeface="Arial" panose="020B0604020202020204" pitchFamily="34" charset="0"/>
                <a:cs typeface="Arial" panose="020B0604020202020204" pitchFamily="34" charset="0"/>
              </a:rPr>
              <a:t>Foreign exchange and purchasing power parity (PPP)</a:t>
            </a:r>
          </a:p>
        </p:txBody>
      </p:sp>
      <p:sp>
        <p:nvSpPr>
          <p:cNvPr id="3" name="Content Placeholder 2">
            <a:extLst>
              <a:ext uri="{FF2B5EF4-FFF2-40B4-BE49-F238E27FC236}">
                <a16:creationId xmlns:a16="http://schemas.microsoft.com/office/drawing/2014/main" id="{06D15B40-EFB8-5533-7CA4-76830D2D4BCB}"/>
              </a:ext>
            </a:extLst>
          </p:cNvPr>
          <p:cNvSpPr>
            <a:spLocks noGrp="1"/>
          </p:cNvSpPr>
          <p:nvPr>
            <p:ph idx="1"/>
          </p:nvPr>
        </p:nvSpPr>
        <p:spPr>
          <a:xfrm>
            <a:off x="0" y="1256145"/>
            <a:ext cx="12192000" cy="5467928"/>
          </a:xfrm>
          <a:solidFill>
            <a:schemeClr val="accent1">
              <a:lumMod val="50000"/>
            </a:schemeClr>
          </a:solidFill>
        </p:spPr>
        <p:txBody>
          <a:bodyPr/>
          <a:lstStyle/>
          <a:p>
            <a:r>
              <a:rPr lang="en-GB" sz="2800" dirty="0">
                <a:solidFill>
                  <a:schemeClr val="accent1">
                    <a:lumMod val="40000"/>
                    <a:lumOff val="60000"/>
                  </a:schemeClr>
                </a:solidFill>
              </a:rPr>
              <a:t>Purchasing power parity is an extension on the law of one price.</a:t>
            </a:r>
          </a:p>
          <a:p>
            <a:pPr marL="0" indent="0">
              <a:buNone/>
            </a:pPr>
            <a:endParaRPr lang="en-GB" sz="2800" dirty="0">
              <a:solidFill>
                <a:schemeClr val="accent1">
                  <a:lumMod val="40000"/>
                  <a:lumOff val="60000"/>
                </a:schemeClr>
              </a:solidFill>
            </a:endParaRPr>
          </a:p>
          <a:p>
            <a:r>
              <a:rPr lang="en-GB" sz="2800" dirty="0">
                <a:solidFill>
                  <a:schemeClr val="accent1">
                    <a:lumMod val="40000"/>
                    <a:lumOff val="60000"/>
                  </a:schemeClr>
                </a:solidFill>
              </a:rPr>
              <a:t>Here, the theory is that if currencies are valued in equilibrium, then the only difference in the prices of a identical good sold in two different countries, will be solely due to the ratio of the two currencies. This means that the same good is sold for the same price, but that the currency translation is different.</a:t>
            </a:r>
          </a:p>
          <a:p>
            <a:pPr marL="0" indent="0">
              <a:buNone/>
            </a:pPr>
            <a:endParaRPr lang="en-GB" sz="2800" dirty="0">
              <a:solidFill>
                <a:schemeClr val="accent1">
                  <a:lumMod val="40000"/>
                  <a:lumOff val="60000"/>
                </a:schemeClr>
              </a:solidFill>
            </a:endParaRPr>
          </a:p>
          <a:p>
            <a:r>
              <a:rPr lang="en-GB" sz="2800" dirty="0">
                <a:solidFill>
                  <a:schemeClr val="accent1">
                    <a:lumMod val="40000"/>
                    <a:lumOff val="60000"/>
                  </a:schemeClr>
                </a:solidFill>
              </a:rPr>
              <a:t>For example, a identical pair of Levis denim jeans sold in Birmingham and Paris, should have the following prices…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8893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F8AC-4FA3-F471-6DAD-DFD20CD89FF6}"/>
              </a:ext>
            </a:extLst>
          </p:cNvPr>
          <p:cNvSpPr>
            <a:spLocks noGrp="1"/>
          </p:cNvSpPr>
          <p:nvPr>
            <p:ph type="title"/>
          </p:nvPr>
        </p:nvSpPr>
        <p:spPr>
          <a:xfrm>
            <a:off x="0" y="0"/>
            <a:ext cx="12192000" cy="932873"/>
          </a:xfrm>
          <a:solidFill>
            <a:schemeClr val="accent1">
              <a:lumMod val="40000"/>
              <a:lumOff val="60000"/>
            </a:schemeClr>
          </a:solidFill>
        </p:spPr>
        <p:txBody>
          <a:bodyPr>
            <a:normAutofit/>
          </a:bodyPr>
          <a:lstStyle/>
          <a:p>
            <a:pPr algn="ctr"/>
            <a:r>
              <a:rPr lang="en-GB" sz="4000" dirty="0">
                <a:latin typeface="Arial" panose="020B0604020202020204" pitchFamily="34" charset="0"/>
                <a:cs typeface="Arial" panose="020B0604020202020204" pitchFamily="34" charset="0"/>
              </a:rPr>
              <a:t>Foreign exchange example</a:t>
            </a:r>
          </a:p>
        </p:txBody>
      </p:sp>
      <p:sp>
        <p:nvSpPr>
          <p:cNvPr id="4" name="Content Placeholder 1">
            <a:extLst>
              <a:ext uri="{FF2B5EF4-FFF2-40B4-BE49-F238E27FC236}">
                <a16:creationId xmlns:a16="http://schemas.microsoft.com/office/drawing/2014/main" id="{94291106-21EF-E215-1AFB-91A18AD1015B}"/>
              </a:ext>
            </a:extLst>
          </p:cNvPr>
          <p:cNvSpPr>
            <a:spLocks noGrp="1"/>
          </p:cNvSpPr>
          <p:nvPr>
            <p:ph idx="1"/>
          </p:nvPr>
        </p:nvSpPr>
        <p:spPr>
          <a:xfrm>
            <a:off x="0" y="1006764"/>
            <a:ext cx="12192000" cy="5851235"/>
          </a:xfrm>
          <a:solidFill>
            <a:schemeClr val="accent1">
              <a:lumMod val="50000"/>
            </a:schemeClr>
          </a:solidFill>
        </p:spPr>
        <p:txBody>
          <a:bodyPr>
            <a:noAutofit/>
          </a:bodyPr>
          <a:lstStyle/>
          <a:p>
            <a:r>
              <a:rPr lang="en-GB" sz="1700" dirty="0">
                <a:solidFill>
                  <a:schemeClr val="accent1">
                    <a:lumMod val="40000"/>
                    <a:lumOff val="60000"/>
                  </a:schemeClr>
                </a:solidFill>
              </a:rPr>
              <a:t>Price of Levis jeans in Birmingham today is £65.00</a:t>
            </a:r>
          </a:p>
          <a:p>
            <a:endParaRPr lang="en-GB" sz="1700" dirty="0">
              <a:solidFill>
                <a:schemeClr val="accent1">
                  <a:lumMod val="40000"/>
                  <a:lumOff val="60000"/>
                </a:schemeClr>
              </a:solidFill>
            </a:endParaRPr>
          </a:p>
          <a:p>
            <a:r>
              <a:rPr lang="en-GB" sz="1700" dirty="0">
                <a:solidFill>
                  <a:schemeClr val="accent1">
                    <a:lumMod val="40000"/>
                    <a:lumOff val="60000"/>
                  </a:schemeClr>
                </a:solidFill>
              </a:rPr>
              <a:t>The price of Levis jeans in Paris today is € 80.57</a:t>
            </a:r>
          </a:p>
          <a:p>
            <a:pPr>
              <a:buNone/>
            </a:pPr>
            <a:endParaRPr lang="en-GB" sz="1700" dirty="0">
              <a:solidFill>
                <a:schemeClr val="accent1">
                  <a:lumMod val="40000"/>
                  <a:lumOff val="60000"/>
                </a:schemeClr>
              </a:solidFill>
            </a:endParaRPr>
          </a:p>
          <a:p>
            <a:r>
              <a:rPr lang="en-GB" sz="1700" dirty="0">
                <a:solidFill>
                  <a:schemeClr val="accent1">
                    <a:lumMod val="40000"/>
                    <a:lumOff val="60000"/>
                  </a:schemeClr>
                </a:solidFill>
              </a:rPr>
              <a:t>Therefore the </a:t>
            </a:r>
            <a:r>
              <a:rPr lang="en-GB" sz="1700" i="1" dirty="0">
                <a:solidFill>
                  <a:schemeClr val="accent1">
                    <a:lumMod val="40000"/>
                    <a:lumOff val="60000"/>
                  </a:schemeClr>
                </a:solidFill>
              </a:rPr>
              <a:t>implied</a:t>
            </a:r>
            <a:r>
              <a:rPr lang="en-GB" sz="1700" dirty="0">
                <a:solidFill>
                  <a:schemeClr val="accent1">
                    <a:lumMod val="40000"/>
                    <a:lumOff val="60000"/>
                  </a:schemeClr>
                </a:solidFill>
              </a:rPr>
              <a:t> real sterling-euro exchange rate should be</a:t>
            </a:r>
          </a:p>
          <a:p>
            <a:pPr>
              <a:buNone/>
            </a:pPr>
            <a:r>
              <a:rPr lang="en-GB" sz="1700" dirty="0">
                <a:solidFill>
                  <a:schemeClr val="accent1">
                    <a:lumMod val="40000"/>
                    <a:lumOff val="60000"/>
                  </a:schemeClr>
                </a:solidFill>
              </a:rPr>
              <a:t>    </a:t>
            </a:r>
            <a:r>
              <a:rPr lang="en-GB" sz="1700" u="sng" dirty="0">
                <a:solidFill>
                  <a:schemeClr val="accent1">
                    <a:lumMod val="40000"/>
                    <a:lumOff val="60000"/>
                  </a:schemeClr>
                </a:solidFill>
              </a:rPr>
              <a:t>80.57</a:t>
            </a:r>
            <a:r>
              <a:rPr lang="en-GB" sz="1700" dirty="0">
                <a:solidFill>
                  <a:schemeClr val="accent1">
                    <a:lumMod val="40000"/>
                    <a:lumOff val="60000"/>
                  </a:schemeClr>
                </a:solidFill>
              </a:rPr>
              <a:t> = 1.2395, or one euro costs 80.7pence (1/1.2395 or 65.00/80.57).</a:t>
            </a:r>
          </a:p>
          <a:p>
            <a:pPr>
              <a:buNone/>
            </a:pPr>
            <a:r>
              <a:rPr lang="en-GB" sz="1700" dirty="0">
                <a:solidFill>
                  <a:schemeClr val="accent1">
                    <a:lumMod val="40000"/>
                    <a:lumOff val="60000"/>
                  </a:schemeClr>
                </a:solidFill>
              </a:rPr>
              <a:t>    65.00</a:t>
            </a:r>
          </a:p>
          <a:p>
            <a:pPr>
              <a:buNone/>
            </a:pPr>
            <a:r>
              <a:rPr lang="en-GB" sz="1700" dirty="0">
                <a:solidFill>
                  <a:schemeClr val="accent1">
                    <a:lumMod val="40000"/>
                    <a:lumOff val="60000"/>
                  </a:schemeClr>
                </a:solidFill>
              </a:rPr>
              <a:t>  </a:t>
            </a:r>
          </a:p>
          <a:p>
            <a:r>
              <a:rPr lang="en-GB" sz="1700" dirty="0">
                <a:solidFill>
                  <a:schemeClr val="accent1">
                    <a:lumMod val="40000"/>
                    <a:lumOff val="60000"/>
                  </a:schemeClr>
                </a:solidFill>
              </a:rPr>
              <a:t>However, if the </a:t>
            </a:r>
            <a:r>
              <a:rPr lang="en-GB" sz="1700" i="1" dirty="0">
                <a:solidFill>
                  <a:schemeClr val="accent1">
                    <a:lumMod val="40000"/>
                    <a:lumOff val="60000"/>
                  </a:schemeClr>
                </a:solidFill>
              </a:rPr>
              <a:t>actual</a:t>
            </a:r>
            <a:r>
              <a:rPr lang="en-GB" sz="1700" dirty="0">
                <a:solidFill>
                  <a:schemeClr val="accent1">
                    <a:lumMod val="40000"/>
                    <a:lumOff val="60000"/>
                  </a:schemeClr>
                </a:solidFill>
              </a:rPr>
              <a:t> published Forex market sterling-euro rate is</a:t>
            </a:r>
          </a:p>
          <a:p>
            <a:pPr>
              <a:buNone/>
            </a:pPr>
            <a:r>
              <a:rPr lang="en-GB" sz="1700" dirty="0">
                <a:solidFill>
                  <a:schemeClr val="accent1">
                    <a:lumMod val="40000"/>
                    <a:lumOff val="60000"/>
                  </a:schemeClr>
                </a:solidFill>
              </a:rPr>
              <a:t>   1.1103 (making a euro worth 90.1 pence), then the euro is overvalued by</a:t>
            </a:r>
          </a:p>
          <a:p>
            <a:pPr>
              <a:buNone/>
            </a:pPr>
            <a:endParaRPr lang="en-GB" sz="1700" dirty="0">
              <a:solidFill>
                <a:schemeClr val="accent1">
                  <a:lumMod val="40000"/>
                  <a:lumOff val="60000"/>
                </a:schemeClr>
              </a:solidFill>
            </a:endParaRPr>
          </a:p>
          <a:p>
            <a:pPr>
              <a:buNone/>
            </a:pPr>
            <a:r>
              <a:rPr lang="en-GB" sz="1700" dirty="0">
                <a:solidFill>
                  <a:schemeClr val="accent1">
                    <a:lumMod val="40000"/>
                    <a:lumOff val="60000"/>
                  </a:schemeClr>
                </a:solidFill>
              </a:rPr>
              <a:t>   </a:t>
            </a:r>
            <a:r>
              <a:rPr lang="en-GB" sz="1700" u="sng" dirty="0">
                <a:solidFill>
                  <a:schemeClr val="accent1">
                    <a:lumMod val="40000"/>
                    <a:lumOff val="60000"/>
                  </a:schemeClr>
                </a:solidFill>
              </a:rPr>
              <a:t>1.2395-1.1103</a:t>
            </a:r>
            <a:r>
              <a:rPr lang="en-GB" sz="1700" dirty="0">
                <a:solidFill>
                  <a:schemeClr val="accent1">
                    <a:lumMod val="40000"/>
                    <a:lumOff val="60000"/>
                  </a:schemeClr>
                </a:solidFill>
              </a:rPr>
              <a:t> = 0.1163649  or 11.63%</a:t>
            </a:r>
          </a:p>
          <a:p>
            <a:pPr>
              <a:buNone/>
            </a:pPr>
            <a:r>
              <a:rPr lang="en-GB" sz="1700" dirty="0">
                <a:solidFill>
                  <a:schemeClr val="accent1">
                    <a:lumMod val="40000"/>
                    <a:lumOff val="60000"/>
                  </a:schemeClr>
                </a:solidFill>
              </a:rPr>
              <a:t>          1.1103</a:t>
            </a:r>
          </a:p>
          <a:p>
            <a:pPr>
              <a:buNone/>
            </a:pPr>
            <a:endParaRPr lang="en-GB" sz="1700" dirty="0">
              <a:solidFill>
                <a:schemeClr val="accent1">
                  <a:lumMod val="40000"/>
                  <a:lumOff val="60000"/>
                </a:schemeClr>
              </a:solidFill>
            </a:endParaRPr>
          </a:p>
          <a:p>
            <a:r>
              <a:rPr lang="en-GB" sz="1700" dirty="0">
                <a:solidFill>
                  <a:srgbClr val="FFFF00"/>
                </a:solidFill>
              </a:rPr>
              <a:t>The theory of purchasing power parity tells us that over time all prices will return to the equilibrium price suggested by the implied real suggested in the above example. That is, all the distortionary influences of the foreign exchanges markets will be eliminated over the long-term   </a:t>
            </a:r>
          </a:p>
          <a:p>
            <a:endParaRPr lang="en-GB" sz="1700" dirty="0"/>
          </a:p>
          <a:p>
            <a:endParaRPr lang="en-GB" sz="1700" dirty="0"/>
          </a:p>
          <a:p>
            <a:pPr>
              <a:buNone/>
            </a:pPr>
            <a:r>
              <a:rPr lang="en-GB" sz="1700" dirty="0"/>
              <a:t>     </a:t>
            </a:r>
          </a:p>
        </p:txBody>
      </p:sp>
    </p:spTree>
    <p:extLst>
      <p:ext uri="{BB962C8B-B14F-4D97-AF65-F5344CB8AC3E}">
        <p14:creationId xmlns:p14="http://schemas.microsoft.com/office/powerpoint/2010/main" val="17954512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335003020"/>
              </p:ext>
            </p:extLst>
          </p:nvPr>
        </p:nvGraphicFramePr>
        <p:xfrm>
          <a:off x="0" y="701963"/>
          <a:ext cx="12192000" cy="4257964"/>
        </p:xfrm>
        <a:graphic>
          <a:graphicData uri="http://schemas.openxmlformats.org/drawingml/2006/table">
            <a:tbl>
              <a:tblPr firstRow="1" bandRow="1">
                <a:tableStyleId>{5C22544A-7EE6-4342-B048-85BDC9FD1C3A}</a:tableStyleId>
              </a:tblPr>
              <a:tblGrid>
                <a:gridCol w="2874538">
                  <a:extLst>
                    <a:ext uri="{9D8B030D-6E8A-4147-A177-3AD203B41FA5}">
                      <a16:colId xmlns:a16="http://schemas.microsoft.com/office/drawing/2014/main" val="20000"/>
                    </a:ext>
                  </a:extLst>
                </a:gridCol>
                <a:gridCol w="991220">
                  <a:extLst>
                    <a:ext uri="{9D8B030D-6E8A-4147-A177-3AD203B41FA5}">
                      <a16:colId xmlns:a16="http://schemas.microsoft.com/office/drawing/2014/main" val="20001"/>
                    </a:ext>
                  </a:extLst>
                </a:gridCol>
                <a:gridCol w="1090342">
                  <a:extLst>
                    <a:ext uri="{9D8B030D-6E8A-4147-A177-3AD203B41FA5}">
                      <a16:colId xmlns:a16="http://schemas.microsoft.com/office/drawing/2014/main" val="20002"/>
                    </a:ext>
                  </a:extLst>
                </a:gridCol>
                <a:gridCol w="857558">
                  <a:extLst>
                    <a:ext uri="{9D8B030D-6E8A-4147-A177-3AD203B41FA5}">
                      <a16:colId xmlns:a16="http://schemas.microsoft.com/office/drawing/2014/main" val="20003"/>
                    </a:ext>
                  </a:extLst>
                </a:gridCol>
                <a:gridCol w="926638">
                  <a:extLst>
                    <a:ext uri="{9D8B030D-6E8A-4147-A177-3AD203B41FA5}">
                      <a16:colId xmlns:a16="http://schemas.microsoft.com/office/drawing/2014/main" val="20004"/>
                    </a:ext>
                  </a:extLst>
                </a:gridCol>
                <a:gridCol w="1060058">
                  <a:extLst>
                    <a:ext uri="{9D8B030D-6E8A-4147-A177-3AD203B41FA5}">
                      <a16:colId xmlns:a16="http://schemas.microsoft.com/office/drawing/2014/main" val="20005"/>
                    </a:ext>
                  </a:extLst>
                </a:gridCol>
                <a:gridCol w="1150192">
                  <a:extLst>
                    <a:ext uri="{9D8B030D-6E8A-4147-A177-3AD203B41FA5}">
                      <a16:colId xmlns:a16="http://schemas.microsoft.com/office/drawing/2014/main" val="20006"/>
                    </a:ext>
                  </a:extLst>
                </a:gridCol>
                <a:gridCol w="1196666">
                  <a:extLst>
                    <a:ext uri="{9D8B030D-6E8A-4147-A177-3AD203B41FA5}">
                      <a16:colId xmlns:a16="http://schemas.microsoft.com/office/drawing/2014/main" val="20007"/>
                    </a:ext>
                  </a:extLst>
                </a:gridCol>
                <a:gridCol w="1022394">
                  <a:extLst>
                    <a:ext uri="{9D8B030D-6E8A-4147-A177-3AD203B41FA5}">
                      <a16:colId xmlns:a16="http://schemas.microsoft.com/office/drawing/2014/main" val="20008"/>
                    </a:ext>
                  </a:extLst>
                </a:gridCol>
                <a:gridCol w="1022394">
                  <a:extLst>
                    <a:ext uri="{9D8B030D-6E8A-4147-A177-3AD203B41FA5}">
                      <a16:colId xmlns:a16="http://schemas.microsoft.com/office/drawing/2014/main" val="20009"/>
                    </a:ext>
                  </a:extLst>
                </a:gridCol>
              </a:tblGrid>
              <a:tr h="685189">
                <a:tc>
                  <a:txBody>
                    <a:bodyPr/>
                    <a:lstStyle/>
                    <a:p>
                      <a:endParaRPr lang="en-GB" dirty="0"/>
                    </a:p>
                  </a:txBody>
                  <a:tcPr/>
                </a:tc>
                <a:tc>
                  <a:txBody>
                    <a:bodyPr/>
                    <a:lstStyle/>
                    <a:p>
                      <a:r>
                        <a:rPr lang="en-GB" dirty="0"/>
                        <a:t>(C$)</a:t>
                      </a:r>
                    </a:p>
                  </a:txBody>
                  <a:tcPr/>
                </a:tc>
                <a:tc>
                  <a:txBody>
                    <a:bodyPr/>
                    <a:lstStyle/>
                    <a:p>
                      <a:r>
                        <a:rPr lang="en-GB" dirty="0"/>
                        <a:t>(DKr)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(NKr)</a:t>
                      </a:r>
                    </a:p>
                  </a:txBody>
                  <a:tcPr/>
                </a:tc>
                <a:tc>
                  <a:txBody>
                    <a:bodyPr/>
                    <a:lstStyle/>
                    <a:p>
                      <a:r>
                        <a:rPr lang="en-GB" dirty="0"/>
                        <a:t>(SKr)</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(SFr)</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txBody>
                  <a:tcPr/>
                </a:tc>
                <a:tc>
                  <a:txBody>
                    <a:bodyPr/>
                    <a:lstStyle/>
                    <a:p>
                      <a:r>
                        <a:rPr lang="en-GB" dirty="0"/>
                        <a:t>($)</a:t>
                      </a:r>
                    </a:p>
                  </a:txBody>
                  <a:tcPr/>
                </a:tc>
                <a:extLst>
                  <a:ext uri="{0D108BD9-81ED-4DB2-BD59-A6C34878D82A}">
                    <a16:rowId xmlns:a16="http://schemas.microsoft.com/office/drawing/2014/main" val="10000"/>
                  </a:ext>
                </a:extLst>
              </a:tr>
              <a:tr h="396975">
                <a:tc>
                  <a:txBody>
                    <a:bodyPr/>
                    <a:lstStyle/>
                    <a:p>
                      <a:r>
                        <a:rPr lang="en-GB" dirty="0"/>
                        <a:t>Canada (C$)</a:t>
                      </a:r>
                    </a:p>
                  </a:txBody>
                  <a:tcPr/>
                </a:tc>
                <a:tc>
                  <a:txBody>
                    <a:bodyPr/>
                    <a:lstStyle/>
                    <a:p>
                      <a:r>
                        <a:rPr lang="en-GB" sz="1300" dirty="0"/>
                        <a:t>1</a:t>
                      </a:r>
                    </a:p>
                  </a:txBody>
                  <a:tcPr/>
                </a:tc>
                <a:tc>
                  <a:txBody>
                    <a:bodyPr/>
                    <a:lstStyle/>
                    <a:p>
                      <a:r>
                        <a:rPr lang="en-GB" sz="1300" dirty="0"/>
                        <a:t>5.201</a:t>
                      </a:r>
                    </a:p>
                  </a:txBody>
                  <a:tcPr/>
                </a:tc>
                <a:tc>
                  <a:txBody>
                    <a:bodyPr/>
                    <a:lstStyle/>
                    <a:p>
                      <a:r>
                        <a:rPr lang="en-GB" sz="1300" dirty="0"/>
                        <a:t>0.698</a:t>
                      </a:r>
                    </a:p>
                  </a:txBody>
                  <a:tcPr/>
                </a:tc>
                <a:tc>
                  <a:txBody>
                    <a:bodyPr/>
                    <a:lstStyle/>
                    <a:p>
                      <a:r>
                        <a:rPr lang="en-GB" sz="1300" dirty="0"/>
                        <a:t>111.4</a:t>
                      </a:r>
                    </a:p>
                  </a:txBody>
                  <a:tcPr/>
                </a:tc>
                <a:tc>
                  <a:txBody>
                    <a:bodyPr/>
                    <a:lstStyle/>
                    <a:p>
                      <a:r>
                        <a:rPr lang="en-GB" sz="1300" dirty="0"/>
                        <a:t>5.448</a:t>
                      </a:r>
                    </a:p>
                  </a:txBody>
                  <a:tcPr/>
                </a:tc>
                <a:tc>
                  <a:txBody>
                    <a:bodyPr/>
                    <a:lstStyle/>
                    <a:p>
                      <a:r>
                        <a:rPr lang="en-GB" sz="1300" dirty="0"/>
                        <a:t>6.477</a:t>
                      </a:r>
                    </a:p>
                  </a:txBody>
                  <a:tcPr/>
                </a:tc>
                <a:tc>
                  <a:txBody>
                    <a:bodyPr/>
                    <a:lstStyle/>
                    <a:p>
                      <a:r>
                        <a:rPr lang="en-GB" sz="1300" dirty="0"/>
                        <a:t>1.152</a:t>
                      </a:r>
                    </a:p>
                  </a:txBody>
                  <a:tcPr/>
                </a:tc>
                <a:tc>
                  <a:txBody>
                    <a:bodyPr/>
                    <a:lstStyle/>
                    <a:p>
                      <a:r>
                        <a:rPr lang="en-GB" sz="1300" dirty="0"/>
                        <a:t>0.481</a:t>
                      </a:r>
                    </a:p>
                  </a:txBody>
                  <a:tcPr/>
                </a:tc>
                <a:tc>
                  <a:txBody>
                    <a:bodyPr/>
                    <a:lstStyle/>
                    <a:p>
                      <a:r>
                        <a:rPr lang="en-GB" sz="1300" dirty="0"/>
                        <a:t>0.958</a:t>
                      </a:r>
                    </a:p>
                  </a:txBody>
                  <a:tcPr/>
                </a:tc>
                <a:extLst>
                  <a:ext uri="{0D108BD9-81ED-4DB2-BD59-A6C34878D82A}">
                    <a16:rowId xmlns:a16="http://schemas.microsoft.com/office/drawing/2014/main" val="10001"/>
                  </a:ext>
                </a:extLst>
              </a:tr>
              <a:tr h="396975">
                <a:tc>
                  <a:txBody>
                    <a:bodyPr/>
                    <a:lstStyle/>
                    <a:p>
                      <a:r>
                        <a:rPr lang="en-GB" dirty="0"/>
                        <a:t>Denmark (DKr)</a:t>
                      </a:r>
                    </a:p>
                  </a:txBody>
                  <a:tcPr/>
                </a:tc>
                <a:tc>
                  <a:txBody>
                    <a:bodyPr/>
                    <a:lstStyle/>
                    <a:p>
                      <a:r>
                        <a:rPr lang="en-GB" sz="1300" dirty="0"/>
                        <a:t>1.923</a:t>
                      </a:r>
                    </a:p>
                  </a:txBody>
                  <a:tcPr/>
                </a:tc>
                <a:tc>
                  <a:txBody>
                    <a:bodyPr/>
                    <a:lstStyle/>
                    <a:p>
                      <a:r>
                        <a:rPr lang="en-GB" sz="1300" dirty="0"/>
                        <a:t>10</a:t>
                      </a:r>
                    </a:p>
                  </a:txBody>
                  <a:tcPr/>
                </a:tc>
                <a:tc>
                  <a:txBody>
                    <a:bodyPr/>
                    <a:lstStyle/>
                    <a:p>
                      <a:r>
                        <a:rPr lang="en-GB" sz="1300" dirty="0"/>
                        <a:t>1.342</a:t>
                      </a:r>
                    </a:p>
                  </a:txBody>
                  <a:tcPr/>
                </a:tc>
                <a:tc>
                  <a:txBody>
                    <a:bodyPr/>
                    <a:lstStyle/>
                    <a:p>
                      <a:r>
                        <a:rPr lang="en-GB" sz="1300" dirty="0"/>
                        <a:t>214.2</a:t>
                      </a:r>
                    </a:p>
                  </a:txBody>
                  <a:tcPr/>
                </a:tc>
                <a:tc>
                  <a:txBody>
                    <a:bodyPr/>
                    <a:lstStyle/>
                    <a:p>
                      <a:r>
                        <a:rPr lang="en-GB" sz="1300" dirty="0"/>
                        <a:t>10.480</a:t>
                      </a:r>
                    </a:p>
                  </a:txBody>
                  <a:tcPr/>
                </a:tc>
                <a:tc>
                  <a:txBody>
                    <a:bodyPr/>
                    <a:lstStyle/>
                    <a:p>
                      <a:r>
                        <a:rPr lang="en-GB" sz="1300" dirty="0"/>
                        <a:t>12.450</a:t>
                      </a:r>
                    </a:p>
                  </a:txBody>
                  <a:tcPr/>
                </a:tc>
                <a:tc>
                  <a:txBody>
                    <a:bodyPr/>
                    <a:lstStyle/>
                    <a:p>
                      <a:r>
                        <a:rPr lang="en-GB" sz="1300" dirty="0"/>
                        <a:t>2.215</a:t>
                      </a:r>
                    </a:p>
                  </a:txBody>
                  <a:tcPr/>
                </a:tc>
                <a:tc>
                  <a:txBody>
                    <a:bodyPr/>
                    <a:lstStyle/>
                    <a:p>
                      <a:r>
                        <a:rPr lang="en-GB" sz="1300" dirty="0"/>
                        <a:t>0.926</a:t>
                      </a:r>
                    </a:p>
                  </a:txBody>
                  <a:tcPr/>
                </a:tc>
                <a:tc>
                  <a:txBody>
                    <a:bodyPr/>
                    <a:lstStyle/>
                    <a:p>
                      <a:r>
                        <a:rPr lang="en-GB" sz="1300" dirty="0"/>
                        <a:t>1.862</a:t>
                      </a:r>
                    </a:p>
                  </a:txBody>
                  <a:tcPr/>
                </a:tc>
                <a:extLst>
                  <a:ext uri="{0D108BD9-81ED-4DB2-BD59-A6C34878D82A}">
                    <a16:rowId xmlns:a16="http://schemas.microsoft.com/office/drawing/2014/main" val="10002"/>
                  </a:ext>
                </a:extLst>
              </a:tr>
              <a:tr h="396975">
                <a:tc>
                  <a:txBody>
                    <a:bodyPr/>
                    <a:lstStyle/>
                    <a:p>
                      <a:r>
                        <a:rPr lang="en-GB" dirty="0"/>
                        <a:t>Eurozone (€)</a:t>
                      </a:r>
                    </a:p>
                  </a:txBody>
                  <a:tcPr/>
                </a:tc>
                <a:tc>
                  <a:txBody>
                    <a:bodyPr/>
                    <a:lstStyle/>
                    <a:p>
                      <a:r>
                        <a:rPr lang="en-GB" sz="1300" dirty="0"/>
                        <a:t>1.432</a:t>
                      </a:r>
                    </a:p>
                  </a:txBody>
                  <a:tcPr/>
                </a:tc>
                <a:tc>
                  <a:txBody>
                    <a:bodyPr/>
                    <a:lstStyle/>
                    <a:p>
                      <a:r>
                        <a:rPr lang="en-GB" sz="1300" dirty="0"/>
                        <a:t>7.449</a:t>
                      </a:r>
                    </a:p>
                  </a:txBody>
                  <a:tcPr/>
                </a:tc>
                <a:tc>
                  <a:txBody>
                    <a:bodyPr/>
                    <a:lstStyle/>
                    <a:p>
                      <a:r>
                        <a:rPr lang="en-GB" sz="1300" dirty="0"/>
                        <a:t>1</a:t>
                      </a:r>
                    </a:p>
                  </a:txBody>
                  <a:tcPr/>
                </a:tc>
                <a:tc>
                  <a:txBody>
                    <a:bodyPr/>
                    <a:lstStyle/>
                    <a:p>
                      <a:r>
                        <a:rPr lang="en-GB" sz="1300" dirty="0"/>
                        <a:t>159.6</a:t>
                      </a:r>
                    </a:p>
                  </a:txBody>
                  <a:tcPr/>
                </a:tc>
                <a:tc>
                  <a:txBody>
                    <a:bodyPr/>
                    <a:lstStyle/>
                    <a:p>
                      <a:r>
                        <a:rPr lang="en-GB" sz="1300" dirty="0"/>
                        <a:t>7.804</a:t>
                      </a:r>
                    </a:p>
                  </a:txBody>
                  <a:tcPr/>
                </a:tc>
                <a:tc>
                  <a:txBody>
                    <a:bodyPr/>
                    <a:lstStyle/>
                    <a:p>
                      <a:r>
                        <a:rPr lang="en-GB" sz="1300" dirty="0"/>
                        <a:t>9.276</a:t>
                      </a:r>
                    </a:p>
                  </a:txBody>
                  <a:tcPr/>
                </a:tc>
                <a:tc>
                  <a:txBody>
                    <a:bodyPr/>
                    <a:lstStyle/>
                    <a:p>
                      <a:r>
                        <a:rPr lang="en-GB" sz="1300" dirty="0"/>
                        <a:t>1.650</a:t>
                      </a:r>
                    </a:p>
                  </a:txBody>
                  <a:tcPr/>
                </a:tc>
                <a:tc>
                  <a:txBody>
                    <a:bodyPr/>
                    <a:lstStyle/>
                    <a:p>
                      <a:r>
                        <a:rPr lang="en-GB" sz="1300" dirty="0"/>
                        <a:t>0.689</a:t>
                      </a:r>
                    </a:p>
                  </a:txBody>
                  <a:tcPr/>
                </a:tc>
                <a:tc>
                  <a:txBody>
                    <a:bodyPr/>
                    <a:lstStyle/>
                    <a:p>
                      <a:r>
                        <a:rPr lang="en-GB" sz="1300" dirty="0"/>
                        <a:t>1.387</a:t>
                      </a:r>
                    </a:p>
                  </a:txBody>
                  <a:tcPr/>
                </a:tc>
                <a:extLst>
                  <a:ext uri="{0D108BD9-81ED-4DB2-BD59-A6C34878D82A}">
                    <a16:rowId xmlns:a16="http://schemas.microsoft.com/office/drawing/2014/main" val="10003"/>
                  </a:ext>
                </a:extLst>
              </a:tr>
              <a:tr h="396975">
                <a:tc>
                  <a:txBody>
                    <a:bodyPr/>
                    <a:lstStyle/>
                    <a:p>
                      <a:r>
                        <a:rPr lang="en-GB" dirty="0"/>
                        <a:t>Japan (¥)</a:t>
                      </a:r>
                    </a:p>
                  </a:txBody>
                  <a:tcPr/>
                </a:tc>
                <a:tc>
                  <a:txBody>
                    <a:bodyPr/>
                    <a:lstStyle/>
                    <a:p>
                      <a:r>
                        <a:rPr lang="en-GB" sz="1300" dirty="0"/>
                        <a:t>0.898</a:t>
                      </a:r>
                    </a:p>
                  </a:txBody>
                  <a:tcPr/>
                </a:tc>
                <a:tc>
                  <a:txBody>
                    <a:bodyPr/>
                    <a:lstStyle/>
                    <a:p>
                      <a:r>
                        <a:rPr lang="en-GB" sz="1300" dirty="0"/>
                        <a:t>4.668</a:t>
                      </a:r>
                    </a:p>
                  </a:txBody>
                  <a:tcPr/>
                </a:tc>
                <a:tc>
                  <a:txBody>
                    <a:bodyPr/>
                    <a:lstStyle/>
                    <a:p>
                      <a:r>
                        <a:rPr lang="en-GB" sz="1300" dirty="0"/>
                        <a:t>0.627</a:t>
                      </a:r>
                    </a:p>
                  </a:txBody>
                  <a:tcPr/>
                </a:tc>
                <a:tc>
                  <a:txBody>
                    <a:bodyPr/>
                    <a:lstStyle/>
                    <a:p>
                      <a:r>
                        <a:rPr lang="en-GB" sz="1300" dirty="0"/>
                        <a:t>100</a:t>
                      </a:r>
                    </a:p>
                  </a:txBody>
                  <a:tcPr/>
                </a:tc>
                <a:tc>
                  <a:txBody>
                    <a:bodyPr/>
                    <a:lstStyle/>
                    <a:p>
                      <a:r>
                        <a:rPr lang="en-GB" sz="1300" dirty="0"/>
                        <a:t>4.890</a:t>
                      </a:r>
                    </a:p>
                  </a:txBody>
                  <a:tcPr/>
                </a:tc>
                <a:tc>
                  <a:txBody>
                    <a:bodyPr/>
                    <a:lstStyle/>
                    <a:p>
                      <a:r>
                        <a:rPr lang="en-GB" sz="1300" dirty="0"/>
                        <a:t>5.813</a:t>
                      </a:r>
                    </a:p>
                  </a:txBody>
                  <a:tcPr/>
                </a:tc>
                <a:tc>
                  <a:txBody>
                    <a:bodyPr/>
                    <a:lstStyle/>
                    <a:p>
                      <a:r>
                        <a:rPr lang="en-GB" sz="1300" dirty="0"/>
                        <a:t>1.034</a:t>
                      </a:r>
                    </a:p>
                  </a:txBody>
                  <a:tcPr/>
                </a:tc>
                <a:tc>
                  <a:txBody>
                    <a:bodyPr/>
                    <a:lstStyle/>
                    <a:p>
                      <a:r>
                        <a:rPr lang="en-GB" sz="1300" dirty="0"/>
                        <a:t>0.432</a:t>
                      </a:r>
                    </a:p>
                  </a:txBody>
                  <a:tcPr/>
                </a:tc>
                <a:tc>
                  <a:txBody>
                    <a:bodyPr/>
                    <a:lstStyle/>
                    <a:p>
                      <a:r>
                        <a:rPr lang="en-GB" sz="1300" dirty="0"/>
                        <a:t>0.869</a:t>
                      </a:r>
                    </a:p>
                  </a:txBody>
                  <a:tcPr/>
                </a:tc>
                <a:extLst>
                  <a:ext uri="{0D108BD9-81ED-4DB2-BD59-A6C34878D82A}">
                    <a16:rowId xmlns:a16="http://schemas.microsoft.com/office/drawing/2014/main" val="10004"/>
                  </a:ext>
                </a:extLst>
              </a:tr>
              <a:tr h="396975">
                <a:tc>
                  <a:txBody>
                    <a:bodyPr/>
                    <a:lstStyle/>
                    <a:p>
                      <a:r>
                        <a:rPr lang="en-GB" dirty="0"/>
                        <a:t>Norway (NKr)</a:t>
                      </a:r>
                    </a:p>
                  </a:txBody>
                  <a:tcPr/>
                </a:tc>
                <a:tc>
                  <a:txBody>
                    <a:bodyPr/>
                    <a:lstStyle/>
                    <a:p>
                      <a:r>
                        <a:rPr lang="en-GB" sz="1300" dirty="0"/>
                        <a:t>1.835</a:t>
                      </a:r>
                    </a:p>
                  </a:txBody>
                  <a:tcPr/>
                </a:tc>
                <a:tc>
                  <a:txBody>
                    <a:bodyPr/>
                    <a:lstStyle/>
                    <a:p>
                      <a:r>
                        <a:rPr lang="en-GB" sz="1300" dirty="0"/>
                        <a:t>9.545</a:t>
                      </a:r>
                    </a:p>
                  </a:txBody>
                  <a:tcPr/>
                </a:tc>
                <a:tc>
                  <a:txBody>
                    <a:bodyPr/>
                    <a:lstStyle/>
                    <a:p>
                      <a:r>
                        <a:rPr lang="en-GB" sz="1300" dirty="0"/>
                        <a:t>1.281</a:t>
                      </a:r>
                    </a:p>
                  </a:txBody>
                  <a:tcPr/>
                </a:tc>
                <a:tc>
                  <a:txBody>
                    <a:bodyPr/>
                    <a:lstStyle/>
                    <a:p>
                      <a:r>
                        <a:rPr lang="en-GB" sz="1300" dirty="0"/>
                        <a:t>204.5</a:t>
                      </a:r>
                    </a:p>
                  </a:txBody>
                  <a:tcPr/>
                </a:tc>
                <a:tc>
                  <a:txBody>
                    <a:bodyPr/>
                    <a:lstStyle/>
                    <a:p>
                      <a:r>
                        <a:rPr lang="en-GB" sz="1300" dirty="0"/>
                        <a:t>10</a:t>
                      </a:r>
                    </a:p>
                  </a:txBody>
                  <a:tcPr/>
                </a:tc>
                <a:tc>
                  <a:txBody>
                    <a:bodyPr/>
                    <a:lstStyle/>
                    <a:p>
                      <a:r>
                        <a:rPr lang="en-GB" sz="1300" dirty="0"/>
                        <a:t>11.89</a:t>
                      </a:r>
                    </a:p>
                  </a:txBody>
                  <a:tcPr/>
                </a:tc>
                <a:tc>
                  <a:txBody>
                    <a:bodyPr/>
                    <a:lstStyle/>
                    <a:p>
                      <a:r>
                        <a:rPr lang="en-GB" sz="1300" dirty="0"/>
                        <a:t>2.114</a:t>
                      </a:r>
                    </a:p>
                  </a:txBody>
                  <a:tcPr/>
                </a:tc>
                <a:tc>
                  <a:txBody>
                    <a:bodyPr/>
                    <a:lstStyle/>
                    <a:p>
                      <a:r>
                        <a:rPr lang="en-GB" sz="1300" dirty="0"/>
                        <a:t>0.883</a:t>
                      </a:r>
                    </a:p>
                  </a:txBody>
                  <a:tcPr/>
                </a:tc>
                <a:tc>
                  <a:txBody>
                    <a:bodyPr/>
                    <a:lstStyle/>
                    <a:p>
                      <a:r>
                        <a:rPr lang="en-GB" sz="1300" dirty="0"/>
                        <a:t>1.777</a:t>
                      </a:r>
                    </a:p>
                  </a:txBody>
                  <a:tcPr/>
                </a:tc>
                <a:extLst>
                  <a:ext uri="{0D108BD9-81ED-4DB2-BD59-A6C34878D82A}">
                    <a16:rowId xmlns:a16="http://schemas.microsoft.com/office/drawing/2014/main" val="10005"/>
                  </a:ext>
                </a:extLst>
              </a:tr>
              <a:tr h="396975">
                <a:tc>
                  <a:txBody>
                    <a:bodyPr/>
                    <a:lstStyle/>
                    <a:p>
                      <a:r>
                        <a:rPr lang="en-GB" dirty="0"/>
                        <a:t>Sweden (SKr)</a:t>
                      </a:r>
                    </a:p>
                  </a:txBody>
                  <a:tcPr/>
                </a:tc>
                <a:tc>
                  <a:txBody>
                    <a:bodyPr/>
                    <a:lstStyle/>
                    <a:p>
                      <a:r>
                        <a:rPr lang="en-GB" sz="1300" dirty="0"/>
                        <a:t>1.544</a:t>
                      </a:r>
                    </a:p>
                  </a:txBody>
                  <a:tcPr/>
                </a:tc>
                <a:tc>
                  <a:txBody>
                    <a:bodyPr/>
                    <a:lstStyle/>
                    <a:p>
                      <a:r>
                        <a:rPr lang="en-GB" sz="1300" dirty="0"/>
                        <a:t>8.030</a:t>
                      </a:r>
                    </a:p>
                  </a:txBody>
                  <a:tcPr/>
                </a:tc>
                <a:tc>
                  <a:txBody>
                    <a:bodyPr/>
                    <a:lstStyle/>
                    <a:p>
                      <a:r>
                        <a:rPr lang="en-GB" sz="1300" dirty="0"/>
                        <a:t>1.078</a:t>
                      </a:r>
                    </a:p>
                  </a:txBody>
                  <a:tcPr/>
                </a:tc>
                <a:tc>
                  <a:txBody>
                    <a:bodyPr/>
                    <a:lstStyle/>
                    <a:p>
                      <a:r>
                        <a:rPr lang="en-GB" sz="1300" dirty="0"/>
                        <a:t>172.0</a:t>
                      </a:r>
                    </a:p>
                  </a:txBody>
                  <a:tcPr/>
                </a:tc>
                <a:tc>
                  <a:txBody>
                    <a:bodyPr/>
                    <a:lstStyle/>
                    <a:p>
                      <a:r>
                        <a:rPr lang="en-GB" sz="1300" dirty="0"/>
                        <a:t>8.412</a:t>
                      </a:r>
                    </a:p>
                  </a:txBody>
                  <a:tcPr/>
                </a:tc>
                <a:tc>
                  <a:txBody>
                    <a:bodyPr/>
                    <a:lstStyle/>
                    <a:p>
                      <a:r>
                        <a:rPr lang="en-GB" sz="1300" dirty="0"/>
                        <a:t>10</a:t>
                      </a:r>
                    </a:p>
                  </a:txBody>
                  <a:tcPr/>
                </a:tc>
                <a:tc>
                  <a:txBody>
                    <a:bodyPr/>
                    <a:lstStyle/>
                    <a:p>
                      <a:r>
                        <a:rPr lang="en-GB" sz="1300" dirty="0"/>
                        <a:t>1.779</a:t>
                      </a:r>
                    </a:p>
                  </a:txBody>
                  <a:tcPr/>
                </a:tc>
                <a:tc>
                  <a:txBody>
                    <a:bodyPr/>
                    <a:lstStyle/>
                    <a:p>
                      <a:r>
                        <a:rPr lang="en-GB" sz="1300" dirty="0"/>
                        <a:t>0.743</a:t>
                      </a:r>
                    </a:p>
                  </a:txBody>
                  <a:tcPr/>
                </a:tc>
                <a:tc>
                  <a:txBody>
                    <a:bodyPr/>
                    <a:lstStyle/>
                    <a:p>
                      <a:r>
                        <a:rPr lang="en-GB" sz="1300" dirty="0"/>
                        <a:t>1.495</a:t>
                      </a:r>
                    </a:p>
                  </a:txBody>
                  <a:tcPr/>
                </a:tc>
                <a:extLst>
                  <a:ext uri="{0D108BD9-81ED-4DB2-BD59-A6C34878D82A}">
                    <a16:rowId xmlns:a16="http://schemas.microsoft.com/office/drawing/2014/main" val="10006"/>
                  </a:ext>
                </a:extLst>
              </a:tr>
              <a:tr h="396975">
                <a:tc>
                  <a:txBody>
                    <a:bodyPr/>
                    <a:lstStyle/>
                    <a:p>
                      <a:r>
                        <a:rPr lang="en-GB" dirty="0"/>
                        <a:t>Switzerland (SFr)</a:t>
                      </a:r>
                    </a:p>
                  </a:txBody>
                  <a:tcPr/>
                </a:tc>
                <a:tc>
                  <a:txBody>
                    <a:bodyPr/>
                    <a:lstStyle/>
                    <a:p>
                      <a:r>
                        <a:rPr lang="en-GB" sz="1300" dirty="0"/>
                        <a:t>0.868</a:t>
                      </a:r>
                    </a:p>
                  </a:txBody>
                  <a:tcPr/>
                </a:tc>
                <a:tc>
                  <a:txBody>
                    <a:bodyPr/>
                    <a:lstStyle/>
                    <a:p>
                      <a:r>
                        <a:rPr lang="en-GB" sz="1300" dirty="0"/>
                        <a:t>4.514</a:t>
                      </a:r>
                    </a:p>
                  </a:txBody>
                  <a:tcPr/>
                </a:tc>
                <a:tc>
                  <a:txBody>
                    <a:bodyPr/>
                    <a:lstStyle/>
                    <a:p>
                      <a:r>
                        <a:rPr lang="en-GB" sz="1300" dirty="0"/>
                        <a:t>0.606</a:t>
                      </a:r>
                    </a:p>
                  </a:txBody>
                  <a:tcPr/>
                </a:tc>
                <a:tc>
                  <a:txBody>
                    <a:bodyPr/>
                    <a:lstStyle/>
                    <a:p>
                      <a:r>
                        <a:rPr lang="en-GB" sz="1300" dirty="0"/>
                        <a:t>96.71</a:t>
                      </a:r>
                    </a:p>
                  </a:txBody>
                  <a:tcPr/>
                </a:tc>
                <a:tc>
                  <a:txBody>
                    <a:bodyPr/>
                    <a:lstStyle/>
                    <a:p>
                      <a:r>
                        <a:rPr lang="en-GB" sz="1300" dirty="0"/>
                        <a:t>4.729</a:t>
                      </a:r>
                    </a:p>
                  </a:txBody>
                  <a:tcPr/>
                </a:tc>
                <a:tc>
                  <a:txBody>
                    <a:bodyPr/>
                    <a:lstStyle/>
                    <a:p>
                      <a:r>
                        <a:rPr lang="en-GB" sz="1300" dirty="0"/>
                        <a:t>5.622</a:t>
                      </a:r>
                    </a:p>
                  </a:txBody>
                  <a:tcPr/>
                </a:tc>
                <a:tc>
                  <a:txBody>
                    <a:bodyPr/>
                    <a:lstStyle/>
                    <a:p>
                      <a:r>
                        <a:rPr lang="en-GB" sz="1300" dirty="0"/>
                        <a:t>1</a:t>
                      </a:r>
                    </a:p>
                  </a:txBody>
                  <a:tcPr/>
                </a:tc>
                <a:tc>
                  <a:txBody>
                    <a:bodyPr/>
                    <a:lstStyle/>
                    <a:p>
                      <a:r>
                        <a:rPr lang="en-GB" sz="1300" dirty="0"/>
                        <a:t>0.418</a:t>
                      </a:r>
                    </a:p>
                  </a:txBody>
                  <a:tcPr/>
                </a:tc>
                <a:tc>
                  <a:txBody>
                    <a:bodyPr/>
                    <a:lstStyle/>
                    <a:p>
                      <a:r>
                        <a:rPr lang="en-GB" sz="1300" dirty="0"/>
                        <a:t>0.840</a:t>
                      </a:r>
                    </a:p>
                  </a:txBody>
                  <a:tcPr/>
                </a:tc>
                <a:extLst>
                  <a:ext uri="{0D108BD9-81ED-4DB2-BD59-A6C34878D82A}">
                    <a16:rowId xmlns:a16="http://schemas.microsoft.com/office/drawing/2014/main" val="10007"/>
                  </a:ext>
                </a:extLst>
              </a:tr>
              <a:tr h="396975">
                <a:tc>
                  <a:txBody>
                    <a:bodyPr/>
                    <a:lstStyle/>
                    <a:p>
                      <a:r>
                        <a:rPr lang="en-GB" dirty="0"/>
                        <a:t>UK (£)</a:t>
                      </a:r>
                    </a:p>
                  </a:txBody>
                  <a:tcPr/>
                </a:tc>
                <a:tc>
                  <a:txBody>
                    <a:bodyPr/>
                    <a:lstStyle/>
                    <a:p>
                      <a:r>
                        <a:rPr lang="en-GB" sz="1300" dirty="0"/>
                        <a:t>2.077</a:t>
                      </a:r>
                    </a:p>
                  </a:txBody>
                  <a:tcPr/>
                </a:tc>
                <a:tc>
                  <a:txBody>
                    <a:bodyPr/>
                    <a:lstStyle/>
                    <a:p>
                      <a:r>
                        <a:rPr lang="en-GB" sz="1300" dirty="0"/>
                        <a:t>10.80</a:t>
                      </a:r>
                    </a:p>
                  </a:txBody>
                  <a:tcPr/>
                </a:tc>
                <a:tc>
                  <a:txBody>
                    <a:bodyPr/>
                    <a:lstStyle/>
                    <a:p>
                      <a:r>
                        <a:rPr lang="en-GB" sz="1300" dirty="0"/>
                        <a:t>1.450</a:t>
                      </a:r>
                    </a:p>
                  </a:txBody>
                  <a:tcPr/>
                </a:tc>
                <a:tc>
                  <a:txBody>
                    <a:bodyPr/>
                    <a:lstStyle/>
                    <a:p>
                      <a:r>
                        <a:rPr lang="en-GB" sz="1300" dirty="0"/>
                        <a:t>231.5</a:t>
                      </a:r>
                    </a:p>
                  </a:txBody>
                  <a:tcPr/>
                </a:tc>
                <a:tc>
                  <a:txBody>
                    <a:bodyPr/>
                    <a:lstStyle/>
                    <a:p>
                      <a:r>
                        <a:rPr lang="en-GB" sz="1300" dirty="0"/>
                        <a:t>11.32</a:t>
                      </a:r>
                    </a:p>
                  </a:txBody>
                  <a:tcPr/>
                </a:tc>
                <a:tc>
                  <a:txBody>
                    <a:bodyPr/>
                    <a:lstStyle/>
                    <a:p>
                      <a:r>
                        <a:rPr lang="en-GB" sz="1300" dirty="0"/>
                        <a:t>13.45</a:t>
                      </a:r>
                    </a:p>
                  </a:txBody>
                  <a:tcPr/>
                </a:tc>
                <a:tc>
                  <a:txBody>
                    <a:bodyPr/>
                    <a:lstStyle/>
                    <a:p>
                      <a:r>
                        <a:rPr lang="en-GB" sz="1300" dirty="0"/>
                        <a:t>2.393</a:t>
                      </a:r>
                    </a:p>
                  </a:txBody>
                  <a:tcPr/>
                </a:tc>
                <a:tc>
                  <a:txBody>
                    <a:bodyPr/>
                    <a:lstStyle/>
                    <a:p>
                      <a:r>
                        <a:rPr lang="en-GB" sz="1300" dirty="0"/>
                        <a:t>1</a:t>
                      </a:r>
                    </a:p>
                  </a:txBody>
                  <a:tcPr/>
                </a:tc>
                <a:tc>
                  <a:txBody>
                    <a:bodyPr/>
                    <a:lstStyle/>
                    <a:p>
                      <a:r>
                        <a:rPr lang="en-GB" sz="1300" dirty="0"/>
                        <a:t>2.012</a:t>
                      </a:r>
                    </a:p>
                  </a:txBody>
                  <a:tcPr/>
                </a:tc>
                <a:extLst>
                  <a:ext uri="{0D108BD9-81ED-4DB2-BD59-A6C34878D82A}">
                    <a16:rowId xmlns:a16="http://schemas.microsoft.com/office/drawing/2014/main" val="10008"/>
                  </a:ext>
                </a:extLst>
              </a:tr>
              <a:tr h="396975">
                <a:tc>
                  <a:txBody>
                    <a:bodyPr/>
                    <a:lstStyle/>
                    <a:p>
                      <a:r>
                        <a:rPr lang="en-GB" dirty="0"/>
                        <a:t>USA ($)</a:t>
                      </a:r>
                    </a:p>
                  </a:txBody>
                  <a:tcPr/>
                </a:tc>
                <a:tc>
                  <a:txBody>
                    <a:bodyPr/>
                    <a:lstStyle/>
                    <a:p>
                      <a:r>
                        <a:rPr lang="en-GB" sz="1300" dirty="0"/>
                        <a:t>1.033</a:t>
                      </a:r>
                    </a:p>
                  </a:txBody>
                  <a:tcPr/>
                </a:tc>
                <a:tc>
                  <a:txBody>
                    <a:bodyPr/>
                    <a:lstStyle/>
                    <a:p>
                      <a:r>
                        <a:rPr lang="en-GB" sz="1300" dirty="0"/>
                        <a:t>5.371</a:t>
                      </a:r>
                    </a:p>
                  </a:txBody>
                  <a:tcPr/>
                </a:tc>
                <a:tc>
                  <a:txBody>
                    <a:bodyPr/>
                    <a:lstStyle/>
                    <a:p>
                      <a:r>
                        <a:rPr lang="en-GB" sz="1300" dirty="0"/>
                        <a:t>0.721</a:t>
                      </a:r>
                    </a:p>
                  </a:txBody>
                  <a:tcPr/>
                </a:tc>
                <a:tc>
                  <a:txBody>
                    <a:bodyPr/>
                    <a:lstStyle/>
                    <a:p>
                      <a:r>
                        <a:rPr lang="en-GB" sz="1300" dirty="0"/>
                        <a:t>115.1</a:t>
                      </a:r>
                    </a:p>
                  </a:txBody>
                  <a:tcPr/>
                </a:tc>
                <a:tc>
                  <a:txBody>
                    <a:bodyPr/>
                    <a:lstStyle/>
                    <a:p>
                      <a:r>
                        <a:rPr lang="en-GB" sz="1300" dirty="0"/>
                        <a:t>5.627</a:t>
                      </a:r>
                    </a:p>
                  </a:txBody>
                  <a:tcPr/>
                </a:tc>
                <a:tc>
                  <a:txBody>
                    <a:bodyPr/>
                    <a:lstStyle/>
                    <a:p>
                      <a:r>
                        <a:rPr lang="en-GB" sz="1300" dirty="0"/>
                        <a:t>6.689</a:t>
                      </a:r>
                    </a:p>
                  </a:txBody>
                  <a:tcPr/>
                </a:tc>
                <a:tc>
                  <a:txBody>
                    <a:bodyPr/>
                    <a:lstStyle/>
                    <a:p>
                      <a:r>
                        <a:rPr lang="en-GB" sz="1300" dirty="0"/>
                        <a:t>1.190</a:t>
                      </a:r>
                    </a:p>
                  </a:txBody>
                  <a:tcPr/>
                </a:tc>
                <a:tc>
                  <a:txBody>
                    <a:bodyPr/>
                    <a:lstStyle/>
                    <a:p>
                      <a:r>
                        <a:rPr lang="en-GB" sz="1300" dirty="0"/>
                        <a:t>0.497</a:t>
                      </a:r>
                    </a:p>
                  </a:txBody>
                  <a:tcPr/>
                </a:tc>
                <a:tc>
                  <a:txBody>
                    <a:bodyPr/>
                    <a:lstStyle/>
                    <a:p>
                      <a:r>
                        <a:rPr lang="en-GB" sz="1300" dirty="0"/>
                        <a:t>1</a:t>
                      </a:r>
                    </a:p>
                  </a:txBody>
                  <a:tcPr/>
                </a:tc>
                <a:extLst>
                  <a:ext uri="{0D108BD9-81ED-4DB2-BD59-A6C34878D82A}">
                    <a16:rowId xmlns:a16="http://schemas.microsoft.com/office/drawing/2014/main" val="10009"/>
                  </a:ext>
                </a:extLst>
              </a:tr>
            </a:tbl>
          </a:graphicData>
        </a:graphic>
      </p:graphicFrame>
      <p:sp>
        <p:nvSpPr>
          <p:cNvPr id="3" name="Title 2"/>
          <p:cNvSpPr>
            <a:spLocks noGrp="1"/>
          </p:cNvSpPr>
          <p:nvPr>
            <p:ph type="title"/>
          </p:nvPr>
        </p:nvSpPr>
        <p:spPr>
          <a:xfrm>
            <a:off x="0" y="0"/>
            <a:ext cx="12192000" cy="640630"/>
          </a:xfrm>
        </p:spPr>
        <p:txBody>
          <a:bodyPr>
            <a:normAutofit/>
          </a:bodyPr>
          <a:lstStyle/>
          <a:p>
            <a:r>
              <a:rPr lang="en-GB" sz="3200" dirty="0"/>
              <a:t>Bilateral and trade-weighted exchange rates -1</a:t>
            </a:r>
          </a:p>
        </p:txBody>
      </p:sp>
      <p:sp>
        <p:nvSpPr>
          <p:cNvPr id="5" name="TextBox 4"/>
          <p:cNvSpPr txBox="1"/>
          <p:nvPr/>
        </p:nvSpPr>
        <p:spPr>
          <a:xfrm>
            <a:off x="0" y="5033817"/>
            <a:ext cx="12192000" cy="584775"/>
          </a:xfrm>
          <a:prstGeom prst="rect">
            <a:avLst/>
          </a:prstGeom>
          <a:solidFill>
            <a:schemeClr val="tx2">
              <a:lumMod val="75000"/>
            </a:schemeClr>
          </a:solidFill>
        </p:spPr>
        <p:txBody>
          <a:bodyPr wrap="square" rtlCol="0">
            <a:spAutoFit/>
          </a:bodyPr>
          <a:lstStyle/>
          <a:p>
            <a:r>
              <a:rPr lang="en-GB" sz="1600" dirty="0">
                <a:solidFill>
                  <a:schemeClr val="accent1">
                    <a:lumMod val="40000"/>
                    <a:lumOff val="60000"/>
                  </a:schemeClr>
                </a:solidFill>
                <a:latin typeface="Arial" panose="020B0604020202020204"/>
              </a:rPr>
              <a:t>International exchange rates of selected countries as at 13</a:t>
            </a:r>
            <a:r>
              <a:rPr lang="en-GB" sz="1600" baseline="30000" dirty="0">
                <a:solidFill>
                  <a:schemeClr val="accent1">
                    <a:lumMod val="40000"/>
                    <a:lumOff val="60000"/>
                  </a:schemeClr>
                </a:solidFill>
                <a:latin typeface="Arial" panose="020B0604020202020204"/>
              </a:rPr>
              <a:t>th</a:t>
            </a:r>
            <a:r>
              <a:rPr lang="en-GB" sz="1600" dirty="0">
                <a:solidFill>
                  <a:schemeClr val="accent1">
                    <a:lumMod val="40000"/>
                    <a:lumOff val="60000"/>
                  </a:schemeClr>
                </a:solidFill>
                <a:latin typeface="Arial" panose="020B0604020202020204"/>
              </a:rPr>
              <a:t> September 2007</a:t>
            </a:r>
          </a:p>
          <a:p>
            <a:r>
              <a:rPr lang="en-GB" sz="1600" dirty="0">
                <a:solidFill>
                  <a:schemeClr val="accent1">
                    <a:lumMod val="40000"/>
                    <a:lumOff val="60000"/>
                  </a:schemeClr>
                </a:solidFill>
                <a:latin typeface="Arial" panose="020B0604020202020204"/>
              </a:rPr>
              <a:t>Source: </a:t>
            </a:r>
            <a:r>
              <a:rPr lang="en-GB" sz="1600" i="1" dirty="0">
                <a:solidFill>
                  <a:schemeClr val="accent1">
                    <a:lumMod val="40000"/>
                    <a:lumOff val="60000"/>
                  </a:schemeClr>
                </a:solidFill>
                <a:latin typeface="Arial" panose="020B0604020202020204"/>
              </a:rPr>
              <a:t>Financial Times </a:t>
            </a:r>
            <a:r>
              <a:rPr lang="en-GB" sz="1600" dirty="0">
                <a:solidFill>
                  <a:schemeClr val="accent1">
                    <a:lumMod val="40000"/>
                    <a:lumOff val="60000"/>
                  </a:schemeClr>
                </a:solidFill>
                <a:latin typeface="Arial" panose="020B0604020202020204"/>
              </a:rPr>
              <a:t>derived from Reuters</a:t>
            </a:r>
          </a:p>
        </p:txBody>
      </p:sp>
      <p:sp>
        <p:nvSpPr>
          <p:cNvPr id="6" name="Slide Number Placeholder 5"/>
          <p:cNvSpPr>
            <a:spLocks noGrp="1"/>
          </p:cNvSpPr>
          <p:nvPr>
            <p:ph type="sldNum" sz="quarter" idx="12"/>
          </p:nvPr>
        </p:nvSpPr>
        <p:spPr/>
        <p:txBody>
          <a:bodyPr/>
          <a:lstStyle/>
          <a:p>
            <a:fld id="{39C36121-C617-4182-BE9B-5368C33B3086}" type="slidenum">
              <a:rPr lang="en-GB">
                <a:solidFill>
                  <a:prstClr val="black">
                    <a:tint val="75000"/>
                  </a:prstClr>
                </a:solidFill>
                <a:latin typeface="Arial" panose="020B0604020202020204"/>
              </a:rPr>
              <a:pPr/>
              <a:t>15</a:t>
            </a:fld>
            <a:endParaRPr lang="en-GB" dirty="0">
              <a:solidFill>
                <a:prstClr val="black">
                  <a:tint val="75000"/>
                </a:prstClr>
              </a:solidFill>
              <a:latin typeface="Arial" panose="020B0604020202020204"/>
            </a:endParaRPr>
          </a:p>
        </p:txBody>
      </p:sp>
    </p:spTree>
    <p:custDataLst>
      <p:tags r:id="rId1"/>
    </p:custDataLst>
    <p:extLst>
      <p:ext uri="{BB962C8B-B14F-4D97-AF65-F5344CB8AC3E}">
        <p14:creationId xmlns:p14="http://schemas.microsoft.com/office/powerpoint/2010/main" val="16610789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504478"/>
          </a:xfrm>
        </p:spPr>
        <p:txBody>
          <a:bodyPr>
            <a:normAutofit fontScale="90000"/>
          </a:bodyPr>
          <a:lstStyle/>
          <a:p>
            <a:r>
              <a:rPr kumimoji="0" lang="en-GB" sz="3200" b="0" i="0" u="none" strike="noStrike" kern="1200" cap="none" spc="0" normalizeH="0" baseline="0" noProof="0" dirty="0">
                <a:ln>
                  <a:noFill/>
                </a:ln>
                <a:solidFill>
                  <a:srgbClr val="1F497D">
                    <a:lumMod val="40000"/>
                    <a:lumOff val="60000"/>
                  </a:srgbClr>
                </a:solidFill>
                <a:effectLst/>
                <a:uLnTx/>
                <a:uFillTx/>
                <a:latin typeface="Arial" panose="020B0604020202020204"/>
                <a:ea typeface="+mj-ea"/>
                <a:cs typeface="+mj-cs"/>
              </a:rPr>
              <a:t>Bilateral and trade-weighted exchange rates - 2</a:t>
            </a:r>
            <a:endParaRPr lang="en-GB" sz="40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31664121"/>
              </p:ext>
            </p:extLst>
          </p:nvPr>
        </p:nvGraphicFramePr>
        <p:xfrm>
          <a:off x="0" y="653868"/>
          <a:ext cx="12192000" cy="4832529"/>
        </p:xfrm>
        <a:graphic>
          <a:graphicData uri="http://schemas.openxmlformats.org/drawingml/2006/table">
            <a:tbl>
              <a:tblPr firstRow="1" bandRow="1">
                <a:tableStyleId>{5C22544A-7EE6-4342-B048-85BDC9FD1C3A}</a:tableStyleId>
              </a:tblPr>
              <a:tblGrid>
                <a:gridCol w="2937164">
                  <a:extLst>
                    <a:ext uri="{9D8B030D-6E8A-4147-A177-3AD203B41FA5}">
                      <a16:colId xmlns:a16="http://schemas.microsoft.com/office/drawing/2014/main" val="20000"/>
                    </a:ext>
                  </a:extLst>
                </a:gridCol>
                <a:gridCol w="2817091">
                  <a:extLst>
                    <a:ext uri="{9D8B030D-6E8A-4147-A177-3AD203B41FA5}">
                      <a16:colId xmlns:a16="http://schemas.microsoft.com/office/drawing/2014/main" val="20001"/>
                    </a:ext>
                  </a:extLst>
                </a:gridCol>
                <a:gridCol w="4257963">
                  <a:extLst>
                    <a:ext uri="{9D8B030D-6E8A-4147-A177-3AD203B41FA5}">
                      <a16:colId xmlns:a16="http://schemas.microsoft.com/office/drawing/2014/main" val="20002"/>
                    </a:ext>
                  </a:extLst>
                </a:gridCol>
                <a:gridCol w="2179782">
                  <a:extLst>
                    <a:ext uri="{9D8B030D-6E8A-4147-A177-3AD203B41FA5}">
                      <a16:colId xmlns:a16="http://schemas.microsoft.com/office/drawing/2014/main" val="20003"/>
                    </a:ext>
                  </a:extLst>
                </a:gridCol>
              </a:tblGrid>
              <a:tr h="1269150">
                <a:tc>
                  <a:txBody>
                    <a:bodyPr/>
                    <a:lstStyle/>
                    <a:p>
                      <a:r>
                        <a:rPr lang="en-GB" dirty="0"/>
                        <a:t>Trading partner</a:t>
                      </a:r>
                    </a:p>
                  </a:txBody>
                  <a:tcPr/>
                </a:tc>
                <a:tc>
                  <a:txBody>
                    <a:bodyPr/>
                    <a:lstStyle/>
                    <a:p>
                      <a:pPr algn="ctr"/>
                      <a:r>
                        <a:rPr lang="en-GB" dirty="0"/>
                        <a:t>Percentage</a:t>
                      </a:r>
                      <a:r>
                        <a:rPr lang="en-GB" baseline="0" dirty="0"/>
                        <a:t> of total trade (goods only)</a:t>
                      </a:r>
                    </a:p>
                    <a:p>
                      <a:pPr algn="ctr"/>
                      <a:r>
                        <a:rPr lang="en-GB" baseline="0" dirty="0"/>
                        <a:t>1</a:t>
                      </a:r>
                      <a:endParaRPr lang="en-GB" dirty="0"/>
                    </a:p>
                  </a:txBody>
                  <a:tcPr/>
                </a:tc>
                <a:tc>
                  <a:txBody>
                    <a:bodyPr/>
                    <a:lstStyle/>
                    <a:p>
                      <a:pPr algn="ctr"/>
                      <a:r>
                        <a:rPr lang="en-GB" dirty="0"/>
                        <a:t>Assuming</a:t>
                      </a:r>
                      <a:r>
                        <a:rPr lang="en-GB" baseline="0" dirty="0"/>
                        <a:t> today’s</a:t>
                      </a:r>
                      <a:endParaRPr lang="en-GB" dirty="0"/>
                    </a:p>
                    <a:p>
                      <a:pPr algn="ctr"/>
                      <a:r>
                        <a:rPr lang="en-GB" dirty="0"/>
                        <a:t>sterling value exchange  rate</a:t>
                      </a:r>
                    </a:p>
                    <a:p>
                      <a:pPr algn="ctr"/>
                      <a:r>
                        <a:rPr lang="en-GB" dirty="0"/>
                        <a:t>2</a:t>
                      </a:r>
                    </a:p>
                  </a:txBody>
                  <a:tcPr/>
                </a:tc>
                <a:tc>
                  <a:txBody>
                    <a:bodyPr/>
                    <a:lstStyle/>
                    <a:p>
                      <a:pPr algn="ctr"/>
                      <a:r>
                        <a:rPr lang="en-GB" dirty="0"/>
                        <a:t>Trade weighted</a:t>
                      </a:r>
                    </a:p>
                    <a:p>
                      <a:pPr algn="ctr"/>
                      <a:r>
                        <a:rPr lang="en-GB" dirty="0"/>
                        <a:t>Value </a:t>
                      </a:r>
                    </a:p>
                    <a:p>
                      <a:pPr algn="ctr"/>
                      <a:r>
                        <a:rPr lang="en-GB" dirty="0"/>
                        <a:t>(column 2 x column 1)</a:t>
                      </a:r>
                    </a:p>
                  </a:txBody>
                  <a:tcPr/>
                </a:tc>
                <a:extLst>
                  <a:ext uri="{0D108BD9-81ED-4DB2-BD59-A6C34878D82A}">
                    <a16:rowId xmlns:a16="http://schemas.microsoft.com/office/drawing/2014/main" val="10000"/>
                  </a:ext>
                </a:extLst>
              </a:tr>
              <a:tr h="395931">
                <a:tc>
                  <a:txBody>
                    <a:bodyPr/>
                    <a:lstStyle/>
                    <a:p>
                      <a:r>
                        <a:rPr lang="en-GB" dirty="0"/>
                        <a:t>European Union</a:t>
                      </a:r>
                    </a:p>
                  </a:txBody>
                  <a:tcPr/>
                </a:tc>
                <a:tc>
                  <a:txBody>
                    <a:bodyPr/>
                    <a:lstStyle/>
                    <a:p>
                      <a:pPr algn="ctr"/>
                      <a:r>
                        <a:rPr lang="en-GB" dirty="0"/>
                        <a:t>28.6</a:t>
                      </a:r>
                    </a:p>
                  </a:txBody>
                  <a:tcPr/>
                </a:tc>
                <a:tc>
                  <a:txBody>
                    <a:bodyPr/>
                    <a:lstStyle/>
                    <a:p>
                      <a:pPr algn="ctr"/>
                      <a:r>
                        <a:rPr lang="en-GB" dirty="0"/>
                        <a:t>0.9000</a:t>
                      </a:r>
                    </a:p>
                  </a:txBody>
                  <a:tcPr/>
                </a:tc>
                <a:tc>
                  <a:txBody>
                    <a:bodyPr/>
                    <a:lstStyle/>
                    <a:p>
                      <a:pPr algn="ctr"/>
                      <a:r>
                        <a:rPr lang="en-GB" dirty="0"/>
                        <a:t>25.74</a:t>
                      </a:r>
                    </a:p>
                  </a:txBody>
                  <a:tcPr/>
                </a:tc>
                <a:extLst>
                  <a:ext uri="{0D108BD9-81ED-4DB2-BD59-A6C34878D82A}">
                    <a16:rowId xmlns:a16="http://schemas.microsoft.com/office/drawing/2014/main" val="10001"/>
                  </a:ext>
                </a:extLst>
              </a:tr>
              <a:tr h="395931">
                <a:tc>
                  <a:txBody>
                    <a:bodyPr/>
                    <a:lstStyle/>
                    <a:p>
                      <a:r>
                        <a:rPr lang="en-GB" dirty="0"/>
                        <a:t>United States</a:t>
                      </a:r>
                    </a:p>
                  </a:txBody>
                  <a:tcPr/>
                </a:tc>
                <a:tc>
                  <a:txBody>
                    <a:bodyPr/>
                    <a:lstStyle/>
                    <a:p>
                      <a:pPr algn="ctr"/>
                      <a:r>
                        <a:rPr lang="en-GB" dirty="0"/>
                        <a:t>14.5</a:t>
                      </a:r>
                    </a:p>
                  </a:txBody>
                  <a:tcPr/>
                </a:tc>
                <a:tc>
                  <a:txBody>
                    <a:bodyPr/>
                    <a:lstStyle/>
                    <a:p>
                      <a:pPr algn="ctr"/>
                      <a:r>
                        <a:rPr lang="en-GB" dirty="0"/>
                        <a:t>0.7700</a:t>
                      </a:r>
                    </a:p>
                  </a:txBody>
                  <a:tcPr/>
                </a:tc>
                <a:tc>
                  <a:txBody>
                    <a:bodyPr/>
                    <a:lstStyle/>
                    <a:p>
                      <a:pPr algn="ctr"/>
                      <a:r>
                        <a:rPr lang="en-GB" dirty="0"/>
                        <a:t>11.16</a:t>
                      </a:r>
                    </a:p>
                  </a:txBody>
                  <a:tcPr/>
                </a:tc>
                <a:extLst>
                  <a:ext uri="{0D108BD9-81ED-4DB2-BD59-A6C34878D82A}">
                    <a16:rowId xmlns:a16="http://schemas.microsoft.com/office/drawing/2014/main" val="10002"/>
                  </a:ext>
                </a:extLst>
              </a:tr>
              <a:tr h="395931">
                <a:tc>
                  <a:txBody>
                    <a:bodyPr/>
                    <a:lstStyle/>
                    <a:p>
                      <a:r>
                        <a:rPr lang="en-GB" dirty="0"/>
                        <a:t>China</a:t>
                      </a:r>
                    </a:p>
                  </a:txBody>
                  <a:tcPr/>
                </a:tc>
                <a:tc>
                  <a:txBody>
                    <a:bodyPr/>
                    <a:lstStyle/>
                    <a:p>
                      <a:pPr algn="ctr"/>
                      <a:r>
                        <a:rPr lang="en-GB" dirty="0"/>
                        <a:t>9.8</a:t>
                      </a:r>
                    </a:p>
                  </a:txBody>
                  <a:tcPr/>
                </a:tc>
                <a:tc>
                  <a:txBody>
                    <a:bodyPr/>
                    <a:lstStyle/>
                    <a:p>
                      <a:pPr algn="ctr"/>
                      <a:r>
                        <a:rPr lang="en-GB" dirty="0"/>
                        <a:t>0.1100</a:t>
                      </a:r>
                    </a:p>
                  </a:txBody>
                  <a:tcPr/>
                </a:tc>
                <a:tc>
                  <a:txBody>
                    <a:bodyPr/>
                    <a:lstStyle/>
                    <a:p>
                      <a:pPr algn="ctr"/>
                      <a:r>
                        <a:rPr lang="en-GB" dirty="0"/>
                        <a:t>7.55</a:t>
                      </a:r>
                    </a:p>
                  </a:txBody>
                  <a:tcPr/>
                </a:tc>
                <a:extLst>
                  <a:ext uri="{0D108BD9-81ED-4DB2-BD59-A6C34878D82A}">
                    <a16:rowId xmlns:a16="http://schemas.microsoft.com/office/drawing/2014/main" val="10003"/>
                  </a:ext>
                </a:extLst>
              </a:tr>
              <a:tr h="395931">
                <a:tc>
                  <a:txBody>
                    <a:bodyPr/>
                    <a:lstStyle/>
                    <a:p>
                      <a:r>
                        <a:rPr lang="en-GB" dirty="0"/>
                        <a:t>Switzerland</a:t>
                      </a:r>
                    </a:p>
                  </a:txBody>
                  <a:tcPr/>
                </a:tc>
                <a:tc>
                  <a:txBody>
                    <a:bodyPr/>
                    <a:lstStyle/>
                    <a:p>
                      <a:pPr algn="ctr"/>
                      <a:r>
                        <a:rPr lang="en-GB" dirty="0"/>
                        <a:t>5.6</a:t>
                      </a:r>
                    </a:p>
                  </a:txBody>
                  <a:tcPr/>
                </a:tc>
                <a:tc>
                  <a:txBody>
                    <a:bodyPr/>
                    <a:lstStyle/>
                    <a:p>
                      <a:pPr algn="ctr"/>
                      <a:r>
                        <a:rPr lang="en-GB" dirty="0"/>
                        <a:t>0.7700</a:t>
                      </a:r>
                    </a:p>
                  </a:txBody>
                  <a:tcPr/>
                </a:tc>
                <a:tc>
                  <a:txBody>
                    <a:bodyPr/>
                    <a:lstStyle/>
                    <a:p>
                      <a:pPr algn="ctr"/>
                      <a:r>
                        <a:rPr lang="en-GB" dirty="0"/>
                        <a:t>4.32</a:t>
                      </a:r>
                    </a:p>
                  </a:txBody>
                  <a:tcPr/>
                </a:tc>
                <a:extLst>
                  <a:ext uri="{0D108BD9-81ED-4DB2-BD59-A6C34878D82A}">
                    <a16:rowId xmlns:a16="http://schemas.microsoft.com/office/drawing/2014/main" val="10004"/>
                  </a:ext>
                </a:extLst>
              </a:tr>
              <a:tr h="395931">
                <a:tc>
                  <a:txBody>
                    <a:bodyPr/>
                    <a:lstStyle/>
                    <a:p>
                      <a:r>
                        <a:rPr lang="en-GB" dirty="0"/>
                        <a:t>Norway</a:t>
                      </a:r>
                    </a:p>
                  </a:txBody>
                  <a:tcPr/>
                </a:tc>
                <a:tc>
                  <a:txBody>
                    <a:bodyPr/>
                    <a:lstStyle/>
                    <a:p>
                      <a:pPr algn="ctr"/>
                      <a:r>
                        <a:rPr lang="en-GB" dirty="0"/>
                        <a:t>2.9</a:t>
                      </a:r>
                    </a:p>
                  </a:txBody>
                  <a:tcPr/>
                </a:tc>
                <a:tc>
                  <a:txBody>
                    <a:bodyPr/>
                    <a:lstStyle/>
                    <a:p>
                      <a:pPr algn="ctr"/>
                      <a:r>
                        <a:rPr lang="en-GB" dirty="0"/>
                        <a:t>0.0930</a:t>
                      </a:r>
                    </a:p>
                  </a:txBody>
                  <a:tcPr/>
                </a:tc>
                <a:tc>
                  <a:txBody>
                    <a:bodyPr/>
                    <a:lstStyle/>
                    <a:p>
                      <a:pPr algn="ctr"/>
                      <a:r>
                        <a:rPr lang="en-GB" dirty="0"/>
                        <a:t>0.27</a:t>
                      </a:r>
                    </a:p>
                  </a:txBody>
                  <a:tcPr/>
                </a:tc>
                <a:extLst>
                  <a:ext uri="{0D108BD9-81ED-4DB2-BD59-A6C34878D82A}">
                    <a16:rowId xmlns:a16="http://schemas.microsoft.com/office/drawing/2014/main" val="10005"/>
                  </a:ext>
                </a:extLst>
              </a:tr>
              <a:tr h="395931">
                <a:tc>
                  <a:txBody>
                    <a:bodyPr/>
                    <a:lstStyle/>
                    <a:p>
                      <a:r>
                        <a:rPr lang="en-GB" dirty="0"/>
                        <a:t>Canada</a:t>
                      </a:r>
                    </a:p>
                  </a:txBody>
                  <a:tcPr/>
                </a:tc>
                <a:tc>
                  <a:txBody>
                    <a:bodyPr/>
                    <a:lstStyle/>
                    <a:p>
                      <a:pPr algn="ctr"/>
                      <a:r>
                        <a:rPr lang="en-GB" dirty="0"/>
                        <a:t>2.4</a:t>
                      </a:r>
                    </a:p>
                  </a:txBody>
                  <a:tcPr/>
                </a:tc>
                <a:tc>
                  <a:txBody>
                    <a:bodyPr/>
                    <a:lstStyle/>
                    <a:p>
                      <a:pPr algn="ctr"/>
                      <a:r>
                        <a:rPr lang="en-GB" dirty="0"/>
                        <a:t>0.6000</a:t>
                      </a:r>
                    </a:p>
                  </a:txBody>
                  <a:tcPr/>
                </a:tc>
                <a:tc>
                  <a:txBody>
                    <a:bodyPr/>
                    <a:lstStyle/>
                    <a:p>
                      <a:pPr algn="ctr"/>
                      <a:r>
                        <a:rPr lang="en-GB" dirty="0"/>
                        <a:t>1.44</a:t>
                      </a:r>
                    </a:p>
                  </a:txBody>
                  <a:tcPr/>
                </a:tc>
                <a:extLst>
                  <a:ext uri="{0D108BD9-81ED-4DB2-BD59-A6C34878D82A}">
                    <a16:rowId xmlns:a16="http://schemas.microsoft.com/office/drawing/2014/main" val="10006"/>
                  </a:ext>
                </a:extLst>
              </a:tr>
              <a:tr h="395931">
                <a:tc>
                  <a:txBody>
                    <a:bodyPr/>
                    <a:lstStyle/>
                    <a:p>
                      <a:r>
                        <a:rPr lang="en-GB" dirty="0"/>
                        <a:t>Hong Kong</a:t>
                      </a:r>
                    </a:p>
                  </a:txBody>
                  <a:tcPr/>
                </a:tc>
                <a:tc>
                  <a:txBody>
                    <a:bodyPr/>
                    <a:lstStyle/>
                    <a:p>
                      <a:pPr algn="ctr"/>
                      <a:r>
                        <a:rPr lang="en-GB" dirty="0"/>
                        <a:t>2.4</a:t>
                      </a:r>
                    </a:p>
                  </a:txBody>
                  <a:tcPr/>
                </a:tc>
                <a:tc>
                  <a:txBody>
                    <a:bodyPr/>
                    <a:lstStyle/>
                    <a:p>
                      <a:pPr algn="ctr"/>
                      <a:r>
                        <a:rPr lang="en-GB" dirty="0"/>
                        <a:t>0.0980</a:t>
                      </a:r>
                    </a:p>
                  </a:txBody>
                  <a:tcPr/>
                </a:tc>
                <a:tc>
                  <a:txBody>
                    <a:bodyPr/>
                    <a:lstStyle/>
                    <a:p>
                      <a:pPr algn="ctr"/>
                      <a:r>
                        <a:rPr lang="en-GB" dirty="0"/>
                        <a:t>0.23</a:t>
                      </a:r>
                    </a:p>
                  </a:txBody>
                  <a:tcPr/>
                </a:tc>
                <a:extLst>
                  <a:ext uri="{0D108BD9-81ED-4DB2-BD59-A6C34878D82A}">
                    <a16:rowId xmlns:a16="http://schemas.microsoft.com/office/drawing/2014/main" val="10007"/>
                  </a:ext>
                </a:extLst>
              </a:tr>
              <a:tr h="395931">
                <a:tc>
                  <a:txBody>
                    <a:bodyPr/>
                    <a:lstStyle/>
                    <a:p>
                      <a:r>
                        <a:rPr lang="en-GB" dirty="0"/>
                        <a:t>Japan</a:t>
                      </a:r>
                    </a:p>
                  </a:txBody>
                  <a:tcPr/>
                </a:tc>
                <a:tc>
                  <a:txBody>
                    <a:bodyPr/>
                    <a:lstStyle/>
                    <a:p>
                      <a:pPr algn="ctr"/>
                      <a:r>
                        <a:rPr lang="en-GB" dirty="0"/>
                        <a:t>2.0</a:t>
                      </a:r>
                    </a:p>
                  </a:txBody>
                  <a:tcPr/>
                </a:tc>
                <a:tc>
                  <a:txBody>
                    <a:bodyPr/>
                    <a:lstStyle/>
                    <a:p>
                      <a:pPr algn="ctr"/>
                      <a:r>
                        <a:rPr lang="en-GB" dirty="0"/>
                        <a:t>0.0067</a:t>
                      </a:r>
                    </a:p>
                  </a:txBody>
                  <a:tcPr/>
                </a:tc>
                <a:tc>
                  <a:txBody>
                    <a:bodyPr/>
                    <a:lstStyle/>
                    <a:p>
                      <a:pPr algn="ctr"/>
                      <a:r>
                        <a:rPr lang="en-GB" dirty="0"/>
                        <a:t>0.01</a:t>
                      </a:r>
                    </a:p>
                  </a:txBody>
                  <a:tcPr/>
                </a:tc>
                <a:extLst>
                  <a:ext uri="{0D108BD9-81ED-4DB2-BD59-A6C34878D82A}">
                    <a16:rowId xmlns:a16="http://schemas.microsoft.com/office/drawing/2014/main" val="10008"/>
                  </a:ext>
                </a:extLst>
              </a:tr>
              <a:tr h="395931">
                <a:tc>
                  <a:txBody>
                    <a:bodyPr/>
                    <a:lstStyle/>
                    <a:p>
                      <a:endParaRPr lang="en-GB" dirty="0"/>
                    </a:p>
                  </a:txBody>
                  <a:tcPr/>
                </a:tc>
                <a:tc>
                  <a:txBody>
                    <a:bodyPr/>
                    <a:lstStyle/>
                    <a:p>
                      <a:pPr algn="ctr"/>
                      <a:r>
                        <a:rPr lang="en-GB" dirty="0"/>
                        <a:t>68.2</a:t>
                      </a:r>
                    </a:p>
                  </a:txBody>
                  <a:tcPr/>
                </a:tc>
                <a:tc>
                  <a:txBody>
                    <a:bodyPr/>
                    <a:lstStyle/>
                    <a:p>
                      <a:pPr algn="ctr"/>
                      <a:endParaRPr lang="en-GB" dirty="0"/>
                    </a:p>
                  </a:txBody>
                  <a:tcPr/>
                </a:tc>
                <a:tc>
                  <a:txBody>
                    <a:bodyPr/>
                    <a:lstStyle/>
                    <a:p>
                      <a:pPr algn="ctr"/>
                      <a:r>
                        <a:rPr lang="en-GB" dirty="0"/>
                        <a:t>50.72 pence</a:t>
                      </a:r>
                    </a:p>
                  </a:txBody>
                  <a:tcPr/>
                </a:tc>
                <a:extLst>
                  <a:ext uri="{0D108BD9-81ED-4DB2-BD59-A6C34878D82A}">
                    <a16:rowId xmlns:a16="http://schemas.microsoft.com/office/drawing/2014/main" val="10009"/>
                  </a:ext>
                </a:extLst>
              </a:tr>
            </a:tbl>
          </a:graphicData>
        </a:graphic>
      </p:graphicFrame>
      <p:sp>
        <p:nvSpPr>
          <p:cNvPr id="4" name="Slide Number Placeholder 3"/>
          <p:cNvSpPr>
            <a:spLocks noGrp="1"/>
          </p:cNvSpPr>
          <p:nvPr>
            <p:ph type="sldNum" sz="quarter" idx="12"/>
          </p:nvPr>
        </p:nvSpPr>
        <p:spPr/>
        <p:txBody>
          <a:bodyPr/>
          <a:lstStyle/>
          <a:p>
            <a:pPr>
              <a:defRPr/>
            </a:pPr>
            <a:fld id="{E0C1CD87-3D91-490A-AE2D-88E9FFA641C1}" type="slidenum">
              <a:rPr lang="en-GB">
                <a:solidFill>
                  <a:prstClr val="black">
                    <a:tint val="75000"/>
                  </a:prstClr>
                </a:solidFill>
                <a:latin typeface="Arial" panose="020B0604020202020204"/>
              </a:rPr>
              <a:pPr>
                <a:defRPr/>
              </a:pPr>
              <a:t>16</a:t>
            </a:fld>
            <a:endParaRPr lang="en-GB" dirty="0">
              <a:solidFill>
                <a:prstClr val="black">
                  <a:tint val="75000"/>
                </a:prstClr>
              </a:solidFill>
              <a:latin typeface="Arial" panose="020B0604020202020204"/>
            </a:endParaRPr>
          </a:p>
        </p:txBody>
      </p:sp>
    </p:spTree>
    <p:custDataLst>
      <p:tags r:id="rId1"/>
    </p:custDataLst>
    <p:extLst>
      <p:ext uri="{BB962C8B-B14F-4D97-AF65-F5344CB8AC3E}">
        <p14:creationId xmlns:p14="http://schemas.microsoft.com/office/powerpoint/2010/main" val="3161384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549362015"/>
              </p:ext>
            </p:extLst>
          </p:nvPr>
        </p:nvGraphicFramePr>
        <p:xfrm>
          <a:off x="0" y="786767"/>
          <a:ext cx="12191999" cy="4896541"/>
        </p:xfrm>
        <a:graphic>
          <a:graphicData uri="http://schemas.openxmlformats.org/drawingml/2006/table">
            <a:tbl>
              <a:tblPr firstRow="1" bandRow="1">
                <a:tableStyleId>{5C22544A-7EE6-4342-B048-85BDC9FD1C3A}</a:tableStyleId>
              </a:tblPr>
              <a:tblGrid>
                <a:gridCol w="1838036">
                  <a:extLst>
                    <a:ext uri="{9D8B030D-6E8A-4147-A177-3AD203B41FA5}">
                      <a16:colId xmlns:a16="http://schemas.microsoft.com/office/drawing/2014/main" val="20000"/>
                    </a:ext>
                  </a:extLst>
                </a:gridCol>
                <a:gridCol w="4844116">
                  <a:extLst>
                    <a:ext uri="{9D8B030D-6E8A-4147-A177-3AD203B41FA5}">
                      <a16:colId xmlns:a16="http://schemas.microsoft.com/office/drawing/2014/main" val="20001"/>
                    </a:ext>
                  </a:extLst>
                </a:gridCol>
                <a:gridCol w="2461847">
                  <a:extLst>
                    <a:ext uri="{9D8B030D-6E8A-4147-A177-3AD203B41FA5}">
                      <a16:colId xmlns:a16="http://schemas.microsoft.com/office/drawing/2014/main" val="20002"/>
                    </a:ext>
                  </a:extLst>
                </a:gridCol>
                <a:gridCol w="3048000">
                  <a:extLst>
                    <a:ext uri="{9D8B030D-6E8A-4147-A177-3AD203B41FA5}">
                      <a16:colId xmlns:a16="http://schemas.microsoft.com/office/drawing/2014/main" val="20003"/>
                    </a:ext>
                  </a:extLst>
                </a:gridCol>
              </a:tblGrid>
              <a:tr h="631943">
                <a:tc>
                  <a:txBody>
                    <a:bodyPr/>
                    <a:lstStyle/>
                    <a:p>
                      <a:r>
                        <a:rPr lang="en-GB" sz="1400" dirty="0"/>
                        <a:t>As at some </a:t>
                      </a:r>
                      <a:r>
                        <a:rPr lang="en-GB" sz="1400"/>
                        <a:t>previous time</a:t>
                      </a:r>
                      <a:endParaRPr lang="en-GB" sz="1400" dirty="0"/>
                    </a:p>
                  </a:txBody>
                  <a:tcPr/>
                </a:tc>
                <a:tc>
                  <a:txBody>
                    <a:bodyPr/>
                    <a:lstStyle/>
                    <a:p>
                      <a:r>
                        <a:rPr lang="en-GB" sz="1600" dirty="0"/>
                        <a:t>Big Mac price</a:t>
                      </a:r>
                      <a:r>
                        <a:rPr lang="en-GB" sz="1600" baseline="0" dirty="0"/>
                        <a:t> ($)</a:t>
                      </a:r>
                      <a:endParaRPr lang="en-GB" sz="1600" dirty="0"/>
                    </a:p>
                  </a:txBody>
                  <a:tcPr/>
                </a:tc>
                <a:tc>
                  <a:txBody>
                    <a:bodyPr/>
                    <a:lstStyle/>
                    <a:p>
                      <a:r>
                        <a:rPr lang="en-GB" sz="1600" baseline="0" dirty="0"/>
                        <a:t>Local price as a % of US price</a:t>
                      </a:r>
                    </a:p>
                  </a:txBody>
                  <a:tcPr/>
                </a:tc>
                <a:tc>
                  <a:txBody>
                    <a:bodyPr/>
                    <a:lstStyle/>
                    <a:p>
                      <a:r>
                        <a:rPr lang="en-GB" sz="1600" dirty="0"/>
                        <a:t>Currency under/</a:t>
                      </a:r>
                    </a:p>
                    <a:p>
                      <a:r>
                        <a:rPr lang="en-GB" sz="1600" dirty="0"/>
                        <a:t>over valued  (%)</a:t>
                      </a:r>
                    </a:p>
                  </a:txBody>
                  <a:tcPr/>
                </a:tc>
                <a:extLst>
                  <a:ext uri="{0D108BD9-81ED-4DB2-BD59-A6C34878D82A}">
                    <a16:rowId xmlns:a16="http://schemas.microsoft.com/office/drawing/2014/main" val="10000"/>
                  </a:ext>
                </a:extLst>
              </a:tr>
              <a:tr h="328046">
                <a:tc>
                  <a:txBody>
                    <a:bodyPr/>
                    <a:lstStyle/>
                    <a:p>
                      <a:r>
                        <a:rPr lang="en-GB" sz="1400" dirty="0"/>
                        <a:t>Switzerland</a:t>
                      </a:r>
                    </a:p>
                  </a:txBody>
                  <a:tcPr/>
                </a:tc>
                <a:tc>
                  <a:txBody>
                    <a:bodyPr/>
                    <a:lstStyle/>
                    <a:p>
                      <a:r>
                        <a:rPr lang="en-GB" sz="1500" dirty="0"/>
                        <a:t>6.81</a:t>
                      </a:r>
                    </a:p>
                  </a:txBody>
                  <a:tcPr/>
                </a:tc>
                <a:tc>
                  <a:txBody>
                    <a:bodyPr/>
                    <a:lstStyle/>
                    <a:p>
                      <a:pPr algn="ctr"/>
                      <a:r>
                        <a:rPr lang="en-GB" sz="1500" dirty="0"/>
                        <a:t>162.1%</a:t>
                      </a:r>
                    </a:p>
                  </a:txBody>
                  <a:tcPr/>
                </a:tc>
                <a:tc>
                  <a:txBody>
                    <a:bodyPr/>
                    <a:lstStyle/>
                    <a:p>
                      <a:pPr algn="ctr"/>
                      <a:r>
                        <a:rPr lang="en-GB" sz="1500" dirty="0"/>
                        <a:t>+62.1%</a:t>
                      </a:r>
                    </a:p>
                  </a:txBody>
                  <a:tcPr/>
                </a:tc>
                <a:extLst>
                  <a:ext uri="{0D108BD9-81ED-4DB2-BD59-A6C34878D82A}">
                    <a16:rowId xmlns:a16="http://schemas.microsoft.com/office/drawing/2014/main" val="10001"/>
                  </a:ext>
                </a:extLst>
              </a:tr>
              <a:tr h="328046">
                <a:tc>
                  <a:txBody>
                    <a:bodyPr/>
                    <a:lstStyle/>
                    <a:p>
                      <a:r>
                        <a:rPr lang="en-GB" sz="1400" dirty="0"/>
                        <a:t>Sweden</a:t>
                      </a:r>
                    </a:p>
                  </a:txBody>
                  <a:tcPr/>
                </a:tc>
                <a:tc>
                  <a:txBody>
                    <a:bodyPr/>
                    <a:lstStyle/>
                    <a:p>
                      <a:r>
                        <a:rPr lang="en-GB" sz="1500" dirty="0"/>
                        <a:t>5.91</a:t>
                      </a:r>
                    </a:p>
                  </a:txBody>
                  <a:tcPr/>
                </a:tc>
                <a:tc>
                  <a:txBody>
                    <a:bodyPr/>
                    <a:lstStyle/>
                    <a:p>
                      <a:pPr algn="ctr"/>
                      <a:r>
                        <a:rPr lang="en-GB" sz="1500" dirty="0"/>
                        <a:t>141.1%</a:t>
                      </a:r>
                    </a:p>
                  </a:txBody>
                  <a:tcPr/>
                </a:tc>
                <a:tc>
                  <a:txBody>
                    <a:bodyPr/>
                    <a:lstStyle/>
                    <a:p>
                      <a:pPr algn="ctr"/>
                      <a:r>
                        <a:rPr lang="en-GB" sz="1500" dirty="0"/>
                        <a:t>+41.1%</a:t>
                      </a:r>
                    </a:p>
                  </a:txBody>
                  <a:tcPr/>
                </a:tc>
                <a:extLst>
                  <a:ext uri="{0D108BD9-81ED-4DB2-BD59-A6C34878D82A}">
                    <a16:rowId xmlns:a16="http://schemas.microsoft.com/office/drawing/2014/main" val="10002"/>
                  </a:ext>
                </a:extLst>
              </a:tr>
              <a:tr h="328046">
                <a:tc>
                  <a:txBody>
                    <a:bodyPr/>
                    <a:lstStyle/>
                    <a:p>
                      <a:r>
                        <a:rPr lang="en-GB" sz="1400" dirty="0"/>
                        <a:t>Brazil</a:t>
                      </a:r>
                    </a:p>
                  </a:txBody>
                  <a:tcPr/>
                </a:tc>
                <a:tc>
                  <a:txBody>
                    <a:bodyPr/>
                    <a:lstStyle/>
                    <a:p>
                      <a:r>
                        <a:rPr lang="en-GB" sz="1500" dirty="0"/>
                        <a:t>5.68</a:t>
                      </a:r>
                    </a:p>
                  </a:txBody>
                  <a:tcPr/>
                </a:tc>
                <a:tc>
                  <a:txBody>
                    <a:bodyPr/>
                    <a:lstStyle/>
                    <a:p>
                      <a:pPr algn="ctr"/>
                      <a:r>
                        <a:rPr lang="en-GB" sz="1500" dirty="0"/>
                        <a:t>135.2%</a:t>
                      </a:r>
                    </a:p>
                  </a:txBody>
                  <a:tcPr/>
                </a:tc>
                <a:tc>
                  <a:txBody>
                    <a:bodyPr/>
                    <a:lstStyle/>
                    <a:p>
                      <a:pPr algn="ctr"/>
                      <a:r>
                        <a:rPr lang="en-GB" sz="1500" dirty="0"/>
                        <a:t>+35.2%</a:t>
                      </a:r>
                    </a:p>
                  </a:txBody>
                  <a:tcPr/>
                </a:tc>
                <a:extLst>
                  <a:ext uri="{0D108BD9-81ED-4DB2-BD59-A6C34878D82A}">
                    <a16:rowId xmlns:a16="http://schemas.microsoft.com/office/drawing/2014/main" val="10003"/>
                  </a:ext>
                </a:extLst>
              </a:tr>
              <a:tr h="328046">
                <a:tc>
                  <a:txBody>
                    <a:bodyPr/>
                    <a:lstStyle/>
                    <a:p>
                      <a:r>
                        <a:rPr lang="en-GB" sz="1400" dirty="0"/>
                        <a:t>Australia</a:t>
                      </a:r>
                    </a:p>
                  </a:txBody>
                  <a:tcPr/>
                </a:tc>
                <a:tc>
                  <a:txBody>
                    <a:bodyPr/>
                    <a:lstStyle/>
                    <a:p>
                      <a:r>
                        <a:rPr lang="en-GB" sz="1500" dirty="0"/>
                        <a:t>4.94</a:t>
                      </a:r>
                    </a:p>
                  </a:txBody>
                  <a:tcPr/>
                </a:tc>
                <a:tc>
                  <a:txBody>
                    <a:bodyPr/>
                    <a:lstStyle/>
                    <a:p>
                      <a:pPr algn="ctr"/>
                      <a:r>
                        <a:rPr lang="en-GB" sz="1500" dirty="0"/>
                        <a:t>117.6%</a:t>
                      </a:r>
                    </a:p>
                  </a:txBody>
                  <a:tcPr/>
                </a:tc>
                <a:tc>
                  <a:txBody>
                    <a:bodyPr/>
                    <a:lstStyle/>
                    <a:p>
                      <a:pPr algn="ctr"/>
                      <a:r>
                        <a:rPr lang="en-GB" sz="1500" dirty="0"/>
                        <a:t>+17.6%</a:t>
                      </a:r>
                    </a:p>
                  </a:txBody>
                  <a:tcPr/>
                </a:tc>
                <a:extLst>
                  <a:ext uri="{0D108BD9-81ED-4DB2-BD59-A6C34878D82A}">
                    <a16:rowId xmlns:a16="http://schemas.microsoft.com/office/drawing/2014/main" val="10004"/>
                  </a:ext>
                </a:extLst>
              </a:tr>
              <a:tr h="328046">
                <a:tc>
                  <a:txBody>
                    <a:bodyPr/>
                    <a:lstStyle/>
                    <a:p>
                      <a:r>
                        <a:rPr lang="en-GB" sz="1400" dirty="0"/>
                        <a:t>Columbia</a:t>
                      </a:r>
                    </a:p>
                  </a:txBody>
                  <a:tcPr/>
                </a:tc>
                <a:tc>
                  <a:txBody>
                    <a:bodyPr/>
                    <a:lstStyle/>
                    <a:p>
                      <a:r>
                        <a:rPr lang="en-GB" sz="1500" dirty="0"/>
                        <a:t>4.54</a:t>
                      </a:r>
                    </a:p>
                  </a:txBody>
                  <a:tcPr/>
                </a:tc>
                <a:tc>
                  <a:txBody>
                    <a:bodyPr/>
                    <a:lstStyle/>
                    <a:p>
                      <a:pPr algn="ctr"/>
                      <a:r>
                        <a:rPr lang="en-GB" sz="1500" dirty="0"/>
                        <a:t>108.1%</a:t>
                      </a:r>
                    </a:p>
                  </a:txBody>
                  <a:tcPr/>
                </a:tc>
                <a:tc>
                  <a:txBody>
                    <a:bodyPr/>
                    <a:lstStyle/>
                    <a:p>
                      <a:pPr algn="ctr"/>
                      <a:r>
                        <a:rPr lang="en-GB" sz="1500" dirty="0"/>
                        <a:t> + 8.1%</a:t>
                      </a:r>
                    </a:p>
                  </a:txBody>
                  <a:tcPr/>
                </a:tc>
                <a:extLst>
                  <a:ext uri="{0D108BD9-81ED-4DB2-BD59-A6C34878D82A}">
                    <a16:rowId xmlns:a16="http://schemas.microsoft.com/office/drawing/2014/main" val="10005"/>
                  </a:ext>
                </a:extLst>
              </a:tr>
              <a:tr h="328046">
                <a:tc>
                  <a:txBody>
                    <a:bodyPr/>
                    <a:lstStyle/>
                    <a:p>
                      <a:r>
                        <a:rPr lang="en-GB" sz="1400" dirty="0"/>
                        <a:t>Eurozone</a:t>
                      </a:r>
                    </a:p>
                  </a:txBody>
                  <a:tcPr/>
                </a:tc>
                <a:tc>
                  <a:txBody>
                    <a:bodyPr/>
                    <a:lstStyle/>
                    <a:p>
                      <a:r>
                        <a:rPr lang="en-GB" sz="1500" dirty="0"/>
                        <a:t>4.43</a:t>
                      </a:r>
                    </a:p>
                  </a:txBody>
                  <a:tcPr/>
                </a:tc>
                <a:tc>
                  <a:txBody>
                    <a:bodyPr/>
                    <a:lstStyle/>
                    <a:p>
                      <a:pPr algn="ctr"/>
                      <a:r>
                        <a:rPr lang="en-GB" sz="1500" dirty="0"/>
                        <a:t>105.4%</a:t>
                      </a:r>
                    </a:p>
                  </a:txBody>
                  <a:tcPr/>
                </a:tc>
                <a:tc>
                  <a:txBody>
                    <a:bodyPr/>
                    <a:lstStyle/>
                    <a:p>
                      <a:pPr algn="ctr"/>
                      <a:r>
                        <a:rPr lang="en-GB" sz="1500" dirty="0"/>
                        <a:t>  +5.4%</a:t>
                      </a:r>
                    </a:p>
                  </a:txBody>
                  <a:tcPr/>
                </a:tc>
                <a:extLst>
                  <a:ext uri="{0D108BD9-81ED-4DB2-BD59-A6C34878D82A}">
                    <a16:rowId xmlns:a16="http://schemas.microsoft.com/office/drawing/2014/main" val="10006"/>
                  </a:ext>
                </a:extLst>
              </a:tr>
              <a:tr h="328046">
                <a:tc>
                  <a:txBody>
                    <a:bodyPr/>
                    <a:lstStyle/>
                    <a:p>
                      <a:r>
                        <a:rPr lang="en-GB" sz="1400" dirty="0"/>
                        <a:t>United States</a:t>
                      </a:r>
                    </a:p>
                  </a:txBody>
                  <a:tcPr/>
                </a:tc>
                <a:tc>
                  <a:txBody>
                    <a:bodyPr/>
                    <a:lstStyle/>
                    <a:p>
                      <a:r>
                        <a:rPr lang="en-GB" sz="1500" dirty="0"/>
                        <a:t>4.20</a:t>
                      </a:r>
                    </a:p>
                  </a:txBody>
                  <a:tcPr/>
                </a:tc>
                <a:tc>
                  <a:txBody>
                    <a:bodyPr/>
                    <a:lstStyle/>
                    <a:p>
                      <a:pPr algn="ctr"/>
                      <a:r>
                        <a:rPr lang="en-GB" sz="1500" dirty="0"/>
                        <a:t>100.0%</a:t>
                      </a:r>
                    </a:p>
                  </a:txBody>
                  <a:tcPr/>
                </a:tc>
                <a:tc>
                  <a:txBody>
                    <a:bodyPr/>
                    <a:lstStyle/>
                    <a:p>
                      <a:pPr algn="ctr"/>
                      <a:r>
                        <a:rPr lang="en-GB" sz="1500" dirty="0"/>
                        <a:t>     N/a</a:t>
                      </a:r>
                    </a:p>
                  </a:txBody>
                  <a:tcPr/>
                </a:tc>
                <a:extLst>
                  <a:ext uri="{0D108BD9-81ED-4DB2-BD59-A6C34878D82A}">
                    <a16:rowId xmlns:a16="http://schemas.microsoft.com/office/drawing/2014/main" val="10007"/>
                  </a:ext>
                </a:extLst>
              </a:tr>
              <a:tr h="328046">
                <a:tc>
                  <a:txBody>
                    <a:bodyPr/>
                    <a:lstStyle/>
                    <a:p>
                      <a:r>
                        <a:rPr lang="en-GB" sz="1400" dirty="0"/>
                        <a:t>Britain</a:t>
                      </a:r>
                    </a:p>
                  </a:txBody>
                  <a:tcPr/>
                </a:tc>
                <a:tc>
                  <a:txBody>
                    <a:bodyPr/>
                    <a:lstStyle/>
                    <a:p>
                      <a:r>
                        <a:rPr lang="en-GB" sz="1500" dirty="0"/>
                        <a:t>3.82 </a:t>
                      </a:r>
                      <a:r>
                        <a:rPr lang="en-GB" sz="1500" dirty="0">
                          <a:solidFill>
                            <a:srgbClr val="FF0000"/>
                          </a:solidFill>
                        </a:rPr>
                        <a:t> As at today’s prices (11/7/23) £4.19/1.23 = $3.41</a:t>
                      </a:r>
                    </a:p>
                  </a:txBody>
                  <a:tcPr/>
                </a:tc>
                <a:tc>
                  <a:txBody>
                    <a:bodyPr/>
                    <a:lstStyle/>
                    <a:p>
                      <a:pPr algn="ctr"/>
                      <a:r>
                        <a:rPr lang="en-GB" sz="1500" dirty="0"/>
                        <a:t>  91.5%</a:t>
                      </a:r>
                    </a:p>
                  </a:txBody>
                  <a:tcPr/>
                </a:tc>
                <a:tc>
                  <a:txBody>
                    <a:bodyPr/>
                    <a:lstStyle/>
                    <a:p>
                      <a:pPr algn="ctr"/>
                      <a:r>
                        <a:rPr lang="en-GB" sz="1500" dirty="0"/>
                        <a:t>  - 8.5%</a:t>
                      </a:r>
                    </a:p>
                  </a:txBody>
                  <a:tcPr/>
                </a:tc>
                <a:extLst>
                  <a:ext uri="{0D108BD9-81ED-4DB2-BD59-A6C34878D82A}">
                    <a16:rowId xmlns:a16="http://schemas.microsoft.com/office/drawing/2014/main" val="10008"/>
                  </a:ext>
                </a:extLst>
              </a:tr>
              <a:tr h="328046">
                <a:tc>
                  <a:txBody>
                    <a:bodyPr/>
                    <a:lstStyle/>
                    <a:p>
                      <a:r>
                        <a:rPr lang="en-GB" sz="1400" dirty="0"/>
                        <a:t>Singapore</a:t>
                      </a:r>
                    </a:p>
                  </a:txBody>
                  <a:tcPr/>
                </a:tc>
                <a:tc>
                  <a:txBody>
                    <a:bodyPr/>
                    <a:lstStyle/>
                    <a:p>
                      <a:r>
                        <a:rPr lang="en-GB" sz="1500" dirty="0"/>
                        <a:t>3.75</a:t>
                      </a:r>
                    </a:p>
                  </a:txBody>
                  <a:tcPr/>
                </a:tc>
                <a:tc>
                  <a:txBody>
                    <a:bodyPr/>
                    <a:lstStyle/>
                    <a:p>
                      <a:pPr algn="ctr"/>
                      <a:r>
                        <a:rPr lang="en-GB" sz="1500" dirty="0"/>
                        <a:t>  89.3%</a:t>
                      </a:r>
                    </a:p>
                  </a:txBody>
                  <a:tcPr/>
                </a:tc>
                <a:tc>
                  <a:txBody>
                    <a:bodyPr/>
                    <a:lstStyle/>
                    <a:p>
                      <a:pPr algn="ctr"/>
                      <a:r>
                        <a:rPr lang="en-GB" sz="1500" dirty="0"/>
                        <a:t>  -10.7%</a:t>
                      </a:r>
                    </a:p>
                  </a:txBody>
                  <a:tcPr/>
                </a:tc>
                <a:extLst>
                  <a:ext uri="{0D108BD9-81ED-4DB2-BD59-A6C34878D82A}">
                    <a16:rowId xmlns:a16="http://schemas.microsoft.com/office/drawing/2014/main" val="10009"/>
                  </a:ext>
                </a:extLst>
              </a:tr>
              <a:tr h="328046">
                <a:tc>
                  <a:txBody>
                    <a:bodyPr/>
                    <a:lstStyle/>
                    <a:p>
                      <a:r>
                        <a:rPr lang="en-GB" sz="1400" dirty="0"/>
                        <a:t>Saudi Arabia</a:t>
                      </a:r>
                    </a:p>
                  </a:txBody>
                  <a:tcPr/>
                </a:tc>
                <a:tc>
                  <a:txBody>
                    <a:bodyPr/>
                    <a:lstStyle/>
                    <a:p>
                      <a:r>
                        <a:rPr lang="en-GB" sz="1500" dirty="0"/>
                        <a:t>2.67</a:t>
                      </a:r>
                    </a:p>
                  </a:txBody>
                  <a:tcPr/>
                </a:tc>
                <a:tc>
                  <a:txBody>
                    <a:bodyPr/>
                    <a:lstStyle/>
                    <a:p>
                      <a:pPr algn="ctr"/>
                      <a:r>
                        <a:rPr lang="en-GB" sz="1500" dirty="0"/>
                        <a:t>  63.6%</a:t>
                      </a:r>
                    </a:p>
                  </a:txBody>
                  <a:tcPr/>
                </a:tc>
                <a:tc>
                  <a:txBody>
                    <a:bodyPr/>
                    <a:lstStyle/>
                    <a:p>
                      <a:pPr algn="ctr"/>
                      <a:r>
                        <a:rPr lang="en-GB" sz="1500" dirty="0"/>
                        <a:t>  -36.4%</a:t>
                      </a:r>
                    </a:p>
                  </a:txBody>
                  <a:tcPr/>
                </a:tc>
                <a:extLst>
                  <a:ext uri="{0D108BD9-81ED-4DB2-BD59-A6C34878D82A}">
                    <a16:rowId xmlns:a16="http://schemas.microsoft.com/office/drawing/2014/main" val="10010"/>
                  </a:ext>
                </a:extLst>
              </a:tr>
              <a:tr h="328046">
                <a:tc>
                  <a:txBody>
                    <a:bodyPr/>
                    <a:lstStyle/>
                    <a:p>
                      <a:r>
                        <a:rPr lang="en-GB" sz="1400" dirty="0"/>
                        <a:t>South Africa</a:t>
                      </a:r>
                    </a:p>
                  </a:txBody>
                  <a:tcPr/>
                </a:tc>
                <a:tc>
                  <a:txBody>
                    <a:bodyPr/>
                    <a:lstStyle/>
                    <a:p>
                      <a:r>
                        <a:rPr lang="en-GB" sz="1500" dirty="0"/>
                        <a:t>2.45</a:t>
                      </a:r>
                    </a:p>
                  </a:txBody>
                  <a:tcPr/>
                </a:tc>
                <a:tc>
                  <a:txBody>
                    <a:bodyPr/>
                    <a:lstStyle/>
                    <a:p>
                      <a:pPr algn="ctr"/>
                      <a:r>
                        <a:rPr lang="en-GB" sz="1500" dirty="0"/>
                        <a:t>  58.3%</a:t>
                      </a:r>
                    </a:p>
                  </a:txBody>
                  <a:tcPr/>
                </a:tc>
                <a:tc>
                  <a:txBody>
                    <a:bodyPr/>
                    <a:lstStyle/>
                    <a:p>
                      <a:pPr algn="ctr"/>
                      <a:r>
                        <a:rPr lang="en-GB" sz="1500" dirty="0"/>
                        <a:t>  -41.7%</a:t>
                      </a:r>
                    </a:p>
                  </a:txBody>
                  <a:tcPr/>
                </a:tc>
                <a:extLst>
                  <a:ext uri="{0D108BD9-81ED-4DB2-BD59-A6C34878D82A}">
                    <a16:rowId xmlns:a16="http://schemas.microsoft.com/office/drawing/2014/main" val="10011"/>
                  </a:ext>
                </a:extLst>
              </a:tr>
              <a:tr h="328046">
                <a:tc>
                  <a:txBody>
                    <a:bodyPr/>
                    <a:lstStyle/>
                    <a:p>
                      <a:r>
                        <a:rPr lang="en-GB" sz="1400" dirty="0"/>
                        <a:t>China</a:t>
                      </a:r>
                    </a:p>
                  </a:txBody>
                  <a:tcPr/>
                </a:tc>
                <a:tc>
                  <a:txBody>
                    <a:bodyPr/>
                    <a:lstStyle/>
                    <a:p>
                      <a:r>
                        <a:rPr lang="en-GB" sz="1500" dirty="0"/>
                        <a:t>2.44</a:t>
                      </a:r>
                    </a:p>
                  </a:txBody>
                  <a:tcPr/>
                </a:tc>
                <a:tc>
                  <a:txBody>
                    <a:bodyPr/>
                    <a:lstStyle/>
                    <a:p>
                      <a:pPr algn="ctr"/>
                      <a:r>
                        <a:rPr lang="en-GB" sz="1500" dirty="0"/>
                        <a:t>  </a:t>
                      </a:r>
                      <a:r>
                        <a:rPr lang="en-GB" sz="1500" baseline="0" dirty="0"/>
                        <a:t>58.1%</a:t>
                      </a:r>
                      <a:endParaRPr lang="en-GB" sz="1500" dirty="0"/>
                    </a:p>
                  </a:txBody>
                  <a:tcPr/>
                </a:tc>
                <a:tc>
                  <a:txBody>
                    <a:bodyPr/>
                    <a:lstStyle/>
                    <a:p>
                      <a:pPr algn="ctr"/>
                      <a:r>
                        <a:rPr lang="en-GB" sz="1500" dirty="0"/>
                        <a:t>  -41.9%</a:t>
                      </a:r>
                    </a:p>
                  </a:txBody>
                  <a:tcPr/>
                </a:tc>
                <a:extLst>
                  <a:ext uri="{0D108BD9-81ED-4DB2-BD59-A6C34878D82A}">
                    <a16:rowId xmlns:a16="http://schemas.microsoft.com/office/drawing/2014/main" val="10012"/>
                  </a:ext>
                </a:extLst>
              </a:tr>
              <a:tr h="328046">
                <a:tc>
                  <a:txBody>
                    <a:bodyPr/>
                    <a:lstStyle/>
                    <a:p>
                      <a:r>
                        <a:rPr lang="en-GB" sz="1400" dirty="0"/>
                        <a:t>India</a:t>
                      </a:r>
                    </a:p>
                  </a:txBody>
                  <a:tcPr/>
                </a:tc>
                <a:tc>
                  <a:txBody>
                    <a:bodyPr/>
                    <a:lstStyle/>
                    <a:p>
                      <a:r>
                        <a:rPr lang="en-GB" sz="1500" dirty="0"/>
                        <a:t>1.62</a:t>
                      </a:r>
                    </a:p>
                  </a:txBody>
                  <a:tcPr/>
                </a:tc>
                <a:tc>
                  <a:txBody>
                    <a:bodyPr/>
                    <a:lstStyle/>
                    <a:p>
                      <a:pPr algn="ctr"/>
                      <a:r>
                        <a:rPr lang="en-GB" sz="1500" dirty="0"/>
                        <a:t>  38.2%</a:t>
                      </a:r>
                    </a:p>
                  </a:txBody>
                  <a:tcPr/>
                </a:tc>
                <a:tc>
                  <a:txBody>
                    <a:bodyPr/>
                    <a:lstStyle/>
                    <a:p>
                      <a:pPr algn="ctr"/>
                      <a:r>
                        <a:rPr lang="en-GB" sz="1500" dirty="0"/>
                        <a:t>  -61.8%</a:t>
                      </a:r>
                    </a:p>
                  </a:txBody>
                  <a:tcPr/>
                </a:tc>
                <a:extLst>
                  <a:ext uri="{0D108BD9-81ED-4DB2-BD59-A6C34878D82A}">
                    <a16:rowId xmlns:a16="http://schemas.microsoft.com/office/drawing/2014/main" val="10013"/>
                  </a:ext>
                </a:extLst>
              </a:tr>
            </a:tbl>
          </a:graphicData>
        </a:graphic>
      </p:graphicFrame>
      <p:sp>
        <p:nvSpPr>
          <p:cNvPr id="3" name="Title 2"/>
          <p:cNvSpPr>
            <a:spLocks noGrp="1"/>
          </p:cNvSpPr>
          <p:nvPr>
            <p:ph type="title"/>
          </p:nvPr>
        </p:nvSpPr>
        <p:spPr>
          <a:xfrm>
            <a:off x="1" y="0"/>
            <a:ext cx="12192000" cy="714356"/>
          </a:xfrm>
        </p:spPr>
        <p:txBody>
          <a:bodyPr>
            <a:normAutofit/>
          </a:bodyPr>
          <a:lstStyle/>
          <a:p>
            <a:r>
              <a:rPr lang="en-GB" sz="3600" dirty="0"/>
              <a:t>Burgernomics- 1</a:t>
            </a:r>
          </a:p>
        </p:txBody>
      </p:sp>
      <p:sp>
        <p:nvSpPr>
          <p:cNvPr id="8" name="Slide Number Placeholder 7"/>
          <p:cNvSpPr>
            <a:spLocks noGrp="1"/>
          </p:cNvSpPr>
          <p:nvPr>
            <p:ph type="sldNum" sz="quarter" idx="12"/>
          </p:nvPr>
        </p:nvSpPr>
        <p:spPr/>
        <p:txBody>
          <a:bodyPr/>
          <a:lstStyle/>
          <a:p>
            <a:fld id="{39C36121-C617-4182-BE9B-5368C33B3086}" type="slidenum">
              <a:rPr lang="en-GB" smtClean="0"/>
              <a:pPr/>
              <a:t>17</a:t>
            </a:fld>
            <a:endParaRPr lang="en-GB" dirty="0"/>
          </a:p>
        </p:txBody>
      </p:sp>
    </p:spTree>
    <p:custDataLst>
      <p:tags r:id="rId1"/>
    </p:custDataLst>
    <p:extLst>
      <p:ext uri="{BB962C8B-B14F-4D97-AF65-F5344CB8AC3E}">
        <p14:creationId xmlns:p14="http://schemas.microsoft.com/office/powerpoint/2010/main" val="1843847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1999" cy="1008534"/>
          </a:xfrm>
        </p:spPr>
        <p:txBody>
          <a:bodyPr/>
          <a:lstStyle/>
          <a:p>
            <a:r>
              <a:rPr lang="en-GB" sz="4000" dirty="0"/>
              <a:t>Burgernomics - 2</a:t>
            </a:r>
          </a:p>
        </p:txBody>
      </p:sp>
      <p:sp>
        <p:nvSpPr>
          <p:cNvPr id="3" name="Text Placeholder 2"/>
          <p:cNvSpPr>
            <a:spLocks noGrp="1"/>
          </p:cNvSpPr>
          <p:nvPr>
            <p:ph type="body" idx="1"/>
          </p:nvPr>
        </p:nvSpPr>
        <p:spPr>
          <a:xfrm>
            <a:off x="988174" y="1008534"/>
            <a:ext cx="4464495" cy="341111"/>
          </a:xfrm>
        </p:spPr>
        <p:txBody>
          <a:bodyPr>
            <a:noAutofit/>
          </a:bodyPr>
          <a:lstStyle/>
          <a:p>
            <a:pPr algn="ctr"/>
            <a:r>
              <a:rPr lang="en-GB" sz="1700" dirty="0"/>
              <a:t>Real currency values (July 23rd 2014)</a:t>
            </a:r>
          </a:p>
        </p:txBody>
      </p:sp>
      <p:sp>
        <p:nvSpPr>
          <p:cNvPr id="5" name="Text Placeholder 4"/>
          <p:cNvSpPr>
            <a:spLocks noGrp="1"/>
          </p:cNvSpPr>
          <p:nvPr>
            <p:ph type="body" sz="quarter" idx="3"/>
          </p:nvPr>
        </p:nvSpPr>
        <p:spPr>
          <a:xfrm>
            <a:off x="6255091" y="688652"/>
            <a:ext cx="4041775" cy="639763"/>
          </a:xfrm>
        </p:spPr>
        <p:txBody>
          <a:bodyPr>
            <a:normAutofit/>
          </a:bodyPr>
          <a:lstStyle/>
          <a:p>
            <a:pPr algn="ctr"/>
            <a:r>
              <a:rPr lang="en-GB" sz="1700" dirty="0"/>
              <a:t>How does this work?</a:t>
            </a:r>
          </a:p>
        </p:txBody>
      </p:sp>
      <p:graphicFrame>
        <p:nvGraphicFramePr>
          <p:cNvPr id="10" name="Content Placeholder 9"/>
          <p:cNvGraphicFramePr>
            <a:graphicFrameLocks noGrp="1"/>
          </p:cNvGraphicFramePr>
          <p:nvPr>
            <p:ph sz="quarter" idx="4"/>
            <p:extLst>
              <p:ext uri="{D42A27DB-BD31-4B8C-83A1-F6EECF244321}">
                <p14:modId xmlns:p14="http://schemas.microsoft.com/office/powerpoint/2010/main" val="1581950570"/>
              </p:ext>
            </p:extLst>
          </p:nvPr>
        </p:nvGraphicFramePr>
        <p:xfrm>
          <a:off x="6024556" y="1349645"/>
          <a:ext cx="5345408" cy="4205608"/>
        </p:xfrm>
        <a:graphic>
          <a:graphicData uri="http://schemas.openxmlformats.org/drawingml/2006/table">
            <a:tbl>
              <a:tblPr firstRow="1" bandRow="1">
                <a:tableStyleId>{5C22544A-7EE6-4342-B048-85BDC9FD1C3A}</a:tableStyleId>
              </a:tblPr>
              <a:tblGrid>
                <a:gridCol w="1412906">
                  <a:extLst>
                    <a:ext uri="{9D8B030D-6E8A-4147-A177-3AD203B41FA5}">
                      <a16:colId xmlns:a16="http://schemas.microsoft.com/office/drawing/2014/main" val="20000"/>
                    </a:ext>
                  </a:extLst>
                </a:gridCol>
                <a:gridCol w="786674">
                  <a:extLst>
                    <a:ext uri="{9D8B030D-6E8A-4147-A177-3AD203B41FA5}">
                      <a16:colId xmlns:a16="http://schemas.microsoft.com/office/drawing/2014/main" val="20001"/>
                    </a:ext>
                  </a:extLst>
                </a:gridCol>
                <a:gridCol w="1344737">
                  <a:extLst>
                    <a:ext uri="{9D8B030D-6E8A-4147-A177-3AD203B41FA5}">
                      <a16:colId xmlns:a16="http://schemas.microsoft.com/office/drawing/2014/main" val="20002"/>
                    </a:ext>
                  </a:extLst>
                </a:gridCol>
                <a:gridCol w="1801091">
                  <a:extLst>
                    <a:ext uri="{9D8B030D-6E8A-4147-A177-3AD203B41FA5}">
                      <a16:colId xmlns:a16="http://schemas.microsoft.com/office/drawing/2014/main" val="20003"/>
                    </a:ext>
                  </a:extLst>
                </a:gridCol>
              </a:tblGrid>
              <a:tr h="492218">
                <a:tc>
                  <a:txBody>
                    <a:bodyPr/>
                    <a:lstStyle/>
                    <a:p>
                      <a:pPr algn="ctr"/>
                      <a:r>
                        <a:rPr lang="en-GB" sz="1400" dirty="0"/>
                        <a:t>Price and rate</a:t>
                      </a:r>
                    </a:p>
                  </a:txBody>
                  <a:tcPr/>
                </a:tc>
                <a:tc>
                  <a:txBody>
                    <a:bodyPr/>
                    <a:lstStyle/>
                    <a:p>
                      <a:r>
                        <a:rPr lang="en-GB" sz="1400" dirty="0"/>
                        <a:t>Values</a:t>
                      </a:r>
                    </a:p>
                  </a:txBody>
                  <a:tcPr/>
                </a:tc>
                <a:tc>
                  <a:txBody>
                    <a:bodyPr/>
                    <a:lstStyle/>
                    <a:p>
                      <a:r>
                        <a:rPr lang="en-GB" sz="1400" dirty="0"/>
                        <a:t>Calculation</a:t>
                      </a:r>
                    </a:p>
                  </a:txBody>
                  <a:tcPr/>
                </a:tc>
                <a:tc>
                  <a:txBody>
                    <a:bodyPr/>
                    <a:lstStyle/>
                    <a:p>
                      <a:r>
                        <a:rPr lang="en-GB" sz="1400" dirty="0"/>
                        <a:t>Outcome</a:t>
                      </a:r>
                    </a:p>
                  </a:txBody>
                  <a:tcPr/>
                </a:tc>
                <a:extLst>
                  <a:ext uri="{0D108BD9-81ED-4DB2-BD59-A6C34878D82A}">
                    <a16:rowId xmlns:a16="http://schemas.microsoft.com/office/drawing/2014/main" val="10000"/>
                  </a:ext>
                </a:extLst>
              </a:tr>
              <a:tr h="694896">
                <a:tc>
                  <a:txBody>
                    <a:bodyPr/>
                    <a:lstStyle/>
                    <a:p>
                      <a:r>
                        <a:rPr lang="en-GB" sz="1400" dirty="0"/>
                        <a:t>US price of Big Mac</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40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effectLst>
                            <a:outerShdw blurRad="38100" dist="38100" dir="2700000" algn="tl">
                              <a:srgbClr val="000000">
                                <a:alpha val="43137"/>
                              </a:srgbClr>
                            </a:outerShdw>
                          </a:effectLst>
                        </a:rPr>
                        <a:t>4.80</a:t>
                      </a:r>
                    </a:p>
                    <a:p>
                      <a:endParaRPr lang="en-GB" sz="1400" dirty="0"/>
                    </a:p>
                  </a:txBody>
                  <a:tcPr/>
                </a:tc>
                <a:tc>
                  <a:txBody>
                    <a:bodyPr/>
                    <a:lstStyle/>
                    <a:p>
                      <a:endParaRPr lang="en-GB" sz="1400" dirty="0"/>
                    </a:p>
                    <a:p>
                      <a:endParaRPr lang="en-GB" sz="1400" dirty="0"/>
                    </a:p>
                  </a:txBody>
                  <a:tcPr/>
                </a:tc>
                <a:tc>
                  <a:txBody>
                    <a:bodyPr/>
                    <a:lstStyle/>
                    <a:p>
                      <a:endParaRPr lang="en-GB" sz="1400" dirty="0"/>
                    </a:p>
                  </a:txBody>
                  <a:tcPr/>
                </a:tc>
                <a:extLst>
                  <a:ext uri="{0D108BD9-81ED-4DB2-BD59-A6C34878D82A}">
                    <a16:rowId xmlns:a16="http://schemas.microsoft.com/office/drawing/2014/main" val="10001"/>
                  </a:ext>
                </a:extLst>
              </a:tr>
              <a:tr h="492218">
                <a:tc>
                  <a:txBody>
                    <a:bodyPr/>
                    <a:lstStyle/>
                    <a:p>
                      <a:r>
                        <a:rPr lang="en-GB" sz="1400" dirty="0"/>
                        <a:t>Dollar-Krone rate</a:t>
                      </a:r>
                    </a:p>
                  </a:txBody>
                  <a:tcPr/>
                </a:tc>
                <a:tc>
                  <a:txBody>
                    <a:bodyPr/>
                    <a:lstStyle/>
                    <a:p>
                      <a:r>
                        <a:rPr lang="en-GB" sz="1400" dirty="0"/>
                        <a:t>6.20</a:t>
                      </a:r>
                    </a:p>
                  </a:txBody>
                  <a:tcPr/>
                </a:tc>
                <a:tc>
                  <a:txBody>
                    <a:bodyPr/>
                    <a:lstStyle/>
                    <a:p>
                      <a:r>
                        <a:rPr lang="en-GB" sz="1400" dirty="0"/>
                        <a:t>4.80</a:t>
                      </a:r>
                      <a:r>
                        <a:rPr lang="en-GB" sz="1400" baseline="0" dirty="0"/>
                        <a:t> x 6.20</a:t>
                      </a:r>
                      <a:endParaRPr lang="en-GB" sz="1400" dirty="0"/>
                    </a:p>
                  </a:txBody>
                  <a:tcPr/>
                </a:tc>
                <a:tc>
                  <a:txBody>
                    <a:bodyPr/>
                    <a:lstStyle/>
                    <a:p>
                      <a:r>
                        <a:rPr lang="en-GB" sz="1400" dirty="0"/>
                        <a:t>29.76 Krone</a:t>
                      </a:r>
                    </a:p>
                  </a:txBody>
                  <a:tcPr/>
                </a:tc>
                <a:extLst>
                  <a:ext uri="{0D108BD9-81ED-4DB2-BD59-A6C34878D82A}">
                    <a16:rowId xmlns:a16="http://schemas.microsoft.com/office/drawing/2014/main" val="10002"/>
                  </a:ext>
                </a:extLst>
              </a:tr>
              <a:tr h="866095">
                <a:tc>
                  <a:txBody>
                    <a:bodyPr/>
                    <a:lstStyle/>
                    <a:p>
                      <a:r>
                        <a:rPr lang="en-GB" sz="1400" dirty="0"/>
                        <a:t>Expected price of</a:t>
                      </a:r>
                      <a:r>
                        <a:rPr lang="en-GB" sz="1400" baseline="0" dirty="0"/>
                        <a:t> Norwegian Big Mac </a:t>
                      </a:r>
                      <a:endParaRPr lang="en-GB" sz="1400" dirty="0"/>
                    </a:p>
                  </a:txBody>
                  <a:tcPr/>
                </a:tc>
                <a:tc>
                  <a:txBody>
                    <a:bodyPr/>
                    <a:lstStyle/>
                    <a:p>
                      <a:endParaRPr lang="en-GB" sz="1400" dirty="0"/>
                    </a:p>
                    <a:p>
                      <a:r>
                        <a:rPr lang="en-GB" sz="1400" dirty="0"/>
                        <a:t>29.76</a:t>
                      </a:r>
                    </a:p>
                    <a:p>
                      <a:r>
                        <a:rPr lang="en-GB" sz="1400" dirty="0"/>
                        <a:t>Krone</a:t>
                      </a:r>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10003"/>
                  </a:ext>
                </a:extLst>
              </a:tr>
              <a:tr h="866095">
                <a:tc>
                  <a:txBody>
                    <a:bodyPr/>
                    <a:lstStyle/>
                    <a:p>
                      <a:r>
                        <a:rPr lang="en-GB" sz="1400" dirty="0"/>
                        <a:t>Actual price of Norwegian Big Mac in</a:t>
                      </a:r>
                      <a:r>
                        <a:rPr lang="en-GB" sz="1400" baseline="0" dirty="0"/>
                        <a:t> Krone</a:t>
                      </a:r>
                      <a:endParaRPr lang="en-GB" sz="1400" dirty="0"/>
                    </a:p>
                  </a:txBody>
                  <a:tcPr/>
                </a:tc>
                <a:tc>
                  <a:txBody>
                    <a:bodyPr/>
                    <a:lstStyle/>
                    <a:p>
                      <a:r>
                        <a:rPr lang="en-GB" sz="1400" dirty="0"/>
                        <a:t>47.62</a:t>
                      </a:r>
                    </a:p>
                    <a:p>
                      <a:r>
                        <a:rPr lang="en-GB" sz="1400" dirty="0"/>
                        <a:t>Krone</a:t>
                      </a:r>
                    </a:p>
                  </a:txBody>
                  <a:tcPr/>
                </a:tc>
                <a:tc>
                  <a:txBody>
                    <a:bodyPr/>
                    <a:lstStyle/>
                    <a:p>
                      <a:r>
                        <a:rPr lang="en-GB" sz="1400" dirty="0"/>
                        <a:t>47.62 /29.76</a:t>
                      </a:r>
                    </a:p>
                  </a:txBody>
                  <a:tcPr/>
                </a:tc>
                <a:tc>
                  <a:txBody>
                    <a:bodyPr/>
                    <a:lstStyle/>
                    <a:p>
                      <a:r>
                        <a:rPr lang="en-GB" sz="1400" dirty="0"/>
                        <a:t>1.6166</a:t>
                      </a:r>
                    </a:p>
                    <a:p>
                      <a:r>
                        <a:rPr lang="en-GB" sz="1400" dirty="0"/>
                        <a:t>(</a:t>
                      </a:r>
                      <a:r>
                        <a:rPr lang="en-GB" sz="1200" dirty="0"/>
                        <a:t>62%</a:t>
                      </a:r>
                      <a:r>
                        <a:rPr lang="en-GB" sz="1200" baseline="0" dirty="0"/>
                        <a:t> overvalued)</a:t>
                      </a:r>
                      <a:endParaRPr lang="en-GB" sz="1200" dirty="0"/>
                    </a:p>
                  </a:txBody>
                  <a:tcPr/>
                </a:tc>
                <a:extLst>
                  <a:ext uri="{0D108BD9-81ED-4DB2-BD59-A6C34878D82A}">
                    <a16:rowId xmlns:a16="http://schemas.microsoft.com/office/drawing/2014/main" val="10004"/>
                  </a:ext>
                </a:extLst>
              </a:tr>
              <a:tr h="694896">
                <a:tc>
                  <a:txBody>
                    <a:bodyPr/>
                    <a:lstStyle/>
                    <a:p>
                      <a:r>
                        <a:rPr lang="en-GB" sz="1400" dirty="0"/>
                        <a:t>Actual</a:t>
                      </a:r>
                      <a:r>
                        <a:rPr lang="en-GB" sz="1400" baseline="0" dirty="0"/>
                        <a:t> price of Big Mac in Dollars</a:t>
                      </a:r>
                      <a:endParaRPr lang="en-GB" sz="1400" dirty="0"/>
                    </a:p>
                  </a:txBody>
                  <a:tcPr/>
                </a:tc>
                <a:tc>
                  <a:txBody>
                    <a:bodyPr/>
                    <a:lstStyle/>
                    <a:p>
                      <a:endParaRPr lang="en-GB" sz="1400" dirty="0"/>
                    </a:p>
                  </a:txBody>
                  <a:tcPr/>
                </a:tc>
                <a:tc>
                  <a:txBody>
                    <a:bodyPr/>
                    <a:lstStyle/>
                    <a:p>
                      <a:r>
                        <a:rPr lang="en-GB" sz="1400" dirty="0"/>
                        <a:t>4.80 x 1.6166</a:t>
                      </a:r>
                    </a:p>
                  </a:txBody>
                  <a:tcPr/>
                </a:tc>
                <a:tc>
                  <a:txBody>
                    <a:bodyPr/>
                    <a:lstStyle/>
                    <a:p>
                      <a:r>
                        <a:rPr lang="en-GB" sz="1400" b="1" dirty="0">
                          <a:effectLst>
                            <a:outerShdw blurRad="38100" dist="38100" dir="2700000" algn="tl">
                              <a:srgbClr val="000000">
                                <a:alpha val="43137"/>
                              </a:srgbClr>
                            </a:outerShdw>
                          </a:effectLst>
                        </a:rPr>
                        <a:t>7.76</a:t>
                      </a:r>
                    </a:p>
                    <a:p>
                      <a:r>
                        <a:rPr lang="en-GB" sz="1200" dirty="0"/>
                        <a:t>( to 2 d.p)</a:t>
                      </a:r>
                    </a:p>
                  </a:txBody>
                  <a:tcPr/>
                </a:tc>
                <a:extLst>
                  <a:ext uri="{0D108BD9-81ED-4DB2-BD59-A6C34878D82A}">
                    <a16:rowId xmlns:a16="http://schemas.microsoft.com/office/drawing/2014/main" val="10005"/>
                  </a:ext>
                </a:extLst>
              </a:tr>
            </a:tbl>
          </a:graphicData>
        </a:graphic>
      </p:graphicFrame>
      <p:pic>
        <p:nvPicPr>
          <p:cNvPr id="8" name="Picture 2" descr="\\Nickel\staff\JENK401\My Documents\My Pictures\20140726_FNC384.pn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988174" y="1479144"/>
            <a:ext cx="4248472" cy="410641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312761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499"/>
            <a:ext cx="12191999" cy="927795"/>
          </a:xfrm>
        </p:spPr>
        <p:txBody>
          <a:bodyPr/>
          <a:lstStyle/>
          <a:p>
            <a:r>
              <a:rPr lang="en-GB" sz="4000" dirty="0"/>
              <a:t>Burgernomics - 3</a:t>
            </a:r>
          </a:p>
        </p:txBody>
      </p:sp>
      <p:sp>
        <p:nvSpPr>
          <p:cNvPr id="3" name="Text Placeholder 2"/>
          <p:cNvSpPr>
            <a:spLocks noGrp="1"/>
          </p:cNvSpPr>
          <p:nvPr>
            <p:ph type="body" idx="1"/>
          </p:nvPr>
        </p:nvSpPr>
        <p:spPr>
          <a:xfrm>
            <a:off x="1775520" y="1340769"/>
            <a:ext cx="4184204" cy="927795"/>
          </a:xfrm>
        </p:spPr>
        <p:txBody>
          <a:bodyPr>
            <a:normAutofit fontScale="25000" lnSpcReduction="20000"/>
          </a:bodyPr>
          <a:lstStyle/>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r>
              <a:rPr lang="en-GB" sz="2000" dirty="0"/>
              <a:t>Real currency values (July 23rd 2014)</a:t>
            </a:r>
          </a:p>
          <a:p>
            <a:endParaRPr lang="en-GB" dirty="0"/>
          </a:p>
        </p:txBody>
      </p:sp>
      <p:graphicFrame>
        <p:nvGraphicFramePr>
          <p:cNvPr id="10" name="Content Placeholder 9"/>
          <p:cNvGraphicFramePr>
            <a:graphicFrameLocks noGrp="1"/>
          </p:cNvGraphicFramePr>
          <p:nvPr>
            <p:ph sz="quarter" idx="4"/>
            <p:extLst>
              <p:ext uri="{D42A27DB-BD31-4B8C-83A1-F6EECF244321}">
                <p14:modId xmlns:p14="http://schemas.microsoft.com/office/powerpoint/2010/main" val="2070539448"/>
              </p:ext>
            </p:extLst>
          </p:nvPr>
        </p:nvGraphicFramePr>
        <p:xfrm>
          <a:off x="6232278" y="1004279"/>
          <a:ext cx="5449456" cy="4364780"/>
        </p:xfrm>
        <a:graphic>
          <a:graphicData uri="http://schemas.openxmlformats.org/drawingml/2006/table">
            <a:tbl>
              <a:tblPr firstRow="1" bandRow="1">
                <a:tableStyleId>{5C22544A-7EE6-4342-B048-85BDC9FD1C3A}</a:tableStyleId>
              </a:tblPr>
              <a:tblGrid>
                <a:gridCol w="1362364">
                  <a:extLst>
                    <a:ext uri="{9D8B030D-6E8A-4147-A177-3AD203B41FA5}">
                      <a16:colId xmlns:a16="http://schemas.microsoft.com/office/drawing/2014/main" val="20000"/>
                    </a:ext>
                  </a:extLst>
                </a:gridCol>
                <a:gridCol w="1035939">
                  <a:extLst>
                    <a:ext uri="{9D8B030D-6E8A-4147-A177-3AD203B41FA5}">
                      <a16:colId xmlns:a16="http://schemas.microsoft.com/office/drawing/2014/main" val="20001"/>
                    </a:ext>
                  </a:extLst>
                </a:gridCol>
                <a:gridCol w="1687695">
                  <a:extLst>
                    <a:ext uri="{9D8B030D-6E8A-4147-A177-3AD203B41FA5}">
                      <a16:colId xmlns:a16="http://schemas.microsoft.com/office/drawing/2014/main" val="20002"/>
                    </a:ext>
                  </a:extLst>
                </a:gridCol>
                <a:gridCol w="1363458">
                  <a:extLst>
                    <a:ext uri="{9D8B030D-6E8A-4147-A177-3AD203B41FA5}">
                      <a16:colId xmlns:a16="http://schemas.microsoft.com/office/drawing/2014/main" val="20003"/>
                    </a:ext>
                  </a:extLst>
                </a:gridCol>
              </a:tblGrid>
              <a:tr h="449406">
                <a:tc>
                  <a:txBody>
                    <a:bodyPr/>
                    <a:lstStyle/>
                    <a:p>
                      <a:pPr algn="ctr"/>
                      <a:r>
                        <a:rPr lang="en-GB" sz="1400" dirty="0"/>
                        <a:t>Price and rate</a:t>
                      </a:r>
                    </a:p>
                  </a:txBody>
                  <a:tcPr/>
                </a:tc>
                <a:tc>
                  <a:txBody>
                    <a:bodyPr/>
                    <a:lstStyle/>
                    <a:p>
                      <a:r>
                        <a:rPr lang="en-GB" sz="1400" dirty="0"/>
                        <a:t>Values</a:t>
                      </a:r>
                    </a:p>
                  </a:txBody>
                  <a:tcPr/>
                </a:tc>
                <a:tc>
                  <a:txBody>
                    <a:bodyPr/>
                    <a:lstStyle/>
                    <a:p>
                      <a:r>
                        <a:rPr lang="en-GB" sz="1400" dirty="0"/>
                        <a:t>Calculation</a:t>
                      </a:r>
                    </a:p>
                  </a:txBody>
                  <a:tcPr/>
                </a:tc>
                <a:tc>
                  <a:txBody>
                    <a:bodyPr/>
                    <a:lstStyle/>
                    <a:p>
                      <a:r>
                        <a:rPr lang="en-GB" sz="1400" dirty="0"/>
                        <a:t>Outcome</a:t>
                      </a:r>
                    </a:p>
                  </a:txBody>
                  <a:tcPr/>
                </a:tc>
                <a:extLst>
                  <a:ext uri="{0D108BD9-81ED-4DB2-BD59-A6C34878D82A}">
                    <a16:rowId xmlns:a16="http://schemas.microsoft.com/office/drawing/2014/main" val="10000"/>
                  </a:ext>
                </a:extLst>
              </a:tr>
              <a:tr h="627937">
                <a:tc>
                  <a:txBody>
                    <a:bodyPr/>
                    <a:lstStyle/>
                    <a:p>
                      <a:r>
                        <a:rPr lang="en-GB" sz="1400" b="0" dirty="0">
                          <a:effectLst/>
                        </a:rPr>
                        <a:t>US price of Big Mac</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400" b="0" dirty="0">
                        <a:effectLst/>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400" b="1" dirty="0">
                          <a:effectLst>
                            <a:outerShdw blurRad="38100" dist="38100" dir="2700000" algn="tl">
                              <a:srgbClr val="000000">
                                <a:alpha val="43137"/>
                              </a:srgbClr>
                            </a:outerShdw>
                          </a:effectLst>
                        </a:rPr>
                        <a:t>4.80</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1"/>
                  </a:ext>
                </a:extLst>
              </a:tr>
              <a:tr h="627937">
                <a:tc>
                  <a:txBody>
                    <a:bodyPr/>
                    <a:lstStyle/>
                    <a:p>
                      <a:r>
                        <a:rPr lang="en-GB" sz="1400" dirty="0"/>
                        <a:t>Dollar-Rupee rate</a:t>
                      </a:r>
                    </a:p>
                  </a:txBody>
                  <a:tcPr/>
                </a:tc>
                <a:tc>
                  <a:txBody>
                    <a:bodyPr/>
                    <a:lstStyle/>
                    <a:p>
                      <a:r>
                        <a:rPr lang="en-GB" sz="1400" dirty="0"/>
                        <a:t>60.00</a:t>
                      </a:r>
                    </a:p>
                  </a:txBody>
                  <a:tcPr/>
                </a:tc>
                <a:tc>
                  <a:txBody>
                    <a:bodyPr/>
                    <a:lstStyle/>
                    <a:p>
                      <a:r>
                        <a:rPr lang="en-GB" sz="1400" dirty="0"/>
                        <a:t>4.80 x 60.00</a:t>
                      </a:r>
                    </a:p>
                  </a:txBody>
                  <a:tcPr/>
                </a:tc>
                <a:tc>
                  <a:txBody>
                    <a:bodyPr/>
                    <a:lstStyle/>
                    <a:p>
                      <a:r>
                        <a:rPr lang="en-GB" sz="1400" dirty="0"/>
                        <a:t>288.00</a:t>
                      </a:r>
                    </a:p>
                  </a:txBody>
                  <a:tcPr/>
                </a:tc>
                <a:extLst>
                  <a:ext uri="{0D108BD9-81ED-4DB2-BD59-A6C34878D82A}">
                    <a16:rowId xmlns:a16="http://schemas.microsoft.com/office/drawing/2014/main" val="10002"/>
                  </a:ext>
                </a:extLst>
              </a:tr>
              <a:tr h="886500">
                <a:tc>
                  <a:txBody>
                    <a:bodyPr/>
                    <a:lstStyle/>
                    <a:p>
                      <a:r>
                        <a:rPr lang="en-GB" sz="1400" dirty="0"/>
                        <a:t>Expected price of</a:t>
                      </a:r>
                      <a:r>
                        <a:rPr lang="en-GB" sz="1400" baseline="0" dirty="0"/>
                        <a:t> Indian Big Mac </a:t>
                      </a:r>
                      <a:endParaRPr lang="en-GB" sz="1400" dirty="0"/>
                    </a:p>
                  </a:txBody>
                  <a:tcPr/>
                </a:tc>
                <a:tc>
                  <a:txBody>
                    <a:bodyPr/>
                    <a:lstStyle/>
                    <a:p>
                      <a:r>
                        <a:rPr lang="en-GB" sz="1400" dirty="0"/>
                        <a:t>288.00</a:t>
                      </a:r>
                    </a:p>
                    <a:p>
                      <a:r>
                        <a:rPr lang="en-GB" sz="1400" dirty="0"/>
                        <a:t>Rupees</a:t>
                      </a:r>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10003"/>
                  </a:ext>
                </a:extLst>
              </a:tr>
              <a:tr h="886500">
                <a:tc>
                  <a:txBody>
                    <a:bodyPr/>
                    <a:lstStyle/>
                    <a:p>
                      <a:r>
                        <a:rPr lang="en-GB" sz="1400" dirty="0"/>
                        <a:t>Actual price of Indian Big Mac in</a:t>
                      </a:r>
                      <a:r>
                        <a:rPr lang="en-GB" sz="1400" baseline="0" dirty="0"/>
                        <a:t> Rupees</a:t>
                      </a:r>
                      <a:endParaRPr lang="en-GB" sz="1400" dirty="0"/>
                    </a:p>
                  </a:txBody>
                  <a:tcPr/>
                </a:tc>
                <a:tc>
                  <a:txBody>
                    <a:bodyPr/>
                    <a:lstStyle/>
                    <a:p>
                      <a:r>
                        <a:rPr lang="en-GB" sz="1400" dirty="0"/>
                        <a:t>103.99</a:t>
                      </a:r>
                    </a:p>
                  </a:txBody>
                  <a:tcPr/>
                </a:tc>
                <a:tc>
                  <a:txBody>
                    <a:bodyPr/>
                    <a:lstStyle/>
                    <a:p>
                      <a:r>
                        <a:rPr lang="en-GB" sz="1400" dirty="0"/>
                        <a:t>103.99/288.00</a:t>
                      </a:r>
                    </a:p>
                  </a:txBody>
                  <a:tcPr/>
                </a:tc>
                <a:tc>
                  <a:txBody>
                    <a:bodyPr/>
                    <a:lstStyle/>
                    <a:p>
                      <a:r>
                        <a:rPr lang="en-GB" sz="1400" dirty="0"/>
                        <a:t>0.3611</a:t>
                      </a:r>
                    </a:p>
                    <a:p>
                      <a:r>
                        <a:rPr lang="en-GB" sz="1200" dirty="0"/>
                        <a:t>  (64%</a:t>
                      </a:r>
                      <a:r>
                        <a:rPr lang="en-GB" sz="1200" baseline="0" dirty="0"/>
                        <a:t> undervalued)</a:t>
                      </a:r>
                      <a:endParaRPr lang="en-GB" sz="1200" dirty="0"/>
                    </a:p>
                  </a:txBody>
                  <a:tcPr/>
                </a:tc>
                <a:extLst>
                  <a:ext uri="{0D108BD9-81ED-4DB2-BD59-A6C34878D82A}">
                    <a16:rowId xmlns:a16="http://schemas.microsoft.com/office/drawing/2014/main" val="10004"/>
                  </a:ext>
                </a:extLst>
              </a:tr>
              <a:tr h="886500">
                <a:tc>
                  <a:txBody>
                    <a:bodyPr/>
                    <a:lstStyle/>
                    <a:p>
                      <a:r>
                        <a:rPr lang="en-GB" sz="1400" dirty="0"/>
                        <a:t>Actual</a:t>
                      </a:r>
                      <a:r>
                        <a:rPr lang="en-GB" sz="1400" baseline="0" dirty="0"/>
                        <a:t> price of Big Mac in Dollars</a:t>
                      </a:r>
                      <a:endParaRPr lang="en-GB" sz="1400" dirty="0"/>
                    </a:p>
                  </a:txBody>
                  <a:tcPr/>
                </a:tc>
                <a:tc>
                  <a:txBody>
                    <a:bodyPr/>
                    <a:lstStyle/>
                    <a:p>
                      <a:endParaRPr lang="en-GB" sz="1400" dirty="0"/>
                    </a:p>
                  </a:txBody>
                  <a:tcPr/>
                </a:tc>
                <a:tc>
                  <a:txBody>
                    <a:bodyPr/>
                    <a:lstStyle/>
                    <a:p>
                      <a:r>
                        <a:rPr lang="en-GB" sz="1400" dirty="0"/>
                        <a:t>4.80 x 0.3611</a:t>
                      </a:r>
                    </a:p>
                  </a:txBody>
                  <a:tcPr/>
                </a:tc>
                <a:tc>
                  <a:txBody>
                    <a:bodyPr/>
                    <a:lstStyle/>
                    <a:p>
                      <a:r>
                        <a:rPr lang="en-GB" sz="1400" b="1" dirty="0">
                          <a:effectLst>
                            <a:outerShdw blurRad="38100" dist="38100" dir="2700000" algn="tl">
                              <a:srgbClr val="000000">
                                <a:alpha val="43137"/>
                              </a:srgbClr>
                            </a:outerShdw>
                          </a:effectLst>
                        </a:rPr>
                        <a:t>   1.73</a:t>
                      </a:r>
                    </a:p>
                    <a:p>
                      <a:r>
                        <a:rPr lang="en-GB" sz="1400" dirty="0"/>
                        <a:t> </a:t>
                      </a:r>
                      <a:r>
                        <a:rPr lang="en-GB" sz="1200" dirty="0"/>
                        <a:t>(to 2 d.p.)</a:t>
                      </a:r>
                    </a:p>
                  </a:txBody>
                  <a:tcPr/>
                </a:tc>
                <a:extLst>
                  <a:ext uri="{0D108BD9-81ED-4DB2-BD59-A6C34878D82A}">
                    <a16:rowId xmlns:a16="http://schemas.microsoft.com/office/drawing/2014/main" val="10005"/>
                  </a:ext>
                </a:extLst>
              </a:tr>
            </a:tbl>
          </a:graphicData>
        </a:graphic>
      </p:graphicFrame>
      <p:pic>
        <p:nvPicPr>
          <p:cNvPr id="8" name="Picture 2" descr="\\Nickel\staff\JENK401\My Documents\My Pictures\20140726_FNC384.pn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384594" y="1019375"/>
            <a:ext cx="5046387" cy="436478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5159475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6F8AC-4FA3-F471-6DAD-DFD20CD89FF6}"/>
              </a:ext>
            </a:extLst>
          </p:cNvPr>
          <p:cNvSpPr>
            <a:spLocks noGrp="1"/>
          </p:cNvSpPr>
          <p:nvPr>
            <p:ph type="title"/>
          </p:nvPr>
        </p:nvSpPr>
        <p:spPr>
          <a:xfrm>
            <a:off x="0" y="0"/>
            <a:ext cx="12192000" cy="979055"/>
          </a:xfrm>
          <a:solidFill>
            <a:schemeClr val="accent1">
              <a:lumMod val="40000"/>
              <a:lumOff val="60000"/>
            </a:schemeClr>
          </a:solidFill>
        </p:spPr>
        <p:txBody>
          <a:bodyPr>
            <a:normAutofit fontScale="90000"/>
          </a:bodyPr>
          <a:lstStyle/>
          <a:p>
            <a:pPr algn="ctr"/>
            <a:r>
              <a:rPr lang="en-GB" sz="4000" dirty="0">
                <a:latin typeface="Arial" panose="020B0604020202020204" pitchFamily="34" charset="0"/>
                <a:cs typeface="Arial" panose="020B0604020202020204" pitchFamily="34" charset="0"/>
              </a:rPr>
              <a:t>Entrepreneurial factors affected foreign exchange rates markets</a:t>
            </a:r>
          </a:p>
        </p:txBody>
      </p:sp>
      <p:sp>
        <p:nvSpPr>
          <p:cNvPr id="3" name="Content Placeholder 2">
            <a:extLst>
              <a:ext uri="{FF2B5EF4-FFF2-40B4-BE49-F238E27FC236}">
                <a16:creationId xmlns:a16="http://schemas.microsoft.com/office/drawing/2014/main" id="{06D15B40-EFB8-5533-7CA4-76830D2D4BCB}"/>
              </a:ext>
            </a:extLst>
          </p:cNvPr>
          <p:cNvSpPr>
            <a:spLocks noGrp="1"/>
          </p:cNvSpPr>
          <p:nvPr>
            <p:ph idx="1"/>
          </p:nvPr>
        </p:nvSpPr>
        <p:spPr>
          <a:xfrm>
            <a:off x="0" y="1099126"/>
            <a:ext cx="12192000" cy="5652655"/>
          </a:xfrm>
          <a:solidFill>
            <a:schemeClr val="accent1">
              <a:lumMod val="50000"/>
            </a:schemeClr>
          </a:solidFill>
        </p:spPr>
        <p:txBody>
          <a:bodyPr/>
          <a:lstStyle/>
          <a:p>
            <a:endParaRPr lang="en-GB" dirty="0">
              <a:solidFill>
                <a:schemeClr val="accent1">
                  <a:lumMod val="40000"/>
                  <a:lumOff val="60000"/>
                </a:schemeClr>
              </a:solidFill>
              <a:latin typeface="Arial" panose="020B0604020202020204" pitchFamily="34" charset="0"/>
              <a:cs typeface="Arial" panose="020B0604020202020204" pitchFamily="34" charset="0"/>
            </a:endParaRPr>
          </a:p>
          <a:p>
            <a:r>
              <a:rPr lang="en-GB" sz="3200" dirty="0">
                <a:solidFill>
                  <a:schemeClr val="accent1">
                    <a:lumMod val="40000"/>
                    <a:lumOff val="60000"/>
                  </a:schemeClr>
                </a:solidFill>
                <a:latin typeface="Arial" panose="020B0604020202020204" pitchFamily="34" charset="0"/>
                <a:cs typeface="Arial" panose="020B0604020202020204" pitchFamily="34" charset="0"/>
              </a:rPr>
              <a:t>Interest rates</a:t>
            </a:r>
          </a:p>
          <a:p>
            <a:r>
              <a:rPr lang="en-GB" sz="3200" dirty="0">
                <a:solidFill>
                  <a:schemeClr val="accent1">
                    <a:lumMod val="40000"/>
                    <a:lumOff val="60000"/>
                  </a:schemeClr>
                </a:solidFill>
                <a:latin typeface="Arial" panose="020B0604020202020204" pitchFamily="34" charset="0"/>
                <a:cs typeface="Arial" panose="020B0604020202020204" pitchFamily="34" charset="0"/>
              </a:rPr>
              <a:t>Inflation</a:t>
            </a:r>
          </a:p>
          <a:p>
            <a:r>
              <a:rPr lang="en-GB" sz="3200" dirty="0">
                <a:solidFill>
                  <a:schemeClr val="accent1">
                    <a:lumMod val="40000"/>
                    <a:lumOff val="60000"/>
                  </a:schemeClr>
                </a:solidFill>
                <a:latin typeface="Arial" panose="020B0604020202020204" pitchFamily="34" charset="0"/>
                <a:cs typeface="Arial" panose="020B0604020202020204" pitchFamily="34" charset="0"/>
              </a:rPr>
              <a:t>Levels of trade</a:t>
            </a:r>
          </a:p>
          <a:p>
            <a:r>
              <a:rPr lang="en-GB" sz="3200" dirty="0">
                <a:solidFill>
                  <a:schemeClr val="accent1">
                    <a:lumMod val="40000"/>
                    <a:lumOff val="60000"/>
                  </a:schemeClr>
                </a:solidFill>
                <a:latin typeface="Arial" panose="020B0604020202020204" pitchFamily="34" charset="0"/>
                <a:cs typeface="Arial" panose="020B0604020202020204" pitchFamily="34" charset="0"/>
              </a:rPr>
              <a:t>Credit ratings</a:t>
            </a:r>
          </a:p>
          <a:p>
            <a:r>
              <a:rPr lang="en-GB" sz="3200" dirty="0">
                <a:solidFill>
                  <a:schemeClr val="accent1">
                    <a:lumMod val="40000"/>
                    <a:lumOff val="60000"/>
                  </a:schemeClr>
                </a:solidFill>
                <a:latin typeface="Arial" panose="020B0604020202020204" pitchFamily="34" charset="0"/>
                <a:cs typeface="Arial" panose="020B0604020202020204" pitchFamily="34" charset="0"/>
              </a:rPr>
              <a:t>Foreign direct investment (FDI)</a:t>
            </a:r>
          </a:p>
          <a:p>
            <a:r>
              <a:rPr lang="en-GB" sz="3200" dirty="0">
                <a:solidFill>
                  <a:schemeClr val="accent1">
                    <a:lumMod val="40000"/>
                    <a:lumOff val="60000"/>
                  </a:schemeClr>
                </a:solidFill>
                <a:latin typeface="Arial" panose="020B0604020202020204" pitchFamily="34" charset="0"/>
                <a:cs typeface="Arial" panose="020B0604020202020204" pitchFamily="34" charset="0"/>
              </a:rPr>
              <a:t>Speculation</a:t>
            </a:r>
          </a:p>
          <a:p>
            <a:r>
              <a:rPr lang="en-GB" sz="3200" dirty="0">
                <a:solidFill>
                  <a:schemeClr val="accent1">
                    <a:lumMod val="40000"/>
                    <a:lumOff val="60000"/>
                  </a:schemeClr>
                </a:solidFill>
                <a:latin typeface="Arial" panose="020B0604020202020204" pitchFamily="34" charset="0"/>
                <a:cs typeface="Arial" panose="020B0604020202020204" pitchFamily="34" charset="0"/>
              </a:rPr>
              <a:t>Political stability</a:t>
            </a:r>
          </a:p>
          <a:p>
            <a:r>
              <a:rPr lang="en-GB" sz="3200" dirty="0">
                <a:solidFill>
                  <a:schemeClr val="accent1">
                    <a:lumMod val="40000"/>
                    <a:lumOff val="60000"/>
                  </a:schemeClr>
                </a:solidFill>
                <a:latin typeface="Arial" panose="020B0604020202020204" pitchFamily="34" charset="0"/>
                <a:cs typeface="Arial" panose="020B0604020202020204" pitchFamily="34" charset="0"/>
              </a:rPr>
              <a:t>Economic business cycles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276808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TotalTime>
  <Words>1459</Words>
  <Application>Microsoft Office PowerPoint</Application>
  <PresentationFormat>Widescreen</PresentationFormat>
  <Paragraphs>435</Paragraphs>
  <Slides>20</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20</vt:i4>
      </vt:variant>
    </vt:vector>
  </HeadingPairs>
  <TitlesOfParts>
    <vt:vector size="27" baseType="lpstr">
      <vt:lpstr>Arial</vt:lpstr>
      <vt:lpstr>Calibri</vt:lpstr>
      <vt:lpstr>Calibri Light</vt:lpstr>
      <vt:lpstr>Myriad Pro</vt:lpstr>
      <vt:lpstr>Times New Roman</vt:lpstr>
      <vt:lpstr>Office Theme</vt:lpstr>
      <vt:lpstr>20140311PresentationUWTSDTemplate</vt:lpstr>
      <vt:lpstr> Entrepreneurship</vt:lpstr>
      <vt:lpstr>The world economy for an entrepreneur - 1</vt:lpstr>
      <vt:lpstr>The world economy for an entrepreneur - 2</vt:lpstr>
      <vt:lpstr>The world economy for an entrepreneur - 3</vt:lpstr>
      <vt:lpstr>The world economy for an entrepreneur - 4</vt:lpstr>
      <vt:lpstr>PowerPoint Presentation</vt:lpstr>
      <vt:lpstr>The world economy for entrepreneurs</vt:lpstr>
      <vt:lpstr>Interest rates - 1</vt:lpstr>
      <vt:lpstr>Interest rates - 2</vt:lpstr>
      <vt:lpstr>Where do entrepreneurs find capital?</vt:lpstr>
      <vt:lpstr>Foreign exchange for entrepreneurs</vt:lpstr>
      <vt:lpstr>Foreign exchange and the law of one price</vt:lpstr>
      <vt:lpstr>Foreign exchange and purchasing power parity (PPP)</vt:lpstr>
      <vt:lpstr>Foreign exchange example</vt:lpstr>
      <vt:lpstr>Bilateral and trade-weighted exchange rates -1</vt:lpstr>
      <vt:lpstr>Bilateral and trade-weighted exchange rates - 2</vt:lpstr>
      <vt:lpstr>Burgernomics- 1</vt:lpstr>
      <vt:lpstr>Burgernomics - 2</vt:lpstr>
      <vt:lpstr>Burgernomics - 3</vt:lpstr>
      <vt:lpstr>Entrepreneurial factors affected foreign exchange rates markets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Entrepreneurship</dc:title>
  <dc:creator>David Jenkins</dc:creator>
  <cp:lastModifiedBy>David Jenkins</cp:lastModifiedBy>
  <cp:revision>4</cp:revision>
  <dcterms:created xsi:type="dcterms:W3CDTF">2023-07-11T07:56:34Z</dcterms:created>
  <dcterms:modified xsi:type="dcterms:W3CDTF">2023-07-11T11:31:13Z</dcterms:modified>
</cp:coreProperties>
</file>