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93" r:id="rId2"/>
    <p:sldId id="294" r:id="rId3"/>
    <p:sldId id="295" r:id="rId4"/>
    <p:sldId id="296" r:id="rId5"/>
    <p:sldId id="297" r:id="rId6"/>
    <p:sldId id="298" r:id="rId7"/>
    <p:sldId id="299" r:id="rId8"/>
    <p:sldId id="300" r:id="rId9"/>
    <p:sldId id="301" r:id="rId10"/>
    <p:sldId id="302" r:id="rId11"/>
    <p:sldId id="303" r:id="rId12"/>
    <p:sldId id="304" r:id="rId1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74" d="100"/>
          <a:sy n="74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83295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26/09/2012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dirty="0"/>
              <a:t>IHRM</a:t>
            </a:r>
            <a:endParaRPr lang="en-US" dirty="0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>
            <a:normAutofit fontScale="55000" lnSpcReduction="20000"/>
          </a:bodyPr>
          <a:lstStyle/>
          <a:p>
            <a:pPr marR="0" eaLnBrk="1" hangingPunct="1">
              <a:lnSpc>
                <a:spcPct val="80000"/>
              </a:lnSpc>
              <a:defRPr/>
            </a:pPr>
            <a:endParaRPr lang="en-GB" sz="1300" dirty="0" smtClean="0"/>
          </a:p>
          <a:p>
            <a:pPr>
              <a:lnSpc>
                <a:spcPct val="80000"/>
              </a:lnSpc>
              <a:defRPr/>
            </a:pPr>
            <a:r>
              <a:rPr lang="en-GB" sz="4400" dirty="0" smtClean="0"/>
              <a:t>Multinational </a:t>
            </a:r>
            <a:r>
              <a:rPr lang="en-GB" sz="4400" dirty="0"/>
              <a:t>Enterprises </a:t>
            </a:r>
            <a:endParaRPr lang="en-GB" sz="4400" dirty="0" smtClean="0"/>
          </a:p>
          <a:p>
            <a:pPr>
              <a:lnSpc>
                <a:spcPct val="80000"/>
              </a:lnSpc>
              <a:defRPr/>
            </a:pP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/>
              <a:t>(MNE’s)</a:t>
            </a:r>
            <a:br>
              <a:rPr lang="en-GB" sz="4400" dirty="0"/>
            </a:br>
            <a:endParaRPr lang="en-US" sz="4400" dirty="0" smtClean="0"/>
          </a:p>
          <a:p>
            <a:pPr marR="0" eaLnBrk="1" hangingPunct="1">
              <a:lnSpc>
                <a:spcPct val="80000"/>
              </a:lnSpc>
              <a:defRPr/>
            </a:pPr>
            <a:endParaRPr lang="en-US" sz="4400" dirty="0" smtClean="0"/>
          </a:p>
        </p:txBody>
      </p:sp>
    </p:spTree>
    <p:extLst>
      <p:ext uri="{BB962C8B-B14F-4D97-AF65-F5344CB8AC3E}">
        <p14:creationId xmlns:p14="http://schemas.microsoft.com/office/powerpoint/2010/main" val="2572259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At the end of this Session, read and review the 4 readings in Part 4 p257 – 340) of the work by:</a:t>
            </a:r>
          </a:p>
          <a:p>
            <a:pPr eaLnBrk="1" hangingPunct="1"/>
            <a:endParaRPr lang="en-GB" smtClean="0"/>
          </a:p>
          <a:p>
            <a:pPr eaLnBrk="1" hangingPunct="1">
              <a:buFont typeface="Wingdings 3" pitchFamily="18" charset="2"/>
              <a:buNone/>
            </a:pPr>
            <a:r>
              <a:rPr lang="en-GB" i="1" smtClean="0"/>
              <a:t>Mendenhal M, Oddou G &amp; Stahl G, ‘Readings and Case Studies in International Human Resource Management   4th Ed.   (2007)   Oxon. </a:t>
            </a:r>
          </a:p>
          <a:p>
            <a:pPr eaLnBrk="1" hangingPunct="1"/>
            <a:endParaRPr lang="en-US" smtClean="0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MNE’s – challenges and trends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865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Internationalisation of a firm will vary:</a:t>
            </a:r>
          </a:p>
          <a:p>
            <a:pPr eaLnBrk="1" hangingPunct="1"/>
            <a:r>
              <a:rPr lang="en-GB" smtClean="0"/>
              <a:t>International</a:t>
            </a:r>
          </a:p>
          <a:p>
            <a:pPr eaLnBrk="1" hangingPunct="1"/>
            <a:r>
              <a:rPr lang="en-GB" smtClean="0"/>
              <a:t>Multinational or multi-domestic</a:t>
            </a:r>
          </a:p>
          <a:p>
            <a:pPr eaLnBrk="1" hangingPunct="1"/>
            <a:r>
              <a:rPr lang="en-GB" smtClean="0"/>
              <a:t>Regional</a:t>
            </a:r>
          </a:p>
          <a:p>
            <a:pPr eaLnBrk="1" hangingPunct="1"/>
            <a:r>
              <a:rPr lang="en-GB" smtClean="0"/>
              <a:t>Global</a:t>
            </a:r>
          </a:p>
          <a:p>
            <a:pPr eaLnBrk="1" hangingPunct="1"/>
            <a:r>
              <a:rPr lang="en-GB" smtClean="0"/>
              <a:t>Transnational</a:t>
            </a:r>
          </a:p>
          <a:p>
            <a:pPr algn="r" eaLnBrk="1" hangingPunct="1">
              <a:buFont typeface="Wingdings 3" pitchFamily="18" charset="2"/>
              <a:buNone/>
            </a:pPr>
            <a:r>
              <a:rPr lang="en-GB" smtClean="0"/>
              <a:t>(see: Briscoe and Schuler (2004) p39)</a:t>
            </a:r>
            <a:endParaRPr lang="en-US" smtClean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MNE’s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832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481138"/>
            <a:ext cx="8785225" cy="48275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smtClean="0"/>
              <a:t>Many MNE’s have reached the state of internationalisation where their operations are becoming ‘blind’ to national borders</a:t>
            </a:r>
          </a:p>
          <a:p>
            <a:pPr eaLnBrk="1" hangingPunct="1">
              <a:lnSpc>
                <a:spcPct val="80000"/>
              </a:lnSpc>
            </a:pPr>
            <a:endParaRPr lang="en-GB" sz="2400" smtClean="0"/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Products and services are increasingly designed for and marketed to customers all over the world</a:t>
            </a:r>
          </a:p>
          <a:p>
            <a:pPr eaLnBrk="1" hangingPunct="1">
              <a:lnSpc>
                <a:spcPct val="80000"/>
              </a:lnSpc>
            </a:pPr>
            <a:endParaRPr lang="en-GB" sz="2400" smtClean="0"/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The best Technology and Innovative ideas are sought everywhere</a:t>
            </a:r>
          </a:p>
          <a:p>
            <a:pPr eaLnBrk="1" hangingPunct="1">
              <a:lnSpc>
                <a:spcPct val="80000"/>
              </a:lnSpc>
            </a:pPr>
            <a:endParaRPr lang="en-GB" sz="2400" smtClean="0"/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Products and services are created where costs are lowest, quality is highest, time to delivery is shortest, and delivered to wherever demand is sufficient</a:t>
            </a:r>
          </a:p>
          <a:p>
            <a:pPr eaLnBrk="1" hangingPunct="1">
              <a:lnSpc>
                <a:spcPct val="80000"/>
              </a:lnSpc>
            </a:pPr>
            <a:endParaRPr lang="en-GB" sz="2400" smtClean="0"/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Resources (money, material, parts, insurance and even people) are sought from wherever the best quality for cost can be found.</a:t>
            </a:r>
          </a:p>
          <a:p>
            <a:pPr eaLnBrk="1" hangingPunct="1">
              <a:lnSpc>
                <a:spcPct val="80000"/>
              </a:lnSpc>
            </a:pPr>
            <a:endParaRPr lang="en-US" sz="2400" smtClean="0"/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IHRM - the global firm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928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smtClean="0"/>
              <a:t>Direct import / export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Counter Trade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Pure barter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Clearing arrangements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Switch trading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Counter purchase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Buy back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Portfolio Investments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Contract manufacturing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Licensing</a:t>
            </a:r>
          </a:p>
          <a:p>
            <a:pPr eaLnBrk="1" hangingPunct="1">
              <a:lnSpc>
                <a:spcPct val="80000"/>
              </a:lnSpc>
            </a:pPr>
            <a:endParaRPr lang="en-US" sz="1800" smtClean="0"/>
          </a:p>
        </p:txBody>
      </p:sp>
      <p:sp>
        <p:nvSpPr>
          <p:cNvPr id="13315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81138"/>
            <a:ext cx="4038600" cy="452596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400" smtClean="0"/>
              <a:t>Turnkey projects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Foreign manufacturing/service centres/stores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Wholly owned subsidiaries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Joint ventures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Investments/equity/participation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smtClean="0"/>
              <a:t>Alliances/partnership/consortia</a:t>
            </a:r>
          </a:p>
          <a:p>
            <a:pPr eaLnBrk="1" hangingPunct="1"/>
            <a:endParaRPr lang="en-GB" smtClean="0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Forms of International Business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048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smtClean="0"/>
              <a:t>International orientation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endParaRPr lang="en-GB" smtClean="0"/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smtClean="0"/>
              <a:t>Ethnocentrism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endParaRPr lang="en-GB" smtClean="0"/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smtClean="0"/>
              <a:t>Polycentrism and regio-centrism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endParaRPr lang="en-GB" smtClean="0"/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smtClean="0"/>
              <a:t>Geocentrism</a:t>
            </a:r>
            <a:endParaRPr lang="en-US" smtClean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International HRM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3215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International Business Strategy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This considers the range of options a business has for going international</a:t>
            </a:r>
            <a:endParaRPr lang="en-US" dirty="0"/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IHRM – the strategic model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287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 startAt="2"/>
              <a:defRPr/>
            </a:pPr>
            <a:r>
              <a:rPr lang="en-GB" dirty="0" smtClean="0"/>
              <a:t>Type of International Employee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Parent company nationals or expatriates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Host country nationals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Third country nationals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Immigrants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Returnees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etc</a:t>
            </a:r>
            <a:endParaRPr lang="en-US" dirty="0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IHRM – the strategic model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1394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8229600" cy="4754562"/>
          </a:xfrm>
        </p:spPr>
        <p:txBody>
          <a:bodyPr>
            <a:normAutofit/>
          </a:bodyPr>
          <a:lstStyle/>
          <a:p>
            <a:pPr marL="624078" indent="-514350" eaLnBrk="1" fontAlgn="auto" hangingPunct="1">
              <a:lnSpc>
                <a:spcPct val="80000"/>
              </a:lnSpc>
              <a:spcAft>
                <a:spcPts val="0"/>
              </a:spcAft>
              <a:buFont typeface="+mj-lt"/>
              <a:buAutoNum type="arabicPeriod" startAt="3"/>
              <a:defRPr/>
            </a:pPr>
            <a:r>
              <a:rPr lang="en-GB" sz="2800" dirty="0" smtClean="0"/>
              <a:t>HR </a:t>
            </a:r>
            <a:r>
              <a:rPr lang="en-GB" sz="2800" dirty="0"/>
              <a:t>Policy and Practice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2800" dirty="0"/>
              <a:t>The three core areas are: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b="1" dirty="0"/>
              <a:t>Procurement </a:t>
            </a:r>
            <a:r>
              <a:rPr lang="en-GB" sz="2800" dirty="0"/>
              <a:t>– recruit, select, acquire the best talent, align, partner, orient, train, develop, assign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b="1" dirty="0"/>
              <a:t>Management</a:t>
            </a:r>
            <a:r>
              <a:rPr lang="en-GB" sz="2800" dirty="0"/>
              <a:t> – compensate, set expectations, manage performance, monitor and enhance health and safety, employee relations, information systems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800" b="1" dirty="0"/>
              <a:t>Out-processing </a:t>
            </a:r>
            <a:r>
              <a:rPr lang="en-GB" sz="2800" dirty="0"/>
              <a:t>– retirement, layoff, termination, downsize, divestiture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US" sz="2800" dirty="0"/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IHRM – the strategic model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0939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Centralisation </a:t>
            </a:r>
            <a:r>
              <a:rPr lang="en-GB" dirty="0" err="1" smtClean="0"/>
              <a:t>vs</a:t>
            </a:r>
            <a:r>
              <a:rPr lang="en-GB" dirty="0" smtClean="0"/>
              <a:t> localisation of HR practices – cultural variations?</a:t>
            </a:r>
          </a:p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Coordination between HQ and subsidiaries</a:t>
            </a:r>
          </a:p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The variables – types of business, pace of change, flexibility of ‘host’ culture</a:t>
            </a:r>
          </a:p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en-GB" dirty="0" smtClean="0"/>
              <a:t>MNE management </a:t>
            </a:r>
            <a:r>
              <a:rPr lang="en-GB" dirty="0" err="1" smtClean="0"/>
              <a:t>vs</a:t>
            </a:r>
            <a:r>
              <a:rPr lang="en-GB" dirty="0" smtClean="0"/>
              <a:t> HRM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MNE’s – consider these (1-8):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877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 startAt="5"/>
              <a:defRPr/>
            </a:pPr>
            <a:r>
              <a:rPr lang="en-GB" dirty="0" smtClean="0"/>
              <a:t>The link between IHRM practice and the host country culture – variations between company’s</a:t>
            </a:r>
          </a:p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 startAt="5"/>
              <a:defRPr/>
            </a:pPr>
            <a:r>
              <a:rPr lang="en-GB" dirty="0" smtClean="0"/>
              <a:t>The flexibility of the IHRM strategy and its policies and practices</a:t>
            </a:r>
          </a:p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 startAt="5"/>
              <a:defRPr/>
            </a:pPr>
            <a:r>
              <a:rPr lang="en-GB" dirty="0" smtClean="0"/>
              <a:t> Does the adoption of IHRM principles bring about an improvement in organisational performance and results?</a:t>
            </a:r>
          </a:p>
          <a:p>
            <a:pPr marL="624078" indent="-514350" eaLnBrk="1" fontAlgn="auto" hangingPunct="1">
              <a:spcAft>
                <a:spcPts val="0"/>
              </a:spcAft>
              <a:buFont typeface="+mj-lt"/>
              <a:buAutoNum type="arabicPeriod" startAt="5"/>
              <a:defRPr/>
            </a:pPr>
            <a:r>
              <a:rPr lang="en-GB" dirty="0" smtClean="0"/>
              <a:t>Differing national attitudes and performance – </a:t>
            </a:r>
            <a:r>
              <a:rPr lang="en-GB" dirty="0" err="1" smtClean="0"/>
              <a:t>eg</a:t>
            </a:r>
            <a:r>
              <a:rPr lang="en-GB" dirty="0" smtClean="0"/>
              <a:t>: research suggests that USA based companies are less likely to adopt global IHRM strategies than are European and Japanese firms.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US" dirty="0"/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MNE’s – consider these (1-8):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899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481138"/>
            <a:ext cx="4038600" cy="4525962"/>
          </a:xfrm>
        </p:spPr>
        <p:txBody>
          <a:bodyPr>
            <a:normAutofit fontScale="92500" lnSpcReduction="2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/>
              <a:t>The Most Important Issue: Culture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/>
              <a:t>The Concept of Culture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/>
              <a:t>National and Regional Cultures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/>
              <a:t>The Research of </a:t>
            </a:r>
            <a:r>
              <a:rPr lang="en-US" sz="2600" dirty="0" err="1"/>
              <a:t>Geert</a:t>
            </a:r>
            <a:r>
              <a:rPr lang="en-US" sz="2600" dirty="0"/>
              <a:t> </a:t>
            </a:r>
            <a:r>
              <a:rPr lang="en-US" sz="2600" dirty="0" err="1"/>
              <a:t>Hofstede</a:t>
            </a:r>
            <a:r>
              <a:rPr lang="en-US" sz="2600" dirty="0"/>
              <a:t>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/>
              <a:t>The Research of </a:t>
            </a:r>
            <a:r>
              <a:rPr lang="en-US" sz="2600" dirty="0" err="1"/>
              <a:t>Fons</a:t>
            </a:r>
            <a:r>
              <a:rPr lang="en-US" sz="2600" dirty="0"/>
              <a:t> </a:t>
            </a:r>
            <a:r>
              <a:rPr lang="en-US" sz="2600" dirty="0" err="1"/>
              <a:t>Trompenaars</a:t>
            </a:r>
            <a:r>
              <a:rPr lang="en-US" sz="2600" dirty="0"/>
              <a:t>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/>
              <a:t>Update of the IBM Research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/>
              <a:t>National Culture Clusters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US" sz="2000" dirty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US" sz="20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481138"/>
            <a:ext cx="4038600" cy="4525962"/>
          </a:xfrm>
        </p:spPr>
        <p:txBody>
          <a:bodyPr>
            <a:normAutofit fontScale="92500" lnSpcReduction="20000"/>
          </a:bodyPr>
          <a:lstStyle/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 smtClean="0"/>
              <a:t>Generalized National Culture Characteristics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 smtClean="0"/>
              <a:t>The Observations and Experience of Richard </a:t>
            </a:r>
            <a:r>
              <a:rPr lang="en-US" sz="2600" dirty="0" err="1" smtClean="0"/>
              <a:t>Gesteland</a:t>
            </a:r>
            <a:endParaRPr lang="en-US" sz="2600" dirty="0" smtClean="0"/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 smtClean="0"/>
              <a:t>The Danger of Oversimplification - Cultural Attitudes and Values and Management Practices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 smtClean="0"/>
              <a:t>Impact of Culture on HRM 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 smtClean="0"/>
              <a:t>Developing Cultural Competency and Cultural Adaptation</a:t>
            </a:r>
          </a:p>
          <a:p>
            <a:pPr marL="365760" indent="-256032" eaLnBrk="1" fontAlgn="auto" hangingPunct="1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US" sz="2600" dirty="0" smtClean="0"/>
              <a:t>MNE Culture versus Country Culture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>
                <a:effectLst/>
              </a:rPr>
              <a:t>Country Culture and MNE Culture</a:t>
            </a:r>
          </a:p>
        </p:txBody>
      </p:sp>
    </p:spTree>
    <p:extLst>
      <p:ext uri="{BB962C8B-B14F-4D97-AF65-F5344CB8AC3E}">
        <p14:creationId xmlns:p14="http://schemas.microsoft.com/office/powerpoint/2010/main" val="1676642832"/>
      </p:ext>
    </p:extLst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54</TotalTime>
  <Words>544</Words>
  <Application>Microsoft Office PowerPoint</Application>
  <PresentationFormat>On-screen Show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TSD_PP3</vt:lpstr>
      <vt:lpstr>IHRM</vt:lpstr>
      <vt:lpstr>MNE’s – challenges and trends</vt:lpstr>
      <vt:lpstr>MNE’s</vt:lpstr>
      <vt:lpstr>IHRM - the global firm</vt:lpstr>
      <vt:lpstr>Forms of International Business</vt:lpstr>
      <vt:lpstr>International HRM</vt:lpstr>
      <vt:lpstr>IHRM – the strategic model</vt:lpstr>
      <vt:lpstr>IHRM – the strategic model</vt:lpstr>
      <vt:lpstr>IHRM – the strategic model</vt:lpstr>
      <vt:lpstr>MNE’s – consider these (1-8):</vt:lpstr>
      <vt:lpstr>MNE’s – consider these (1-8):</vt:lpstr>
      <vt:lpstr>Country Culture and MNE Culture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Su</cp:lastModifiedBy>
  <cp:revision>6</cp:revision>
  <dcterms:created xsi:type="dcterms:W3CDTF">2011-06-23T09:06:05Z</dcterms:created>
  <dcterms:modified xsi:type="dcterms:W3CDTF">2012-09-26T10:01:19Z</dcterms:modified>
</cp:coreProperties>
</file>