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265" r:id="rId6"/>
    <p:sldId id="318" r:id="rId7"/>
    <p:sldId id="314" r:id="rId8"/>
    <p:sldId id="315" r:id="rId9"/>
    <p:sldId id="317" r:id="rId10"/>
    <p:sldId id="316" r:id="rId11"/>
    <p:sldId id="277" r:id="rId12"/>
    <p:sldId id="279" r:id="rId13"/>
    <p:sldId id="281" r:id="rId14"/>
    <p:sldId id="282" r:id="rId15"/>
    <p:sldId id="280" r:id="rId16"/>
    <p:sldId id="305" r:id="rId17"/>
    <p:sldId id="300" r:id="rId18"/>
    <p:sldId id="301" r:id="rId19"/>
    <p:sldId id="304" r:id="rId20"/>
    <p:sldId id="284" r:id="rId21"/>
    <p:sldId id="283" r:id="rId22"/>
    <p:sldId id="274" r:id="rId23"/>
    <p:sldId id="268" r:id="rId24"/>
    <p:sldId id="306" r:id="rId25"/>
    <p:sldId id="287" r:id="rId26"/>
    <p:sldId id="288" r:id="rId27"/>
    <p:sldId id="269" r:id="rId28"/>
    <p:sldId id="275" r:id="rId29"/>
    <p:sldId id="296" r:id="rId30"/>
    <p:sldId id="297" r:id="rId31"/>
    <p:sldId id="290" r:id="rId32"/>
    <p:sldId id="299" r:id="rId33"/>
    <p:sldId id="289" r:id="rId34"/>
    <p:sldId id="285" r:id="rId35"/>
    <p:sldId id="302" r:id="rId36"/>
    <p:sldId id="311" r:id="rId37"/>
    <p:sldId id="313" r:id="rId38"/>
    <p:sldId id="303" r:id="rId39"/>
    <p:sldId id="307" r:id="rId40"/>
    <p:sldId id="312" r:id="rId41"/>
    <p:sldId id="308" r:id="rId42"/>
    <p:sldId id="309" r:id="rId43"/>
    <p:sldId id="310"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80562" autoAdjust="0"/>
  </p:normalViewPr>
  <p:slideViewPr>
    <p:cSldViewPr>
      <p:cViewPr varScale="1">
        <p:scale>
          <a:sx n="93" d="100"/>
          <a:sy n="93" d="100"/>
        </p:scale>
        <p:origin x="2136"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14/12/2018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22A2C0-1B86-4EA4-8C4E-3619BE4EF894}" type="datetimeFigureOut">
              <a:rPr lang="en-GB" smtClean="0"/>
              <a:t>14/12/2018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94529F-49CB-4A20-A0BC-CE5B1A3A230C}" type="slidenum">
              <a:rPr lang="en-GB" smtClean="0"/>
              <a:t>‹#›</a:t>
            </a:fld>
            <a:endParaRPr lang="en-GB"/>
          </a:p>
        </p:txBody>
      </p:sp>
    </p:spTree>
    <p:extLst>
      <p:ext uri="{BB962C8B-B14F-4D97-AF65-F5344CB8AC3E}">
        <p14:creationId xmlns:p14="http://schemas.microsoft.com/office/powerpoint/2010/main" val="2942016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kpi.org/KPI-Basics/KPI-Basic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Changes to psychological contract – no longer employment for life, employees expected to work beyond contract. In return employers offer chance to learn/gain experience/earn variable pay or bonuses. Described as a change from a relational contract to a transactional one. </a:t>
            </a:r>
          </a:p>
          <a:p>
            <a:endParaRPr lang="en-GB" dirty="0"/>
          </a:p>
        </p:txBody>
      </p:sp>
      <p:sp>
        <p:nvSpPr>
          <p:cNvPr id="4" name="Slide Number Placeholder 3"/>
          <p:cNvSpPr>
            <a:spLocks noGrp="1"/>
          </p:cNvSpPr>
          <p:nvPr>
            <p:ph type="sldNum" sz="quarter" idx="10"/>
          </p:nvPr>
        </p:nvSpPr>
        <p:spPr/>
        <p:txBody>
          <a:bodyPr/>
          <a:lstStyle/>
          <a:p>
            <a:fld id="{31A24480-EA56-4F09-995E-1BB250F2401B}" type="slidenum">
              <a:rPr lang="en-GB" smtClean="0"/>
              <a:t>2</a:t>
            </a:fld>
            <a:endParaRPr lang="en-GB"/>
          </a:p>
        </p:txBody>
      </p:sp>
    </p:spTree>
    <p:extLst>
      <p:ext uri="{BB962C8B-B14F-4D97-AF65-F5344CB8AC3E}">
        <p14:creationId xmlns:p14="http://schemas.microsoft.com/office/powerpoint/2010/main" val="1581994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Approaches will vary according to business, culture and traditions of sector and country it is situated in. May be a mix of the two. </a:t>
            </a:r>
          </a:p>
          <a:p>
            <a:r>
              <a:rPr lang="en-GB" dirty="0"/>
              <a:t>Soft HRM/Hard HRM defined by Storey (1995):</a:t>
            </a:r>
          </a:p>
          <a:p>
            <a:r>
              <a:rPr lang="en-GB" dirty="0"/>
              <a:t>Soft – treating employees as valued assets, a source of competitive advantage through their commitment, adaptability, high quality.</a:t>
            </a:r>
          </a:p>
          <a:p>
            <a:r>
              <a:rPr lang="en-GB" dirty="0"/>
              <a:t>Hard – people are important resources through which organisations achieve competitive advantage. The focus is on the quantitative, calculative and business strategic aspects of managing human resources in a ‘rational’ a way as for any other economic factor. </a:t>
            </a:r>
          </a:p>
          <a:p>
            <a:endParaRPr lang="en-GB" dirty="0"/>
          </a:p>
        </p:txBody>
      </p:sp>
      <p:sp>
        <p:nvSpPr>
          <p:cNvPr id="4" name="Slide Number Placeholder 3"/>
          <p:cNvSpPr>
            <a:spLocks noGrp="1"/>
          </p:cNvSpPr>
          <p:nvPr>
            <p:ph type="sldNum" sz="quarter" idx="10"/>
          </p:nvPr>
        </p:nvSpPr>
        <p:spPr/>
        <p:txBody>
          <a:bodyPr/>
          <a:lstStyle/>
          <a:p>
            <a:fld id="{31A24480-EA56-4F09-995E-1BB250F2401B}" type="slidenum">
              <a:rPr lang="en-GB" smtClean="0"/>
              <a:t>4</a:t>
            </a:fld>
            <a:endParaRPr lang="en-GB"/>
          </a:p>
        </p:txBody>
      </p:sp>
    </p:spTree>
    <p:extLst>
      <p:ext uri="{BB962C8B-B14F-4D97-AF65-F5344CB8AC3E}">
        <p14:creationId xmlns:p14="http://schemas.microsoft.com/office/powerpoint/2010/main" val="2865737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Devised primarily to inform managers of improved ways of managing people. It recommends that they hold greater responsibility for HRM.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Soft HRM as it concentrates attention on outcomes for people, especially their well-being and organisational commitment. </a:t>
            </a:r>
          </a:p>
          <a:p>
            <a:endParaRPr lang="en-GB" dirty="0"/>
          </a:p>
        </p:txBody>
      </p:sp>
      <p:sp>
        <p:nvSpPr>
          <p:cNvPr id="4" name="Slide Number Placeholder 3"/>
          <p:cNvSpPr>
            <a:spLocks noGrp="1"/>
          </p:cNvSpPr>
          <p:nvPr>
            <p:ph type="sldNum" sz="quarter" idx="10"/>
          </p:nvPr>
        </p:nvSpPr>
        <p:spPr/>
        <p:txBody>
          <a:bodyPr/>
          <a:lstStyle/>
          <a:p>
            <a:fld id="{31A24480-EA56-4F09-995E-1BB250F2401B}" type="slidenum">
              <a:rPr lang="en-GB" smtClean="0"/>
              <a:t>5</a:t>
            </a:fld>
            <a:endParaRPr lang="en-GB"/>
          </a:p>
        </p:txBody>
      </p:sp>
    </p:spTree>
    <p:extLst>
      <p:ext uri="{BB962C8B-B14F-4D97-AF65-F5344CB8AC3E}">
        <p14:creationId xmlns:p14="http://schemas.microsoft.com/office/powerpoint/2010/main" val="2456236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 argued that HRM should be about designing policies and practices to achieve 4 main outcomes. These would lead to the organisational outcomes. These outcomes would only be achieved if the organisation has a coherent strategy of HRM policies fully integrated into the business strategy and supported by all levels of line management. Similar to Harvard model, but with 7 policies instead of 4. </a:t>
            </a:r>
          </a:p>
        </p:txBody>
      </p:sp>
      <p:sp>
        <p:nvSpPr>
          <p:cNvPr id="4" name="Slide Number Placeholder 3"/>
          <p:cNvSpPr>
            <a:spLocks noGrp="1"/>
          </p:cNvSpPr>
          <p:nvPr>
            <p:ph type="sldNum" sz="quarter" idx="10"/>
          </p:nvPr>
        </p:nvSpPr>
        <p:spPr/>
        <p:txBody>
          <a:bodyPr/>
          <a:lstStyle/>
          <a:p>
            <a:fld id="{31A24480-EA56-4F09-995E-1BB250F2401B}" type="slidenum">
              <a:rPr lang="en-GB" smtClean="0"/>
              <a:t>6</a:t>
            </a:fld>
            <a:endParaRPr lang="en-GB"/>
          </a:p>
        </p:txBody>
      </p:sp>
    </p:spTree>
    <p:extLst>
      <p:ext uri="{BB962C8B-B14F-4D97-AF65-F5344CB8AC3E}">
        <p14:creationId xmlns:p14="http://schemas.microsoft.com/office/powerpoint/2010/main" val="908939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 HRM because it emphasises treating employees as a means to achieving the organisation’s strategy, as a resource that is used in a calculative and purely rational manner (Storey,1987).</a:t>
            </a:r>
          </a:p>
          <a:p>
            <a:r>
              <a:rPr lang="en-GB" dirty="0"/>
              <a:t>The model represents the external and internal factors of HRM as a triangle. Once management have decided how the mission and business strategy, organisation structure and HRM are to be organised and integrated – and assuming it is an appropriate response to political, economic and cultural forces then they can begin to design the HR system in more detail.</a:t>
            </a:r>
          </a:p>
          <a:p>
            <a:r>
              <a:rPr lang="en-GB" dirty="0"/>
              <a:t>The model also argues that there is a HR cycle affecting individual and organisational performance – selection, appraisal, rewards, development. </a:t>
            </a:r>
          </a:p>
          <a:p>
            <a:endParaRPr lang="en-GB" dirty="0"/>
          </a:p>
        </p:txBody>
      </p:sp>
      <p:sp>
        <p:nvSpPr>
          <p:cNvPr id="4" name="Slide Number Placeholder 3"/>
          <p:cNvSpPr>
            <a:spLocks noGrp="1"/>
          </p:cNvSpPr>
          <p:nvPr>
            <p:ph type="sldNum" sz="quarter" idx="10"/>
          </p:nvPr>
        </p:nvSpPr>
        <p:spPr/>
        <p:txBody>
          <a:bodyPr/>
          <a:lstStyle/>
          <a:p>
            <a:fld id="{31A24480-EA56-4F09-995E-1BB250F2401B}" type="slidenum">
              <a:rPr lang="en-GB" smtClean="0"/>
              <a:t>7</a:t>
            </a:fld>
            <a:endParaRPr lang="en-GB"/>
          </a:p>
        </p:txBody>
      </p:sp>
    </p:spTree>
    <p:extLst>
      <p:ext uri="{BB962C8B-B14F-4D97-AF65-F5344CB8AC3E}">
        <p14:creationId xmlns:p14="http://schemas.microsoft.com/office/powerpoint/2010/main" val="4208284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10</a:t>
            </a:fld>
            <a:endParaRPr lang="en-GB"/>
          </a:p>
        </p:txBody>
      </p:sp>
    </p:spTree>
    <p:extLst>
      <p:ext uri="{BB962C8B-B14F-4D97-AF65-F5344CB8AC3E}">
        <p14:creationId xmlns:p14="http://schemas.microsoft.com/office/powerpoint/2010/main" val="3364110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Business process engineering – process of systematically examining every stage of production/service to ensure that value is added for the benefit of the customer at each stage of the value chain. </a:t>
            </a:r>
          </a:p>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11</a:t>
            </a:fld>
            <a:endParaRPr lang="en-GB"/>
          </a:p>
        </p:txBody>
      </p:sp>
    </p:spTree>
    <p:extLst>
      <p:ext uri="{BB962C8B-B14F-4D97-AF65-F5344CB8AC3E}">
        <p14:creationId xmlns:p14="http://schemas.microsoft.com/office/powerpoint/2010/main" val="2119924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surveys, customer satisfaction indices. </a:t>
            </a:r>
          </a:p>
          <a:p>
            <a:r>
              <a:rPr lang="en-GB" dirty="0"/>
              <a:t>KPI – </a:t>
            </a:r>
            <a:r>
              <a:rPr lang="en-GB" dirty="0" err="1"/>
              <a:t>eg</a:t>
            </a:r>
            <a:r>
              <a:rPr lang="en-GB" dirty="0"/>
              <a:t> % market share</a:t>
            </a:r>
          </a:p>
          <a:p>
            <a:r>
              <a:rPr lang="en-GB" dirty="0"/>
              <a:t>KPI’s – translated into key objectives – </a:t>
            </a:r>
            <a:r>
              <a:rPr lang="en-GB" dirty="0" err="1"/>
              <a:t>eg</a:t>
            </a:r>
            <a:r>
              <a:rPr lang="en-GB" dirty="0"/>
              <a:t> increase customer base to reach 20% market share by the end of the financial year. </a:t>
            </a:r>
          </a:p>
        </p:txBody>
      </p:sp>
      <p:sp>
        <p:nvSpPr>
          <p:cNvPr id="4" name="Slide Number Placeholder 3"/>
          <p:cNvSpPr>
            <a:spLocks noGrp="1"/>
          </p:cNvSpPr>
          <p:nvPr>
            <p:ph type="sldNum" sz="quarter" idx="10"/>
          </p:nvPr>
        </p:nvSpPr>
        <p:spPr/>
        <p:txBody>
          <a:bodyPr/>
          <a:lstStyle/>
          <a:p>
            <a:fld id="{4394529F-49CB-4A20-A0BC-CE5B1A3A230C}" type="slidenum">
              <a:rPr lang="en-GB" smtClean="0"/>
              <a:t>12</a:t>
            </a:fld>
            <a:endParaRPr lang="en-GB"/>
          </a:p>
        </p:txBody>
      </p:sp>
    </p:spTree>
    <p:extLst>
      <p:ext uri="{BB962C8B-B14F-4D97-AF65-F5344CB8AC3E}">
        <p14:creationId xmlns:p14="http://schemas.microsoft.com/office/powerpoint/2010/main" val="2831808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system connects the dots between big picture strategy elements such as mission (our purpose), vision (what we aspire for), core values (what we believe in), strategic focus areas (themes, results and/or goals) and the more operational elements such as objectives (continuous improvement activities), measures (or </a:t>
            </a:r>
            <a:r>
              <a:rPr lang="en-GB" dirty="0">
                <a:hlinkClick r:id="rId3"/>
              </a:rPr>
              <a:t>key performance indicators, or KPIs</a:t>
            </a:r>
            <a:r>
              <a:rPr lang="en-GB" dirty="0"/>
              <a:t>, which track strategic performance), targets (our desired level of performance), and initiatives (projects that help you reach your targets).</a:t>
            </a:r>
          </a:p>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14</a:t>
            </a:fld>
            <a:endParaRPr lang="en-GB"/>
          </a:p>
        </p:txBody>
      </p:sp>
    </p:spTree>
    <p:extLst>
      <p:ext uri="{BB962C8B-B14F-4D97-AF65-F5344CB8AC3E}">
        <p14:creationId xmlns:p14="http://schemas.microsoft.com/office/powerpoint/2010/main" val="1331061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dirty="0">
                <a:solidFill>
                  <a:schemeClr val="tx1"/>
                </a:solidFill>
                <a:effectLst/>
                <a:latin typeface="+mn-lt"/>
                <a:ea typeface="+mn-ea"/>
                <a:cs typeface="+mn-cs"/>
              </a:rPr>
              <a:t>From www.balancedscorecard.org (hence American spellings!):</a:t>
            </a:r>
          </a:p>
          <a:p>
            <a:pPr fontAlgn="base"/>
            <a:r>
              <a:rPr lang="en-GB" sz="1200" b="1" i="0" u="none" strike="noStrike" kern="1200" dirty="0">
                <a:solidFill>
                  <a:schemeClr val="tx1"/>
                </a:solidFill>
                <a:effectLst/>
                <a:latin typeface="+mn-lt"/>
                <a:ea typeface="+mn-ea"/>
                <a:cs typeface="+mn-cs"/>
              </a:rPr>
              <a:t>Financial:</a:t>
            </a:r>
            <a:r>
              <a:rPr lang="en-GB" sz="1200" b="0" i="0" u="none" strike="noStrike" kern="1200" dirty="0">
                <a:solidFill>
                  <a:schemeClr val="tx1"/>
                </a:solidFill>
                <a:effectLst/>
                <a:latin typeface="+mn-lt"/>
                <a:ea typeface="+mn-ea"/>
                <a:cs typeface="+mn-cs"/>
              </a:rPr>
              <a:t> often renamed Stewardship or other more appropriate name in the public sector, this perspective views organizational financial performance and the use of financial resources</a:t>
            </a:r>
          </a:p>
          <a:p>
            <a:pPr fontAlgn="base"/>
            <a:r>
              <a:rPr lang="en-GB" sz="1200" b="1" i="0" u="none" strike="noStrike" kern="1200" dirty="0">
                <a:solidFill>
                  <a:schemeClr val="tx1"/>
                </a:solidFill>
                <a:effectLst/>
                <a:latin typeface="+mn-lt"/>
                <a:ea typeface="+mn-ea"/>
                <a:cs typeface="+mn-cs"/>
              </a:rPr>
              <a:t>Customer/Stakeholder:</a:t>
            </a:r>
            <a:r>
              <a:rPr lang="en-GB" sz="1200" b="0" i="0" u="none" strike="noStrike" kern="1200" dirty="0">
                <a:solidFill>
                  <a:schemeClr val="tx1"/>
                </a:solidFill>
                <a:effectLst/>
                <a:latin typeface="+mn-lt"/>
                <a:ea typeface="+mn-ea"/>
                <a:cs typeface="+mn-cs"/>
              </a:rPr>
              <a:t> this perspective views organizational performance from the point of view the customer or other key stakeholders that the organization is designed to serve</a:t>
            </a:r>
          </a:p>
          <a:p>
            <a:pPr fontAlgn="base"/>
            <a:r>
              <a:rPr lang="en-GB" sz="1200" b="1" i="0" u="none" strike="noStrike" kern="1200" dirty="0">
                <a:solidFill>
                  <a:schemeClr val="tx1"/>
                </a:solidFill>
                <a:effectLst/>
                <a:latin typeface="+mn-lt"/>
                <a:ea typeface="+mn-ea"/>
                <a:cs typeface="+mn-cs"/>
              </a:rPr>
              <a:t>Internal Process:</a:t>
            </a:r>
            <a:r>
              <a:rPr lang="en-GB" sz="1200" b="0" i="0" u="none" strike="noStrike" kern="1200" dirty="0">
                <a:solidFill>
                  <a:schemeClr val="tx1"/>
                </a:solidFill>
                <a:effectLst/>
                <a:latin typeface="+mn-lt"/>
                <a:ea typeface="+mn-ea"/>
                <a:cs typeface="+mn-cs"/>
              </a:rPr>
              <a:t> views organizational performance through the lenses of the quality and efficiency related to our product or services or other key business processes</a:t>
            </a:r>
          </a:p>
          <a:p>
            <a:pPr fontAlgn="base"/>
            <a:r>
              <a:rPr lang="en-GB" sz="1200" b="1" i="0" u="none" strike="noStrike" kern="1200" dirty="0">
                <a:solidFill>
                  <a:schemeClr val="tx1"/>
                </a:solidFill>
                <a:effectLst/>
                <a:latin typeface="+mn-lt"/>
                <a:ea typeface="+mn-ea"/>
                <a:cs typeface="+mn-cs"/>
              </a:rPr>
              <a:t>Organizational Capacity (originally called Learning and Growth):</a:t>
            </a:r>
            <a:r>
              <a:rPr lang="en-GB" sz="1200" b="0" i="0" u="none" strike="noStrike" kern="1200" dirty="0">
                <a:solidFill>
                  <a:schemeClr val="tx1"/>
                </a:solidFill>
                <a:effectLst/>
                <a:latin typeface="+mn-lt"/>
                <a:ea typeface="+mn-ea"/>
                <a:cs typeface="+mn-cs"/>
              </a:rPr>
              <a:t> views organizational performance through the lenses of human capital, infrastructure, technology, culture and other capacities that are key to breakthrough performance</a:t>
            </a:r>
          </a:p>
          <a:p>
            <a:endParaRPr lang="en-GB" dirty="0"/>
          </a:p>
        </p:txBody>
      </p:sp>
      <p:sp>
        <p:nvSpPr>
          <p:cNvPr id="4" name="Slide Number Placeholder 3"/>
          <p:cNvSpPr>
            <a:spLocks noGrp="1"/>
          </p:cNvSpPr>
          <p:nvPr>
            <p:ph type="sldNum" sz="quarter" idx="5"/>
          </p:nvPr>
        </p:nvSpPr>
        <p:spPr/>
        <p:txBody>
          <a:bodyPr/>
          <a:lstStyle/>
          <a:p>
            <a:fld id="{4394529F-49CB-4A20-A0BC-CE5B1A3A230C}" type="slidenum">
              <a:rPr lang="en-GB" smtClean="0"/>
              <a:t>16</a:t>
            </a:fld>
            <a:endParaRPr lang="en-GB"/>
          </a:p>
        </p:txBody>
      </p:sp>
    </p:spTree>
    <p:extLst>
      <p:ext uri="{BB962C8B-B14F-4D97-AF65-F5344CB8AC3E}">
        <p14:creationId xmlns:p14="http://schemas.microsoft.com/office/powerpoint/2010/main" val="1862518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18</a:t>
            </a:fld>
            <a:endParaRPr lang="en-GB"/>
          </a:p>
        </p:txBody>
      </p:sp>
    </p:spTree>
    <p:extLst>
      <p:ext uri="{BB962C8B-B14F-4D97-AF65-F5344CB8AC3E}">
        <p14:creationId xmlns:p14="http://schemas.microsoft.com/office/powerpoint/2010/main" val="1555461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HR statistics </a:t>
            </a:r>
            <a:r>
              <a:rPr lang="en-GB" sz="1200" dirty="0"/>
              <a:t>– e.g. number of job applications, absence figures. Useful when benchmarking internally (comparing to previous years) and externally (against competitors)</a:t>
            </a:r>
          </a:p>
          <a:p>
            <a:r>
              <a:rPr lang="en-GB" sz="1200" b="1" dirty="0"/>
              <a:t>KPI’s</a:t>
            </a:r>
            <a:r>
              <a:rPr lang="en-GB" sz="1200" dirty="0"/>
              <a:t> – aspects of HR performance that are most critical for the achievement of business objectives. Targets and assessing performance against target. SMART. </a:t>
            </a:r>
          </a:p>
          <a:p>
            <a:r>
              <a:rPr lang="en-GB" sz="1200" b="1" dirty="0"/>
              <a:t>Balanced Scorecard </a:t>
            </a:r>
            <a:r>
              <a:rPr lang="en-GB" sz="12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20</a:t>
            </a:fld>
            <a:endParaRPr lang="en-GB"/>
          </a:p>
        </p:txBody>
      </p:sp>
    </p:spTree>
    <p:extLst>
      <p:ext uri="{BB962C8B-B14F-4D97-AF65-F5344CB8AC3E}">
        <p14:creationId xmlns:p14="http://schemas.microsoft.com/office/powerpoint/2010/main" val="2788262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HR meeting the needs of its customers? </a:t>
            </a:r>
            <a:r>
              <a:rPr lang="en-GB" b="1" dirty="0"/>
              <a:t>Stakeholder analysis </a:t>
            </a:r>
            <a:r>
              <a:rPr lang="en-GB" dirty="0"/>
              <a:t>– consider all of the parties that require some sort of service from HR and the requirements of each. </a:t>
            </a:r>
          </a:p>
          <a:p>
            <a:r>
              <a:rPr lang="en-GB" dirty="0"/>
              <a:t>Service level agreements – </a:t>
            </a:r>
            <a:r>
              <a:rPr lang="en-GB" dirty="0" err="1"/>
              <a:t>e.g.preparing</a:t>
            </a:r>
            <a:r>
              <a:rPr lang="en-GB" dirty="0"/>
              <a:t> offer letter in a day</a:t>
            </a:r>
          </a:p>
          <a:p>
            <a:endParaRPr lang="en-GB" dirty="0"/>
          </a:p>
          <a:p>
            <a:r>
              <a:rPr lang="en-GB" dirty="0"/>
              <a:t>Responsiveness – </a:t>
            </a:r>
            <a:r>
              <a:rPr lang="en-GB" dirty="0" err="1"/>
              <a:t>eg</a:t>
            </a:r>
            <a:r>
              <a:rPr lang="en-GB" dirty="0"/>
              <a:t> speed and effectiveness of response to grievances.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 evaluation – to what extent are you insight-driven – contextual, organisational and business savvy? </a:t>
            </a:r>
          </a:p>
          <a:p>
            <a:r>
              <a:rPr lang="en-GB" dirty="0"/>
              <a:t>Contextual – being alert to external factors and macro trends that affect the organisation now and in the future.</a:t>
            </a:r>
          </a:p>
          <a:p>
            <a:r>
              <a:rPr lang="en-GB" dirty="0"/>
              <a:t>Organisational – having a sophisticated understanding of the people and cultural aspects of the organisation – how to get things done with these unique individuals in our very particular context.</a:t>
            </a:r>
          </a:p>
          <a:p>
            <a:r>
              <a:rPr lang="en-GB" dirty="0"/>
              <a:t>Business – having a true understanding of how an organisation makes money and what matters when looking at its current and future commercial health. </a:t>
            </a:r>
          </a:p>
        </p:txBody>
      </p:sp>
      <p:sp>
        <p:nvSpPr>
          <p:cNvPr id="4" name="Slide Number Placeholder 3"/>
          <p:cNvSpPr>
            <a:spLocks noGrp="1"/>
          </p:cNvSpPr>
          <p:nvPr>
            <p:ph type="sldNum" sz="quarter" idx="10"/>
          </p:nvPr>
        </p:nvSpPr>
        <p:spPr/>
        <p:txBody>
          <a:bodyPr/>
          <a:lstStyle/>
          <a:p>
            <a:fld id="{4394529F-49CB-4A20-A0BC-CE5B1A3A230C}" type="slidenum">
              <a:rPr lang="en-GB" smtClean="0"/>
              <a:t>24</a:t>
            </a:fld>
            <a:endParaRPr lang="en-GB"/>
          </a:p>
        </p:txBody>
      </p:sp>
    </p:spTree>
    <p:extLst>
      <p:ext uri="{BB962C8B-B14F-4D97-AF65-F5344CB8AC3E}">
        <p14:creationId xmlns:p14="http://schemas.microsoft.com/office/powerpoint/2010/main" val="26625228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14/12/2018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14/12/2018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balancedscorecard.org/BSC-Basics/Strategic-Planning-Basic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balancedscorecard.org/BSC-Basics/Examples-Success-Storie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oNy8kupW8oI" TargetMode="External"/><Relationship Id="rId2" Type="http://schemas.openxmlformats.org/officeDocument/2006/relationships/hyperlink" Target="https://hbr.org/2007/07/using-the-balanced-scorecard-as-a-strategic-management-system" TargetMode="External"/><Relationship Id="rId1" Type="http://schemas.openxmlformats.org/officeDocument/2006/relationships/slideLayout" Target="../slideLayouts/slideLayout2.xml"/><Relationship Id="rId4" Type="http://schemas.openxmlformats.org/officeDocument/2006/relationships/hyperlink" Target="https://www.balancedscorecard.org/Portals/0/PDF/Regional_Airline.pdf"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cipd.co.uk/podcasts/hr-analytics-influence-strategy-through-data"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hyperlink" Target="https://www.cipd.co.uk/podcasts/narrative-reporti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060848"/>
            <a:ext cx="7992888" cy="2406129"/>
          </a:xfrm>
        </p:spPr>
        <p:txBody>
          <a:bodyPr>
            <a:normAutofit fontScale="90000"/>
          </a:bodyPr>
          <a:lstStyle/>
          <a:p>
            <a:r>
              <a:rPr lang="en-GB" dirty="0">
                <a:solidFill>
                  <a:schemeClr val="bg1"/>
                </a:solidFill>
              </a:rPr>
              <a:t>Evolution of HR (Models)</a:t>
            </a:r>
            <a:br>
              <a:rPr lang="en-GB" dirty="0">
                <a:solidFill>
                  <a:schemeClr val="bg1"/>
                </a:solidFill>
              </a:rPr>
            </a:br>
            <a:r>
              <a:rPr lang="en-GB" dirty="0">
                <a:solidFill>
                  <a:schemeClr val="bg1"/>
                </a:solidFill>
              </a:rPr>
              <a:t>Evaluating Business Performance/Using data</a:t>
            </a:r>
            <a:br>
              <a:rPr lang="en-GB" dirty="0">
                <a:solidFill>
                  <a:schemeClr val="bg1"/>
                </a:solidFill>
              </a:rPr>
            </a:br>
            <a:r>
              <a:rPr lang="en-GB" dirty="0">
                <a:solidFill>
                  <a:schemeClr val="bg1"/>
                </a:solidFill>
              </a:rPr>
              <a:t>Lecture Five – Julie Thomas</a:t>
            </a: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Evolution of Models of the Employment Contract</a:t>
            </a:r>
          </a:p>
        </p:txBody>
      </p:sp>
      <p:sp>
        <p:nvSpPr>
          <p:cNvPr id="3" name="Content Placeholder 2"/>
          <p:cNvSpPr>
            <a:spLocks noGrp="1"/>
          </p:cNvSpPr>
          <p:nvPr>
            <p:ph idx="1"/>
          </p:nvPr>
        </p:nvSpPr>
        <p:spPr>
          <a:xfrm>
            <a:off x="457200" y="1268760"/>
            <a:ext cx="8229600" cy="4186158"/>
          </a:xfrm>
        </p:spPr>
        <p:txBody>
          <a:bodyPr>
            <a:noAutofit/>
          </a:bodyPr>
          <a:lstStyle/>
          <a:p>
            <a:r>
              <a:rPr lang="en-GB" sz="2400" dirty="0"/>
              <a:t>Traditional Employment Contract – employee carries out work to the required standard in return for wages. </a:t>
            </a:r>
          </a:p>
          <a:p>
            <a:r>
              <a:rPr lang="en-GB" sz="2400" dirty="0"/>
              <a:t>Psychological Contract (Schein, 1980). Since 1980s change in nature of this contract due to rapidly changing employment market and unpredictability/volatility of organisational context. </a:t>
            </a:r>
          </a:p>
          <a:p>
            <a:r>
              <a:rPr lang="en-GB" sz="2400" dirty="0"/>
              <a:t>In a tight labour market – employers are trying to be more attractive to employees – employer brand, employer of choice. Initiatives include flexible working, ability to work at home, increasing salary, recognition. </a:t>
            </a:r>
          </a:p>
        </p:txBody>
      </p:sp>
    </p:spTree>
    <p:extLst>
      <p:ext uri="{BB962C8B-B14F-4D97-AF65-F5344CB8AC3E}">
        <p14:creationId xmlns:p14="http://schemas.microsoft.com/office/powerpoint/2010/main" val="39519031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F3885F2-CF6F-4444-915B-D112A99F9418}"/>
              </a:ext>
            </a:extLst>
          </p:cNvPr>
          <p:cNvSpPr>
            <a:spLocks noGrp="1" noChangeArrowheads="1"/>
          </p:cNvSpPr>
          <p:nvPr>
            <p:ph type="title"/>
          </p:nvPr>
        </p:nvSpPr>
        <p:spPr/>
        <p:txBody>
          <a:bodyPr/>
          <a:lstStyle/>
          <a:p>
            <a:pPr eaLnBrk="1" hangingPunct="1"/>
            <a:r>
              <a:rPr lang="en-GB" altLang="en-US"/>
              <a:t>The Psychological Contract</a:t>
            </a:r>
          </a:p>
        </p:txBody>
      </p:sp>
      <p:sp>
        <p:nvSpPr>
          <p:cNvPr id="3" name="Content Placeholder 2">
            <a:extLst>
              <a:ext uri="{FF2B5EF4-FFF2-40B4-BE49-F238E27FC236}">
                <a16:creationId xmlns:a16="http://schemas.microsoft.com/office/drawing/2014/main" id="{7175DD0F-7A21-482C-9199-30F6D6A37B29}"/>
              </a:ext>
            </a:extLst>
          </p:cNvPr>
          <p:cNvSpPr>
            <a:spLocks noGrp="1"/>
          </p:cNvSpPr>
          <p:nvPr>
            <p:ph idx="1"/>
          </p:nvPr>
        </p:nvSpPr>
        <p:spPr>
          <a:xfrm>
            <a:off x="457200" y="1600200"/>
            <a:ext cx="8229600" cy="3916363"/>
          </a:xfrm>
        </p:spPr>
        <p:txBody>
          <a:bodyPr>
            <a:normAutofit fontScale="70000" lnSpcReduction="20000"/>
          </a:bodyPr>
          <a:lstStyle/>
          <a:p>
            <a:pPr eaLnBrk="1" hangingPunct="1">
              <a:defRPr/>
            </a:pPr>
            <a:r>
              <a:rPr lang="en-GB" dirty="0"/>
              <a:t>Schein (1980) – the expectations that employers and employees have of their relationship, what each expects the other to deliver</a:t>
            </a:r>
          </a:p>
          <a:p>
            <a:pPr eaLnBrk="1" hangingPunct="1">
              <a:defRPr/>
            </a:pPr>
            <a:r>
              <a:rPr lang="en-GB" dirty="0"/>
              <a:t>If changes are made by managers which mean long-standing expectations are dashed it can lead to a loss of loyalty and commitment, dissatisfaction, demotivation and turnover.</a:t>
            </a:r>
          </a:p>
          <a:p>
            <a:pPr eaLnBrk="1" hangingPunct="1">
              <a:defRPr/>
            </a:pPr>
            <a:r>
              <a:rPr lang="en-GB" dirty="0"/>
              <a:t>Guest (2007), Boxall and Purcell (2008) – research suggests that a positive psychological contract is necessary to release discretionary effort and work beyond the contract.</a:t>
            </a:r>
          </a:p>
          <a:p>
            <a:pPr eaLnBrk="1" hangingPunct="1">
              <a:defRPr/>
            </a:pPr>
            <a:r>
              <a:rPr lang="en-GB" dirty="0"/>
              <a:t>Nature of psychological contracts may be changing because of greater volatility in product markets leading to less job security. Less ‘relational’ and more transactional. (Taylor, 2014)</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Evolution of HR</a:t>
            </a:r>
          </a:p>
        </p:txBody>
      </p:sp>
      <p:sp>
        <p:nvSpPr>
          <p:cNvPr id="3" name="Content Placeholder 2"/>
          <p:cNvSpPr>
            <a:spLocks noGrp="1"/>
          </p:cNvSpPr>
          <p:nvPr>
            <p:ph idx="1"/>
          </p:nvPr>
        </p:nvSpPr>
        <p:spPr>
          <a:xfrm>
            <a:off x="457200" y="1417638"/>
            <a:ext cx="8229600" cy="4099595"/>
          </a:xfrm>
        </p:spPr>
        <p:txBody>
          <a:bodyPr>
            <a:normAutofit lnSpcReduction="10000"/>
          </a:bodyPr>
          <a:lstStyle/>
          <a:p>
            <a:r>
              <a:rPr lang="en-GB" dirty="0"/>
              <a:t>From Personnel to HRM to SHRM</a:t>
            </a:r>
          </a:p>
          <a:p>
            <a:r>
              <a:rPr lang="en-GB" dirty="0"/>
              <a:t>Approaches to HRM - Hard and Soft HRM</a:t>
            </a:r>
          </a:p>
          <a:p>
            <a:pPr marL="0" indent="0">
              <a:buNone/>
            </a:pPr>
            <a:endParaRPr lang="en-GB" dirty="0"/>
          </a:p>
          <a:p>
            <a:pPr marL="0" indent="0">
              <a:buNone/>
            </a:pPr>
            <a:r>
              <a:rPr lang="en-GB" dirty="0"/>
              <a:t>Early Academic Models of HR – </a:t>
            </a:r>
          </a:p>
          <a:p>
            <a:r>
              <a:rPr lang="en-GB" dirty="0"/>
              <a:t>USA – The Harvard Model (Beer et al, 1981 - soft), The Michigan Model (</a:t>
            </a:r>
            <a:r>
              <a:rPr lang="en-GB" dirty="0" err="1"/>
              <a:t>Fombrun</a:t>
            </a:r>
            <a:r>
              <a:rPr lang="en-GB" dirty="0"/>
              <a:t> et al, 1984 - hard)</a:t>
            </a:r>
          </a:p>
          <a:p>
            <a:r>
              <a:rPr lang="en-GB" dirty="0"/>
              <a:t>UK – Guest (1987) - soft</a:t>
            </a:r>
          </a:p>
        </p:txBody>
      </p:sp>
    </p:spTree>
    <p:extLst>
      <p:ext uri="{BB962C8B-B14F-4D97-AF65-F5344CB8AC3E}">
        <p14:creationId xmlns:p14="http://schemas.microsoft.com/office/powerpoint/2010/main" val="20460552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Harvard Model</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16254" y="1600200"/>
            <a:ext cx="5911491" cy="3916363"/>
          </a:xfrm>
        </p:spPr>
      </p:pic>
    </p:spTree>
    <p:extLst>
      <p:ext uri="{BB962C8B-B14F-4D97-AF65-F5344CB8AC3E}">
        <p14:creationId xmlns:p14="http://schemas.microsoft.com/office/powerpoint/2010/main" val="11551545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8614" y="1052735"/>
            <a:ext cx="6328998" cy="4536505"/>
          </a:xfrm>
        </p:spPr>
      </p:pic>
      <p:sp>
        <p:nvSpPr>
          <p:cNvPr id="8" name="TextBox 7"/>
          <p:cNvSpPr txBox="1"/>
          <p:nvPr/>
        </p:nvSpPr>
        <p:spPr>
          <a:xfrm>
            <a:off x="2339752" y="260648"/>
            <a:ext cx="6328998" cy="646331"/>
          </a:xfrm>
          <a:prstGeom prst="rect">
            <a:avLst/>
          </a:prstGeom>
          <a:noFill/>
        </p:spPr>
        <p:txBody>
          <a:bodyPr wrap="square" rtlCol="0">
            <a:spAutoFit/>
          </a:bodyPr>
          <a:lstStyle/>
          <a:p>
            <a:r>
              <a:rPr lang="en-GB" sz="3600" dirty="0"/>
              <a:t>Guest’s Model of HR</a:t>
            </a:r>
          </a:p>
        </p:txBody>
      </p:sp>
    </p:spTree>
    <p:extLst>
      <p:ext uri="{BB962C8B-B14F-4D97-AF65-F5344CB8AC3E}">
        <p14:creationId xmlns:p14="http://schemas.microsoft.com/office/powerpoint/2010/main" val="8203855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Michigan Model</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97274" y="1268760"/>
            <a:ext cx="4349451" cy="4247803"/>
          </a:xfrm>
        </p:spPr>
      </p:pic>
    </p:spTree>
    <p:extLst>
      <p:ext uri="{BB962C8B-B14F-4D97-AF65-F5344CB8AC3E}">
        <p14:creationId xmlns:p14="http://schemas.microsoft.com/office/powerpoint/2010/main" val="620735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1143000"/>
          </a:xfrm>
        </p:spPr>
        <p:txBody>
          <a:bodyPr>
            <a:normAutofit fontScale="90000"/>
          </a:bodyPr>
          <a:lstStyle/>
          <a:p>
            <a:r>
              <a:rPr lang="en-GB" dirty="0"/>
              <a:t>Evaluating Performance - Background</a:t>
            </a:r>
          </a:p>
        </p:txBody>
      </p:sp>
      <p:sp>
        <p:nvSpPr>
          <p:cNvPr id="3" name="Content Placeholder 2"/>
          <p:cNvSpPr>
            <a:spLocks noGrp="1"/>
          </p:cNvSpPr>
          <p:nvPr>
            <p:ph idx="1"/>
          </p:nvPr>
        </p:nvSpPr>
        <p:spPr/>
        <p:txBody>
          <a:bodyPr>
            <a:normAutofit fontScale="77500" lnSpcReduction="20000"/>
          </a:bodyPr>
          <a:lstStyle/>
          <a:p>
            <a:r>
              <a:rPr lang="en-GB" dirty="0" err="1"/>
              <a:t>Divisionalisation</a:t>
            </a:r>
            <a:r>
              <a:rPr lang="en-GB" dirty="0"/>
              <a:t>, devolved budgeting, internal markets and increased competition has resulted in a shift from the management of tasks to management by financial performance.</a:t>
            </a:r>
          </a:p>
          <a:p>
            <a:r>
              <a:rPr lang="en-GB" dirty="0"/>
              <a:t>The search for improved performance from individual groups and performance is now a crucial managerial goal. </a:t>
            </a:r>
          </a:p>
          <a:p>
            <a:r>
              <a:rPr lang="en-GB" dirty="0"/>
              <a:t>This has led to development of performance management systems.</a:t>
            </a:r>
          </a:p>
          <a:p>
            <a:r>
              <a:rPr lang="en-GB" dirty="0"/>
              <a:t>HR – idea that effective recruitment, deployment and utilisation of people will lead to improved performance</a:t>
            </a:r>
          </a:p>
          <a:p>
            <a:endParaRPr lang="en-GB" dirty="0"/>
          </a:p>
        </p:txBody>
      </p:sp>
    </p:spTree>
    <p:extLst>
      <p:ext uri="{BB962C8B-B14F-4D97-AF65-F5344CB8AC3E}">
        <p14:creationId xmlns:p14="http://schemas.microsoft.com/office/powerpoint/2010/main" val="38668616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Performance, Profit and Efficiency</a:t>
            </a:r>
          </a:p>
        </p:txBody>
      </p:sp>
      <p:sp>
        <p:nvSpPr>
          <p:cNvPr id="3" name="Content Placeholder 2"/>
          <p:cNvSpPr>
            <a:spLocks noGrp="1"/>
          </p:cNvSpPr>
          <p:nvPr>
            <p:ph idx="1"/>
          </p:nvPr>
        </p:nvSpPr>
        <p:spPr>
          <a:xfrm>
            <a:off x="395536" y="1124744"/>
            <a:ext cx="8229600" cy="4680520"/>
          </a:xfrm>
        </p:spPr>
        <p:txBody>
          <a:bodyPr>
            <a:normAutofit fontScale="77500" lnSpcReduction="20000"/>
          </a:bodyPr>
          <a:lstStyle/>
          <a:p>
            <a:r>
              <a:rPr lang="en-GB" dirty="0"/>
              <a:t>The driving forces underpinning organisational effectiveness today are performance, profit and efficiency in the private sector and performance, finance and value for money in the public and third sector</a:t>
            </a:r>
          </a:p>
          <a:p>
            <a:r>
              <a:rPr lang="en-GB" dirty="0"/>
              <a:t>Reason – the driving force underpinning business activity is the role of stock markets, banks and other financial institutions</a:t>
            </a:r>
          </a:p>
          <a:p>
            <a:r>
              <a:rPr lang="en-GB" dirty="0"/>
              <a:t>Management attention is focused on achieving short term financial targets</a:t>
            </a:r>
          </a:p>
          <a:p>
            <a:r>
              <a:rPr lang="en-GB" b="1" dirty="0"/>
              <a:t>Performance, profit and efficiency </a:t>
            </a:r>
            <a:r>
              <a:rPr lang="en-GB" dirty="0"/>
              <a:t>are the criteria by which contemporary private organisations are measured and evaluated. All impact on way people are managed.</a:t>
            </a:r>
          </a:p>
        </p:txBody>
      </p:sp>
    </p:spTree>
    <p:extLst>
      <p:ext uri="{BB962C8B-B14F-4D97-AF65-F5344CB8AC3E}">
        <p14:creationId xmlns:p14="http://schemas.microsoft.com/office/powerpoint/2010/main" val="3449833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and Performance</a:t>
            </a:r>
          </a:p>
        </p:txBody>
      </p:sp>
      <p:sp>
        <p:nvSpPr>
          <p:cNvPr id="3" name="Content Placeholder 2"/>
          <p:cNvSpPr>
            <a:spLocks noGrp="1"/>
          </p:cNvSpPr>
          <p:nvPr>
            <p:ph idx="1"/>
          </p:nvPr>
        </p:nvSpPr>
        <p:spPr>
          <a:xfrm>
            <a:off x="463368" y="1405403"/>
            <a:ext cx="8229600" cy="3917032"/>
          </a:xfrm>
        </p:spPr>
        <p:txBody>
          <a:bodyPr>
            <a:normAutofit fontScale="92500" lnSpcReduction="20000"/>
          </a:bodyPr>
          <a:lstStyle/>
          <a:p>
            <a:r>
              <a:rPr lang="en-GB" dirty="0"/>
              <a:t>Managing performance, profitability and efficiency are critically related to relevant HR practices in organisations at different stages of the business cycle</a:t>
            </a:r>
          </a:p>
          <a:p>
            <a:r>
              <a:rPr lang="en-GB" dirty="0"/>
              <a:t>Examples- if in decline – redundancies, few promotions, work intensification for those who are left. If improving – profits can be shared in form of higher pay, improved benefits, more promotional opportunities. All stakeholders benefit. </a:t>
            </a:r>
          </a:p>
          <a:p>
            <a:endParaRPr lang="en-GB" dirty="0"/>
          </a:p>
          <a:p>
            <a:endParaRPr lang="en-GB" dirty="0"/>
          </a:p>
          <a:p>
            <a:endParaRPr lang="en-GB" dirty="0"/>
          </a:p>
        </p:txBody>
      </p:sp>
    </p:spTree>
    <p:extLst>
      <p:ext uri="{BB962C8B-B14F-4D97-AF65-F5344CB8AC3E}">
        <p14:creationId xmlns:p14="http://schemas.microsoft.com/office/powerpoint/2010/main" val="13760373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Systems for Managing Organisational Performance</a:t>
            </a:r>
          </a:p>
        </p:txBody>
      </p:sp>
      <p:sp>
        <p:nvSpPr>
          <p:cNvPr id="3" name="Content Placeholder 2"/>
          <p:cNvSpPr>
            <a:spLocks noGrp="1"/>
          </p:cNvSpPr>
          <p:nvPr>
            <p:ph idx="1"/>
          </p:nvPr>
        </p:nvSpPr>
        <p:spPr/>
        <p:txBody>
          <a:bodyPr>
            <a:normAutofit fontScale="77500" lnSpcReduction="20000"/>
          </a:bodyPr>
          <a:lstStyle/>
          <a:p>
            <a:r>
              <a:rPr lang="en-GB" dirty="0"/>
              <a:t>Three main processes – planning, improving and reviewing</a:t>
            </a:r>
          </a:p>
          <a:p>
            <a:r>
              <a:rPr lang="en-GB" dirty="0"/>
              <a:t>Can be applied at any level – organisation, business unit, department, team, individual</a:t>
            </a:r>
          </a:p>
          <a:p>
            <a:r>
              <a:rPr lang="en-GB" dirty="0"/>
              <a:t>Planning – vision, strategy</a:t>
            </a:r>
          </a:p>
          <a:p>
            <a:r>
              <a:rPr lang="en-GB" dirty="0"/>
              <a:t>Process – business process re-engineering, continuous process improvement, benchmarking and total quality management</a:t>
            </a:r>
          </a:p>
          <a:p>
            <a:r>
              <a:rPr lang="en-GB" dirty="0"/>
              <a:t>Review – measurement and evaluation</a:t>
            </a:r>
          </a:p>
          <a:p>
            <a:r>
              <a:rPr lang="en-GB" dirty="0"/>
              <a:t>Cycle of planning, assessment and corrective action via mutual feedback discussion</a:t>
            </a:r>
          </a:p>
        </p:txBody>
      </p:sp>
    </p:spTree>
    <p:extLst>
      <p:ext uri="{BB962C8B-B14F-4D97-AF65-F5344CB8AC3E}">
        <p14:creationId xmlns:p14="http://schemas.microsoft.com/office/powerpoint/2010/main" val="25458547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Performance</a:t>
            </a:r>
          </a:p>
        </p:txBody>
      </p:sp>
      <p:sp>
        <p:nvSpPr>
          <p:cNvPr id="3" name="Content Placeholder 2"/>
          <p:cNvSpPr>
            <a:spLocks noGrp="1"/>
          </p:cNvSpPr>
          <p:nvPr>
            <p:ph idx="1"/>
          </p:nvPr>
        </p:nvSpPr>
        <p:spPr/>
        <p:txBody>
          <a:bodyPr>
            <a:normAutofit fontScale="92500" lnSpcReduction="20000"/>
          </a:bodyPr>
          <a:lstStyle/>
          <a:p>
            <a:r>
              <a:rPr lang="en-GB" dirty="0"/>
              <a:t>Private sector – Key Performance Indicators such as financial results, profitability or productivity. </a:t>
            </a:r>
          </a:p>
          <a:p>
            <a:r>
              <a:rPr lang="en-GB" dirty="0"/>
              <a:t>Public sector – financial targets, greater efficiency or efficiency savings, following public management reforms</a:t>
            </a:r>
          </a:p>
          <a:p>
            <a:r>
              <a:rPr lang="en-GB" dirty="0"/>
              <a:t>Types of data - Business performance data, customer data and employee data, financial/non-financial</a:t>
            </a:r>
          </a:p>
        </p:txBody>
      </p:sp>
    </p:spTree>
    <p:extLst>
      <p:ext uri="{BB962C8B-B14F-4D97-AF65-F5344CB8AC3E}">
        <p14:creationId xmlns:p14="http://schemas.microsoft.com/office/powerpoint/2010/main" val="10328025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2A071-2422-447E-A72D-4A8F2332B6DF}"/>
              </a:ext>
            </a:extLst>
          </p:cNvPr>
          <p:cNvSpPr>
            <a:spLocks noGrp="1"/>
          </p:cNvSpPr>
          <p:nvPr>
            <p:ph type="title"/>
          </p:nvPr>
        </p:nvSpPr>
        <p:spPr/>
        <p:txBody>
          <a:bodyPr>
            <a:normAutofit fontScale="90000"/>
          </a:bodyPr>
          <a:lstStyle/>
          <a:p>
            <a:r>
              <a:rPr lang="en-GB" dirty="0"/>
              <a:t>How does your business measure performance?</a:t>
            </a:r>
          </a:p>
        </p:txBody>
      </p:sp>
      <p:sp>
        <p:nvSpPr>
          <p:cNvPr id="3" name="Content Placeholder 2">
            <a:extLst>
              <a:ext uri="{FF2B5EF4-FFF2-40B4-BE49-F238E27FC236}">
                <a16:creationId xmlns:a16="http://schemas.microsoft.com/office/drawing/2014/main" id="{577A417A-DD2A-400D-A845-9DF010416B3B}"/>
              </a:ext>
            </a:extLst>
          </p:cNvPr>
          <p:cNvSpPr>
            <a:spLocks noGrp="1"/>
          </p:cNvSpPr>
          <p:nvPr>
            <p:ph idx="1"/>
          </p:nvPr>
        </p:nvSpPr>
        <p:spPr>
          <a:xfrm>
            <a:off x="457200" y="2204864"/>
            <a:ext cx="8229600" cy="1800200"/>
          </a:xfrm>
        </p:spPr>
        <p:txBody>
          <a:bodyPr>
            <a:normAutofit fontScale="92500" lnSpcReduction="10000"/>
          </a:bodyPr>
          <a:lstStyle/>
          <a:p>
            <a:r>
              <a:rPr lang="en-GB" dirty="0"/>
              <a:t>In groups discuss how your organisations measure performance. Produce a list with examples, ready to share with the whole class. </a:t>
            </a:r>
          </a:p>
        </p:txBody>
      </p:sp>
    </p:spTree>
    <p:extLst>
      <p:ext uri="{BB962C8B-B14F-4D97-AF65-F5344CB8AC3E}">
        <p14:creationId xmlns:p14="http://schemas.microsoft.com/office/powerpoint/2010/main" val="30423550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Balanced Scorecard</a:t>
            </a:r>
          </a:p>
        </p:txBody>
      </p:sp>
      <p:sp>
        <p:nvSpPr>
          <p:cNvPr id="3" name="Content Placeholder 2"/>
          <p:cNvSpPr>
            <a:spLocks noGrp="1"/>
          </p:cNvSpPr>
          <p:nvPr>
            <p:ph idx="1"/>
          </p:nvPr>
        </p:nvSpPr>
        <p:spPr/>
        <p:txBody>
          <a:bodyPr>
            <a:normAutofit fontScale="55000" lnSpcReduction="20000"/>
          </a:bodyPr>
          <a:lstStyle/>
          <a:p>
            <a:pPr marL="0" indent="0" fontAlgn="base">
              <a:buNone/>
            </a:pPr>
            <a:r>
              <a:rPr lang="en-GB" dirty="0"/>
              <a:t>The balanced scorecard (BSC) is a </a:t>
            </a:r>
            <a:r>
              <a:rPr lang="en-GB" dirty="0">
                <a:hlinkClick r:id="rId3"/>
              </a:rPr>
              <a:t>strategic planning and management</a:t>
            </a:r>
            <a:r>
              <a:rPr lang="en-GB" dirty="0"/>
              <a:t> system that organisations use to:</a:t>
            </a:r>
          </a:p>
          <a:p>
            <a:pPr fontAlgn="base"/>
            <a:r>
              <a:rPr lang="en-GB" dirty="0"/>
              <a:t>Communicate what they are trying to accomplish</a:t>
            </a:r>
          </a:p>
          <a:p>
            <a:pPr fontAlgn="base"/>
            <a:r>
              <a:rPr lang="en-GB" dirty="0"/>
              <a:t>Align the day-to-day work that everyone is doing with strategy</a:t>
            </a:r>
          </a:p>
          <a:p>
            <a:pPr fontAlgn="base"/>
            <a:r>
              <a:rPr lang="en-GB" dirty="0"/>
              <a:t>Prioritize projects, products, and services</a:t>
            </a:r>
          </a:p>
          <a:p>
            <a:pPr fontAlgn="base"/>
            <a:r>
              <a:rPr lang="en-GB" dirty="0"/>
              <a:t>Measure and monitor progress towards strategic targets</a:t>
            </a:r>
          </a:p>
          <a:p>
            <a:pPr fontAlgn="base"/>
            <a:r>
              <a:rPr lang="en-GB" dirty="0"/>
              <a:t>Four perspectives – financial (financial performance), internal business processes (efficiency), customer (satisfaction), learning and growth (now organisational capacity – knowledge and innovation) </a:t>
            </a:r>
          </a:p>
          <a:p>
            <a:pPr marL="0" indent="0" fontAlgn="base">
              <a:buNone/>
            </a:pPr>
            <a:r>
              <a:rPr lang="en-GB" dirty="0"/>
              <a:t/>
            </a:r>
            <a:br>
              <a:rPr lang="en-GB" dirty="0"/>
            </a:br>
            <a:endParaRPr lang="en-GB" dirty="0">
              <a:hlinkClick r:id="rId4"/>
            </a:endParaRPr>
          </a:p>
          <a:p>
            <a:pPr marL="0" indent="0">
              <a:buNone/>
            </a:pPr>
            <a:r>
              <a:rPr lang="en-GB" dirty="0">
                <a:hlinkClick r:id="rId4"/>
              </a:rPr>
              <a:t>https://www.balancedscorecard.org/BSC-Basics/Examples-Success-Stories</a:t>
            </a:r>
            <a:endParaRPr lang="en-GB" dirty="0"/>
          </a:p>
          <a:p>
            <a:endParaRPr lang="en-GB" dirty="0"/>
          </a:p>
        </p:txBody>
      </p:sp>
    </p:spTree>
    <p:extLst>
      <p:ext uri="{BB962C8B-B14F-4D97-AF65-F5344CB8AC3E}">
        <p14:creationId xmlns:p14="http://schemas.microsoft.com/office/powerpoint/2010/main" val="20827931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188640"/>
            <a:ext cx="8640960" cy="5327923"/>
          </a:xfrm>
        </p:spPr>
      </p:pic>
      <p:sp>
        <p:nvSpPr>
          <p:cNvPr id="2" name="TextBox 1">
            <a:extLst>
              <a:ext uri="{FF2B5EF4-FFF2-40B4-BE49-F238E27FC236}">
                <a16:creationId xmlns:a16="http://schemas.microsoft.com/office/drawing/2014/main" id="{CD31A202-FC7B-4943-AC68-E16B8DD134CF}"/>
              </a:ext>
            </a:extLst>
          </p:cNvPr>
          <p:cNvSpPr txBox="1"/>
          <p:nvPr/>
        </p:nvSpPr>
        <p:spPr>
          <a:xfrm>
            <a:off x="7236296" y="5054898"/>
            <a:ext cx="2160240" cy="461665"/>
          </a:xfrm>
          <a:prstGeom prst="rect">
            <a:avLst/>
          </a:prstGeom>
          <a:noFill/>
        </p:spPr>
        <p:txBody>
          <a:bodyPr wrap="square" rtlCol="0">
            <a:spAutoFit/>
          </a:bodyPr>
          <a:lstStyle/>
          <a:p>
            <a:r>
              <a:rPr lang="en-GB" sz="1200" dirty="0"/>
              <a:t>Source: Balancedscorecard.org</a:t>
            </a:r>
          </a:p>
        </p:txBody>
      </p:sp>
    </p:spTree>
    <p:extLst>
      <p:ext uri="{BB962C8B-B14F-4D97-AF65-F5344CB8AC3E}">
        <p14:creationId xmlns:p14="http://schemas.microsoft.com/office/powerpoint/2010/main" val="33739577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0A94B-B750-402F-83D8-4135EFC7F428}"/>
              </a:ext>
            </a:extLst>
          </p:cNvPr>
          <p:cNvSpPr>
            <a:spLocks noGrp="1"/>
          </p:cNvSpPr>
          <p:nvPr>
            <p:ph type="title"/>
          </p:nvPr>
        </p:nvSpPr>
        <p:spPr/>
        <p:txBody>
          <a:bodyPr/>
          <a:lstStyle/>
          <a:p>
            <a:r>
              <a:rPr lang="en-GB" dirty="0"/>
              <a:t>BSC Perspectives</a:t>
            </a:r>
          </a:p>
        </p:txBody>
      </p:sp>
      <p:pic>
        <p:nvPicPr>
          <p:cNvPr id="5" name="Content Placeholder 4" descr="A screenshot of a cell phone&#10;&#10;Description automatically generated">
            <a:extLst>
              <a:ext uri="{FF2B5EF4-FFF2-40B4-BE49-F238E27FC236}">
                <a16:creationId xmlns:a16="http://schemas.microsoft.com/office/drawing/2014/main" id="{BF8C9C14-D4A6-45CE-AFC1-AC02F805A9B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6644" y="1600200"/>
            <a:ext cx="7350712" cy="3916363"/>
          </a:xfrm>
        </p:spPr>
      </p:pic>
    </p:spTree>
    <p:extLst>
      <p:ext uri="{BB962C8B-B14F-4D97-AF65-F5344CB8AC3E}">
        <p14:creationId xmlns:p14="http://schemas.microsoft.com/office/powerpoint/2010/main" val="24149921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Balanced Scorecard</a:t>
            </a:r>
          </a:p>
        </p:txBody>
      </p:sp>
      <p:sp>
        <p:nvSpPr>
          <p:cNvPr id="3" name="Content Placeholder 2"/>
          <p:cNvSpPr>
            <a:spLocks noGrp="1"/>
          </p:cNvSpPr>
          <p:nvPr>
            <p:ph idx="1"/>
          </p:nvPr>
        </p:nvSpPr>
        <p:spPr>
          <a:xfrm>
            <a:off x="457200" y="1417638"/>
            <a:ext cx="8229600" cy="4099595"/>
          </a:xfrm>
        </p:spPr>
        <p:txBody>
          <a:bodyPr>
            <a:normAutofit lnSpcReduction="10000"/>
          </a:bodyPr>
          <a:lstStyle/>
          <a:p>
            <a:pPr marL="0" indent="0">
              <a:buNone/>
            </a:pPr>
            <a:endParaRPr lang="en-GB" dirty="0">
              <a:hlinkClick r:id="rId2"/>
            </a:endParaRPr>
          </a:p>
          <a:p>
            <a:pPr marL="0" indent="0">
              <a:buNone/>
            </a:pPr>
            <a:r>
              <a:rPr lang="en-GB" dirty="0">
                <a:hlinkClick r:id="rId2"/>
              </a:rPr>
              <a:t>https://hbr.org/2007/07/using-the-balanced-scorecard-as-a-strategic-management-system</a:t>
            </a:r>
            <a:endParaRPr lang="en-GB" dirty="0"/>
          </a:p>
          <a:p>
            <a:pPr marL="0" indent="0">
              <a:buNone/>
            </a:pPr>
            <a:r>
              <a:rPr lang="en-GB" dirty="0">
                <a:hlinkClick r:id="rId3"/>
              </a:rPr>
              <a:t>https://www.youtube.com/watch?v=oNy8kupW8oI</a:t>
            </a:r>
            <a:endParaRPr lang="en-GB" dirty="0"/>
          </a:p>
          <a:p>
            <a:pPr marL="0" indent="0">
              <a:buNone/>
            </a:pPr>
            <a:r>
              <a:rPr lang="en-GB" dirty="0">
                <a:hlinkClick r:id="rId4"/>
              </a:rPr>
              <a:t>https://www.balancedscorecard.org/Portals/0/PDF/Regional_Airline.pdf</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4066848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normAutofit fontScale="85000" lnSpcReduction="20000"/>
          </a:bodyPr>
          <a:lstStyle/>
          <a:p>
            <a:r>
              <a:rPr lang="en-GB" dirty="0"/>
              <a:t>Evolution from inspection to quality control to quality assurance to TQM</a:t>
            </a:r>
          </a:p>
          <a:p>
            <a:r>
              <a:rPr lang="en-GB" dirty="0"/>
              <a:t>TQM – involves the application of quality management principles to all aspects of an organisation, including customers and suppliers and their integration with key business processes</a:t>
            </a:r>
          </a:p>
          <a:p>
            <a:r>
              <a:rPr lang="en-GB" dirty="0"/>
              <a:t>Principles – Customer focus, leadership, involvement of people, process approach, system approach to management, continual improvement, factual approach to decision making, mutually beneficial supplier relationship to create value</a:t>
            </a:r>
          </a:p>
        </p:txBody>
      </p:sp>
    </p:spTree>
    <p:extLst>
      <p:ext uri="{BB962C8B-B14F-4D97-AF65-F5344CB8AC3E}">
        <p14:creationId xmlns:p14="http://schemas.microsoft.com/office/powerpoint/2010/main" val="9108781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the HR Function</a:t>
            </a:r>
          </a:p>
        </p:txBody>
      </p:sp>
      <p:sp>
        <p:nvSpPr>
          <p:cNvPr id="3" name="Content Placeholder 2"/>
          <p:cNvSpPr>
            <a:spLocks noGrp="1"/>
          </p:cNvSpPr>
          <p:nvPr>
            <p:ph idx="1"/>
          </p:nvPr>
        </p:nvSpPr>
        <p:spPr/>
        <p:txBody>
          <a:bodyPr/>
          <a:lstStyle/>
          <a:p>
            <a:r>
              <a:rPr lang="en-GB" dirty="0"/>
              <a:t>Evaluation of activities has traditionally focussed on efficiency (cost effectiveness in terms of time/money) and effectiveness (meets its objectives)</a:t>
            </a:r>
          </a:p>
          <a:p>
            <a:endParaRPr lang="en-GB" dirty="0"/>
          </a:p>
        </p:txBody>
      </p:sp>
    </p:spTree>
    <p:extLst>
      <p:ext uri="{BB962C8B-B14F-4D97-AF65-F5344CB8AC3E}">
        <p14:creationId xmlns:p14="http://schemas.microsoft.com/office/powerpoint/2010/main" val="39522016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Tools</a:t>
            </a:r>
          </a:p>
        </p:txBody>
      </p:sp>
      <p:sp>
        <p:nvSpPr>
          <p:cNvPr id="3" name="Content Placeholder 2"/>
          <p:cNvSpPr>
            <a:spLocks noGrp="1"/>
          </p:cNvSpPr>
          <p:nvPr>
            <p:ph idx="1"/>
          </p:nvPr>
        </p:nvSpPr>
        <p:spPr>
          <a:xfrm>
            <a:off x="457200" y="1052736"/>
            <a:ext cx="8229600" cy="3744416"/>
          </a:xfrm>
        </p:spPr>
        <p:txBody>
          <a:bodyPr>
            <a:noAutofit/>
          </a:bodyPr>
          <a:lstStyle/>
          <a:p>
            <a:r>
              <a:rPr lang="en-GB" sz="2400" b="1" dirty="0"/>
              <a:t>HR statistics </a:t>
            </a:r>
            <a:r>
              <a:rPr lang="en-GB" sz="2400" dirty="0"/>
              <a:t>– e.g. number of job applications, absence figures. </a:t>
            </a:r>
          </a:p>
          <a:p>
            <a:pPr marL="0" indent="0">
              <a:buNone/>
            </a:pPr>
            <a:endParaRPr lang="en-GB" sz="2400" dirty="0"/>
          </a:p>
          <a:p>
            <a:r>
              <a:rPr lang="en-GB" sz="2400" b="1" dirty="0"/>
              <a:t>KPI’s</a:t>
            </a:r>
            <a:r>
              <a:rPr lang="en-GB" sz="2400" dirty="0"/>
              <a:t> – aspects of HR performance that are most critical for the achievement of business objectives. </a:t>
            </a:r>
          </a:p>
          <a:p>
            <a:pPr marL="0" indent="0">
              <a:buNone/>
            </a:pPr>
            <a:endParaRPr lang="en-GB" sz="2400" dirty="0"/>
          </a:p>
          <a:p>
            <a:r>
              <a:rPr lang="en-GB" sz="2400" b="1" dirty="0"/>
              <a:t>Balanced Scorecard - </a:t>
            </a:r>
            <a:r>
              <a:rPr lang="en-GB" sz="2400" dirty="0"/>
              <a:t>four perspectives – customer, financial, internal business process and organisational capacity (learning and growth).</a:t>
            </a:r>
          </a:p>
        </p:txBody>
      </p:sp>
    </p:spTree>
    <p:extLst>
      <p:ext uri="{BB962C8B-B14F-4D97-AF65-F5344CB8AC3E}">
        <p14:creationId xmlns:p14="http://schemas.microsoft.com/office/powerpoint/2010/main" val="8760239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87AFD-FCE9-4E76-9114-C77870AF9D25}"/>
              </a:ext>
            </a:extLst>
          </p:cNvPr>
          <p:cNvSpPr>
            <a:spLocks noGrp="1"/>
          </p:cNvSpPr>
          <p:nvPr>
            <p:ph type="title"/>
          </p:nvPr>
        </p:nvSpPr>
        <p:spPr/>
        <p:txBody>
          <a:bodyPr>
            <a:normAutofit fontScale="90000"/>
          </a:bodyPr>
          <a:lstStyle/>
          <a:p>
            <a:r>
              <a:rPr lang="en-GB" dirty="0"/>
              <a:t>How does your organisation measure HR?</a:t>
            </a:r>
          </a:p>
        </p:txBody>
      </p:sp>
      <p:sp>
        <p:nvSpPr>
          <p:cNvPr id="3" name="Content Placeholder 2">
            <a:extLst>
              <a:ext uri="{FF2B5EF4-FFF2-40B4-BE49-F238E27FC236}">
                <a16:creationId xmlns:a16="http://schemas.microsoft.com/office/drawing/2014/main" id="{6BF5954E-5903-4569-9224-2F590CE0D16D}"/>
              </a:ext>
            </a:extLst>
          </p:cNvPr>
          <p:cNvSpPr>
            <a:spLocks noGrp="1"/>
          </p:cNvSpPr>
          <p:nvPr>
            <p:ph idx="1"/>
          </p:nvPr>
        </p:nvSpPr>
        <p:spPr>
          <a:xfrm>
            <a:off x="457200" y="2132855"/>
            <a:ext cx="8229600" cy="3384377"/>
          </a:xfrm>
        </p:spPr>
        <p:txBody>
          <a:bodyPr/>
          <a:lstStyle/>
          <a:p>
            <a:r>
              <a:rPr lang="en-GB" dirty="0"/>
              <a:t>Discuss in groups. Produce a list with examples, ready to feed back to the whole class. </a:t>
            </a:r>
          </a:p>
        </p:txBody>
      </p:sp>
    </p:spTree>
    <p:extLst>
      <p:ext uri="{BB962C8B-B14F-4D97-AF65-F5344CB8AC3E}">
        <p14:creationId xmlns:p14="http://schemas.microsoft.com/office/powerpoint/2010/main" val="14643485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Methods - Quantitative</a:t>
            </a:r>
          </a:p>
        </p:txBody>
      </p:sp>
      <p:sp>
        <p:nvSpPr>
          <p:cNvPr id="3" name="Content Placeholder 2"/>
          <p:cNvSpPr>
            <a:spLocks noGrp="1"/>
          </p:cNvSpPr>
          <p:nvPr>
            <p:ph idx="1"/>
          </p:nvPr>
        </p:nvSpPr>
        <p:spPr>
          <a:xfrm>
            <a:off x="457200" y="1124744"/>
            <a:ext cx="3970784" cy="4320481"/>
          </a:xfrm>
        </p:spPr>
        <p:txBody>
          <a:bodyPr>
            <a:normAutofit lnSpcReduction="10000"/>
          </a:bodyPr>
          <a:lstStyle/>
          <a:p>
            <a:r>
              <a:rPr lang="en-GB" dirty="0"/>
              <a:t>Staff costs</a:t>
            </a:r>
          </a:p>
          <a:p>
            <a:r>
              <a:rPr lang="en-GB" dirty="0"/>
              <a:t>Turnover, stability</a:t>
            </a:r>
          </a:p>
          <a:p>
            <a:r>
              <a:rPr lang="en-GB" dirty="0"/>
              <a:t>Internal promotions</a:t>
            </a:r>
          </a:p>
          <a:p>
            <a:r>
              <a:rPr lang="en-GB" dirty="0"/>
              <a:t>Staff development</a:t>
            </a:r>
          </a:p>
          <a:p>
            <a:r>
              <a:rPr lang="en-GB" dirty="0"/>
              <a:t>Reduction in errors</a:t>
            </a:r>
          </a:p>
          <a:p>
            <a:r>
              <a:rPr lang="en-GB" dirty="0"/>
              <a:t>Absence</a:t>
            </a:r>
          </a:p>
          <a:p>
            <a:r>
              <a:rPr lang="en-GB" dirty="0"/>
              <a:t>Timekeeping</a:t>
            </a:r>
          </a:p>
          <a:p>
            <a:pPr marL="0" indent="0">
              <a:buNone/>
            </a:pPr>
            <a:endParaRPr lang="en-GB" dirty="0"/>
          </a:p>
        </p:txBody>
      </p:sp>
      <p:sp>
        <p:nvSpPr>
          <p:cNvPr id="4" name="TextBox 3"/>
          <p:cNvSpPr txBox="1"/>
          <p:nvPr/>
        </p:nvSpPr>
        <p:spPr>
          <a:xfrm>
            <a:off x="4932040" y="1124744"/>
            <a:ext cx="3456384"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Accidents</a:t>
            </a:r>
          </a:p>
          <a:p>
            <a:pPr marL="285750" indent="-285750">
              <a:buFont typeface="Arial" panose="020B0604020202020204" pitchFamily="34" charset="0"/>
              <a:buChar char="•"/>
            </a:pPr>
            <a:r>
              <a:rPr lang="en-GB" sz="2800" dirty="0"/>
              <a:t>Grievances</a:t>
            </a:r>
          </a:p>
          <a:p>
            <a:pPr marL="285750" indent="-285750">
              <a:buFont typeface="Arial" panose="020B0604020202020204" pitchFamily="34" charset="0"/>
              <a:buChar char="•"/>
            </a:pPr>
            <a:r>
              <a:rPr lang="en-GB" sz="2800" dirty="0" err="1"/>
              <a:t>Disciplinaries</a:t>
            </a:r>
            <a:endParaRPr lang="en-GB" sz="2800" dirty="0"/>
          </a:p>
          <a:p>
            <a:pPr marL="285750" indent="-285750">
              <a:buFont typeface="Arial" panose="020B0604020202020204" pitchFamily="34" charset="0"/>
              <a:buChar char="•"/>
            </a:pPr>
            <a:r>
              <a:rPr lang="en-GB" sz="2800" dirty="0"/>
              <a:t>Disputes</a:t>
            </a:r>
          </a:p>
          <a:p>
            <a:pPr marL="285750" indent="-285750">
              <a:buFont typeface="Arial" panose="020B0604020202020204" pitchFamily="34" charset="0"/>
              <a:buChar char="•"/>
            </a:pPr>
            <a:r>
              <a:rPr lang="en-GB" sz="2800" dirty="0"/>
              <a:t>Employment tribunals</a:t>
            </a:r>
          </a:p>
          <a:p>
            <a:pPr marL="285750" indent="-285750">
              <a:buFont typeface="Arial" panose="020B0604020202020204" pitchFamily="34" charset="0"/>
              <a:buChar char="•"/>
            </a:pPr>
            <a:r>
              <a:rPr lang="en-GB" sz="2800" dirty="0"/>
              <a:t>Mediation</a:t>
            </a:r>
          </a:p>
          <a:p>
            <a:pPr marL="285750" indent="-285750">
              <a:buFont typeface="Arial" panose="020B0604020202020204" pitchFamily="34" charset="0"/>
              <a:buChar char="•"/>
            </a:pPr>
            <a:r>
              <a:rPr lang="en-GB" sz="2800" dirty="0"/>
              <a:t>Complaints</a:t>
            </a:r>
          </a:p>
          <a:p>
            <a:pPr marL="285750" indent="-285750">
              <a:buFont typeface="Arial" panose="020B0604020202020204" pitchFamily="34" charset="0"/>
              <a:buChar char="•"/>
            </a:pPr>
            <a:r>
              <a:rPr lang="en-GB" sz="2800" dirty="0"/>
              <a:t>Return on investment</a:t>
            </a:r>
          </a:p>
        </p:txBody>
      </p:sp>
    </p:spTree>
    <p:extLst>
      <p:ext uri="{BB962C8B-B14F-4D97-AF65-F5344CB8AC3E}">
        <p14:creationId xmlns:p14="http://schemas.microsoft.com/office/powerpoint/2010/main" val="3097520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a:t>
            </a:r>
          </a:p>
        </p:txBody>
      </p:sp>
      <p:sp>
        <p:nvSpPr>
          <p:cNvPr id="3" name="Content Placeholder 2"/>
          <p:cNvSpPr>
            <a:spLocks noGrp="1"/>
          </p:cNvSpPr>
          <p:nvPr>
            <p:ph idx="1"/>
          </p:nvPr>
        </p:nvSpPr>
        <p:spPr>
          <a:xfrm>
            <a:off x="457200" y="1340768"/>
            <a:ext cx="8229600" cy="4176465"/>
          </a:xfrm>
        </p:spPr>
        <p:txBody>
          <a:bodyPr>
            <a:normAutofit fontScale="92500" lnSpcReduction="20000"/>
          </a:bodyPr>
          <a:lstStyle/>
          <a:p>
            <a:r>
              <a:rPr lang="en-GB" dirty="0"/>
              <a:t>Employee satisfaction surveys </a:t>
            </a:r>
          </a:p>
          <a:p>
            <a:r>
              <a:rPr lang="en-GB" dirty="0"/>
              <a:t>Feedback from current employees - focus groups</a:t>
            </a:r>
          </a:p>
          <a:p>
            <a:r>
              <a:rPr lang="en-GB" dirty="0"/>
              <a:t>Feedback from applicants</a:t>
            </a:r>
          </a:p>
          <a:p>
            <a:r>
              <a:rPr lang="en-GB" dirty="0"/>
              <a:t>Training evaluation</a:t>
            </a:r>
          </a:p>
          <a:p>
            <a:r>
              <a:rPr lang="en-GB" dirty="0"/>
              <a:t>Induction evaluation</a:t>
            </a:r>
          </a:p>
          <a:p>
            <a:r>
              <a:rPr lang="en-GB" dirty="0"/>
              <a:t>Exit interviews</a:t>
            </a:r>
          </a:p>
          <a:p>
            <a:r>
              <a:rPr lang="en-GB" dirty="0"/>
              <a:t>Modern measures of engagement, well-being, talent management</a:t>
            </a:r>
          </a:p>
        </p:txBody>
      </p:sp>
    </p:spTree>
    <p:extLst>
      <p:ext uri="{BB962C8B-B14F-4D97-AF65-F5344CB8AC3E}">
        <p14:creationId xmlns:p14="http://schemas.microsoft.com/office/powerpoint/2010/main" val="17158870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a:t>Modern Ways of Evaluating HR</a:t>
            </a:r>
          </a:p>
        </p:txBody>
      </p:sp>
      <p:sp>
        <p:nvSpPr>
          <p:cNvPr id="3" name="Content Placeholder 2"/>
          <p:cNvSpPr>
            <a:spLocks noGrp="1"/>
          </p:cNvSpPr>
          <p:nvPr>
            <p:ph idx="1"/>
          </p:nvPr>
        </p:nvSpPr>
        <p:spPr>
          <a:xfrm>
            <a:off x="457200" y="1052736"/>
            <a:ext cx="8229600" cy="4752528"/>
          </a:xfrm>
        </p:spPr>
        <p:txBody>
          <a:bodyPr>
            <a:normAutofit fontScale="70000" lnSpcReduction="20000"/>
          </a:bodyPr>
          <a:lstStyle/>
          <a:p>
            <a:pPr marL="0" indent="0">
              <a:buNone/>
            </a:pPr>
            <a:r>
              <a:rPr lang="en-GB" dirty="0"/>
              <a:t>Traditional ways of evaluating HR’s contribution (quantitative data such as absence) may not reflect HR’s contribution due to the fact that line managers are responsible for putting policies into effect. They also may not reflect the idea that HRM provides greater benefits over the long term. Alternative ways of evaluating HR have therefore evolved:</a:t>
            </a:r>
          </a:p>
          <a:p>
            <a:pPr marL="0" indent="0">
              <a:buNone/>
            </a:pPr>
            <a:endParaRPr lang="en-GB" dirty="0"/>
          </a:p>
          <a:p>
            <a:r>
              <a:rPr lang="en-GB" dirty="0"/>
              <a:t>Stakeholder analysis</a:t>
            </a:r>
          </a:p>
          <a:p>
            <a:r>
              <a:rPr lang="en-GB" dirty="0"/>
              <a:t>Service level agreements</a:t>
            </a:r>
          </a:p>
          <a:p>
            <a:r>
              <a:rPr lang="en-GB" dirty="0"/>
              <a:t>Responsiveness, issue management</a:t>
            </a:r>
          </a:p>
          <a:p>
            <a:r>
              <a:rPr lang="en-GB" dirty="0"/>
              <a:t>Benchmarking against external comparisons</a:t>
            </a:r>
          </a:p>
          <a:p>
            <a:r>
              <a:rPr lang="en-GB" dirty="0"/>
              <a:t>Board membership/influence on strategy</a:t>
            </a:r>
          </a:p>
          <a:p>
            <a:r>
              <a:rPr lang="en-GB" dirty="0"/>
              <a:t>To what extent is HR contributing to overall long term organisational performance? </a:t>
            </a:r>
          </a:p>
          <a:p>
            <a:r>
              <a:rPr lang="en-GB" dirty="0"/>
              <a:t>Individual self evaluation</a:t>
            </a:r>
          </a:p>
        </p:txBody>
      </p:sp>
    </p:spTree>
    <p:extLst>
      <p:ext uri="{BB962C8B-B14F-4D97-AF65-F5344CB8AC3E}">
        <p14:creationId xmlns:p14="http://schemas.microsoft.com/office/powerpoint/2010/main" val="41976319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a:t>
            </a:r>
          </a:p>
        </p:txBody>
      </p:sp>
      <p:sp>
        <p:nvSpPr>
          <p:cNvPr id="3" name="Content Placeholder 2"/>
          <p:cNvSpPr>
            <a:spLocks noGrp="1"/>
          </p:cNvSpPr>
          <p:nvPr>
            <p:ph idx="1"/>
          </p:nvPr>
        </p:nvSpPr>
        <p:spPr>
          <a:xfrm>
            <a:off x="457735" y="1340768"/>
            <a:ext cx="8229600" cy="3917032"/>
          </a:xfrm>
        </p:spPr>
        <p:txBody>
          <a:bodyPr>
            <a:normAutofit fontScale="62500" lnSpcReduction="20000"/>
          </a:bodyPr>
          <a:lstStyle/>
          <a:p>
            <a:r>
              <a:rPr lang="en-GB" dirty="0"/>
              <a:t>Interests must be taken into account when managers are making decisions. A reasonable balance must be struck and broad principles of fairness observed by managers. </a:t>
            </a:r>
          </a:p>
          <a:p>
            <a:r>
              <a:rPr lang="en-GB" dirty="0"/>
              <a:t>Stakeholders include - customers, shareholders, owners, managers and their staff, suppliers, the community.</a:t>
            </a:r>
          </a:p>
          <a:p>
            <a:r>
              <a:rPr lang="en-GB" dirty="0"/>
              <a:t>HR customers/stakeholders – employees, professional colleagues (HR, finance, communications team), line managers, senior managers, executive boards, unions, government officials, community.</a:t>
            </a:r>
          </a:p>
          <a:p>
            <a:r>
              <a:rPr lang="en-GB" dirty="0"/>
              <a:t>Stakeholder perspective places a requirement on HR to act as champions for effective and fair people management. Example - communicate employee concerns to managers. </a:t>
            </a:r>
          </a:p>
          <a:p>
            <a:r>
              <a:rPr lang="en-GB" dirty="0"/>
              <a:t>Helps ensure achievement of objectives and effective change initiatives.</a:t>
            </a:r>
          </a:p>
        </p:txBody>
      </p:sp>
    </p:spTree>
    <p:extLst>
      <p:ext uri="{BB962C8B-B14F-4D97-AF65-F5344CB8AC3E}">
        <p14:creationId xmlns:p14="http://schemas.microsoft.com/office/powerpoint/2010/main" val="25654743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HR Information can be used</a:t>
            </a:r>
          </a:p>
        </p:txBody>
      </p:sp>
      <p:sp>
        <p:nvSpPr>
          <p:cNvPr id="3" name="Content Placeholder 2"/>
          <p:cNvSpPr>
            <a:spLocks noGrp="1"/>
          </p:cNvSpPr>
          <p:nvPr>
            <p:ph idx="1"/>
          </p:nvPr>
        </p:nvSpPr>
        <p:spPr>
          <a:xfrm>
            <a:off x="484537" y="1484784"/>
            <a:ext cx="8229600" cy="3917032"/>
          </a:xfrm>
        </p:spPr>
        <p:txBody>
          <a:bodyPr>
            <a:normAutofit fontScale="77500" lnSpcReduction="20000"/>
          </a:bodyPr>
          <a:lstStyle/>
          <a:p>
            <a:r>
              <a:rPr lang="en-GB" dirty="0"/>
              <a:t>To measure whether or not objectives have been met. </a:t>
            </a:r>
          </a:p>
          <a:p>
            <a:r>
              <a:rPr lang="en-GB" dirty="0"/>
              <a:t>For planning and decision-making (HR analytics). Example – using turnover data, exit interviews, stayers interviews to develop a retention strategy.</a:t>
            </a:r>
          </a:p>
          <a:p>
            <a:r>
              <a:rPr lang="en-GB" dirty="0"/>
              <a:t>To predict future issues, risks and obstacles – for example skills shortages. </a:t>
            </a:r>
          </a:p>
          <a:p>
            <a:r>
              <a:rPr lang="en-GB" dirty="0"/>
              <a:t>To identify trends and patterns.</a:t>
            </a:r>
          </a:p>
          <a:p>
            <a:r>
              <a:rPr lang="en-GB" dirty="0"/>
              <a:t>To identify and react to change.</a:t>
            </a:r>
          </a:p>
          <a:p>
            <a:r>
              <a:rPr lang="en-GB" dirty="0"/>
              <a:t>As supporting information in position and policy papers. </a:t>
            </a:r>
          </a:p>
          <a:p>
            <a:r>
              <a:rPr lang="en-GB" dirty="0"/>
              <a:t>When discussing strategy with managers.</a:t>
            </a:r>
          </a:p>
        </p:txBody>
      </p:sp>
    </p:spTree>
    <p:extLst>
      <p:ext uri="{BB962C8B-B14F-4D97-AF65-F5344CB8AC3E}">
        <p14:creationId xmlns:p14="http://schemas.microsoft.com/office/powerpoint/2010/main" val="22029795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 Data</a:t>
            </a:r>
          </a:p>
        </p:txBody>
      </p:sp>
      <p:sp>
        <p:nvSpPr>
          <p:cNvPr id="3" name="Content Placeholder 2"/>
          <p:cNvSpPr>
            <a:spLocks noGrp="1"/>
          </p:cNvSpPr>
          <p:nvPr>
            <p:ph idx="1"/>
          </p:nvPr>
        </p:nvSpPr>
        <p:spPr/>
        <p:txBody>
          <a:bodyPr/>
          <a:lstStyle/>
          <a:p>
            <a:r>
              <a:rPr lang="en-GB" dirty="0"/>
              <a:t>Trends in HR</a:t>
            </a:r>
          </a:p>
          <a:p>
            <a:r>
              <a:rPr lang="en-GB" dirty="0"/>
              <a:t>CIPD reports</a:t>
            </a:r>
          </a:p>
          <a:p>
            <a:r>
              <a:rPr lang="en-GB" dirty="0"/>
              <a:t>Competitor information (benchmarking)</a:t>
            </a:r>
          </a:p>
          <a:p>
            <a:r>
              <a:rPr lang="en-GB" dirty="0"/>
              <a:t>Government information</a:t>
            </a:r>
          </a:p>
          <a:p>
            <a:r>
              <a:rPr lang="en-GB" dirty="0"/>
              <a:t>Salary surveys by agencies</a:t>
            </a:r>
          </a:p>
        </p:txBody>
      </p:sp>
    </p:spTree>
    <p:extLst>
      <p:ext uri="{BB962C8B-B14F-4D97-AF65-F5344CB8AC3E}">
        <p14:creationId xmlns:p14="http://schemas.microsoft.com/office/powerpoint/2010/main" val="18979063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71600"/>
          </a:xfrm>
        </p:spPr>
        <p:txBody>
          <a:bodyPr>
            <a:normAutofit/>
          </a:bodyPr>
          <a:lstStyle/>
          <a:p>
            <a:r>
              <a:rPr lang="en-GB" dirty="0"/>
              <a:t>HR Analytics</a:t>
            </a:r>
          </a:p>
        </p:txBody>
      </p:sp>
      <p:sp>
        <p:nvSpPr>
          <p:cNvPr id="3" name="Content Placeholder 2"/>
          <p:cNvSpPr>
            <a:spLocks noGrp="1"/>
          </p:cNvSpPr>
          <p:nvPr>
            <p:ph idx="1"/>
          </p:nvPr>
        </p:nvSpPr>
        <p:spPr>
          <a:xfrm>
            <a:off x="457200" y="971600"/>
            <a:ext cx="8229600" cy="4545633"/>
          </a:xfrm>
        </p:spPr>
        <p:txBody>
          <a:bodyPr>
            <a:normAutofit fontScale="70000" lnSpcReduction="20000"/>
          </a:bodyPr>
          <a:lstStyle/>
          <a:p>
            <a:pPr marL="0" indent="0">
              <a:buNone/>
            </a:pPr>
            <a:r>
              <a:rPr lang="en-GB" dirty="0"/>
              <a:t>CIPD Podcast 3/4/13</a:t>
            </a:r>
          </a:p>
          <a:p>
            <a:r>
              <a:rPr lang="en-GB" dirty="0">
                <a:hlinkClick r:id="rId2"/>
              </a:rPr>
              <a:t>https://www.cipd.co.uk/podcasts/hr-analytics-influence-strategy-through-data</a:t>
            </a:r>
            <a:endParaRPr lang="en-GB" dirty="0"/>
          </a:p>
          <a:p>
            <a:endParaRPr lang="en-GB" dirty="0"/>
          </a:p>
          <a:p>
            <a:r>
              <a:rPr lang="en-GB" dirty="0"/>
              <a:t>What is Big Data?</a:t>
            </a:r>
          </a:p>
          <a:p>
            <a:r>
              <a:rPr lang="en-GB" dirty="0"/>
              <a:t>What are the traditional and modern ways of looking at HR data?</a:t>
            </a:r>
          </a:p>
          <a:p>
            <a:r>
              <a:rPr lang="en-GB" dirty="0"/>
              <a:t>What are the 5 C’s?</a:t>
            </a:r>
          </a:p>
          <a:p>
            <a:r>
              <a:rPr lang="en-GB" dirty="0"/>
              <a:t>How might Avon use a social media app in the future to generate useful data?</a:t>
            </a:r>
          </a:p>
          <a:p>
            <a:r>
              <a:rPr lang="en-GB" dirty="0"/>
              <a:t>How could we collect and analyse data according to Peter Cheese?</a:t>
            </a:r>
          </a:p>
          <a:p>
            <a:r>
              <a:rPr lang="en-GB" dirty="0"/>
              <a:t>How should we communicate with Managers?</a:t>
            </a:r>
          </a:p>
          <a:p>
            <a:r>
              <a:rPr lang="en-GB" dirty="0"/>
              <a:t>How could we measure culture according to Peter Cheese?</a:t>
            </a:r>
          </a:p>
          <a:p>
            <a:endParaRPr lang="en-GB" dirty="0"/>
          </a:p>
        </p:txBody>
      </p:sp>
    </p:spTree>
    <p:extLst>
      <p:ext uri="{BB962C8B-B14F-4D97-AF65-F5344CB8AC3E}">
        <p14:creationId xmlns:p14="http://schemas.microsoft.com/office/powerpoint/2010/main" val="288871295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Podcast - HR Data</a:t>
            </a:r>
          </a:p>
        </p:txBody>
      </p:sp>
      <p:sp>
        <p:nvSpPr>
          <p:cNvPr id="3" name="Text Placeholder 2"/>
          <p:cNvSpPr>
            <a:spLocks noGrp="1"/>
          </p:cNvSpPr>
          <p:nvPr>
            <p:ph type="body" idx="1"/>
          </p:nvPr>
        </p:nvSpPr>
        <p:spPr>
          <a:xfrm>
            <a:off x="457200" y="1340769"/>
            <a:ext cx="4040188" cy="504056"/>
          </a:xfrm>
        </p:spPr>
        <p:txBody>
          <a:bodyPr/>
          <a:lstStyle/>
          <a:p>
            <a:r>
              <a:rPr lang="en-GB" dirty="0"/>
              <a:t>Traditional</a:t>
            </a:r>
          </a:p>
        </p:txBody>
      </p:sp>
      <p:sp>
        <p:nvSpPr>
          <p:cNvPr id="4" name="Content Placeholder 3"/>
          <p:cNvSpPr>
            <a:spLocks noGrp="1"/>
          </p:cNvSpPr>
          <p:nvPr>
            <p:ph sz="half" idx="2"/>
          </p:nvPr>
        </p:nvSpPr>
        <p:spPr>
          <a:xfrm>
            <a:off x="457200" y="1988841"/>
            <a:ext cx="4040188" cy="3600400"/>
          </a:xfrm>
        </p:spPr>
        <p:txBody>
          <a:bodyPr/>
          <a:lstStyle/>
          <a:p>
            <a:r>
              <a:rPr lang="en-GB" dirty="0"/>
              <a:t>Activity levels, rear-view mirror</a:t>
            </a:r>
          </a:p>
          <a:p>
            <a:r>
              <a:rPr lang="en-GB" dirty="0"/>
              <a:t>Quantitative – absence levels </a:t>
            </a:r>
            <a:r>
              <a:rPr lang="en-GB" dirty="0" err="1"/>
              <a:t>etc</a:t>
            </a:r>
            <a:endParaRPr lang="en-GB" dirty="0"/>
          </a:p>
          <a:p>
            <a:r>
              <a:rPr lang="en-GB" dirty="0"/>
              <a:t>Qualitative - surveys</a:t>
            </a:r>
          </a:p>
        </p:txBody>
      </p:sp>
      <p:sp>
        <p:nvSpPr>
          <p:cNvPr id="5" name="Text Placeholder 4"/>
          <p:cNvSpPr>
            <a:spLocks noGrp="1"/>
          </p:cNvSpPr>
          <p:nvPr>
            <p:ph type="body" sz="quarter" idx="3"/>
          </p:nvPr>
        </p:nvSpPr>
        <p:spPr>
          <a:xfrm>
            <a:off x="4718843" y="1195014"/>
            <a:ext cx="4041775" cy="639762"/>
          </a:xfrm>
        </p:spPr>
        <p:txBody>
          <a:bodyPr/>
          <a:lstStyle/>
          <a:p>
            <a:r>
              <a:rPr lang="en-GB" dirty="0"/>
              <a:t>Modern</a:t>
            </a:r>
          </a:p>
        </p:txBody>
      </p:sp>
      <p:sp>
        <p:nvSpPr>
          <p:cNvPr id="6" name="Content Placeholder 5"/>
          <p:cNvSpPr>
            <a:spLocks noGrp="1"/>
          </p:cNvSpPr>
          <p:nvPr>
            <p:ph sz="quarter" idx="4"/>
          </p:nvPr>
        </p:nvSpPr>
        <p:spPr>
          <a:xfrm>
            <a:off x="4645025" y="1988841"/>
            <a:ext cx="4041775" cy="3600399"/>
          </a:xfrm>
        </p:spPr>
        <p:txBody>
          <a:bodyPr>
            <a:normAutofit fontScale="92500" lnSpcReduction="10000"/>
          </a:bodyPr>
          <a:lstStyle/>
          <a:p>
            <a:r>
              <a:rPr lang="en-GB" dirty="0"/>
              <a:t>Insightful, predictive analytics</a:t>
            </a:r>
          </a:p>
          <a:p>
            <a:r>
              <a:rPr lang="en-GB" dirty="0"/>
              <a:t>Concepts of Big Data, human capital</a:t>
            </a:r>
          </a:p>
          <a:p>
            <a:r>
              <a:rPr lang="en-GB" dirty="0"/>
              <a:t>Data to measure well-being, engagement, culture, talent management</a:t>
            </a:r>
          </a:p>
          <a:p>
            <a:r>
              <a:rPr lang="en-GB" dirty="0"/>
              <a:t>Technology to capture real-time data (use of apps)</a:t>
            </a:r>
          </a:p>
          <a:p>
            <a:r>
              <a:rPr lang="en-GB" dirty="0"/>
              <a:t>Stakeholder satisfaction</a:t>
            </a:r>
          </a:p>
        </p:txBody>
      </p:sp>
    </p:spTree>
    <p:extLst>
      <p:ext uri="{BB962C8B-B14F-4D97-AF65-F5344CB8AC3E}">
        <p14:creationId xmlns:p14="http://schemas.microsoft.com/office/powerpoint/2010/main" val="11413734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Narrative Reporting</a:t>
            </a:r>
          </a:p>
        </p:txBody>
      </p:sp>
      <p:sp>
        <p:nvSpPr>
          <p:cNvPr id="3" name="Content Placeholder 2"/>
          <p:cNvSpPr>
            <a:spLocks noGrp="1"/>
          </p:cNvSpPr>
          <p:nvPr>
            <p:ph idx="1"/>
          </p:nvPr>
        </p:nvSpPr>
        <p:spPr/>
        <p:txBody>
          <a:bodyPr>
            <a:normAutofit fontScale="85000" lnSpcReduction="20000"/>
          </a:bodyPr>
          <a:lstStyle/>
          <a:p>
            <a:r>
              <a:rPr lang="en-GB" dirty="0"/>
              <a:t>CIPD Podcast 5/7/16</a:t>
            </a:r>
          </a:p>
          <a:p>
            <a:r>
              <a:rPr lang="en-GB" dirty="0">
                <a:hlinkClick r:id="rId2"/>
              </a:rPr>
              <a:t>https://www.cipd.co.uk/podcasts/narrative-reporting</a:t>
            </a:r>
            <a:endParaRPr lang="en-GB" dirty="0"/>
          </a:p>
          <a:p>
            <a:r>
              <a:rPr lang="en-GB" dirty="0"/>
              <a:t>Recorded at the launch event for new research from the Valuing your Talent initiative, this episode explores why companies should be interested in measuring the value of their people, how they can begin, and the impact that human capital measurement and reporting can have business performance and investment potential.</a:t>
            </a:r>
          </a:p>
          <a:p>
            <a:endParaRPr lang="en-GB" dirty="0"/>
          </a:p>
        </p:txBody>
      </p:sp>
    </p:spTree>
    <p:extLst>
      <p:ext uri="{BB962C8B-B14F-4D97-AF65-F5344CB8AC3E}">
        <p14:creationId xmlns:p14="http://schemas.microsoft.com/office/powerpoint/2010/main" val="16732462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sz="3600" dirty="0"/>
              <a:t>Sustainable Organisational Performance</a:t>
            </a:r>
          </a:p>
        </p:txBody>
      </p:sp>
      <p:sp>
        <p:nvSpPr>
          <p:cNvPr id="3" name="Content Placeholder 2"/>
          <p:cNvSpPr>
            <a:spLocks noGrp="1"/>
          </p:cNvSpPr>
          <p:nvPr>
            <p:ph idx="1"/>
          </p:nvPr>
        </p:nvSpPr>
        <p:spPr>
          <a:xfrm>
            <a:off x="457200" y="1412776"/>
            <a:ext cx="8229600" cy="4248472"/>
          </a:xfrm>
        </p:spPr>
        <p:txBody>
          <a:bodyPr>
            <a:normAutofit fontScale="77500" lnSpcReduction="20000"/>
          </a:bodyPr>
          <a:lstStyle/>
          <a:p>
            <a:pPr marL="0" indent="0">
              <a:buNone/>
            </a:pPr>
            <a:r>
              <a:rPr lang="en-GB" dirty="0"/>
              <a:t>Successful organisations sustain their performance over time, not just in the short term or through periods of economic growth (Miller and McCartney, 2010, cited in Farnham, 2015)</a:t>
            </a:r>
          </a:p>
          <a:p>
            <a:pPr marL="0" indent="0">
              <a:buNone/>
            </a:pPr>
            <a:endParaRPr lang="en-GB" dirty="0"/>
          </a:p>
          <a:p>
            <a:pPr marL="0" indent="0">
              <a:buNone/>
            </a:pPr>
            <a:r>
              <a:rPr lang="en-GB" dirty="0"/>
              <a:t>CIPD view - HR have a vital role in sustaining organisational performance</a:t>
            </a:r>
          </a:p>
          <a:p>
            <a:pPr marL="0" indent="0">
              <a:buNone/>
            </a:pPr>
            <a:endParaRPr lang="en-GB" dirty="0"/>
          </a:p>
          <a:p>
            <a:r>
              <a:rPr lang="en-GB" dirty="0"/>
              <a:t>Key enablers – leadership, engagement and organisational development</a:t>
            </a:r>
          </a:p>
          <a:p>
            <a:r>
              <a:rPr lang="en-GB" dirty="0"/>
              <a:t>Emergent enablers – culture, communication and assessment and evaluation</a:t>
            </a:r>
          </a:p>
        </p:txBody>
      </p:sp>
    </p:spTree>
    <p:extLst>
      <p:ext uri="{BB962C8B-B14F-4D97-AF65-F5344CB8AC3E}">
        <p14:creationId xmlns:p14="http://schemas.microsoft.com/office/powerpoint/2010/main" val="8959343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A0B17-1B62-4B8C-B552-DB276CE4954B}"/>
              </a:ext>
            </a:extLst>
          </p:cNvPr>
          <p:cNvSpPr>
            <a:spLocks noGrp="1"/>
          </p:cNvSpPr>
          <p:nvPr>
            <p:ph type="title"/>
          </p:nvPr>
        </p:nvSpPr>
        <p:spPr/>
        <p:txBody>
          <a:bodyPr>
            <a:normAutofit/>
          </a:bodyPr>
          <a:lstStyle/>
          <a:p>
            <a:r>
              <a:rPr lang="en-GB" dirty="0" smtClean="0"/>
              <a:t> </a:t>
            </a:r>
            <a:r>
              <a:rPr lang="en-GB" dirty="0" smtClean="0"/>
              <a:t>Assignment</a:t>
            </a:r>
            <a:endParaRPr lang="en-GB" dirty="0"/>
          </a:p>
        </p:txBody>
      </p:sp>
      <p:sp>
        <p:nvSpPr>
          <p:cNvPr id="3" name="Content Placeholder 2">
            <a:extLst>
              <a:ext uri="{FF2B5EF4-FFF2-40B4-BE49-F238E27FC236}">
                <a16:creationId xmlns:a16="http://schemas.microsoft.com/office/drawing/2014/main" id="{DD603555-B63B-4557-8EB1-4B5C9C7FD3E1}"/>
              </a:ext>
            </a:extLst>
          </p:cNvPr>
          <p:cNvSpPr>
            <a:spLocks noGrp="1"/>
          </p:cNvSpPr>
          <p:nvPr>
            <p:ph idx="1"/>
          </p:nvPr>
        </p:nvSpPr>
        <p:spPr/>
        <p:txBody>
          <a:bodyPr/>
          <a:lstStyle/>
          <a:p>
            <a:pPr marL="0" indent="0">
              <a:buNone/>
            </a:pPr>
            <a:r>
              <a:rPr lang="en-GB" dirty="0"/>
              <a:t>You have been asked by your CIPD Branch to lead a discussion at one of its events on ‘The evolving role of HR in the contemporary business world’. You have been asked to produce a paper for inclusion in the delegate pack.</a:t>
            </a:r>
          </a:p>
        </p:txBody>
      </p:sp>
    </p:spTree>
    <p:extLst>
      <p:ext uri="{BB962C8B-B14F-4D97-AF65-F5344CB8AC3E}">
        <p14:creationId xmlns:p14="http://schemas.microsoft.com/office/powerpoint/2010/main" val="3176197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ECF03E-C17E-41D6-A7D7-62336EF6C7B3}"/>
              </a:ext>
            </a:extLst>
          </p:cNvPr>
          <p:cNvSpPr>
            <a:spLocks noGrp="1"/>
          </p:cNvSpPr>
          <p:nvPr>
            <p:ph idx="1"/>
          </p:nvPr>
        </p:nvSpPr>
        <p:spPr>
          <a:xfrm>
            <a:off x="457200" y="548680"/>
            <a:ext cx="8229600" cy="4968553"/>
          </a:xfrm>
        </p:spPr>
        <p:txBody>
          <a:bodyPr>
            <a:normAutofit fontScale="77500" lnSpcReduction="20000"/>
          </a:bodyPr>
          <a:lstStyle/>
          <a:p>
            <a:pPr marL="0" indent="0">
              <a:buNone/>
            </a:pPr>
            <a:r>
              <a:rPr lang="en-GB" b="1" dirty="0"/>
              <a:t>Evidence to be produced/required </a:t>
            </a:r>
            <a:endParaRPr lang="en-GB" dirty="0"/>
          </a:p>
          <a:p>
            <a:pPr marL="0" indent="0">
              <a:buNone/>
            </a:pPr>
            <a:r>
              <a:rPr lang="en-GB" b="1" dirty="0"/>
              <a:t> </a:t>
            </a:r>
            <a:endParaRPr lang="en-GB" dirty="0"/>
          </a:p>
          <a:p>
            <a:pPr marL="0" indent="0">
              <a:buNone/>
            </a:pPr>
            <a:r>
              <a:rPr lang="en-GB" dirty="0"/>
              <a:t>A written paper of approximately 3900 words in total. </a:t>
            </a:r>
          </a:p>
          <a:p>
            <a:pPr marL="0" indent="0">
              <a:buNone/>
            </a:pPr>
            <a:r>
              <a:rPr lang="en-GB" dirty="0"/>
              <a:t> </a:t>
            </a:r>
          </a:p>
          <a:p>
            <a:pPr marL="0" indent="0">
              <a:buNone/>
            </a:pPr>
            <a:r>
              <a:rPr lang="en-GB" dirty="0"/>
              <a:t>You should relate academic concepts, theories and professional practice to the way organisations operate, in a critical and informed way, and with reference to key texts, articles and other publications and by using organisational examples for illustration. </a:t>
            </a:r>
          </a:p>
          <a:p>
            <a:pPr marL="0" indent="0">
              <a:buNone/>
            </a:pPr>
            <a:endParaRPr lang="en-GB" dirty="0"/>
          </a:p>
          <a:p>
            <a:pPr marL="0" indent="0">
              <a:buNone/>
            </a:pPr>
            <a:r>
              <a:rPr lang="en-GB" dirty="0"/>
              <a:t>All reference sources should be acknowledged correctly and a bibliography provided where appropriate (these should be excluded from the word count).</a:t>
            </a:r>
            <a:br>
              <a:rPr lang="en-GB" dirty="0"/>
            </a:br>
            <a:endParaRPr lang="en-GB" dirty="0"/>
          </a:p>
        </p:txBody>
      </p:sp>
    </p:spTree>
    <p:extLst>
      <p:ext uri="{BB962C8B-B14F-4D97-AF65-F5344CB8AC3E}">
        <p14:creationId xmlns:p14="http://schemas.microsoft.com/office/powerpoint/2010/main" val="75196448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4D25-D0EF-4454-9ACE-1762F5B3FC66}"/>
              </a:ext>
            </a:extLst>
          </p:cNvPr>
          <p:cNvSpPr>
            <a:spLocks noGrp="1"/>
          </p:cNvSpPr>
          <p:nvPr>
            <p:ph type="title"/>
          </p:nvPr>
        </p:nvSpPr>
        <p:spPr>
          <a:xfrm>
            <a:off x="446275" y="116632"/>
            <a:ext cx="8229600" cy="453218"/>
          </a:xfrm>
        </p:spPr>
        <p:txBody>
          <a:bodyPr>
            <a:normAutofit fontScale="90000"/>
          </a:bodyPr>
          <a:lstStyle/>
          <a:p>
            <a:r>
              <a:rPr lang="en-GB" dirty="0"/>
              <a:t>Structure</a:t>
            </a:r>
          </a:p>
        </p:txBody>
      </p:sp>
      <p:sp>
        <p:nvSpPr>
          <p:cNvPr id="3" name="Content Placeholder 2">
            <a:extLst>
              <a:ext uri="{FF2B5EF4-FFF2-40B4-BE49-F238E27FC236}">
                <a16:creationId xmlns:a16="http://schemas.microsoft.com/office/drawing/2014/main" id="{1F2CE3DC-0BFC-48C9-8077-F6B31B53F01A}"/>
              </a:ext>
            </a:extLst>
          </p:cNvPr>
          <p:cNvSpPr>
            <a:spLocks noGrp="1"/>
          </p:cNvSpPr>
          <p:nvPr>
            <p:ph idx="1"/>
          </p:nvPr>
        </p:nvSpPr>
        <p:spPr>
          <a:xfrm>
            <a:off x="446275" y="908720"/>
            <a:ext cx="8229600" cy="4477994"/>
          </a:xfrm>
        </p:spPr>
        <p:txBody>
          <a:bodyPr>
            <a:normAutofit fontScale="70000" lnSpcReduction="20000"/>
          </a:bodyPr>
          <a:lstStyle/>
          <a:p>
            <a:r>
              <a:rPr lang="en-GB" b="1" dirty="0"/>
              <a:t>Introduction</a:t>
            </a:r>
            <a:r>
              <a:rPr lang="en-GB" dirty="0"/>
              <a:t> – how HR has evolved. Personnel/HRM/SHRM. Transformation of HR – more strategic and business focussed. Reasons – globalisation, competition, change in product markets etc. Emphasis now on managing financial performance. HR’s role to get the best out of people, need to add value themselves. Realisation that people are assets and make the difference. Factors other than wages motivate people – psychological contract. Harvard Model. </a:t>
            </a:r>
          </a:p>
          <a:p>
            <a:r>
              <a:rPr lang="en-GB" b="1" dirty="0"/>
              <a:t>Sections covering each point</a:t>
            </a:r>
          </a:p>
          <a:p>
            <a:r>
              <a:rPr lang="en-GB" b="1" dirty="0"/>
              <a:t>Conclusion</a:t>
            </a:r>
            <a:r>
              <a:rPr lang="en-GB" dirty="0"/>
              <a:t> – HR will continue to evolve as businesses evolve. Ulrich – HR from the outside in. How technology will affect the function and its role (unless mentioned before). </a:t>
            </a:r>
            <a:r>
              <a:rPr lang="en-GB" dirty="0" smtClean="0"/>
              <a:t>Future of HR. </a:t>
            </a:r>
            <a:endParaRPr lang="en-GB" dirty="0"/>
          </a:p>
          <a:p>
            <a:r>
              <a:rPr lang="en-GB" b="1" dirty="0"/>
              <a:t>Bibliography</a:t>
            </a:r>
          </a:p>
          <a:p>
            <a:r>
              <a:rPr lang="en-GB" dirty="0"/>
              <a:t>Word count – 3900 words, +/- 10% (do not go over)</a:t>
            </a:r>
          </a:p>
        </p:txBody>
      </p:sp>
    </p:spTree>
    <p:extLst>
      <p:ext uri="{BB962C8B-B14F-4D97-AF65-F5344CB8AC3E}">
        <p14:creationId xmlns:p14="http://schemas.microsoft.com/office/powerpoint/2010/main" val="380422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ABEC16-9F0A-4BC0-B36B-FA8342CE5A37}"/>
              </a:ext>
            </a:extLst>
          </p:cNvPr>
          <p:cNvSpPr>
            <a:spLocks noGrp="1"/>
          </p:cNvSpPr>
          <p:nvPr>
            <p:ph idx="1"/>
          </p:nvPr>
        </p:nvSpPr>
        <p:spPr>
          <a:xfrm>
            <a:off x="457200" y="548680"/>
            <a:ext cx="8229600" cy="5112569"/>
          </a:xfrm>
        </p:spPr>
        <p:txBody>
          <a:bodyPr>
            <a:normAutofit fontScale="92500" lnSpcReduction="10000"/>
          </a:bodyPr>
          <a:lstStyle/>
          <a:p>
            <a:pPr marL="0" indent="0">
              <a:buNone/>
            </a:pPr>
            <a:r>
              <a:rPr lang="en-GB" dirty="0"/>
              <a:t>1. An analysis of some of the key forces which shape the HR agenda e.g. models of the HR function, HR strategies, insights and solutions to support business performance, business ethics and accountability.</a:t>
            </a:r>
          </a:p>
          <a:p>
            <a:pPr marL="0" indent="0">
              <a:buNone/>
            </a:pPr>
            <a:endParaRPr lang="en-GB" dirty="0"/>
          </a:p>
          <a:p>
            <a:pPr marL="0" indent="0">
              <a:buNone/>
            </a:pPr>
            <a:r>
              <a:rPr lang="en-GB" dirty="0"/>
              <a:t>HR models – Ulrich, etc. Strategies – best fit/best practice/resource based view, horizontal and vertical integration, insights/solutions – </a:t>
            </a:r>
            <a:r>
              <a:rPr lang="en-GB" dirty="0" smtClean="0"/>
              <a:t>data/strategy, </a:t>
            </a:r>
            <a:r>
              <a:rPr lang="en-GB" dirty="0"/>
              <a:t>increased emphasis now on ethics/accountability. </a:t>
            </a:r>
          </a:p>
          <a:p>
            <a:endParaRPr lang="en-GB" dirty="0"/>
          </a:p>
        </p:txBody>
      </p:sp>
    </p:spTree>
    <p:extLst>
      <p:ext uri="{BB962C8B-B14F-4D97-AF65-F5344CB8AC3E}">
        <p14:creationId xmlns:p14="http://schemas.microsoft.com/office/powerpoint/2010/main" val="32097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9CB8A-5FB8-4DCA-AB00-BB3AB466C88D}"/>
              </a:ext>
            </a:extLst>
          </p:cNvPr>
          <p:cNvSpPr>
            <a:spLocks noGrp="1"/>
          </p:cNvSpPr>
          <p:nvPr>
            <p:ph idx="1"/>
          </p:nvPr>
        </p:nvSpPr>
        <p:spPr>
          <a:xfrm>
            <a:off x="457200" y="260648"/>
            <a:ext cx="8229600" cy="5544616"/>
          </a:xfrm>
        </p:spPr>
        <p:txBody>
          <a:bodyPr>
            <a:normAutofit/>
          </a:bodyPr>
          <a:lstStyle/>
          <a:p>
            <a:pPr marL="0" lvl="0" indent="0">
              <a:buNone/>
            </a:pPr>
            <a:r>
              <a:rPr lang="en-GB" dirty="0"/>
              <a:t>2. Compare at least three different tools for analysing the business environment.</a:t>
            </a:r>
          </a:p>
          <a:p>
            <a:pPr marL="0" lvl="0" indent="0">
              <a:buNone/>
            </a:pPr>
            <a:endParaRPr lang="en-GB" dirty="0"/>
          </a:p>
          <a:p>
            <a:pPr marL="0" lvl="0" indent="0">
              <a:buNone/>
            </a:pPr>
            <a:r>
              <a:rPr lang="en-GB" u="sng" dirty="0"/>
              <a:t>Compare</a:t>
            </a:r>
            <a:r>
              <a:rPr lang="en-GB" dirty="0"/>
              <a:t> (use Factsheets to discuss advantages/disadvantages) – PESTLE, SWOT, Porter’s 5 forces, PRIMO-F or another tool (environmental scanning). </a:t>
            </a:r>
          </a:p>
          <a:p>
            <a:pPr marL="0" lvl="0" indent="0">
              <a:buNone/>
            </a:pPr>
            <a:endParaRPr lang="en-GB" dirty="0"/>
          </a:p>
          <a:p>
            <a:pPr marL="0" lvl="0" indent="0">
              <a:buNone/>
            </a:pPr>
            <a:r>
              <a:rPr lang="en-GB" dirty="0"/>
              <a:t> </a:t>
            </a:r>
          </a:p>
          <a:p>
            <a:pPr marL="0" indent="0">
              <a:buNone/>
            </a:pPr>
            <a:endParaRPr lang="en-GB" dirty="0"/>
          </a:p>
        </p:txBody>
      </p:sp>
    </p:spTree>
    <p:extLst>
      <p:ext uri="{BB962C8B-B14F-4D97-AF65-F5344CB8AC3E}">
        <p14:creationId xmlns:p14="http://schemas.microsoft.com/office/powerpoint/2010/main" val="284438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6E426B-EACC-4C52-88FC-9A705E7B00FB}"/>
              </a:ext>
            </a:extLst>
          </p:cNvPr>
          <p:cNvSpPr>
            <a:spLocks noGrp="1"/>
          </p:cNvSpPr>
          <p:nvPr>
            <p:ph idx="1"/>
          </p:nvPr>
        </p:nvSpPr>
        <p:spPr>
          <a:xfrm>
            <a:off x="457200" y="404664"/>
            <a:ext cx="8229600" cy="5112569"/>
          </a:xfrm>
        </p:spPr>
        <p:txBody>
          <a:bodyPr>
            <a:normAutofit fontScale="92500" lnSpcReduction="10000"/>
          </a:bodyPr>
          <a:lstStyle/>
          <a:p>
            <a:pPr marL="0" lvl="0" indent="0">
              <a:buNone/>
            </a:pPr>
            <a:r>
              <a:rPr lang="en-GB" dirty="0"/>
              <a:t>3. Assess at least four different factors which impact on an organisation’s business and its HR function. You should include examples of external and internal factors to illustrate the different types of impact.</a:t>
            </a:r>
          </a:p>
          <a:p>
            <a:pPr marL="0" indent="0">
              <a:buNone/>
            </a:pPr>
            <a:endParaRPr lang="en-GB" dirty="0"/>
          </a:p>
          <a:p>
            <a:pPr marL="0" indent="0">
              <a:buNone/>
            </a:pPr>
            <a:r>
              <a:rPr lang="en-GB" dirty="0"/>
              <a:t>Assess at least four factors (two external, two internal) – </a:t>
            </a:r>
            <a:r>
              <a:rPr lang="en-GB" dirty="0" err="1" smtClean="0"/>
              <a:t>e.g</a:t>
            </a:r>
            <a:r>
              <a:rPr lang="en-GB" dirty="0" smtClean="0"/>
              <a:t> PESTLE factors, </a:t>
            </a:r>
            <a:r>
              <a:rPr lang="en-GB" dirty="0" smtClean="0"/>
              <a:t>globalisation </a:t>
            </a:r>
            <a:r>
              <a:rPr lang="en-GB" dirty="0"/>
              <a:t>and also internal factors such as </a:t>
            </a:r>
            <a:r>
              <a:rPr lang="en-GB" dirty="0" smtClean="0"/>
              <a:t>sector, size, stakeholders</a:t>
            </a:r>
            <a:r>
              <a:rPr lang="en-GB" dirty="0"/>
              <a:t>, financial </a:t>
            </a:r>
            <a:r>
              <a:rPr lang="en-GB" dirty="0" smtClean="0"/>
              <a:t>health. Give specific examples. </a:t>
            </a:r>
            <a:endParaRPr lang="en-GB" dirty="0"/>
          </a:p>
        </p:txBody>
      </p:sp>
    </p:spTree>
    <p:extLst>
      <p:ext uri="{BB962C8B-B14F-4D97-AF65-F5344CB8AC3E}">
        <p14:creationId xmlns:p14="http://schemas.microsoft.com/office/powerpoint/2010/main" val="193852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40D8D4-4C35-4749-B555-848178E266CB}"/>
              </a:ext>
            </a:extLst>
          </p:cNvPr>
          <p:cNvSpPr>
            <a:spLocks noGrp="1"/>
          </p:cNvSpPr>
          <p:nvPr>
            <p:ph idx="1"/>
          </p:nvPr>
        </p:nvSpPr>
        <p:spPr>
          <a:xfrm>
            <a:off x="457200" y="620688"/>
            <a:ext cx="8229600" cy="4896545"/>
          </a:xfrm>
        </p:spPr>
        <p:txBody>
          <a:bodyPr>
            <a:normAutofit fontScale="77500" lnSpcReduction="20000"/>
          </a:bodyPr>
          <a:lstStyle/>
          <a:p>
            <a:pPr marL="0" indent="0">
              <a:buNone/>
            </a:pPr>
            <a:r>
              <a:rPr lang="en-GB" dirty="0"/>
              <a:t>4. Summarise the key stages in strategy formulation and implementation with reference to a model from the literature. You should also refer to the role of HR in each of the stages and in particular, highlight HR’s contribution to business ethics and accountability.</a:t>
            </a:r>
          </a:p>
          <a:p>
            <a:pPr marL="0" indent="0">
              <a:buNone/>
            </a:pPr>
            <a:endParaRPr lang="en-GB" dirty="0"/>
          </a:p>
          <a:p>
            <a:pPr marL="0" indent="0">
              <a:buNone/>
            </a:pPr>
            <a:r>
              <a:rPr lang="en-GB" dirty="0" smtClean="0"/>
              <a:t>Mention the 3 approaches – rational/classical, emergent and symbolic. Describe </a:t>
            </a:r>
            <a:r>
              <a:rPr lang="en-GB" dirty="0"/>
              <a:t>a model that includes the key stages from goal setting to </a:t>
            </a:r>
            <a:r>
              <a:rPr lang="en-GB" dirty="0" smtClean="0"/>
              <a:t>evaluation </a:t>
            </a:r>
            <a:r>
              <a:rPr lang="en-GB" dirty="0"/>
              <a:t>(</a:t>
            </a:r>
            <a:r>
              <a:rPr lang="en-GB" dirty="0" err="1"/>
              <a:t>eg</a:t>
            </a:r>
            <a:r>
              <a:rPr lang="en-GB" dirty="0"/>
              <a:t> linear sequential model – see slides). Give examples of the </a:t>
            </a:r>
            <a:r>
              <a:rPr lang="en-GB" dirty="0" smtClean="0"/>
              <a:t>role</a:t>
            </a:r>
            <a:r>
              <a:rPr lang="en-GB" dirty="0" smtClean="0"/>
              <a:t> </a:t>
            </a:r>
            <a:r>
              <a:rPr lang="en-GB" dirty="0"/>
              <a:t>of </a:t>
            </a:r>
            <a:r>
              <a:rPr lang="en-GB" dirty="0" smtClean="0"/>
              <a:t>HR in </a:t>
            </a:r>
            <a:r>
              <a:rPr lang="en-GB" dirty="0"/>
              <a:t>each of the </a:t>
            </a:r>
            <a:r>
              <a:rPr lang="en-GB" dirty="0" smtClean="0"/>
              <a:t>stages (see slides – providing data at start and to help evaluate success of strategy, consultation, communication</a:t>
            </a:r>
            <a:r>
              <a:rPr lang="en-GB" dirty="0"/>
              <a:t> </a:t>
            </a:r>
            <a:r>
              <a:rPr lang="en-GB" dirty="0" smtClean="0"/>
              <a:t>etc.</a:t>
            </a:r>
            <a:r>
              <a:rPr lang="en-GB" dirty="0" smtClean="0"/>
              <a:t> ), </a:t>
            </a:r>
            <a:r>
              <a:rPr lang="en-GB" dirty="0"/>
              <a:t>including the role of HR in promoting business ethics and accountability. </a:t>
            </a:r>
          </a:p>
          <a:p>
            <a:endParaRPr lang="en-GB" dirty="0"/>
          </a:p>
        </p:txBody>
      </p:sp>
    </p:spTree>
    <p:extLst>
      <p:ext uri="{BB962C8B-B14F-4D97-AF65-F5344CB8AC3E}">
        <p14:creationId xmlns:p14="http://schemas.microsoft.com/office/powerpoint/2010/main" val="11732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70A1E8-EA2A-4932-81E7-D507C9E3ADA2}"/>
              </a:ext>
            </a:extLst>
          </p:cNvPr>
          <p:cNvSpPr>
            <a:spLocks noGrp="1"/>
          </p:cNvSpPr>
          <p:nvPr>
            <p:ph idx="1"/>
          </p:nvPr>
        </p:nvSpPr>
        <p:spPr>
          <a:xfrm>
            <a:off x="457200" y="476672"/>
            <a:ext cx="8229600" cy="5040560"/>
          </a:xfrm>
        </p:spPr>
        <p:txBody>
          <a:bodyPr>
            <a:normAutofit fontScale="77500" lnSpcReduction="20000"/>
          </a:bodyPr>
          <a:lstStyle/>
          <a:p>
            <a:pPr marL="0" lvl="0" indent="0">
              <a:buNone/>
            </a:pPr>
            <a:r>
              <a:rPr lang="en-GB" dirty="0"/>
              <a:t>5. Give some examples of how business performance can be evaluated, making reference to at least three types of indicators. You should make particular reference to the role of HR in business planning and change management with some examples to illustrate HR’s key role.</a:t>
            </a:r>
          </a:p>
          <a:p>
            <a:pPr marL="0" lvl="0" indent="0">
              <a:buNone/>
            </a:pPr>
            <a:endParaRPr lang="en-GB" dirty="0"/>
          </a:p>
          <a:p>
            <a:pPr marL="0" indent="0">
              <a:buNone/>
            </a:pPr>
            <a:r>
              <a:rPr lang="en-GB" dirty="0"/>
              <a:t>Give </a:t>
            </a:r>
            <a:r>
              <a:rPr lang="en-GB" dirty="0" smtClean="0"/>
              <a:t>at least 3 </a:t>
            </a:r>
            <a:r>
              <a:rPr lang="en-GB" dirty="0"/>
              <a:t>examples - KPIs, balanced scorecard, service level agreements or other examples. </a:t>
            </a:r>
            <a:r>
              <a:rPr lang="en-GB" dirty="0" smtClean="0"/>
              <a:t>Include HR </a:t>
            </a:r>
            <a:r>
              <a:rPr lang="en-GB" dirty="0" smtClean="0"/>
              <a:t>measures/data that we can provide. Explain the role of </a:t>
            </a:r>
            <a:r>
              <a:rPr lang="en-GB" dirty="0" smtClean="0"/>
              <a:t>HR in </a:t>
            </a:r>
            <a:r>
              <a:rPr lang="en-GB" dirty="0"/>
              <a:t>business planning (providing insights - data, strategy and solutions) and in </a:t>
            </a:r>
            <a:r>
              <a:rPr lang="en-GB" dirty="0" smtClean="0"/>
              <a:t>change </a:t>
            </a:r>
            <a:r>
              <a:rPr lang="en-GB" dirty="0"/>
              <a:t>management </a:t>
            </a:r>
            <a:r>
              <a:rPr lang="en-GB" dirty="0" smtClean="0"/>
              <a:t>e.g</a:t>
            </a:r>
            <a:r>
              <a:rPr lang="en-GB" dirty="0"/>
              <a:t>. HR as a change agent (modelling and communicating the change, engaging others and providing support).</a:t>
            </a:r>
            <a:br>
              <a:rPr lang="en-GB" dirty="0"/>
            </a:br>
            <a:endParaRPr lang="en-GB" dirty="0"/>
          </a:p>
          <a:p>
            <a:pPr marL="0" indent="0">
              <a:buNone/>
            </a:pPr>
            <a:endParaRPr lang="en-GB" dirty="0"/>
          </a:p>
        </p:txBody>
      </p:sp>
    </p:spTree>
    <p:extLst>
      <p:ext uri="{BB962C8B-B14F-4D97-AF65-F5344CB8AC3E}">
        <p14:creationId xmlns:p14="http://schemas.microsoft.com/office/powerpoint/2010/main" val="303844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B3BB32-5BF5-4D11-8950-E5E13AA30E3E}"/>
              </a:ext>
            </a:extLst>
          </p:cNvPr>
          <p:cNvSpPr>
            <a:spLocks noGrp="1"/>
          </p:cNvSpPr>
          <p:nvPr>
            <p:ph idx="1"/>
          </p:nvPr>
        </p:nvSpPr>
        <p:spPr>
          <a:xfrm>
            <a:off x="457200" y="620688"/>
            <a:ext cx="8229600" cy="4896545"/>
          </a:xfrm>
        </p:spPr>
        <p:txBody>
          <a:bodyPr>
            <a:normAutofit fontScale="92500" lnSpcReduction="10000"/>
          </a:bodyPr>
          <a:lstStyle/>
          <a:p>
            <a:pPr marL="0" indent="0">
              <a:buNone/>
            </a:pPr>
            <a:r>
              <a:rPr lang="en-GB" dirty="0"/>
              <a:t>6. Explain how at least </a:t>
            </a:r>
            <a:r>
              <a:rPr lang="en-GB" u="sng" dirty="0"/>
              <a:t>four</a:t>
            </a:r>
            <a:r>
              <a:rPr lang="en-GB" dirty="0"/>
              <a:t> different sources of business and contextual data can be assessed and utilised for </a:t>
            </a:r>
            <a:r>
              <a:rPr lang="en-GB" u="sng" dirty="0"/>
              <a:t>planning purposes</a:t>
            </a:r>
            <a:r>
              <a:rPr lang="en-GB" dirty="0"/>
              <a:t>.</a:t>
            </a:r>
          </a:p>
          <a:p>
            <a:pPr marL="0" indent="0">
              <a:buNone/>
            </a:pPr>
            <a:endParaRPr lang="en-GB" dirty="0"/>
          </a:p>
          <a:p>
            <a:pPr marL="0" indent="0">
              <a:buNone/>
            </a:pPr>
            <a:r>
              <a:rPr lang="en-GB" dirty="0" smtClean="0"/>
              <a:t>HR data (metrics) and also </a:t>
            </a:r>
            <a:r>
              <a:rPr lang="en-GB" dirty="0"/>
              <a:t>industry information e.g</a:t>
            </a:r>
            <a:r>
              <a:rPr lang="en-GB" dirty="0" smtClean="0"/>
              <a:t>. </a:t>
            </a:r>
            <a:r>
              <a:rPr lang="en-GB" dirty="0" smtClean="0"/>
              <a:t>benchmarking - </a:t>
            </a:r>
            <a:r>
              <a:rPr lang="en-GB" dirty="0" smtClean="0"/>
              <a:t>competitive </a:t>
            </a:r>
            <a:r>
              <a:rPr lang="en-GB" dirty="0"/>
              <a:t>information (</a:t>
            </a:r>
            <a:r>
              <a:rPr lang="en-GB" dirty="0" smtClean="0"/>
              <a:t>e.g. </a:t>
            </a:r>
            <a:r>
              <a:rPr lang="en-GB" dirty="0"/>
              <a:t>salary), </a:t>
            </a:r>
            <a:r>
              <a:rPr lang="en-GB" dirty="0" smtClean="0"/>
              <a:t>research (e.g. Deloitte report on Global Human Capital Trends), government </a:t>
            </a:r>
            <a:r>
              <a:rPr lang="en-GB" dirty="0"/>
              <a:t>information (</a:t>
            </a:r>
            <a:r>
              <a:rPr lang="en-GB" dirty="0" smtClean="0"/>
              <a:t>e.g. </a:t>
            </a:r>
            <a:r>
              <a:rPr lang="en-GB" dirty="0"/>
              <a:t>reports on demographic </a:t>
            </a:r>
            <a:r>
              <a:rPr lang="en-GB" dirty="0" smtClean="0"/>
              <a:t>trends, National Office of Statistics). </a:t>
            </a:r>
            <a:r>
              <a:rPr lang="en-GB" dirty="0"/>
              <a:t>Include </a:t>
            </a:r>
            <a:r>
              <a:rPr lang="en-GB" dirty="0" smtClean="0"/>
              <a:t>specific examples</a:t>
            </a:r>
            <a:r>
              <a:rPr lang="en-GB" dirty="0"/>
              <a:t>. </a:t>
            </a:r>
          </a:p>
          <a:p>
            <a:endParaRPr lang="en-GB" dirty="0"/>
          </a:p>
        </p:txBody>
      </p:sp>
    </p:spTree>
    <p:extLst>
      <p:ext uri="{BB962C8B-B14F-4D97-AF65-F5344CB8AC3E}">
        <p14:creationId xmlns:p14="http://schemas.microsoft.com/office/powerpoint/2010/main" val="1093197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1641</TotalTime>
  <Words>3161</Words>
  <Application>Microsoft Office PowerPoint</Application>
  <PresentationFormat>On-screen Show (4:3)</PresentationFormat>
  <Paragraphs>245</Paragraphs>
  <Slides>40</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Myriad Pro</vt:lpstr>
      <vt:lpstr>20140311PresentationUWTSDTemplate</vt:lpstr>
      <vt:lpstr>Evolution of HR (Models) Evaluating Business Performance/Using data Lecture Five – Julie Thomas</vt:lpstr>
      <vt:lpstr>Evolution of Models of the Employment Contract</vt:lpstr>
      <vt:lpstr>The Psychological Contract</vt:lpstr>
      <vt:lpstr>Evolution of HR</vt:lpstr>
      <vt:lpstr>The Harvard Model</vt:lpstr>
      <vt:lpstr>PowerPoint Presentation</vt:lpstr>
      <vt:lpstr>The Michigan Model</vt:lpstr>
      <vt:lpstr>Evaluating Performance - Background</vt:lpstr>
      <vt:lpstr>Performance, Profit and Efficiency</vt:lpstr>
      <vt:lpstr>HR and Performance</vt:lpstr>
      <vt:lpstr>Systems for Managing Organisational Performance</vt:lpstr>
      <vt:lpstr>Measuring Performance</vt:lpstr>
      <vt:lpstr>How does your business measure performance?</vt:lpstr>
      <vt:lpstr>Balanced Scorecard</vt:lpstr>
      <vt:lpstr>PowerPoint Presentation</vt:lpstr>
      <vt:lpstr>BSC Perspectives</vt:lpstr>
      <vt:lpstr>Balanced Scorecard</vt:lpstr>
      <vt:lpstr>Total Quality Management</vt:lpstr>
      <vt:lpstr>Evaluation of the HR Function</vt:lpstr>
      <vt:lpstr>Tools</vt:lpstr>
      <vt:lpstr>How does your organisation measure HR?</vt:lpstr>
      <vt:lpstr>Methods - Quantitative</vt:lpstr>
      <vt:lpstr>Qualitative</vt:lpstr>
      <vt:lpstr>Modern Ways of Evaluating HR</vt:lpstr>
      <vt:lpstr>Stakeholders</vt:lpstr>
      <vt:lpstr>How HR Information can be used</vt:lpstr>
      <vt:lpstr>External Data</vt:lpstr>
      <vt:lpstr>HR Analytics</vt:lpstr>
      <vt:lpstr>CIPD Podcast - HR Data</vt:lpstr>
      <vt:lpstr>Narrative Reporting</vt:lpstr>
      <vt:lpstr>Sustainable Organisational Performance</vt:lpstr>
      <vt:lpstr> Assignment</vt:lpstr>
      <vt:lpstr>PowerPoint Presentation</vt:lpstr>
      <vt:lpstr>Structure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143</cp:revision>
  <dcterms:created xsi:type="dcterms:W3CDTF">2015-04-14T15:21:28Z</dcterms:created>
  <dcterms:modified xsi:type="dcterms:W3CDTF">2018-12-14T12:07:36Z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