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63" r:id="rId4"/>
    <p:sldId id="261" r:id="rId5"/>
    <p:sldId id="259" r:id="rId6"/>
    <p:sldId id="260" r:id="rId7"/>
    <p:sldId id="262" r:id="rId8"/>
    <p:sldId id="264" r:id="rId9"/>
    <p:sldId id="265" r:id="rId10"/>
    <p:sldId id="267" r:id="rId11"/>
    <p:sldId id="258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0E200-66CE-DD2A-C2B7-C28987054E5B}" v="58" dt="2023-11-25T12:45:19.045"/>
    <p1510:client id="{1D7B4734-C21E-3999-3A72-A70C7E088CE5}" v="470" dt="2024-01-01T16:19:58.966"/>
    <p1510:client id="{20F4222A-D0F6-3332-FD49-D33CE8106CA0}" v="287" dt="2024-01-07T16:43:40.870"/>
    <p1510:client id="{257BEB0D-8E0A-871C-8D8A-594BDB548B85}" v="1073" dt="2023-12-31T11:36:24.919"/>
    <p1510:client id="{94075E4D-563B-9142-B032-4C8638204DA4}" v="19" dt="2024-01-07T18:15:41.465"/>
    <p1510:client id="{A278B184-305D-27DE-B444-B29A78FD2EC5}" v="75" dt="2024-01-07T18:29:52.632"/>
    <p1510:client id="{A6351183-6F4D-2812-7EDE-9DFD884236C7}" v="77" dt="2023-11-28T18:12:54.677"/>
    <p1510:client id="{AE5FCCF2-787B-4C81-B4D1-E4C1B6E083A6}" v="460" dt="2024-01-07T16:57:11.758"/>
    <p1510:client id="{B3F93B3D-9B85-43C6-98A9-AC433F4F22B8}" v="286" dt="2023-11-03T18:31:07.641"/>
    <p1510:client id="{B424E190-ABDB-0663-C8D0-6C2F8B84299F}" v="37" dt="2023-12-31T11:43:29.651"/>
    <p1510:client id="{FF8E3421-0892-51CB-FEF0-4C9A46C7CE63}" v="84" dt="2023-12-10T20:14:17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55467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447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8657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43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586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252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09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10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239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406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960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0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amedz.deviantart.com/art/Welsh-Wallpaper-2-209068948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milysearch.org/wiki/en/Wale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thetvdb.com/?tab=series&amp;id=73517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thetvdb.com/?tab=series&amp;id=83703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png"/><Relationship Id="rId4" Type="http://schemas.openxmlformats.org/officeDocument/2006/relationships/hyperlink" Target="https://seneddhome.com/2020/07/s4c-archives-could-be-adapted-for-use-in-the-new-curriculu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63414736" TargetMode="External"/><Relationship Id="rId7" Type="http://schemas.openxmlformats.org/officeDocument/2006/relationships/hyperlink" Target="https://www.gov.wales/welsh-language-data-annual-population-survey-2022" TargetMode="External"/><Relationship Id="rId2" Type="http://schemas.openxmlformats.org/officeDocument/2006/relationships/hyperlink" Target="https://www.bbc.co.uk/programmes/p06s9yx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cymraeg-education/schools/children-4-11#:~:text=Welsh%2Dmedium%20education%20is%20offered,support%20to%20help%20with%20schoolwork." TargetMode="External"/><Relationship Id="rId5" Type="http://schemas.openxmlformats.org/officeDocument/2006/relationships/hyperlink" Target="https://www.bbc.co.uk/news/uk-wales-41762714" TargetMode="External"/><Relationship Id="rId4" Type="http://schemas.openxmlformats.org/officeDocument/2006/relationships/hyperlink" Target="https://www.bbc.co.uk/programmes/p0b5t6ck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sitwales.com/info/language/poetry-motion-discover-language-wales#:~:text=If%20Welsh%20can%20seem%20complex,of%20Latin%20still%20present%20today." TargetMode="External"/><Relationship Id="rId3" Type="http://schemas.openxmlformats.org/officeDocument/2006/relationships/hyperlink" Target="https://www.s4c.cymru/gwthiorffiniau/pdf/S4C-Review.pdf" TargetMode="External"/><Relationship Id="rId7" Type="http://schemas.openxmlformats.org/officeDocument/2006/relationships/hyperlink" Target="https://www.s4c.cymru/clic/programme/848217147" TargetMode="External"/><Relationship Id="rId2" Type="http://schemas.openxmlformats.org/officeDocument/2006/relationships/hyperlink" Target="https://www.s4c.cymru/en/about-us/introducing-s4c/page/57272/introducing-s4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4c.cymru/clic/programme/810726817" TargetMode="External"/><Relationship Id="rId5" Type="http://schemas.openxmlformats.org/officeDocument/2006/relationships/hyperlink" Target="https://www.s4c.cymru/clic/programme/802852046" TargetMode="External"/><Relationship Id="rId4" Type="http://schemas.openxmlformats.org/officeDocument/2006/relationships/hyperlink" Target="https://www.s4c.cymru/clic/programme/515437019" TargetMode="External"/><Relationship Id="rId9" Type="http://schemas.openxmlformats.org/officeDocument/2006/relationships/hyperlink" Target="https://hwb.gov.wales/curriculum-for-wales/languages-literacy-and-communication/designing-your-curricul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dragon on a cracked wall&#10;&#10;Description automatically generated">
            <a:extLst>
              <a:ext uri="{FF2B5EF4-FFF2-40B4-BE49-F238E27FC236}">
                <a16:creationId xmlns:a16="http://schemas.microsoft.com/office/drawing/2014/main" id="{7F94D8F0-B67F-FB1B-1D7F-55251C99A1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3699" y="952500"/>
            <a:ext cx="4854071" cy="3893582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  <a:cs typeface="Calibri Light"/>
              </a:rPr>
              <a:t>Welsh Language in Education.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83107" y="4846083"/>
            <a:ext cx="6123803" cy="1211818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An historic event which significantly impacted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74E429-D7C7-2F2F-00AB-42149FD25FD3}"/>
              </a:ext>
            </a:extLst>
          </p:cNvPr>
          <p:cNvSpPr txBox="1"/>
          <p:nvPr/>
        </p:nvSpPr>
        <p:spPr>
          <a:xfrm>
            <a:off x="1524000" y="5999163"/>
            <a:ext cx="91440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FED5-984C-6260-587E-5D3C440B9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u="sng"/>
              <a:t>The Welsh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73CB1-AF60-595A-0DA4-48D039102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33575"/>
            <a:ext cx="5852160" cy="42465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'If Welsh can seem complex and beautiful, it’s because it’s spent 4,000 years evolving.'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'In 1536, Henry VIII decided to pass the Act of Union, prohibiting the use of Welsh in public administration and the legal system.'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33" name="Graphic 32" descr="Castle scene">
            <a:extLst>
              <a:ext uri="{FF2B5EF4-FFF2-40B4-BE49-F238E27FC236}">
                <a16:creationId xmlns:a16="http://schemas.microsoft.com/office/drawing/2014/main" id="{2BE18C7A-7D1B-B40D-C7F7-651B7D3E84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8664" y="2101200"/>
            <a:ext cx="3304622" cy="3304622"/>
          </a:xfrm>
          <a:prstGeom prst="rect">
            <a:avLst/>
          </a:prstGeom>
        </p:spPr>
      </p:pic>
      <p:sp>
        <p:nvSpPr>
          <p:cNvPr id="19" name="Date Placeholder 3">
            <a:extLst>
              <a:ext uri="{FF2B5EF4-FFF2-40B4-BE49-F238E27FC236}">
                <a16:creationId xmlns:a16="http://schemas.microsoft.com/office/drawing/2014/main" id="{A60C28C0-EFDC-4047-81BA-16DBA9A913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0797542" y="998537"/>
            <a:ext cx="190499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669529A-5E6F-4BA7-BE39-BCFD08258044}" type="datetime1">
              <a:rPr lang="en-US">
                <a:solidFill>
                  <a:srgbClr val="46464A">
                    <a:lumMod val="20000"/>
                    <a:lumOff val="80000"/>
                  </a:srgbClr>
                </a:solidFill>
              </a:rPr>
              <a:pPr>
                <a:spcAft>
                  <a:spcPts val="600"/>
                </a:spcAft>
              </a:pPr>
              <a:t>1/7/2024</a:t>
            </a:fld>
            <a:endParaRPr lang="en-US">
              <a:solidFill>
                <a:srgbClr val="46464A">
                  <a:lumMod val="20000"/>
                  <a:lumOff val="80000"/>
                </a:srgbClr>
              </a:solidFill>
            </a:endParaRP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6D4D1CD5-79A4-491C-85F0-0EE21E884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6172200"/>
            <a:ext cx="914400" cy="5937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3FAE4C1A-77DB-4702-BC27-716D25204027}" type="slidenum">
              <a:rPr lang="en-US">
                <a:solidFill>
                  <a:srgbClr val="46464A">
                    <a:lumMod val="60000"/>
                    <a:lumOff val="40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>
              <a:solidFill>
                <a:srgbClr val="46464A">
                  <a:lumMod val="60000"/>
                  <a:lumOff val="40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62FFD-9F35-02BA-4CEA-21C5F8739C85}"/>
              </a:ext>
            </a:extLst>
          </p:cNvPr>
          <p:cNvSpPr txBox="1"/>
          <p:nvPr/>
        </p:nvSpPr>
        <p:spPr>
          <a:xfrm>
            <a:off x="3729317" y="6311152"/>
            <a:ext cx="227703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/>
              <a:t>Visit Wales (</a:t>
            </a:r>
            <a:r>
              <a:rPr lang="en-GB" sz="1600" err="1"/>
              <a:t>n.d</a:t>
            </a:r>
            <a:r>
              <a:rPr lang="en-GB" sz="1600"/>
              <a:t>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846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730FC-0F44-2B50-959A-BAD56A25A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u="sng"/>
              <a:t>The Welsh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6F79-B80D-D1AA-7505-D38A0506A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33575"/>
            <a:ext cx="4401509" cy="42465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'The Industrial Revolution and World Wars perhaps accelerated the decline of the language, not helped by the infamous Welsh Not – signs hung around the necks of schoolchildren who dared speak Welsh during the 19th century.'</a:t>
            </a:r>
            <a:endParaRPr lang="en-US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'Now more than a quarter of the population of modern Cymru can speak or use Welsh. This figure increases among children, helped by two major education acts passed during the 1900s.'</a:t>
            </a:r>
          </a:p>
          <a:p>
            <a:pPr algn="r"/>
            <a:r>
              <a:rPr lang="en-GB">
                <a:latin typeface="Century Schoolbook"/>
                <a:cs typeface="Arial"/>
              </a:rPr>
              <a:t>Visit Wales (</a:t>
            </a:r>
            <a:r>
              <a:rPr lang="en-GB" err="1">
                <a:latin typeface="Century Schoolbook"/>
                <a:cs typeface="Arial"/>
              </a:rPr>
              <a:t>n.d</a:t>
            </a:r>
            <a:r>
              <a:rPr lang="en-GB">
                <a:latin typeface="Century Schoolbook"/>
                <a:cs typeface="Arial"/>
              </a:rPr>
              <a:t>).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5" name="Graphic 4" descr="Castle scene">
            <a:extLst>
              <a:ext uri="{FF2B5EF4-FFF2-40B4-BE49-F238E27FC236}">
                <a16:creationId xmlns:a16="http://schemas.microsoft.com/office/drawing/2014/main" id="{2892F300-A446-C10A-60D5-66A25612D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79706" y="1933575"/>
            <a:ext cx="3639872" cy="363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99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FD2F0B1-69CB-6244-DC78-649530E22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627" y="399957"/>
            <a:ext cx="4534047" cy="1325562"/>
          </a:xfrm>
        </p:spPr>
        <p:txBody>
          <a:bodyPr>
            <a:normAutofit/>
          </a:bodyPr>
          <a:lstStyle/>
          <a:p>
            <a:r>
              <a:rPr lang="en-GB"/>
              <a:t>Welsh Speakers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0CAFEA3-64EA-DAF3-2DE4-33C229259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98" y="2038288"/>
            <a:ext cx="4892635" cy="45811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500"/>
              <a:t>                (Year ending 2022)</a:t>
            </a:r>
          </a:p>
          <a:p>
            <a:endParaRPr lang="en-US" sz="1500"/>
          </a:p>
          <a:p>
            <a:r>
              <a:rPr lang="en-US" sz="1500"/>
              <a:t>29.5% of people living in Wales can speak Welsh. </a:t>
            </a:r>
          </a:p>
          <a:p>
            <a:r>
              <a:rPr lang="en-US" sz="1500"/>
              <a:t>Equates to around 900,600 people. </a:t>
            </a:r>
          </a:p>
          <a:p>
            <a:r>
              <a:rPr lang="en-US" sz="1500">
                <a:latin typeface="Century Schoolbook"/>
                <a:cs typeface="Arial"/>
              </a:rPr>
              <a:t>The highest estimated numbers of Welsh speakers are found in Cardiff (94,200), Carmarthenshire (90,900) and Gwynedd (88,400).</a:t>
            </a:r>
          </a:p>
          <a:p>
            <a:r>
              <a:rPr lang="en-US" sz="1500">
                <a:latin typeface="Century Schoolbook"/>
                <a:cs typeface="Arial"/>
              </a:rPr>
              <a:t>The lowest estimated numbers of Welsh speakers are in Blaenau Gwent (9,800) and Merthyr Tydfil (12,700). </a:t>
            </a:r>
          </a:p>
          <a:p>
            <a:pPr marL="0" indent="0">
              <a:buNone/>
            </a:pPr>
            <a:endParaRPr lang="en-US" sz="1500">
              <a:latin typeface="Century Schoolbook"/>
              <a:cs typeface="Arial"/>
            </a:endParaRPr>
          </a:p>
          <a:p>
            <a:pPr marL="0" indent="0">
              <a:buNone/>
            </a:pPr>
            <a:r>
              <a:rPr lang="en-US" sz="1500">
                <a:latin typeface="Century Schoolbook"/>
                <a:cs typeface="Arial"/>
              </a:rPr>
              <a:t>                                       </a:t>
            </a:r>
            <a:r>
              <a:rPr lang="en-US" sz="1500" err="1">
                <a:latin typeface="Century Schoolbook"/>
                <a:cs typeface="Arial"/>
              </a:rPr>
              <a:t>Llywodraeth</a:t>
            </a:r>
            <a:r>
              <a:rPr lang="en-US" sz="1500">
                <a:latin typeface="Century Schoolbook"/>
                <a:cs typeface="Arial"/>
              </a:rPr>
              <a:t> Cymru (2023)</a:t>
            </a:r>
            <a:endParaRPr lang="en-US"/>
          </a:p>
        </p:txBody>
      </p:sp>
      <p:pic>
        <p:nvPicPr>
          <p:cNvPr id="7" name="Picture 6" descr="A map of the united kingdom&#10;&#10;Description automatically generated">
            <a:extLst>
              <a:ext uri="{FF2B5EF4-FFF2-40B4-BE49-F238E27FC236}">
                <a16:creationId xmlns:a16="http://schemas.microsoft.com/office/drawing/2014/main" id="{85F15BAC-8571-05F5-A03A-27F90EF5F4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64362" y="661484"/>
            <a:ext cx="5147579" cy="553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635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A2DE9-9C86-A4CE-BE28-ADA3991D7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u="sng"/>
              <a:t>The Welsh </a:t>
            </a:r>
            <a:r>
              <a:rPr lang="en-US" u="sng" err="1"/>
              <a:t>Langauge</a:t>
            </a:r>
            <a:r>
              <a:rPr lang="en-US" u="sng"/>
              <a:t> TV channel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9FAC4A-D764-1B2E-7536-5955BBF891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182880">
              <a:lnSpc>
                <a:spcPct val="113999"/>
              </a:lnSpc>
            </a:pPr>
            <a:r>
              <a:rPr lang="en-US" sz="1400">
                <a:ea typeface="+mn-lt"/>
                <a:cs typeface="+mn-lt"/>
              </a:rPr>
              <a:t>S4C (Sianel </a:t>
            </a:r>
            <a:r>
              <a:rPr lang="en-US" sz="1400" err="1">
                <a:ea typeface="+mn-lt"/>
                <a:cs typeface="+mn-lt"/>
              </a:rPr>
              <a:t>Pedwar</a:t>
            </a:r>
            <a:r>
              <a:rPr lang="en-US" sz="1400">
                <a:ea typeface="+mn-lt"/>
                <a:cs typeface="+mn-lt"/>
              </a:rPr>
              <a:t> Cymru - Channel Four Wales) started broadcasting at 18:00 on Monday 1 November 1982. </a:t>
            </a:r>
          </a:p>
          <a:p>
            <a:pPr indent="-182880">
              <a:lnSpc>
                <a:spcPct val="113999"/>
              </a:lnSpc>
            </a:pPr>
            <a:r>
              <a:rPr lang="en-US" sz="1400">
                <a:ea typeface="+mn-lt"/>
                <a:cs typeface="+mn-lt"/>
              </a:rPr>
              <a:t>Today, S4C is a wholly Welsh language channel broadcasting over 115 hours of </a:t>
            </a:r>
            <a:r>
              <a:rPr lang="en-US" sz="1400" err="1">
                <a:ea typeface="+mn-lt"/>
                <a:cs typeface="+mn-lt"/>
              </a:rPr>
              <a:t>programmes</a:t>
            </a:r>
            <a:r>
              <a:rPr lang="en-US" sz="1400">
                <a:ea typeface="+mn-lt"/>
                <a:cs typeface="+mn-lt"/>
              </a:rPr>
              <a:t> each week.</a:t>
            </a:r>
          </a:p>
          <a:p>
            <a:pPr indent="-182880">
              <a:lnSpc>
                <a:spcPct val="113999"/>
              </a:lnSpc>
            </a:pPr>
            <a:r>
              <a:rPr lang="en-US" sz="1400">
                <a:ea typeface="+mn-lt"/>
                <a:cs typeface="+mn-lt"/>
              </a:rPr>
              <a:t>S4C broadcasts a variety of </a:t>
            </a:r>
            <a:r>
              <a:rPr lang="en-US" sz="1400" err="1">
                <a:ea typeface="+mn-lt"/>
                <a:cs typeface="+mn-lt"/>
              </a:rPr>
              <a:t>programmes</a:t>
            </a:r>
            <a:r>
              <a:rPr lang="en-US" sz="1400">
                <a:ea typeface="+mn-lt"/>
                <a:cs typeface="+mn-lt"/>
              </a:rPr>
              <a:t> such as sport, drama, music, factual, news, entertainment and events, across a range of platforms, including online.</a:t>
            </a:r>
          </a:p>
          <a:p>
            <a:pPr indent="-182880" algn="r">
              <a:lnSpc>
                <a:spcPct val="113999"/>
              </a:lnSpc>
            </a:pPr>
            <a:r>
              <a:rPr lang="en-US" sz="1400"/>
              <a:t>S4C (</a:t>
            </a:r>
            <a:r>
              <a:rPr lang="en-US" sz="1400" err="1"/>
              <a:t>n.d</a:t>
            </a:r>
            <a:r>
              <a:rPr lang="en-US" sz="1400"/>
              <a:t>)</a:t>
            </a:r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4AEEA915-BF80-E36C-AF0C-DAC197024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6938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8082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B58F153-2C05-4057-8926-C19588EB9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8CAF90-841F-7765-61CB-3ADBB7643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521" y="401619"/>
            <a:ext cx="4574492" cy="11066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u="sng"/>
              <a:t>Famous around the world.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73F7A1-E72D-227E-6B52-C3E547D73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5589" y="2314575"/>
            <a:ext cx="4573390" cy="3865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113999"/>
              </a:lnSpc>
            </a:pPr>
            <a:r>
              <a:rPr lang="en-US" sz="1800">
                <a:solidFill>
                  <a:srgbClr val="141414"/>
                </a:solidFill>
                <a:ea typeface="+mn-lt"/>
                <a:cs typeface="+mn-lt"/>
              </a:rPr>
              <a:t>'</a:t>
            </a:r>
            <a:r>
              <a:rPr lang="en-US" sz="1800" err="1">
                <a:solidFill>
                  <a:srgbClr val="141414"/>
                </a:solidFill>
                <a:ea typeface="+mn-lt"/>
                <a:cs typeface="+mn-lt"/>
              </a:rPr>
              <a:t>SuperTed</a:t>
            </a:r>
            <a:r>
              <a:rPr lang="en-US" sz="1800">
                <a:solidFill>
                  <a:srgbClr val="141414"/>
                </a:solidFill>
                <a:ea typeface="+mn-lt"/>
                <a:cs typeface="+mn-lt"/>
              </a:rPr>
              <a:t> was first broadcast on S4C on 1 November 1982, the day it launched, before it was sold to 128 different countries around the world and dubbed in 32 different languages.' (BBC, 2022).</a:t>
            </a:r>
          </a:p>
          <a:p>
            <a:pPr indent="-182880">
              <a:lnSpc>
                <a:spcPct val="113999"/>
              </a:lnSpc>
            </a:pPr>
            <a:endParaRPr lang="en-US" sz="1800">
              <a:solidFill>
                <a:srgbClr val="141414"/>
              </a:solidFill>
            </a:endParaRPr>
          </a:p>
          <a:p>
            <a:pPr indent="-182880">
              <a:lnSpc>
                <a:spcPct val="113999"/>
              </a:lnSpc>
            </a:pPr>
            <a:r>
              <a:rPr lang="en-US" sz="1800">
                <a:solidFill>
                  <a:srgbClr val="141414"/>
                </a:solidFill>
                <a:ea typeface="+mn-lt"/>
                <a:cs typeface="+mn-lt"/>
              </a:rPr>
              <a:t>'Fireman Sam first appeared on S4C on 1 November 1987 as Sam Tan - now famous around the world.' (BBC, 2022).</a:t>
            </a:r>
            <a:endParaRPr lang="en-US" sz="1400"/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36200A00-79D0-A39A-EFC5-A703304607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818" r="23877" b="2"/>
          <a:stretch/>
        </p:blipFill>
        <p:spPr>
          <a:xfrm>
            <a:off x="5747994" y="10"/>
            <a:ext cx="2673073" cy="3355932"/>
          </a:xfrm>
          <a:prstGeom prst="rect">
            <a:avLst/>
          </a:prstGeom>
        </p:spPr>
      </p:pic>
      <p:pic>
        <p:nvPicPr>
          <p:cNvPr id="8" name="Picture 7" descr="A cartoon of a bear flying in a super hero outfit&#10;&#10;Description automatically generated">
            <a:extLst>
              <a:ext uri="{FF2B5EF4-FFF2-40B4-BE49-F238E27FC236}">
                <a16:creationId xmlns:a16="http://schemas.microsoft.com/office/drawing/2014/main" id="{A393E6DD-5AC2-53A9-603F-F85C78084F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199" r="26996" b="-2"/>
          <a:stretch/>
        </p:blipFill>
        <p:spPr>
          <a:xfrm>
            <a:off x="8519972" y="10"/>
            <a:ext cx="2673073" cy="3355932"/>
          </a:xfrm>
          <a:prstGeom prst="rect">
            <a:avLst/>
          </a:prstGeom>
        </p:spPr>
      </p:pic>
      <p:pic>
        <p:nvPicPr>
          <p:cNvPr id="3" name="Picture 2" descr="A fireman and a fire truck&#10;&#10;Description automatically generated">
            <a:extLst>
              <a:ext uri="{FF2B5EF4-FFF2-40B4-BE49-F238E27FC236}">
                <a16:creationId xmlns:a16="http://schemas.microsoft.com/office/drawing/2014/main" id="{C794062D-29A9-6032-4390-31D2B9C972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019" r="8053" b="-2"/>
          <a:stretch/>
        </p:blipFill>
        <p:spPr>
          <a:xfrm>
            <a:off x="5747984" y="3447381"/>
            <a:ext cx="5452532" cy="34106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2BF4F0-068D-0AA8-C7B2-FA997798CBD9}"/>
              </a:ext>
            </a:extLst>
          </p:cNvPr>
          <p:cNvSpPr txBox="1"/>
          <p:nvPr/>
        </p:nvSpPr>
        <p:spPr>
          <a:xfrm>
            <a:off x="8479899" y="6657945"/>
            <a:ext cx="27206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B4C5BC-BE71-81F4-564F-046E7C025EE8}"/>
              </a:ext>
            </a:extLst>
          </p:cNvPr>
          <p:cNvSpPr txBox="1"/>
          <p:nvPr/>
        </p:nvSpPr>
        <p:spPr>
          <a:xfrm>
            <a:off x="9471383" y="6657945"/>
            <a:ext cx="27206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849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5DFB5-34A3-63EF-D8AE-B0F685F7D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31" y="640080"/>
            <a:ext cx="3690425" cy="13633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u="sng"/>
              <a:t>Why S4C was key in promoting Welsh.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5CBE8-F38C-30CD-A36B-76CE59B25D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831" y="2325157"/>
            <a:ext cx="3690425" cy="38549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113999"/>
              </a:lnSpc>
              <a:buChar char="•"/>
            </a:pP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'S4C would not have existed had it not been for the voices of Welsh speakers'</a:t>
            </a:r>
          </a:p>
          <a:p>
            <a:pPr indent="-182880">
              <a:lnSpc>
                <a:spcPct val="113999"/>
              </a:lnSpc>
              <a:buChar char="•"/>
            </a:pP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'For over 30 years we have provided constant opportunities for people to hear and learn Welsh'</a:t>
            </a:r>
          </a:p>
          <a:p>
            <a:pPr indent="-182880">
              <a:lnSpc>
                <a:spcPct val="113999"/>
              </a:lnSpc>
              <a:buChar char="•"/>
            </a:pP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'As a result, Welsh continues to be an active, vital, everyday language of contemporary social and commercial life in Wales.'</a:t>
            </a:r>
          </a:p>
          <a:p>
            <a:pPr indent="-182880">
              <a:lnSpc>
                <a:spcPct val="113999"/>
              </a:lnSpc>
              <a:buChar char="•"/>
            </a:pP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'Today, our core audience is still mostly Welsh speaking - fluent and less-fluent Welsh speakers, living in Wales, elsewhere in the UK and even overseas.'</a:t>
            </a:r>
          </a:p>
          <a:p>
            <a:pPr indent="-182880">
              <a:lnSpc>
                <a:spcPct val="113999"/>
              </a:lnSpc>
              <a:buChar char="•"/>
            </a:pPr>
            <a:endParaRPr lang="en-US" sz="1200">
              <a:solidFill>
                <a:srgbClr val="191919"/>
              </a:solidFill>
              <a:ea typeface="+mn-lt"/>
              <a:cs typeface="+mn-lt"/>
            </a:endParaRPr>
          </a:p>
          <a:p>
            <a:pPr algn="r">
              <a:lnSpc>
                <a:spcPct val="113999"/>
              </a:lnSpc>
            </a:pP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S4C (</a:t>
            </a:r>
            <a:r>
              <a:rPr lang="en-US" sz="1200" err="1">
                <a:solidFill>
                  <a:srgbClr val="191919"/>
                </a:solidFill>
                <a:ea typeface="+mn-lt"/>
                <a:cs typeface="+mn-lt"/>
              </a:rPr>
              <a:t>n,d</a:t>
            </a:r>
            <a:r>
              <a:rPr lang="en-US" sz="1200">
                <a:solidFill>
                  <a:srgbClr val="191919"/>
                </a:solidFill>
                <a:ea typeface="+mn-lt"/>
                <a:cs typeface="+mn-lt"/>
              </a:rPr>
              <a:t>).</a:t>
            </a:r>
          </a:p>
        </p:txBody>
      </p:sp>
      <p:pic>
        <p:nvPicPr>
          <p:cNvPr id="10" name="Content Placeholder 9" descr="A blue and black logo&#10;&#10;Description automatically generated">
            <a:extLst>
              <a:ext uri="{FF2B5EF4-FFF2-40B4-BE49-F238E27FC236}">
                <a16:creationId xmlns:a16="http://schemas.microsoft.com/office/drawing/2014/main" id="{A266E92D-E745-801E-5E19-174DEAC0D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833332"/>
            <a:ext cx="6155736" cy="520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113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C53D2-E2AB-8271-0C30-8DE32577C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651" y="621718"/>
            <a:ext cx="3699605" cy="5921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u="sng"/>
              <a:t>S4C in Education.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8CACE-3B07-B0AF-814B-95545CC43C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927" y="1609061"/>
            <a:ext cx="3690425" cy="38549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113999"/>
              </a:lnSpc>
            </a:pPr>
            <a:r>
              <a:rPr lang="en-US" sz="1200">
                <a:ea typeface="+mn-lt"/>
                <a:cs typeface="+mn-lt"/>
              </a:rPr>
              <a:t>'The number of Welsh speakers in Wales has risen by more than 10% since S4C was launched in 1982.' (S4C, </a:t>
            </a:r>
            <a:r>
              <a:rPr lang="en-US" sz="1200" err="1">
                <a:ea typeface="+mn-lt"/>
                <a:cs typeface="+mn-lt"/>
              </a:rPr>
              <a:t>n,d</a:t>
            </a:r>
            <a:r>
              <a:rPr lang="en-US" sz="1200">
                <a:ea typeface="+mn-lt"/>
                <a:cs typeface="+mn-lt"/>
              </a:rPr>
              <a:t>). </a:t>
            </a:r>
          </a:p>
          <a:p>
            <a:pPr indent="-182880">
              <a:lnSpc>
                <a:spcPct val="113999"/>
              </a:lnSpc>
            </a:pPr>
            <a:endParaRPr lang="en-US" sz="1200">
              <a:ea typeface="+mn-lt"/>
              <a:cs typeface="+mn-lt"/>
            </a:endParaRPr>
          </a:p>
          <a:p>
            <a:pPr indent="-182880">
              <a:lnSpc>
                <a:spcPct val="113999"/>
              </a:lnSpc>
            </a:pPr>
            <a:endParaRPr lang="en-US"/>
          </a:p>
          <a:p>
            <a:pPr indent="-182880">
              <a:lnSpc>
                <a:spcPct val="113999"/>
              </a:lnSpc>
            </a:pPr>
            <a:endParaRPr lang="en-US"/>
          </a:p>
        </p:txBody>
      </p:sp>
      <p:pic>
        <p:nvPicPr>
          <p:cNvPr id="5" name="Content Placeholder 4" descr="A blue and black logo&#10;&#10;Description automatically generated">
            <a:extLst>
              <a:ext uri="{FF2B5EF4-FFF2-40B4-BE49-F238E27FC236}">
                <a16:creationId xmlns:a16="http://schemas.microsoft.com/office/drawing/2014/main" id="{F4CA488B-A66C-4AF1-864C-CF6CA67424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833332"/>
            <a:ext cx="6155736" cy="5201596"/>
          </a:xfrm>
          <a:prstGeom prst="rect">
            <a:avLst/>
          </a:prstGeom>
        </p:spPr>
      </p:pic>
      <p:pic>
        <p:nvPicPr>
          <p:cNvPr id="3" name="Picture 2" descr="A poster of a group of animals&#10;&#10;Description automatically generated">
            <a:extLst>
              <a:ext uri="{FF2B5EF4-FFF2-40B4-BE49-F238E27FC236}">
                <a16:creationId xmlns:a16="http://schemas.microsoft.com/office/drawing/2014/main" id="{888C095F-63BE-58D6-C783-D95049A18E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5340" y="2620710"/>
            <a:ext cx="3308382" cy="1618305"/>
          </a:xfrm>
          <a:prstGeom prst="rect">
            <a:avLst/>
          </a:prstGeom>
        </p:spPr>
      </p:pic>
      <p:pic>
        <p:nvPicPr>
          <p:cNvPr id="8" name="Picture 7" descr="Stwnsh - Wikipedia">
            <a:extLst>
              <a:ext uri="{FF2B5EF4-FFF2-40B4-BE49-F238E27FC236}">
                <a16:creationId xmlns:a16="http://schemas.microsoft.com/office/drawing/2014/main" id="{A575927F-325C-1BE5-D9B6-84127AAE9C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643" y="4640166"/>
            <a:ext cx="3356013" cy="1791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425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388A5-61AD-7486-E554-7C39BEA53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410" y="158816"/>
            <a:ext cx="2888320" cy="521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/>
              <a:t>Use in schools.</a:t>
            </a:r>
          </a:p>
        </p:txBody>
      </p:sp>
      <p:pic>
        <p:nvPicPr>
          <p:cNvPr id="8" name="Content Placeholder 7" descr="A cartoon of kids in overalls&#10;&#10;Description automatically generated">
            <a:extLst>
              <a:ext uri="{FF2B5EF4-FFF2-40B4-BE49-F238E27FC236}">
                <a16:creationId xmlns:a16="http://schemas.microsoft.com/office/drawing/2014/main" id="{D9E733D9-A1D9-D70E-1A54-EEF8F14FAB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159" y="876755"/>
            <a:ext cx="4997283" cy="2808465"/>
          </a:xfrm>
        </p:spPr>
      </p:pic>
      <p:pic>
        <p:nvPicPr>
          <p:cNvPr id="3" name="Picture 2" descr="A close-up of a sign&#10;&#10;Description automatically generated">
            <a:extLst>
              <a:ext uri="{FF2B5EF4-FFF2-40B4-BE49-F238E27FC236}">
                <a16:creationId xmlns:a16="http://schemas.microsoft.com/office/drawing/2014/main" id="{C0530DA4-1D53-F82D-6032-064090B38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933" y="879475"/>
            <a:ext cx="4986866" cy="2804583"/>
          </a:xfrm>
          <a:prstGeom prst="rect">
            <a:avLst/>
          </a:prstGeom>
        </p:spPr>
      </p:pic>
      <p:pic>
        <p:nvPicPr>
          <p:cNvPr id="4" name="Picture 3" descr="Ein Byd Bach Ni">
            <a:extLst>
              <a:ext uri="{FF2B5EF4-FFF2-40B4-BE49-F238E27FC236}">
                <a16:creationId xmlns:a16="http://schemas.microsoft.com/office/drawing/2014/main" id="{ECFFC679-65C0-F968-87BB-B69BC6CFC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99" y="3852122"/>
            <a:ext cx="4995334" cy="2828290"/>
          </a:xfrm>
          <a:prstGeom prst="rect">
            <a:avLst/>
          </a:prstGeom>
        </p:spPr>
      </p:pic>
      <p:pic>
        <p:nvPicPr>
          <p:cNvPr id="5" name="Picture 4" descr="Dwylo'r Enfys">
            <a:extLst>
              <a:ext uri="{FF2B5EF4-FFF2-40B4-BE49-F238E27FC236}">
                <a16:creationId xmlns:a16="http://schemas.microsoft.com/office/drawing/2014/main" id="{75B7BF99-6E68-E709-C86E-E68321C90D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1867" y="3848777"/>
            <a:ext cx="4978399" cy="279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02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98ECBA-3258-45DF-8FD4-7581736BC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2BF453-BD82-4B90-9FE7-517031338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64B69-F441-A45B-86E6-B19B25B79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090" y="758952"/>
            <a:ext cx="2802194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400">
                <a:solidFill>
                  <a:srgbClr val="FFFFFF"/>
                </a:solidFill>
              </a:rPr>
              <a:t>Welsh Language Curriculum. 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72366D3-9B5C-42E1-9906-77FF6BB55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75610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F9DEA1-A3B0-9863-CD53-57D56AE754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9116" y="484632"/>
            <a:ext cx="6127341" cy="588224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21F5E60-4E89-4B16-A245-12BD99359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829E1A-424E-F3C7-99F5-818F02CD193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816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4CC98-D759-909B-5CD5-578782CA0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749" y="-328431"/>
            <a:ext cx="6818771" cy="1077849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E5D4-7DFB-B706-279E-979C9513C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842" y="961917"/>
            <a:ext cx="9326257" cy="536215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400"/>
          </a:p>
          <a:p>
            <a:endParaRPr lang="en-GB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881138-9709-81E7-C71F-DCE0223BBD04}"/>
              </a:ext>
            </a:extLst>
          </p:cNvPr>
          <p:cNvSpPr txBox="1"/>
          <p:nvPr/>
        </p:nvSpPr>
        <p:spPr>
          <a:xfrm>
            <a:off x="295469" y="1439505"/>
            <a:ext cx="10854612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BBC (</a:t>
            </a:r>
            <a:r>
              <a:rPr lang="en-GB" sz="1400" dirty="0" err="1"/>
              <a:t>n.d</a:t>
            </a:r>
            <a:r>
              <a:rPr lang="en-GB" sz="1400" dirty="0"/>
              <a:t>). Amser </a:t>
            </a:r>
            <a:r>
              <a:rPr lang="en-GB" sz="1400" dirty="0" err="1"/>
              <a:t>maith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 </a:t>
            </a:r>
            <a:r>
              <a:rPr lang="en-GB" sz="1400" dirty="0" err="1"/>
              <a:t>ol</a:t>
            </a:r>
            <a:r>
              <a:rPr lang="en-GB" sz="1400" dirty="0"/>
              <a:t>. Available at 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https://www.bbc.co.uk/programmes/p06s9yxr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BBC (2022). </a:t>
            </a:r>
            <a:r>
              <a:rPr lang="en-GB" sz="1400" dirty="0">
                <a:solidFill>
                  <a:srgbClr val="141414"/>
                </a:solidFill>
              </a:rPr>
              <a:t>S4C: Birthplace of </a:t>
            </a:r>
            <a:r>
              <a:rPr lang="en-GB" sz="1400" dirty="0" err="1">
                <a:solidFill>
                  <a:srgbClr val="141414"/>
                </a:solidFill>
              </a:rPr>
              <a:t>SuperTed</a:t>
            </a:r>
            <a:r>
              <a:rPr lang="en-GB" sz="1400" dirty="0">
                <a:solidFill>
                  <a:srgbClr val="141414"/>
                </a:solidFill>
              </a:rPr>
              <a:t> and Fireman Sam turns 40. Available at 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  <a:hlinkClick r:id="rId3"/>
              </a:rPr>
              <a:t>https://www.bbc.co.uk/news/uk-wales-63414736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</a:rPr>
              <a:t> (Accessed on 29th December 2023).</a:t>
            </a:r>
            <a:endParaRPr lang="en-GB" sz="1400" dirty="0">
              <a:solidFill>
                <a:srgbClr val="141414"/>
              </a:solidFill>
            </a:endParaRPr>
          </a:p>
          <a:p>
            <a:endParaRPr lang="en-GB" sz="1400" dirty="0">
              <a:solidFill>
                <a:srgbClr val="141414"/>
              </a:solidFill>
            </a:endParaRPr>
          </a:p>
          <a:p>
            <a:r>
              <a:rPr lang="en-GB" sz="1400" dirty="0">
                <a:solidFill>
                  <a:srgbClr val="141414"/>
                </a:solidFill>
              </a:rPr>
              <a:t>BBC (</a:t>
            </a:r>
            <a:r>
              <a:rPr lang="en-GB" sz="1400" dirty="0" err="1">
                <a:solidFill>
                  <a:srgbClr val="141414"/>
                </a:solidFill>
              </a:rPr>
              <a:t>n.d</a:t>
            </a:r>
            <a:r>
              <a:rPr lang="en-GB" sz="1400" dirty="0">
                <a:solidFill>
                  <a:srgbClr val="141414"/>
                </a:solidFill>
              </a:rPr>
              <a:t>). </a:t>
            </a:r>
            <a:r>
              <a:rPr lang="en-GB" sz="1400" dirty="0" err="1">
                <a:solidFill>
                  <a:srgbClr val="141414"/>
                </a:solidFill>
              </a:rPr>
              <a:t>Fferm</a:t>
            </a:r>
            <a:r>
              <a:rPr lang="en-GB" sz="1400" dirty="0">
                <a:solidFill>
                  <a:srgbClr val="141414"/>
                </a:solidFill>
              </a:rPr>
              <a:t> Fach. Available at 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  <a:hlinkClick r:id="rId4"/>
              </a:rPr>
              <a:t>https://www.bbc.co.uk/programmes/p0b5t6ck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</a:rPr>
              <a:t> (Accessed on 29th December 2023).</a:t>
            </a:r>
            <a:endParaRPr lang="en-GB" sz="1400" dirty="0">
              <a:solidFill>
                <a:srgbClr val="141414"/>
              </a:solidFill>
            </a:endParaRPr>
          </a:p>
          <a:p>
            <a:endParaRPr lang="en-GB" sz="1400">
              <a:solidFill>
                <a:srgbClr val="141414"/>
              </a:solidFill>
            </a:endParaRPr>
          </a:p>
          <a:p>
            <a:r>
              <a:rPr lang="en-GB" sz="1400" dirty="0">
                <a:solidFill>
                  <a:srgbClr val="141414"/>
                </a:solidFill>
              </a:rPr>
              <a:t>BBC (2017). Fireman Sam at 30: Prince George's favourite cartoon celebrates. Available at 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  <a:hlinkClick r:id="rId5"/>
              </a:rPr>
              <a:t>https://www.bbc.co.uk/news/uk-wales-41762714</a:t>
            </a:r>
            <a:r>
              <a:rPr lang="en-GB" sz="1400" dirty="0">
                <a:solidFill>
                  <a:srgbClr val="141414"/>
                </a:solidFill>
                <a:ea typeface="+mn-lt"/>
                <a:cs typeface="+mn-lt"/>
              </a:rPr>
              <a:t> (Accessed on 29th December 2023).</a:t>
            </a:r>
          </a:p>
          <a:p>
            <a:endParaRPr lang="en-GB" sz="1400">
              <a:solidFill>
                <a:srgbClr val="141414"/>
              </a:solidFill>
            </a:endParaRPr>
          </a:p>
          <a:p>
            <a:r>
              <a:rPr lang="en-GB" sz="1400" dirty="0" err="1"/>
              <a:t>Llywodraeth</a:t>
            </a:r>
            <a:r>
              <a:rPr lang="en-GB" sz="1400" dirty="0"/>
              <a:t> Cymru (</a:t>
            </a:r>
            <a:r>
              <a:rPr lang="en-GB" sz="1400" dirty="0" err="1"/>
              <a:t>n.d</a:t>
            </a:r>
            <a:r>
              <a:rPr lang="en-GB" sz="1400" dirty="0"/>
              <a:t>). Children 4-11. Available at </a:t>
            </a:r>
            <a:r>
              <a:rPr lang="en-GB" sz="1400" dirty="0">
                <a:ea typeface="+mn-lt"/>
                <a:cs typeface="+mn-lt"/>
                <a:hlinkClick r:id="rId6"/>
              </a:rPr>
              <a:t>https://www.gov.wales/cymraeg-education/schools/children-4-11#:~:text=Welsh%2Dmedium%20education%20is%20offered,support%20to%20help%20with%20schoolwork.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  <a:endParaRPr lang="en-GB" dirty="0"/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1400" dirty="0" err="1">
                <a:ea typeface="+mn-lt"/>
                <a:cs typeface="+mn-lt"/>
              </a:rPr>
              <a:t>Llywodraeth</a:t>
            </a:r>
            <a:r>
              <a:rPr lang="en-GB" sz="1400" dirty="0">
                <a:ea typeface="+mn-lt"/>
                <a:cs typeface="+mn-lt"/>
              </a:rPr>
              <a:t> Cymru (2023). Welsh language data from the Annual Population Survey: 2022. Available at </a:t>
            </a:r>
            <a:r>
              <a:rPr lang="en-GB" sz="1400" dirty="0">
                <a:ea typeface="+mn-lt"/>
                <a:cs typeface="+mn-lt"/>
                <a:hlinkClick r:id="rId7"/>
              </a:rPr>
              <a:t>https://www.gov.wales/welsh-language-data-annual-population-survey-2022</a:t>
            </a:r>
            <a:r>
              <a:rPr lang="en-GB" sz="1400" dirty="0">
                <a:ea typeface="+mn-lt"/>
                <a:cs typeface="+mn-lt"/>
              </a:rPr>
              <a:t> (</a:t>
            </a:r>
            <a:r>
              <a:rPr lang="en-GB" sz="1400" dirty="0" err="1">
                <a:ea typeface="+mn-lt"/>
                <a:cs typeface="+mn-lt"/>
              </a:rPr>
              <a:t>Acccessed</a:t>
            </a:r>
            <a:r>
              <a:rPr lang="en-GB" sz="1400" dirty="0">
                <a:ea typeface="+mn-lt"/>
                <a:cs typeface="+mn-lt"/>
              </a:rPr>
              <a:t> on 29th December 2023).</a:t>
            </a: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>
              <a:ea typeface="+mn-lt"/>
              <a:cs typeface="+mn-lt"/>
            </a:endParaRPr>
          </a:p>
          <a:p>
            <a:endParaRPr lang="en-GB" sz="1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560406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466D7-49D4-1306-4050-092010D6D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8687" y="145181"/>
            <a:ext cx="2914851" cy="673852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BB099-4BA9-3197-ACB9-E4CF3636C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118" y="923313"/>
            <a:ext cx="10751686" cy="5637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S4C (</a:t>
            </a:r>
            <a:r>
              <a:rPr lang="en-GB" sz="1400" dirty="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). Introducing S4C. Available at 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https://www.s4c.cymru/en/about-us/introducing-s4c/page/57272/introducing-s4c/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  <a:endParaRPr lang="en-US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S4C (</a:t>
            </a:r>
            <a:r>
              <a:rPr lang="en-GB" sz="1400" dirty="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 S4C: Pushing the boundaries. Available at 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https://www.s4c.cymru/gwthiorffiniau/pdf/S4C-Review.pdf</a:t>
            </a:r>
            <a:r>
              <a:rPr lang="en-GB" sz="1400" dirty="0">
                <a:ea typeface="+mn-lt"/>
                <a:cs typeface="+mn-lt"/>
              </a:rPr>
              <a:t> Accessed on 29th December 2023).</a:t>
            </a:r>
            <a:endParaRPr lang="en-US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latin typeface="Arial"/>
                <a:ea typeface="+mn-lt"/>
                <a:cs typeface="Arial"/>
              </a:rPr>
              <a:t>S4C </a:t>
            </a:r>
            <a:r>
              <a:rPr lang="en-GB" sz="1400" dirty="0" err="1">
                <a:latin typeface="Arial"/>
                <a:ea typeface="+mn-lt"/>
                <a:cs typeface="Arial"/>
              </a:rPr>
              <a:t>clic</a:t>
            </a:r>
            <a:r>
              <a:rPr lang="en-GB" sz="1400" dirty="0">
                <a:latin typeface="Arial"/>
                <a:ea typeface="+mn-lt"/>
                <a:cs typeface="Arial"/>
              </a:rPr>
              <a:t> (</a:t>
            </a:r>
            <a:r>
              <a:rPr lang="en-GB" sz="1400" dirty="0" err="1">
                <a:latin typeface="Arial"/>
                <a:ea typeface="+mn-lt"/>
                <a:cs typeface="Arial"/>
              </a:rPr>
              <a:t>n.d</a:t>
            </a:r>
            <a:r>
              <a:rPr lang="en-GB" sz="1400" dirty="0">
                <a:latin typeface="Arial"/>
                <a:ea typeface="+mn-lt"/>
                <a:cs typeface="Arial"/>
              </a:rPr>
              <a:t>). </a:t>
            </a:r>
            <a:r>
              <a:rPr lang="en-GB" sz="1400" dirty="0" err="1">
                <a:latin typeface="Arial"/>
                <a:ea typeface="+mn-lt"/>
                <a:cs typeface="Arial"/>
              </a:rPr>
              <a:t>Cyw</a:t>
            </a:r>
            <a:r>
              <a:rPr lang="en-GB" sz="1400" dirty="0">
                <a:latin typeface="Arial"/>
                <a:ea typeface="+mn-lt"/>
                <a:cs typeface="Arial"/>
              </a:rPr>
              <a:t>. Available at </a:t>
            </a:r>
            <a:r>
              <a:rPr lang="en-GB" sz="1400" dirty="0">
                <a:latin typeface="Arial"/>
                <a:ea typeface="+mn-lt"/>
                <a:cs typeface="Arial"/>
                <a:hlinkClick r:id="rId4"/>
              </a:rPr>
              <a:t>https://www.s4c.cymru/clic/programme/515437019</a:t>
            </a:r>
            <a:r>
              <a:rPr lang="en-GB" sz="1400" dirty="0">
                <a:latin typeface="Arial"/>
                <a:ea typeface="+mn-lt"/>
                <a:cs typeface="Arial"/>
              </a:rPr>
              <a:t> (Accessed on 29th December 2023).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S4C </a:t>
            </a:r>
            <a:r>
              <a:rPr lang="en-GB" sz="1400" err="1">
                <a:ea typeface="+mn-lt"/>
                <a:cs typeface="+mn-lt"/>
              </a:rPr>
              <a:t>clic</a:t>
            </a:r>
            <a:r>
              <a:rPr lang="en-GB" sz="1400" dirty="0">
                <a:ea typeface="+mn-lt"/>
                <a:cs typeface="+mn-lt"/>
              </a:rPr>
              <a:t> (</a:t>
            </a:r>
            <a:r>
              <a:rPr lang="en-GB" sz="140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 </a:t>
            </a:r>
            <a:r>
              <a:rPr lang="en-GB" sz="1400" err="1">
                <a:ea typeface="+mn-lt"/>
                <a:cs typeface="+mn-lt"/>
              </a:rPr>
              <a:t>Cyw</a:t>
            </a:r>
            <a:r>
              <a:rPr lang="en-GB" sz="1400" dirty="0">
                <a:ea typeface="+mn-lt"/>
                <a:cs typeface="+mn-lt"/>
              </a:rPr>
              <a:t>. Available at 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https://www.s4c.cymru/clic/programme/802852046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S4C </a:t>
            </a:r>
            <a:r>
              <a:rPr lang="en-GB" sz="1400" dirty="0" err="1">
                <a:ea typeface="+mn-lt"/>
                <a:cs typeface="+mn-lt"/>
              </a:rPr>
              <a:t>clic</a:t>
            </a:r>
            <a:r>
              <a:rPr lang="en-GB" sz="1400" dirty="0">
                <a:ea typeface="+mn-lt"/>
                <a:cs typeface="+mn-lt"/>
              </a:rPr>
              <a:t> (</a:t>
            </a:r>
            <a:r>
              <a:rPr lang="en-GB" sz="1400" dirty="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). </a:t>
            </a:r>
            <a:r>
              <a:rPr lang="en-GB" sz="1400" dirty="0" err="1">
                <a:ea typeface="+mn-lt"/>
                <a:cs typeface="+mn-lt"/>
              </a:rPr>
              <a:t>Cyw</a:t>
            </a:r>
            <a:r>
              <a:rPr lang="en-GB" sz="1400" dirty="0">
                <a:ea typeface="+mn-lt"/>
                <a:cs typeface="+mn-lt"/>
              </a:rPr>
              <a:t>. Available at </a:t>
            </a:r>
            <a:r>
              <a:rPr lang="en-GB" sz="1400" dirty="0">
                <a:ea typeface="+mn-lt"/>
                <a:cs typeface="+mn-lt"/>
                <a:hlinkClick r:id="rId6"/>
              </a:rPr>
              <a:t>https://www.s4c.cymru/clic/programme/810726817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S4C </a:t>
            </a:r>
            <a:r>
              <a:rPr lang="en-GB" sz="1400" dirty="0" err="1">
                <a:ea typeface="+mn-lt"/>
                <a:cs typeface="+mn-lt"/>
              </a:rPr>
              <a:t>clic</a:t>
            </a:r>
            <a:r>
              <a:rPr lang="en-GB" sz="1400" dirty="0">
                <a:ea typeface="+mn-lt"/>
                <a:cs typeface="+mn-lt"/>
              </a:rPr>
              <a:t> (</a:t>
            </a:r>
            <a:r>
              <a:rPr lang="en-GB" sz="1400" dirty="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). </a:t>
            </a:r>
            <a:r>
              <a:rPr lang="en-GB" sz="1400" dirty="0" err="1">
                <a:ea typeface="+mn-lt"/>
                <a:cs typeface="+mn-lt"/>
              </a:rPr>
              <a:t>Cyw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Availble</a:t>
            </a:r>
            <a:r>
              <a:rPr lang="en-GB" sz="1400" dirty="0">
                <a:ea typeface="+mn-lt"/>
                <a:cs typeface="+mn-lt"/>
              </a:rPr>
              <a:t> at </a:t>
            </a:r>
            <a:r>
              <a:rPr lang="en-GB" sz="1400" dirty="0">
                <a:ea typeface="+mn-lt"/>
                <a:cs typeface="+mn-lt"/>
                <a:hlinkClick r:id="rId7"/>
              </a:rPr>
              <a:t>https://www.s4c.cymru/clic/programme/848217147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a typeface="+mn-lt"/>
                <a:cs typeface="+mn-lt"/>
              </a:rPr>
              <a:t>Visit Wales (</a:t>
            </a:r>
            <a:r>
              <a:rPr lang="en-GB" sz="1400" dirty="0" err="1">
                <a:ea typeface="+mn-lt"/>
                <a:cs typeface="+mn-lt"/>
              </a:rPr>
              <a:t>n.d</a:t>
            </a:r>
            <a:r>
              <a:rPr lang="en-GB" sz="1400" dirty="0">
                <a:ea typeface="+mn-lt"/>
                <a:cs typeface="+mn-lt"/>
              </a:rPr>
              <a:t>). Poetry in Motion – discover the language of Wales. Available at </a:t>
            </a:r>
            <a:r>
              <a:rPr lang="en-GB" sz="1400" dirty="0">
                <a:ea typeface="+mn-lt"/>
                <a:cs typeface="+mn-lt"/>
                <a:hlinkClick r:id="rId8"/>
              </a:rPr>
              <a:t>https://www.visitwales.com/info/language/poetry-motion-discover-language-wales#:~:text=If%20Welsh%20can%20seem%20complex,of%20Latin%20still%20present%20today.</a:t>
            </a:r>
            <a:r>
              <a:rPr lang="en-GB" sz="1400" dirty="0">
                <a:ea typeface="+mn-lt"/>
                <a:cs typeface="+mn-lt"/>
              </a:rPr>
              <a:t> (Accessed on 29th December 2023),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sz="14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400" dirty="0"/>
              <a:t>Welsh Government (2022). Languages, literacy and communication. Available at </a:t>
            </a:r>
            <a:r>
              <a:rPr lang="en-GB" sz="1400" dirty="0">
                <a:ea typeface="+mn-lt"/>
                <a:cs typeface="+mn-lt"/>
                <a:hlinkClick r:id="rId9"/>
              </a:rPr>
              <a:t>https://hwb.gov.wales/curriculum-for-wales/languages-literacy-and-communication/designing-your-curriculum</a:t>
            </a:r>
            <a:r>
              <a:rPr lang="en-GB" sz="1400" dirty="0">
                <a:ea typeface="+mn-lt"/>
                <a:cs typeface="+mn-lt"/>
              </a:rPr>
              <a:t> (Accessed on 29th December 2023).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68198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View</vt:lpstr>
      <vt:lpstr>Welsh Language in Education.</vt:lpstr>
      <vt:lpstr>The Welsh Language</vt:lpstr>
      <vt:lpstr>The Welsh Language</vt:lpstr>
      <vt:lpstr>Welsh Speakers</vt:lpstr>
      <vt:lpstr>The Welsh Langauge TV channel</vt:lpstr>
      <vt:lpstr>Famous around the world.</vt:lpstr>
      <vt:lpstr>Why S4C was key in promoting Welsh.</vt:lpstr>
      <vt:lpstr>S4C in Education.</vt:lpstr>
      <vt:lpstr>Use in schools.</vt:lpstr>
      <vt:lpstr>Welsh Language Curriculum. 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84</cp:revision>
  <dcterms:created xsi:type="dcterms:W3CDTF">2023-11-03T18:06:04Z</dcterms:created>
  <dcterms:modified xsi:type="dcterms:W3CDTF">2024-01-07T18:30:00Z</dcterms:modified>
</cp:coreProperties>
</file>