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3" r:id="rId4"/>
    <p:sldId id="258" r:id="rId5"/>
    <p:sldId id="261" r:id="rId6"/>
    <p:sldId id="264"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03AD03-2332-4B12-BD1E-6090F55F943F}" v="47" dt="2021-10-20T08:12:52.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556" autoAdjust="0"/>
    <p:restoredTop sz="94790" autoAdjust="0"/>
  </p:normalViewPr>
  <p:slideViewPr>
    <p:cSldViewPr snapToGrid="0">
      <p:cViewPr>
        <p:scale>
          <a:sx n="66" d="100"/>
          <a:sy n="66" d="100"/>
        </p:scale>
        <p:origin x="304" y="32"/>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D3C57-995A-41D7-A25D-9E4C6D9C7DD6}" type="datetimeFigureOut">
              <a:rPr lang="en-GB" smtClean="0"/>
              <a:t>14/10/2021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DE0860-6F3B-4CC5-9ED0-E19A85EDE3E0}" type="slidenum">
              <a:rPr lang="en-GB" smtClean="0"/>
              <a:t>‹#›</a:t>
            </a:fld>
            <a:endParaRPr lang="en-GB" dirty="0"/>
          </a:p>
        </p:txBody>
      </p:sp>
    </p:spTree>
    <p:extLst>
      <p:ext uri="{BB962C8B-B14F-4D97-AF65-F5344CB8AC3E}">
        <p14:creationId xmlns:p14="http://schemas.microsoft.com/office/powerpoint/2010/main" val="782139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DE0860-6F3B-4CC5-9ED0-E19A85EDE3E0}" type="slidenum">
              <a:rPr lang="en-GB" smtClean="0"/>
              <a:t>1</a:t>
            </a:fld>
            <a:endParaRPr lang="en-GB" dirty="0"/>
          </a:p>
        </p:txBody>
      </p:sp>
    </p:spTree>
    <p:extLst>
      <p:ext uri="{BB962C8B-B14F-4D97-AF65-F5344CB8AC3E}">
        <p14:creationId xmlns:p14="http://schemas.microsoft.com/office/powerpoint/2010/main" val="3934142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Introduction: </a:t>
            </a:r>
            <a:r>
              <a:rPr lang="en-GB" dirty="0"/>
              <a:t>the presentation that am presenting is about 0 to 5 years old children and how it affect the abilities to learn and what they can do as day to day as well as in school or reception also it Shakkila begum would help them to reach the stages of their life and knowing how to develop skills which children would learn from touching or feeling having the all 7 sense and has child abilities to learn from that could be a fundamental experience which you see then crawling and walking saying their first word. </a:t>
            </a:r>
          </a:p>
          <a:p>
            <a:r>
              <a:rPr lang="en-GB" dirty="0"/>
              <a:t>Also I would be explaining about </a:t>
            </a:r>
            <a:r>
              <a:rPr lang="en-US" dirty="0"/>
              <a:t>Piaget’s theory of cognitive  Development and Vygotsky’s theory of social constructivism.</a:t>
            </a:r>
          </a:p>
          <a:p>
            <a:r>
              <a:rPr lang="en-US" dirty="0"/>
              <a:t>And also I will be annoted my reference and explaining it.</a:t>
            </a:r>
          </a:p>
          <a:p>
            <a:endParaRPr lang="en-GB" dirty="0"/>
          </a:p>
          <a:p>
            <a:endParaRPr lang="en-GB" dirty="0"/>
          </a:p>
          <a:p>
            <a:r>
              <a:rPr lang="en-GB" dirty="0"/>
              <a:t>Pictures citation - https://www.google.co.uk/url?sa=i&amp;url=https%3A%2F%2Fraisingchildren.net.au%2Fpreschoolers%2Fdevelopment%2Flanguage-development%2Flanguage-4-5-years&amp;psig=AOvVaw1yUVNFqXFwJDa8xEqk9DWa&amp;ust=1633602241963000&amp;source=images&amp;cd=vfe&amp;ved=2ahUKEwj7ifvbyLXzAhUcMRoKHZzfDxgQr4kDegUIARCoAQ</a:t>
            </a:r>
          </a:p>
        </p:txBody>
      </p:sp>
      <p:sp>
        <p:nvSpPr>
          <p:cNvPr id="4" name="Slide Number Placeholder 3"/>
          <p:cNvSpPr>
            <a:spLocks noGrp="1"/>
          </p:cNvSpPr>
          <p:nvPr>
            <p:ph type="sldNum" sz="quarter" idx="5"/>
          </p:nvPr>
        </p:nvSpPr>
        <p:spPr/>
        <p:txBody>
          <a:bodyPr/>
          <a:lstStyle/>
          <a:p>
            <a:fld id="{85DE0860-6F3B-4CC5-9ED0-E19A85EDE3E0}" type="slidenum">
              <a:rPr lang="en-GB" smtClean="0"/>
              <a:t>2</a:t>
            </a:fld>
            <a:endParaRPr lang="en-GB" dirty="0"/>
          </a:p>
        </p:txBody>
      </p:sp>
    </p:spTree>
    <p:extLst>
      <p:ext uri="{BB962C8B-B14F-4D97-AF65-F5344CB8AC3E}">
        <p14:creationId xmlns:p14="http://schemas.microsoft.com/office/powerpoint/2010/main" val="3176240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DE0860-6F3B-4CC5-9ED0-E19A85EDE3E0}" type="slidenum">
              <a:rPr lang="en-GB" smtClean="0"/>
              <a:t>4</a:t>
            </a:fld>
            <a:endParaRPr lang="en-GB" dirty="0"/>
          </a:p>
        </p:txBody>
      </p:sp>
    </p:spTree>
    <p:extLst>
      <p:ext uri="{BB962C8B-B14F-4D97-AF65-F5344CB8AC3E}">
        <p14:creationId xmlns:p14="http://schemas.microsoft.com/office/powerpoint/2010/main" val="4193641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DE0860-6F3B-4CC5-9ED0-E19A85EDE3E0}" type="slidenum">
              <a:rPr lang="en-GB" smtClean="0"/>
              <a:t>5</a:t>
            </a:fld>
            <a:endParaRPr lang="en-GB" dirty="0"/>
          </a:p>
        </p:txBody>
      </p:sp>
    </p:spTree>
    <p:extLst>
      <p:ext uri="{BB962C8B-B14F-4D97-AF65-F5344CB8AC3E}">
        <p14:creationId xmlns:p14="http://schemas.microsoft.com/office/powerpoint/2010/main" val="1798344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C0303-2722-4DED-9E94-8A0401AA7A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04AD17-577A-495B-AEAB-7299C14B73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826F63-6FCA-4BCB-AC27-AF6365D1ED93}"/>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5" name="Footer Placeholder 4">
            <a:extLst>
              <a:ext uri="{FF2B5EF4-FFF2-40B4-BE49-F238E27FC236}">
                <a16:creationId xmlns:a16="http://schemas.microsoft.com/office/drawing/2014/main" id="{0AED5CE0-4379-492B-8A99-2E906FAC794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892EF9-8E3E-4874-A974-0C5C43E5F548}"/>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3831487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3778E-E606-46B7-920F-79CF00CD51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D3A929-8F1D-4E47-B8D3-9E74AAB273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48737C-848D-455B-AA5E-C424C0E56F19}"/>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5" name="Footer Placeholder 4">
            <a:extLst>
              <a:ext uri="{FF2B5EF4-FFF2-40B4-BE49-F238E27FC236}">
                <a16:creationId xmlns:a16="http://schemas.microsoft.com/office/drawing/2014/main" id="{7DA743A7-B7DA-44A3-B46A-28C7C7FDD16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2A0AA28-55FD-475B-B613-94EB4BC422FA}"/>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240504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542F4-B25B-4805-AB45-1EF1BCFD04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B5B0A6-C8F5-4A90-BFE9-057B9375DAC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A42221-4843-4EF6-8F29-BB6352F1E85E}"/>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5" name="Footer Placeholder 4">
            <a:extLst>
              <a:ext uri="{FF2B5EF4-FFF2-40B4-BE49-F238E27FC236}">
                <a16:creationId xmlns:a16="http://schemas.microsoft.com/office/drawing/2014/main" id="{B2442358-28C1-4AFD-A469-2D50CCE54A5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8E47094-C2CE-4487-B16A-DD95C2B891CB}"/>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2202836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6EEF1-F6A4-4D8B-AD49-1500B7F627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A69038-3525-4E9F-BAE7-484E52EAE5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021C77-391B-42AD-BD4B-32979E7AA5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B6F1026-7DC4-476E-8B10-DE924090BBAB}"/>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6" name="Footer Placeholder 5">
            <a:extLst>
              <a:ext uri="{FF2B5EF4-FFF2-40B4-BE49-F238E27FC236}">
                <a16:creationId xmlns:a16="http://schemas.microsoft.com/office/drawing/2014/main" id="{96D00847-EE10-4500-A720-AD9DF4D362A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4718BE3-573F-4696-98A3-07D325806DC4}"/>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367047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168C-B77C-43D2-8467-8AF84F73C5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730347-7235-4047-8441-1570859E3B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AD1C4B-1486-4F39-91E6-0E21DF70C43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339A68-6AF4-4496-A1A7-19771C4D55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B3A8AE-515D-4E92-8E29-7A302F5E07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4D8AC5-EE3D-44BC-807A-3BD4751C992F}"/>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8" name="Footer Placeholder 7">
            <a:extLst>
              <a:ext uri="{FF2B5EF4-FFF2-40B4-BE49-F238E27FC236}">
                <a16:creationId xmlns:a16="http://schemas.microsoft.com/office/drawing/2014/main" id="{B3C09587-5A0E-4732-B608-099CEE7AF2B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AE33C62-582D-4628-B28E-1AF8DB1BB5B5}"/>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293018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6316A-5033-4F72-8762-EEE4E15706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D0ACB3-EE6D-4370-870A-A62631046DF7}"/>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4" name="Footer Placeholder 3">
            <a:extLst>
              <a:ext uri="{FF2B5EF4-FFF2-40B4-BE49-F238E27FC236}">
                <a16:creationId xmlns:a16="http://schemas.microsoft.com/office/drawing/2014/main" id="{B685B390-7C92-437A-8FEF-9E257E06B58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AFB982-4776-45F4-9DD8-EB1152E2FCEE}"/>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2200899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028E05-1A39-44C8-A229-1ADFD1746309}"/>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3" name="Footer Placeholder 2">
            <a:extLst>
              <a:ext uri="{FF2B5EF4-FFF2-40B4-BE49-F238E27FC236}">
                <a16:creationId xmlns:a16="http://schemas.microsoft.com/office/drawing/2014/main" id="{B329C068-4321-4765-BF8A-EE1C0645AEB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75DF2D-EBE1-445A-8F12-26F25D037D4F}"/>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3855536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83D52-4764-4433-A03B-F680B2A2E5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3F555E-4B63-4A77-9531-DAF89F775E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B5D160-E0EB-4F25-A5F4-76B40161A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D1C7AE-6A71-475C-828D-BC977FEC8E70}"/>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6" name="Footer Placeholder 5">
            <a:extLst>
              <a:ext uri="{FF2B5EF4-FFF2-40B4-BE49-F238E27FC236}">
                <a16:creationId xmlns:a16="http://schemas.microsoft.com/office/drawing/2014/main" id="{ED288D8F-6E5C-4C56-A798-2FB8C6C4F92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B076686-3E62-490C-86EF-875D32C67AD3}"/>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2241369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AED46-F16C-4C44-9162-D8168F3B6A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01C11F-385B-457C-B4D6-3B58D61058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911F94A-4AA9-49A9-AF78-05F01B6B3A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285EF1-58BD-4A3D-A589-1CDB26E51CC2}"/>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6" name="Footer Placeholder 5">
            <a:extLst>
              <a:ext uri="{FF2B5EF4-FFF2-40B4-BE49-F238E27FC236}">
                <a16:creationId xmlns:a16="http://schemas.microsoft.com/office/drawing/2014/main" id="{DBB993EB-DF48-4E74-97BA-A8CB7B56920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BAF0C59-4094-4602-BF8C-B5289432782B}"/>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3127805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8078D-7CCF-4F0A-A52A-E835AEEB5C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BB153D-0196-4425-82AD-069D6CEB09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3E2ECF-801C-4D1B-8275-E99AAB949695}"/>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5" name="Footer Placeholder 4">
            <a:extLst>
              <a:ext uri="{FF2B5EF4-FFF2-40B4-BE49-F238E27FC236}">
                <a16:creationId xmlns:a16="http://schemas.microsoft.com/office/drawing/2014/main" id="{9B3D0ED4-E980-4593-9035-20C328FAA7E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4345643-14E7-4755-9650-603C186BF713}"/>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3905472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E5486C-FB06-4BC8-B9A1-99926D460C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47BB04-A288-41DF-900B-A1C0EC8BE6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17655-2E2C-4415-84E1-1339C9679C5C}"/>
              </a:ext>
            </a:extLst>
          </p:cNvPr>
          <p:cNvSpPr>
            <a:spLocks noGrp="1"/>
          </p:cNvSpPr>
          <p:nvPr>
            <p:ph type="dt" sz="half" idx="10"/>
          </p:nvPr>
        </p:nvSpPr>
        <p:spPr/>
        <p:txBody>
          <a:bodyPr/>
          <a:lstStyle/>
          <a:p>
            <a:fld id="{17546643-23B4-4EA8-9417-345D905B7088}" type="datetimeFigureOut">
              <a:rPr lang="en-GB" smtClean="0"/>
              <a:t>14/10/2021</a:t>
            </a:fld>
            <a:endParaRPr lang="en-GB" dirty="0"/>
          </a:p>
        </p:txBody>
      </p:sp>
      <p:sp>
        <p:nvSpPr>
          <p:cNvPr id="5" name="Footer Placeholder 4">
            <a:extLst>
              <a:ext uri="{FF2B5EF4-FFF2-40B4-BE49-F238E27FC236}">
                <a16:creationId xmlns:a16="http://schemas.microsoft.com/office/drawing/2014/main" id="{FA113AB4-1BC8-44B6-BFE6-6F10286D054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E42BB15-2AC7-4F99-82BE-F70BC14251C4}"/>
              </a:ext>
            </a:extLst>
          </p:cNvPr>
          <p:cNvSpPr>
            <a:spLocks noGrp="1"/>
          </p:cNvSpPr>
          <p:nvPr>
            <p:ph type="sldNum" sz="quarter" idx="12"/>
          </p:nvPr>
        </p:nvSpPr>
        <p:spPr/>
        <p:txBody>
          <a:bodyPr/>
          <a:lstStyle/>
          <a:p>
            <a:fld id="{1BC52D1B-F22E-46C8-AB6B-415B275D6135}" type="slidenum">
              <a:rPr lang="en-GB" smtClean="0"/>
              <a:t>‹#›</a:t>
            </a:fld>
            <a:endParaRPr lang="en-GB" dirty="0"/>
          </a:p>
        </p:txBody>
      </p:sp>
    </p:spTree>
    <p:extLst>
      <p:ext uri="{BB962C8B-B14F-4D97-AF65-F5344CB8AC3E}">
        <p14:creationId xmlns:p14="http://schemas.microsoft.com/office/powerpoint/2010/main" val="1996518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08855C-CF6F-4F03-A3BA-FE3CC85BB6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3CB6C9-44D7-409F-9C51-63CC099B83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D3585-3D50-47EA-AD8B-7134538494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546643-23B4-4EA8-9417-345D905B7088}" type="datetimeFigureOut">
              <a:rPr lang="en-GB" smtClean="0"/>
              <a:t>14/10/2021</a:t>
            </a:fld>
            <a:endParaRPr lang="en-GB" dirty="0"/>
          </a:p>
        </p:txBody>
      </p:sp>
      <p:sp>
        <p:nvSpPr>
          <p:cNvPr id="5" name="Footer Placeholder 4">
            <a:extLst>
              <a:ext uri="{FF2B5EF4-FFF2-40B4-BE49-F238E27FC236}">
                <a16:creationId xmlns:a16="http://schemas.microsoft.com/office/drawing/2014/main" id="{D8DBF929-A9F7-4796-BA7D-8CC64D0025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FAC42D0-6EFA-4AD4-8516-6A1C72C47C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C52D1B-F22E-46C8-AB6B-415B275D6135}" type="slidenum">
              <a:rPr lang="en-GB" smtClean="0"/>
              <a:t>‹#›</a:t>
            </a:fld>
            <a:endParaRPr lang="en-GB" dirty="0"/>
          </a:p>
        </p:txBody>
      </p:sp>
    </p:spTree>
    <p:extLst>
      <p:ext uri="{BB962C8B-B14F-4D97-AF65-F5344CB8AC3E}">
        <p14:creationId xmlns:p14="http://schemas.microsoft.com/office/powerpoint/2010/main" val="37205037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hyperlink" Target="https://www.bing.com/images/search?q=piaget%27s+theory&amp;form=HDRSC3&amp;first=1&amp;tsc=ImageBasicHover"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886EC-6A5B-482A-AF9B-1CDE5E585DFB}"/>
              </a:ext>
            </a:extLst>
          </p:cNvPr>
          <p:cNvSpPr>
            <a:spLocks noGrp="1"/>
          </p:cNvSpPr>
          <p:nvPr>
            <p:ph type="ctrTitle"/>
          </p:nvPr>
        </p:nvSpPr>
        <p:spPr/>
        <p:txBody>
          <a:bodyPr/>
          <a:lstStyle/>
          <a:p>
            <a:r>
              <a:rPr lang="en-GB" dirty="0"/>
              <a:t>Shakkila begum</a:t>
            </a:r>
            <a:br>
              <a:rPr lang="en-GB" dirty="0"/>
            </a:br>
            <a:r>
              <a:rPr lang="en-GB" dirty="0"/>
              <a:t>student id- 2014850</a:t>
            </a:r>
          </a:p>
        </p:txBody>
      </p:sp>
      <p:sp>
        <p:nvSpPr>
          <p:cNvPr id="3" name="Subtitle 2">
            <a:extLst>
              <a:ext uri="{FF2B5EF4-FFF2-40B4-BE49-F238E27FC236}">
                <a16:creationId xmlns:a16="http://schemas.microsoft.com/office/drawing/2014/main" id="{A1302DD1-20B5-4CA8-9A80-0BB2E18CDA62}"/>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57975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few children sitting at a table&#10;&#10;Description automatically generated with low confidence">
            <a:extLst>
              <a:ext uri="{FF2B5EF4-FFF2-40B4-BE49-F238E27FC236}">
                <a16:creationId xmlns:a16="http://schemas.microsoft.com/office/drawing/2014/main" id="{D7C88E67-8DF2-4FA8-9653-5C817B2D1A5B}"/>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Lst>
          </a:blip>
          <a:srcRect l="18162" r="15549"/>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a:effectLst>
            <a:softEdge rad="31750"/>
          </a:effectLst>
        </p:spPr>
      </p:pic>
      <p:sp useBgFill="1">
        <p:nvSpPr>
          <p:cNvPr id="22" name="Freeform: Shape 21">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E25F8B-CA4E-413B-8158-188DBD380089}"/>
              </a:ext>
            </a:extLst>
          </p:cNvPr>
          <p:cNvSpPr>
            <a:spLocks noGrp="1"/>
          </p:cNvSpPr>
          <p:nvPr>
            <p:ph type="ctrTitle"/>
          </p:nvPr>
        </p:nvSpPr>
        <p:spPr>
          <a:xfrm>
            <a:off x="481029" y="1220044"/>
            <a:ext cx="4136691" cy="3196508"/>
          </a:xfrm>
        </p:spPr>
        <p:txBody>
          <a:bodyPr anchor="b">
            <a:normAutofit/>
          </a:bodyPr>
          <a:lstStyle/>
          <a:p>
            <a:pPr algn="l"/>
            <a:br>
              <a:rPr lang="en-US" sz="3000" dirty="0"/>
            </a:br>
            <a:r>
              <a:rPr lang="en-US" sz="3000" b="1" u="sng" dirty="0"/>
              <a:t>A child’s experience between the ages of 0 – 5 years can affect the rest of their lives</a:t>
            </a:r>
            <a:br>
              <a:rPr lang="en-US" sz="3000" b="1" u="sng" dirty="0"/>
            </a:br>
            <a:br>
              <a:rPr lang="en-US" sz="3000" dirty="0"/>
            </a:br>
            <a:endParaRPr lang="en-GB" sz="3000" dirty="0"/>
          </a:p>
        </p:txBody>
      </p:sp>
      <p:sp>
        <p:nvSpPr>
          <p:cNvPr id="26" name="Rectangle 2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0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DE5CA00-F04D-4469-BB51-DDDBD4C57B3B}"/>
              </a:ext>
            </a:extLst>
          </p:cNvPr>
          <p:cNvSpPr>
            <a:spLocks noGrp="1"/>
          </p:cNvSpPr>
          <p:nvPr>
            <p:ph type="ctrTitle"/>
          </p:nvPr>
        </p:nvSpPr>
        <p:spPr>
          <a:xfrm>
            <a:off x="1137036" y="548640"/>
            <a:ext cx="9543405" cy="1188720"/>
          </a:xfrm>
        </p:spPr>
        <p:txBody>
          <a:bodyPr vert="horz" lIns="91440" tIns="45720" rIns="91440" bIns="45720" rtlCol="0" anchor="ctr">
            <a:normAutofit/>
          </a:bodyPr>
          <a:lstStyle/>
          <a:p>
            <a:pPr algn="l"/>
            <a:r>
              <a:rPr lang="en-US" sz="4400" b="1" u="sng" kern="1200" dirty="0">
                <a:solidFill>
                  <a:schemeClr val="tx1">
                    <a:lumMod val="85000"/>
                    <a:lumOff val="15000"/>
                  </a:schemeClr>
                </a:solidFill>
                <a:latin typeface="+mj-lt"/>
                <a:ea typeface="+mj-ea"/>
                <a:cs typeface="+mj-cs"/>
              </a:rPr>
              <a:t>Introduction </a:t>
            </a:r>
          </a:p>
        </p:txBody>
      </p:sp>
      <p:sp>
        <p:nvSpPr>
          <p:cNvPr id="5" name="TextBox 4">
            <a:extLst>
              <a:ext uri="{FF2B5EF4-FFF2-40B4-BE49-F238E27FC236}">
                <a16:creationId xmlns:a16="http://schemas.microsoft.com/office/drawing/2014/main" id="{66AFE4C1-0D58-4232-A296-C7E76499EB1F}"/>
              </a:ext>
            </a:extLst>
          </p:cNvPr>
          <p:cNvSpPr txBox="1"/>
          <p:nvPr/>
        </p:nvSpPr>
        <p:spPr>
          <a:xfrm>
            <a:off x="1957987" y="2431765"/>
            <a:ext cx="8276026" cy="332003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rPr>
              <a:t>Introduction: the presentation that am presenting is about 0 to 5 years old children and how it affect the abilities to learn and what they can do as day to day as well as in school or reception also it would help them to reach the stages of their life and knowing how to develop skills which children would learn from touching or feeling having the all 7 sense and has child abilities to learn from that could be a fundamental experience which you see then crawling and walking saying their first word. </a:t>
            </a:r>
          </a:p>
          <a:p>
            <a:pPr indent="-228600">
              <a:lnSpc>
                <a:spcPct val="90000"/>
              </a:lnSpc>
              <a:spcAft>
                <a:spcPts val="600"/>
              </a:spcAft>
              <a:buFont typeface="Arial" panose="020B0604020202020204" pitchFamily="34" charset="0"/>
              <a:buChar char="•"/>
            </a:pPr>
            <a:r>
              <a:rPr lang="en-US" sz="2000" dirty="0">
                <a:solidFill>
                  <a:schemeClr val="tx1">
                    <a:lumMod val="85000"/>
                    <a:lumOff val="15000"/>
                  </a:schemeClr>
                </a:solidFill>
              </a:rPr>
              <a:t>Also I would be explaining about Piaget’s theory of cognitive  Development and Vygotsky’s theory of social constructivism.</a:t>
            </a:r>
          </a:p>
          <a:p>
            <a:pPr indent="-228600">
              <a:lnSpc>
                <a:spcPct val="90000"/>
              </a:lnSpc>
              <a:spcAft>
                <a:spcPts val="600"/>
              </a:spcAft>
              <a:buFont typeface="Arial" panose="020B0604020202020204" pitchFamily="34" charset="0"/>
              <a:buChar char="•"/>
            </a:pPr>
            <a:endParaRPr lang="en-US" sz="2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94140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433243-6E76-4FED-88D8-6AA80A685F4F}"/>
              </a:ext>
            </a:extLst>
          </p:cNvPr>
          <p:cNvPicPr>
            <a:picLocks noChangeAspect="1"/>
          </p:cNvPicPr>
          <p:nvPr/>
        </p:nvPicPr>
        <p:blipFill>
          <a:blip r:embed="rId3"/>
          <a:stretch>
            <a:fillRect/>
          </a:stretch>
        </p:blipFill>
        <p:spPr>
          <a:xfrm>
            <a:off x="266192" y="216069"/>
            <a:ext cx="4714722" cy="3551018"/>
          </a:xfrm>
          <a:prstGeom prst="rect">
            <a:avLst/>
          </a:prstGeom>
        </p:spPr>
      </p:pic>
      <p:pic>
        <p:nvPicPr>
          <p:cNvPr id="5" name="Picture 4">
            <a:extLst>
              <a:ext uri="{FF2B5EF4-FFF2-40B4-BE49-F238E27FC236}">
                <a16:creationId xmlns:a16="http://schemas.microsoft.com/office/drawing/2014/main" id="{E765BE87-E8D4-42B9-9084-519237B64F81}"/>
              </a:ext>
            </a:extLst>
          </p:cNvPr>
          <p:cNvPicPr>
            <a:picLocks noChangeAspect="1"/>
          </p:cNvPicPr>
          <p:nvPr/>
        </p:nvPicPr>
        <p:blipFill>
          <a:blip r:embed="rId4"/>
          <a:stretch>
            <a:fillRect/>
          </a:stretch>
        </p:blipFill>
        <p:spPr>
          <a:xfrm>
            <a:off x="7370845" y="2926080"/>
            <a:ext cx="4584460" cy="3551019"/>
          </a:xfrm>
          <a:prstGeom prst="rect">
            <a:avLst/>
          </a:prstGeom>
        </p:spPr>
      </p:pic>
      <p:sp>
        <p:nvSpPr>
          <p:cNvPr id="3" name="TextBox 2">
            <a:extLst>
              <a:ext uri="{FF2B5EF4-FFF2-40B4-BE49-F238E27FC236}">
                <a16:creationId xmlns:a16="http://schemas.microsoft.com/office/drawing/2014/main" id="{8959C59F-B32C-44BF-8F68-4BE3A39BEC02}"/>
              </a:ext>
            </a:extLst>
          </p:cNvPr>
          <p:cNvSpPr txBox="1"/>
          <p:nvPr/>
        </p:nvSpPr>
        <p:spPr>
          <a:xfrm>
            <a:off x="7274593" y="197206"/>
            <a:ext cx="4680712" cy="2585323"/>
          </a:xfrm>
          <a:prstGeom prst="rect">
            <a:avLst/>
          </a:prstGeom>
          <a:noFill/>
        </p:spPr>
        <p:txBody>
          <a:bodyPr wrap="square" rtlCol="0">
            <a:spAutoFit/>
          </a:bodyPr>
          <a:lstStyle/>
          <a:p>
            <a:pPr marL="285750" indent="-285750">
              <a:buFont typeface="Arial" panose="020B0604020202020204" pitchFamily="34" charset="0"/>
              <a:buChar char="•"/>
            </a:pPr>
            <a:r>
              <a:rPr lang="en-GB" dirty="0"/>
              <a:t>0 to 5 children would experience lots of speech development and promoting active interaction learning how to walk and crawled and learning literacy and numeracy. Practicing spelling and writing. Having understanding how to add numbers. Also child would be understanding how to engage in activities and communicate with other peers or children. </a:t>
            </a:r>
          </a:p>
        </p:txBody>
      </p:sp>
      <p:sp>
        <p:nvSpPr>
          <p:cNvPr id="8" name="TextBox 7">
            <a:extLst>
              <a:ext uri="{FF2B5EF4-FFF2-40B4-BE49-F238E27FC236}">
                <a16:creationId xmlns:a16="http://schemas.microsoft.com/office/drawing/2014/main" id="{FA8330B5-92DB-450F-8EBB-4EBE9C99B0A0}"/>
              </a:ext>
            </a:extLst>
          </p:cNvPr>
          <p:cNvSpPr txBox="1"/>
          <p:nvPr/>
        </p:nvSpPr>
        <p:spPr>
          <a:xfrm>
            <a:off x="5438029" y="192281"/>
            <a:ext cx="4462399" cy="584775"/>
          </a:xfrm>
          <a:prstGeom prst="rect">
            <a:avLst/>
          </a:prstGeom>
          <a:noFill/>
        </p:spPr>
        <p:txBody>
          <a:bodyPr wrap="square" rtlCol="0">
            <a:spAutoFit/>
          </a:bodyPr>
          <a:lstStyle/>
          <a:p>
            <a:r>
              <a:rPr lang="en-GB" sz="3200" b="1" u="sng" dirty="0"/>
              <a:t>Task 1 </a:t>
            </a:r>
          </a:p>
        </p:txBody>
      </p:sp>
      <p:sp>
        <p:nvSpPr>
          <p:cNvPr id="11" name="TextBox 10">
            <a:extLst>
              <a:ext uri="{FF2B5EF4-FFF2-40B4-BE49-F238E27FC236}">
                <a16:creationId xmlns:a16="http://schemas.microsoft.com/office/drawing/2014/main" id="{5AE3F553-27BE-47AE-A84C-E91C53A281CC}"/>
              </a:ext>
            </a:extLst>
          </p:cNvPr>
          <p:cNvSpPr txBox="1"/>
          <p:nvPr/>
        </p:nvSpPr>
        <p:spPr>
          <a:xfrm>
            <a:off x="362444" y="4484251"/>
            <a:ext cx="7008401" cy="1754326"/>
          </a:xfrm>
          <a:prstGeom prst="rect">
            <a:avLst/>
          </a:prstGeom>
          <a:noFill/>
        </p:spPr>
        <p:txBody>
          <a:bodyPr wrap="square" rtlCol="0">
            <a:spAutoFit/>
          </a:bodyPr>
          <a:lstStyle/>
          <a:p>
            <a:r>
              <a:rPr lang="en-GB" dirty="0"/>
              <a:t>As a part of child development if the mother sufferers from postnatal depression it can affect the child in what ever age range could be and affect their day to day life like going to school meeting other children and in that case their child would need to be assessed my social worker. How ever in early experience of  preforming and socialising can affect children also their abilities &amp; skills.</a:t>
            </a:r>
          </a:p>
        </p:txBody>
      </p:sp>
    </p:spTree>
    <p:extLst>
      <p:ext uri="{BB962C8B-B14F-4D97-AF65-F5344CB8AC3E}">
        <p14:creationId xmlns:p14="http://schemas.microsoft.com/office/powerpoint/2010/main" val="2578520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5D2DA6-336B-4E30-B2CC-13DD2B0F91FA}"/>
              </a:ext>
            </a:extLst>
          </p:cNvPr>
          <p:cNvSpPr txBox="1"/>
          <p:nvPr/>
        </p:nvSpPr>
        <p:spPr>
          <a:xfrm>
            <a:off x="448733" y="317774"/>
            <a:ext cx="5298923" cy="7571303"/>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Paget's theory development </a:t>
            </a:r>
          </a:p>
          <a:p>
            <a:endParaRPr lang="en-GB" dirty="0"/>
          </a:p>
          <a:p>
            <a:r>
              <a:rPr lang="en-GB" dirty="0"/>
              <a:t>Practical               motor function would change they can walk bit later in there age. Or they would be slow at catching the ball or running to their mom. </a:t>
            </a:r>
          </a:p>
          <a:p>
            <a:endParaRPr lang="en-GB" dirty="0"/>
          </a:p>
          <a:p>
            <a:r>
              <a:rPr lang="en-GB" dirty="0"/>
              <a:t>Example child would be in the park playing with their sibling and they would try to run to catch the ball and would lose balance. </a:t>
            </a:r>
          </a:p>
          <a:p>
            <a:endParaRPr lang="en-GB" dirty="0"/>
          </a:p>
          <a:p>
            <a:endParaRPr lang="en-GB" dirty="0"/>
          </a:p>
          <a:p>
            <a:r>
              <a:rPr lang="en-GB" dirty="0"/>
              <a:t>Theory               child would have social language issue which affect them when their around people where they would mumble, or </a:t>
            </a:r>
            <a:r>
              <a:rPr lang="en-US" dirty="0"/>
              <a:t>Children learn about the world through and beliefs based on what true child would believe.</a:t>
            </a:r>
          </a:p>
          <a:p>
            <a:r>
              <a:rPr lang="en-US" dirty="0"/>
              <a:t>For example, they lose balance when walking in the park with the parent or would they would tend to look trees or grass and flower would have their touching sense. And another example parent would celebrate Christmas child would copy and learn from parent aunty uncles</a:t>
            </a:r>
            <a:endParaRPr lang="en-GB" dirty="0"/>
          </a:p>
          <a:p>
            <a:endParaRPr lang="en-GB" dirty="0"/>
          </a:p>
          <a:p>
            <a:endParaRPr lang="en-GB" dirty="0"/>
          </a:p>
          <a:p>
            <a:endParaRPr lang="en-GB" dirty="0"/>
          </a:p>
          <a:p>
            <a:endParaRPr lang="en-GB" dirty="0"/>
          </a:p>
          <a:p>
            <a:endParaRPr lang="en-GB" dirty="0"/>
          </a:p>
        </p:txBody>
      </p:sp>
      <p:sp>
        <p:nvSpPr>
          <p:cNvPr id="5" name="TextBox 4">
            <a:extLst>
              <a:ext uri="{FF2B5EF4-FFF2-40B4-BE49-F238E27FC236}">
                <a16:creationId xmlns:a16="http://schemas.microsoft.com/office/drawing/2014/main" id="{4F586780-A93D-46F9-A753-AF26B4483882}"/>
              </a:ext>
            </a:extLst>
          </p:cNvPr>
          <p:cNvSpPr txBox="1"/>
          <p:nvPr/>
        </p:nvSpPr>
        <p:spPr>
          <a:xfrm>
            <a:off x="6270171" y="220641"/>
            <a:ext cx="5447695" cy="9510296"/>
          </a:xfrm>
          <a:prstGeom prst="rect">
            <a:avLst/>
          </a:prstGeom>
          <a:noFill/>
        </p:spPr>
        <p:txBody>
          <a:bodyPr wrap="square" rtlCol="0">
            <a:spAutoFit/>
          </a:bodyPr>
          <a:lstStyle/>
          <a:p>
            <a:r>
              <a:rPr lang="en-GB" b="1" u="sng" dirty="0"/>
              <a:t>Vygotsky theory development </a:t>
            </a:r>
          </a:p>
          <a:p>
            <a:endParaRPr lang="en-GB" dirty="0"/>
          </a:p>
          <a:p>
            <a:r>
              <a:rPr lang="en-GB" dirty="0"/>
              <a:t>Practical  --- they would use intellectually adaption tool to use as basic mental skills and use zone of proximal development to support children in learning development.</a:t>
            </a:r>
          </a:p>
          <a:p>
            <a:endParaRPr lang="en-GB" dirty="0"/>
          </a:p>
          <a:p>
            <a:endParaRPr lang="en-GB" dirty="0"/>
          </a:p>
          <a:p>
            <a:r>
              <a:rPr lang="en-GB" dirty="0"/>
              <a:t>Theory                child has abilities to solve on their on and with assistant as they would need encouragement.</a:t>
            </a:r>
          </a:p>
          <a:p>
            <a:r>
              <a:rPr lang="en-GB" dirty="0"/>
              <a:t>Scaffolding is when you teach the child in advance as their receive guidance. </a:t>
            </a:r>
          </a:p>
          <a:p>
            <a:endParaRPr lang="en-GB" dirty="0"/>
          </a:p>
          <a:p>
            <a:r>
              <a:rPr lang="en-GB" dirty="0"/>
              <a:t>child would learn through culture and pick u from there and certain abilities and and memory built upon culture</a:t>
            </a:r>
          </a:p>
          <a:p>
            <a:r>
              <a:rPr lang="en-GB" dirty="0"/>
              <a:t>And would interreact or make friend with different ethnicity  and children will learn through hands in hands.</a:t>
            </a:r>
          </a:p>
          <a:p>
            <a:endParaRPr lang="en-GB" dirty="0"/>
          </a:p>
          <a:p>
            <a:r>
              <a:rPr lang="en-GB" dirty="0"/>
              <a:t>For example parent would celebrate the religion and child just pick up through parent.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cxnSp>
        <p:nvCxnSpPr>
          <p:cNvPr id="7" name="Straight Arrow Connector 6">
            <a:extLst>
              <a:ext uri="{FF2B5EF4-FFF2-40B4-BE49-F238E27FC236}">
                <a16:creationId xmlns:a16="http://schemas.microsoft.com/office/drawing/2014/main" id="{FB8E769D-C1A2-4CC4-BAFA-6299D14D8153}"/>
              </a:ext>
            </a:extLst>
          </p:cNvPr>
          <p:cNvCxnSpPr/>
          <p:nvPr/>
        </p:nvCxnSpPr>
        <p:spPr>
          <a:xfrm>
            <a:off x="1457476" y="1103568"/>
            <a:ext cx="5334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7DCDFD9-D78A-4545-B961-7ED6B345A271}"/>
              </a:ext>
            </a:extLst>
          </p:cNvPr>
          <p:cNvCxnSpPr/>
          <p:nvPr/>
        </p:nvCxnSpPr>
        <p:spPr>
          <a:xfrm>
            <a:off x="1259838" y="3564950"/>
            <a:ext cx="62653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6C3AFBE-B170-49CA-AD1F-2ED7CA397902}"/>
              </a:ext>
            </a:extLst>
          </p:cNvPr>
          <p:cNvCxnSpPr/>
          <p:nvPr/>
        </p:nvCxnSpPr>
        <p:spPr>
          <a:xfrm>
            <a:off x="7100884" y="2652652"/>
            <a:ext cx="61806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7139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998ABEA-75A9-4CEF-B343-E52C76F06ECA}"/>
              </a:ext>
            </a:extLst>
          </p:cNvPr>
          <p:cNvPicPr>
            <a:picLocks noChangeAspect="1"/>
          </p:cNvPicPr>
          <p:nvPr/>
        </p:nvPicPr>
        <p:blipFill>
          <a:blip r:embed="rId2"/>
          <a:stretch>
            <a:fillRect/>
          </a:stretch>
        </p:blipFill>
        <p:spPr>
          <a:xfrm>
            <a:off x="1128713" y="2166938"/>
            <a:ext cx="4932363" cy="3457575"/>
          </a:xfrm>
          <a:prstGeom prst="rect">
            <a:avLst/>
          </a:prstGeom>
        </p:spPr>
      </p:pic>
      <p:pic>
        <p:nvPicPr>
          <p:cNvPr id="3" name="Picture 2">
            <a:extLst>
              <a:ext uri="{FF2B5EF4-FFF2-40B4-BE49-F238E27FC236}">
                <a16:creationId xmlns:a16="http://schemas.microsoft.com/office/drawing/2014/main" id="{BE3F33C7-008E-45DD-A63D-CF6F7A18640D}"/>
              </a:ext>
            </a:extLst>
          </p:cNvPr>
          <p:cNvPicPr>
            <a:picLocks noChangeAspect="1"/>
          </p:cNvPicPr>
          <p:nvPr/>
        </p:nvPicPr>
        <p:blipFill>
          <a:blip r:embed="rId3"/>
          <a:stretch>
            <a:fillRect/>
          </a:stretch>
        </p:blipFill>
        <p:spPr>
          <a:xfrm>
            <a:off x="6129338" y="2166938"/>
            <a:ext cx="4932363" cy="3457575"/>
          </a:xfrm>
          <a:prstGeom prst="rect">
            <a:avLst/>
          </a:prstGeom>
        </p:spPr>
      </p:pic>
      <p:sp>
        <p:nvSpPr>
          <p:cNvPr id="2" name="Title 1">
            <a:extLst>
              <a:ext uri="{FF2B5EF4-FFF2-40B4-BE49-F238E27FC236}">
                <a16:creationId xmlns:a16="http://schemas.microsoft.com/office/drawing/2014/main" id="{BA4B32AD-F4D3-4889-9260-86D394E1332B}"/>
              </a:ext>
            </a:extLst>
          </p:cNvPr>
          <p:cNvSpPr>
            <a:spLocks noGrp="1"/>
          </p:cNvSpPr>
          <p:nvPr>
            <p:ph type="title"/>
          </p:nvPr>
        </p:nvSpPr>
        <p:spPr>
          <a:xfrm>
            <a:off x="838200" y="672747"/>
            <a:ext cx="10515600" cy="715556"/>
          </a:xfrm>
        </p:spPr>
        <p:txBody>
          <a:bodyPr vert="horz" lIns="91440" tIns="45720" rIns="91440" bIns="45720" rtlCol="0" anchor="ctr">
            <a:normAutofit/>
          </a:bodyPr>
          <a:lstStyle/>
          <a:p>
            <a:pPr algn="ctr"/>
            <a:r>
              <a:rPr lang="en-US" sz="3200" kern="1200" dirty="0">
                <a:solidFill>
                  <a:schemeClr val="bg1"/>
                </a:solidFill>
                <a:latin typeface="+mj-lt"/>
                <a:ea typeface="+mj-ea"/>
                <a:cs typeface="+mj-cs"/>
              </a:rPr>
              <a:t>Paget's and Vygotsky image </a:t>
            </a:r>
          </a:p>
        </p:txBody>
      </p:sp>
    </p:spTree>
    <p:extLst>
      <p:ext uri="{BB962C8B-B14F-4D97-AF65-F5344CB8AC3E}">
        <p14:creationId xmlns:p14="http://schemas.microsoft.com/office/powerpoint/2010/main" val="2442832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1B0F82E-FBA2-407E-8EF0-B8DA4657C9EE}"/>
              </a:ext>
            </a:extLst>
          </p:cNvPr>
          <p:cNvSpPr>
            <a:spLocks noGrp="1"/>
          </p:cNvSpPr>
          <p:nvPr>
            <p:ph type="title"/>
          </p:nvPr>
        </p:nvSpPr>
        <p:spPr>
          <a:xfrm>
            <a:off x="1137036" y="548640"/>
            <a:ext cx="9543405" cy="1188720"/>
          </a:xfrm>
        </p:spPr>
        <p:txBody>
          <a:bodyPr vert="horz" lIns="91440" tIns="45720" rIns="91440" bIns="45720" rtlCol="0" anchor="ctr">
            <a:normAutofit/>
          </a:bodyPr>
          <a:lstStyle/>
          <a:p>
            <a:r>
              <a:rPr lang="en-US" kern="1200" dirty="0">
                <a:solidFill>
                  <a:schemeClr val="tx1">
                    <a:lumMod val="85000"/>
                    <a:lumOff val="15000"/>
                  </a:schemeClr>
                </a:solidFill>
                <a:latin typeface="+mj-lt"/>
                <a:ea typeface="+mj-ea"/>
                <a:cs typeface="+mj-cs"/>
              </a:rPr>
              <a:t>                               </a:t>
            </a:r>
            <a:r>
              <a:rPr lang="en-US" b="1" u="sng" kern="1200" dirty="0">
                <a:solidFill>
                  <a:schemeClr val="tx1">
                    <a:lumMod val="85000"/>
                    <a:lumOff val="15000"/>
                  </a:schemeClr>
                </a:solidFill>
                <a:latin typeface="+mj-lt"/>
                <a:ea typeface="+mj-ea"/>
                <a:cs typeface="+mj-cs"/>
              </a:rPr>
              <a:t>Reference</a:t>
            </a:r>
          </a:p>
        </p:txBody>
      </p:sp>
      <p:sp>
        <p:nvSpPr>
          <p:cNvPr id="3" name="TextBox 2">
            <a:extLst>
              <a:ext uri="{FF2B5EF4-FFF2-40B4-BE49-F238E27FC236}">
                <a16:creationId xmlns:a16="http://schemas.microsoft.com/office/drawing/2014/main" id="{1106D8F4-019A-4CF2-AE48-B18CAB0B2B37}"/>
              </a:ext>
            </a:extLst>
          </p:cNvPr>
          <p:cNvSpPr txBox="1"/>
          <p:nvPr/>
        </p:nvSpPr>
        <p:spPr>
          <a:xfrm>
            <a:off x="1957987" y="2431765"/>
            <a:ext cx="8276026" cy="332003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000" dirty="0">
                <a:solidFill>
                  <a:schemeClr val="tx1">
                    <a:lumMod val="85000"/>
                    <a:lumOff val="15000"/>
                  </a:schemeClr>
                </a:solidFill>
              </a:rPr>
              <a:t>Pictures citation - https://www.google.co.uk/url?sa=i&amp;url=https%3A%2F%2Fraisingchildren.net.au%2Fpreschoolers%2Fdevelopment%2Flanguage-development%2Flanguage-4-5-years&amp;psig=AOvVaw1yUVNFqXFwJDa8xEqk9DWa&amp;ust=1633602241963000&amp;source=images&amp;cd=vfe&amp;ved=2ahUKEwj7ifvbyLXzAhUcMRoKHZzfDxgQr4kDegUIARCoAQ</a:t>
            </a:r>
          </a:p>
          <a:p>
            <a:pPr indent="-228600">
              <a:lnSpc>
                <a:spcPct val="90000"/>
              </a:lnSpc>
              <a:spcAft>
                <a:spcPts val="600"/>
              </a:spcAft>
              <a:buFont typeface="Arial" panose="020B0604020202020204" pitchFamily="34" charset="0"/>
              <a:buChar char="•"/>
            </a:pPr>
            <a:endParaRPr lang="en-US" sz="1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000" dirty="0">
                <a:solidFill>
                  <a:schemeClr val="tx1">
                    <a:lumMod val="85000"/>
                    <a:lumOff val="15000"/>
                  </a:schemeClr>
                </a:solidFill>
              </a:rPr>
              <a:t>Reference : https://www.verywellmind.com/child-development-theories-2795068</a:t>
            </a:r>
          </a:p>
          <a:p>
            <a:pPr indent="-228600">
              <a:lnSpc>
                <a:spcPct val="90000"/>
              </a:lnSpc>
              <a:spcAft>
                <a:spcPts val="600"/>
              </a:spcAft>
              <a:buFont typeface="Arial" panose="020B0604020202020204" pitchFamily="34" charset="0"/>
              <a:buChar char="•"/>
            </a:pPr>
            <a:r>
              <a:rPr lang="en-US" sz="1000" dirty="0">
                <a:solidFill>
                  <a:schemeClr val="tx1">
                    <a:lumMod val="85000"/>
                    <a:lumOff val="15000"/>
                  </a:schemeClr>
                </a:solidFill>
              </a:rPr>
              <a:t>https://www.verywellmind.com/piagets-stages-of-cognitive-development-2795457</a:t>
            </a:r>
          </a:p>
          <a:p>
            <a:pPr indent="-228600">
              <a:lnSpc>
                <a:spcPct val="90000"/>
              </a:lnSpc>
              <a:spcAft>
                <a:spcPts val="600"/>
              </a:spcAft>
              <a:buFont typeface="Arial" panose="020B0604020202020204" pitchFamily="34" charset="0"/>
              <a:buChar char="•"/>
            </a:pPr>
            <a:endParaRPr lang="en-US" sz="1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000" dirty="0">
                <a:solidFill>
                  <a:schemeClr val="tx1">
                    <a:lumMod val="85000"/>
                    <a:lumOff val="15000"/>
                  </a:schemeClr>
                </a:solidFill>
              </a:rPr>
              <a:t>https://www.google.co.uk/search?q=vygotsky+theory+of+cognitive+development&amp;tbm=isch&amp;ved=</a:t>
            </a:r>
          </a:p>
          <a:p>
            <a:pPr indent="-228600">
              <a:lnSpc>
                <a:spcPct val="90000"/>
              </a:lnSpc>
              <a:spcAft>
                <a:spcPts val="600"/>
              </a:spcAft>
              <a:buFont typeface="Arial" panose="020B0604020202020204" pitchFamily="34" charset="0"/>
              <a:buChar char="•"/>
            </a:pPr>
            <a:endParaRPr lang="en-US" sz="1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000" dirty="0">
                <a:solidFill>
                  <a:schemeClr val="tx1">
                    <a:lumMod val="85000"/>
                    <a:lumOff val="15000"/>
                  </a:schemeClr>
                </a:solidFill>
                <a:hlinkClick r:id="rId2"/>
              </a:rPr>
              <a:t>https://www.bing.com/images/search?q=piaget%27s+theory&amp;form=HDRSC3&amp;first=1&amp;tsc=ImageBasicHover</a:t>
            </a:r>
            <a:endParaRPr lang="en-US" sz="1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endParaRPr lang="en-US" sz="1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000" dirty="0">
                <a:solidFill>
                  <a:schemeClr val="tx1">
                    <a:lumMod val="85000"/>
                    <a:lumOff val="15000"/>
                  </a:schemeClr>
                </a:solidFill>
              </a:rPr>
              <a:t>Whitehead, M. R. (2007) Developing language and literacy with young children. 3rd ed. London: Paul Chapman.</a:t>
            </a:r>
          </a:p>
          <a:p>
            <a:pPr indent="-228600">
              <a:lnSpc>
                <a:spcPct val="90000"/>
              </a:lnSpc>
              <a:spcAft>
                <a:spcPts val="600"/>
              </a:spcAft>
              <a:buFont typeface="Arial" panose="020B0604020202020204" pitchFamily="34" charset="0"/>
              <a:buChar char="•"/>
            </a:pPr>
            <a:endParaRPr lang="en-US" sz="1000" dirty="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000" dirty="0">
                <a:solidFill>
                  <a:schemeClr val="tx1">
                    <a:lumMod val="85000"/>
                    <a:lumOff val="15000"/>
                  </a:schemeClr>
                </a:solidFill>
              </a:rPr>
              <a:t>Murray, L., Hopewell, A., Hooper, R., Stein, A. and Cooper, P., 1996. The cognitive development of 5‐year‐old children of postnatally depressed mothers. Journal of Child Psychology and Psychiatry, 37(8), pp.927-935.</a:t>
            </a:r>
          </a:p>
          <a:p>
            <a:pPr indent="-228600">
              <a:lnSpc>
                <a:spcPct val="90000"/>
              </a:lnSpc>
              <a:spcAft>
                <a:spcPts val="600"/>
              </a:spcAft>
              <a:buFont typeface="Arial" panose="020B0604020202020204" pitchFamily="34" charset="0"/>
              <a:buChar char="•"/>
            </a:pPr>
            <a:endParaRPr lang="en-US" sz="1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44896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941</Words>
  <Application>Microsoft Office PowerPoint</Application>
  <PresentationFormat>Widescreen</PresentationFormat>
  <Paragraphs>67</Paragraphs>
  <Slides>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Shakkila begum student id- 2014850</vt:lpstr>
      <vt:lpstr> A child’s experience between the ages of 0 – 5 years can affect the rest of their lives  </vt:lpstr>
      <vt:lpstr>Introduction </vt:lpstr>
      <vt:lpstr>PowerPoint Presentation</vt:lpstr>
      <vt:lpstr>PowerPoint Presentation</vt:lpstr>
      <vt:lpstr>Paget's and Vygotsky image </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Shakkilabegum 2014850</dc:title>
  <dc:creator>Shek Shakkila Begum (2014850)</dc:creator>
  <cp:lastModifiedBy>Shek Shakkila Begum (2014850)</cp:lastModifiedBy>
  <cp:revision>3</cp:revision>
  <dcterms:created xsi:type="dcterms:W3CDTF">2021-09-30T22:37:25Z</dcterms:created>
  <dcterms:modified xsi:type="dcterms:W3CDTF">2021-10-20T08:30:51Z</dcterms:modified>
</cp:coreProperties>
</file>