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2"/>
  </p:notesMasterIdLst>
  <p:sldIdLst>
    <p:sldId id="256" r:id="rId2"/>
    <p:sldId id="289" r:id="rId3"/>
    <p:sldId id="272" r:id="rId4"/>
    <p:sldId id="266" r:id="rId5"/>
    <p:sldId id="274" r:id="rId6"/>
    <p:sldId id="282" r:id="rId7"/>
    <p:sldId id="283" r:id="rId8"/>
    <p:sldId id="278" r:id="rId9"/>
    <p:sldId id="267" r:id="rId10"/>
    <p:sldId id="287" r:id="rId11"/>
    <p:sldId id="257" r:id="rId12"/>
    <p:sldId id="264" r:id="rId13"/>
    <p:sldId id="263" r:id="rId14"/>
    <p:sldId id="261" r:id="rId15"/>
    <p:sldId id="279" r:id="rId16"/>
    <p:sldId id="275" r:id="rId17"/>
    <p:sldId id="280" r:id="rId18"/>
    <p:sldId id="276" r:id="rId19"/>
    <p:sldId id="281" r:id="rId20"/>
    <p:sldId id="262" r:id="rId21"/>
  </p:sldIdLst>
  <p:sldSz cx="9144000" cy="6858000" type="screen4x3"/>
  <p:notesSz cx="6797675" cy="9926638"/>
  <p:defaultTextStyle>
    <a:defPPr>
      <a:defRPr lang="en-GB"/>
    </a:defPPr>
    <a:lvl1pPr algn="l" rtl="0" fontAlgn="base">
      <a:spcBef>
        <a:spcPct val="0"/>
      </a:spcBef>
      <a:spcAft>
        <a:spcPct val="0"/>
      </a:spcAft>
      <a:defRPr sz="2400" kern="1200">
        <a:solidFill>
          <a:schemeClr val="tx1"/>
        </a:solidFill>
        <a:latin typeface="Century Gothic" pitchFamily="34" charset="0"/>
        <a:ea typeface="+mn-ea"/>
        <a:cs typeface="+mn-cs"/>
      </a:defRPr>
    </a:lvl1pPr>
    <a:lvl2pPr marL="457200" algn="l" rtl="0" fontAlgn="base">
      <a:spcBef>
        <a:spcPct val="0"/>
      </a:spcBef>
      <a:spcAft>
        <a:spcPct val="0"/>
      </a:spcAft>
      <a:defRPr sz="2400" kern="1200">
        <a:solidFill>
          <a:schemeClr val="tx1"/>
        </a:solidFill>
        <a:latin typeface="Century Gothic" pitchFamily="34" charset="0"/>
        <a:ea typeface="+mn-ea"/>
        <a:cs typeface="+mn-cs"/>
      </a:defRPr>
    </a:lvl2pPr>
    <a:lvl3pPr marL="914400" algn="l" rtl="0" fontAlgn="base">
      <a:spcBef>
        <a:spcPct val="0"/>
      </a:spcBef>
      <a:spcAft>
        <a:spcPct val="0"/>
      </a:spcAft>
      <a:defRPr sz="2400" kern="1200">
        <a:solidFill>
          <a:schemeClr val="tx1"/>
        </a:solidFill>
        <a:latin typeface="Century Gothic" pitchFamily="34" charset="0"/>
        <a:ea typeface="+mn-ea"/>
        <a:cs typeface="+mn-cs"/>
      </a:defRPr>
    </a:lvl3pPr>
    <a:lvl4pPr marL="1371600" algn="l" rtl="0" fontAlgn="base">
      <a:spcBef>
        <a:spcPct val="0"/>
      </a:spcBef>
      <a:spcAft>
        <a:spcPct val="0"/>
      </a:spcAft>
      <a:defRPr sz="2400" kern="1200">
        <a:solidFill>
          <a:schemeClr val="tx1"/>
        </a:solidFill>
        <a:latin typeface="Century Gothic" pitchFamily="34" charset="0"/>
        <a:ea typeface="+mn-ea"/>
        <a:cs typeface="+mn-cs"/>
      </a:defRPr>
    </a:lvl4pPr>
    <a:lvl5pPr marL="1828800" algn="l" rtl="0" fontAlgn="base">
      <a:spcBef>
        <a:spcPct val="0"/>
      </a:spcBef>
      <a:spcAft>
        <a:spcPct val="0"/>
      </a:spcAft>
      <a:defRPr sz="2400" kern="1200">
        <a:solidFill>
          <a:schemeClr val="tx1"/>
        </a:solidFill>
        <a:latin typeface="Century Gothic" pitchFamily="34" charset="0"/>
        <a:ea typeface="+mn-ea"/>
        <a:cs typeface="+mn-cs"/>
      </a:defRPr>
    </a:lvl5pPr>
    <a:lvl6pPr marL="2286000" algn="l" defTabSz="914400" rtl="0" eaLnBrk="1" latinLnBrk="0" hangingPunct="1">
      <a:defRPr sz="2400" kern="1200">
        <a:solidFill>
          <a:schemeClr val="tx1"/>
        </a:solidFill>
        <a:latin typeface="Century Gothic" pitchFamily="34" charset="0"/>
        <a:ea typeface="+mn-ea"/>
        <a:cs typeface="+mn-cs"/>
      </a:defRPr>
    </a:lvl6pPr>
    <a:lvl7pPr marL="2743200" algn="l" defTabSz="914400" rtl="0" eaLnBrk="1" latinLnBrk="0" hangingPunct="1">
      <a:defRPr sz="2400" kern="1200">
        <a:solidFill>
          <a:schemeClr val="tx1"/>
        </a:solidFill>
        <a:latin typeface="Century Gothic" pitchFamily="34" charset="0"/>
        <a:ea typeface="+mn-ea"/>
        <a:cs typeface="+mn-cs"/>
      </a:defRPr>
    </a:lvl7pPr>
    <a:lvl8pPr marL="3200400" algn="l" defTabSz="914400" rtl="0" eaLnBrk="1" latinLnBrk="0" hangingPunct="1">
      <a:defRPr sz="2400" kern="1200">
        <a:solidFill>
          <a:schemeClr val="tx1"/>
        </a:solidFill>
        <a:latin typeface="Century Gothic" pitchFamily="34" charset="0"/>
        <a:ea typeface="+mn-ea"/>
        <a:cs typeface="+mn-cs"/>
      </a:defRPr>
    </a:lvl8pPr>
    <a:lvl9pPr marL="3657600" algn="l" defTabSz="914400" rtl="0" eaLnBrk="1" latinLnBrk="0" hangingPunct="1">
      <a:defRPr sz="2400" kern="1200">
        <a:solidFill>
          <a:schemeClr val="tx1"/>
        </a:solidFill>
        <a:latin typeface="Century Gothic" pitchFamily="34" charset="0"/>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 uri="{2D200454-40CA-4A62-9FC3-DE9A4176ACB9}">
      <p15:notesGuideLst xmlns:p15="http://schemas.microsoft.com/office/powerpoint/2012/main" xmlns="">
        <p15:guide id="1" orient="horz" pos="3126">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54241"/>
    <a:srgbClr val="7C605E"/>
    <a:srgbClr val="0488DA"/>
    <a:srgbClr val="0000FF"/>
    <a:srgbClr val="11A2FB"/>
    <a:srgbClr val="46F616"/>
    <a:srgbClr val="21FF85"/>
    <a:srgbClr val="D9D9FF"/>
    <a:srgbClr val="663300"/>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851" autoAdjust="0"/>
    <p:restoredTop sz="94660"/>
  </p:normalViewPr>
  <p:slideViewPr>
    <p:cSldViewPr>
      <p:cViewPr>
        <p:scale>
          <a:sx n="50" d="100"/>
          <a:sy n="50" d="100"/>
        </p:scale>
        <p:origin x="-1056" y="-414"/>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0"/>
    </p:cViewPr>
  </p:sorterViewPr>
  <p:notesViewPr>
    <p:cSldViewPr>
      <p:cViewPr varScale="1">
        <p:scale>
          <a:sx n="51" d="100"/>
          <a:sy n="51" d="100"/>
        </p:scale>
        <p:origin x="-1980" y="-108"/>
      </p:cViewPr>
      <p:guideLst>
        <p:guide orient="horz" pos="3126"/>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B3BABB47-9F9F-4003-8CA3-CFD771AED36A}" type="datetimeFigureOut">
              <a:rPr lang="en-GB" smtClean="0"/>
              <a:t>23/02/2018</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450" y="4714875"/>
            <a:ext cx="5438775" cy="4467225"/>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163"/>
            <a:ext cx="2946400" cy="4968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49688" y="9428163"/>
            <a:ext cx="2946400" cy="496887"/>
          </a:xfrm>
          <a:prstGeom prst="rect">
            <a:avLst/>
          </a:prstGeom>
        </p:spPr>
        <p:txBody>
          <a:bodyPr vert="horz" lIns="91440" tIns="45720" rIns="91440" bIns="45720" rtlCol="0" anchor="b"/>
          <a:lstStyle>
            <a:lvl1pPr algn="r">
              <a:defRPr sz="1200"/>
            </a:lvl1pPr>
          </a:lstStyle>
          <a:p>
            <a:fld id="{7E167531-D454-4679-BEE9-11C254B79681}" type="slidenum">
              <a:rPr lang="en-GB" smtClean="0"/>
              <a:t>‹#›</a:t>
            </a:fld>
            <a:endParaRPr lang="en-GB"/>
          </a:p>
        </p:txBody>
      </p:sp>
    </p:spTree>
    <p:extLst>
      <p:ext uri="{BB962C8B-B14F-4D97-AF65-F5344CB8AC3E}">
        <p14:creationId xmlns:p14="http://schemas.microsoft.com/office/powerpoint/2010/main" val="17423625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43913A5D-C802-4C01-8092-85D03BEE09DB}" type="slidenum">
              <a:rPr lang="en-GB" smtClean="0"/>
              <a:pPr>
                <a:defRPr/>
              </a:pPr>
              <a:t>‹#›</a:t>
            </a:fld>
            <a:endParaRPr lang="en-GB"/>
          </a:p>
        </p:txBody>
      </p:sp>
    </p:spTree>
    <p:extLst>
      <p:ext uri="{BB962C8B-B14F-4D97-AF65-F5344CB8AC3E}">
        <p14:creationId xmlns:p14="http://schemas.microsoft.com/office/powerpoint/2010/main" val="16425167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188C21AA-9267-4969-A1CA-28ACD7EDD639}" type="slidenum">
              <a:rPr lang="en-GB" smtClean="0"/>
              <a:pPr>
                <a:defRPr/>
              </a:pPr>
              <a:t>‹#›</a:t>
            </a:fld>
            <a:endParaRPr lang="en-GB"/>
          </a:p>
        </p:txBody>
      </p:sp>
    </p:spTree>
    <p:extLst>
      <p:ext uri="{BB962C8B-B14F-4D97-AF65-F5344CB8AC3E}">
        <p14:creationId xmlns:p14="http://schemas.microsoft.com/office/powerpoint/2010/main" val="33333287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B6E1F827-E974-4D0C-9D63-C6053B8242F2}" type="slidenum">
              <a:rPr lang="en-GB" smtClean="0"/>
              <a:pPr>
                <a:defRPr/>
              </a:pPr>
              <a:t>‹#›</a:t>
            </a:fld>
            <a:endParaRPr lang="en-GB"/>
          </a:p>
        </p:txBody>
      </p:sp>
    </p:spTree>
    <p:extLst>
      <p:ext uri="{BB962C8B-B14F-4D97-AF65-F5344CB8AC3E}">
        <p14:creationId xmlns:p14="http://schemas.microsoft.com/office/powerpoint/2010/main" val="2639349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FF2CFF13-94E9-42C1-857F-1652DA62F2D6}" type="slidenum">
              <a:rPr lang="en-GB" smtClean="0"/>
              <a:pPr>
                <a:defRPr/>
              </a:pPr>
              <a:t>‹#›</a:t>
            </a:fld>
            <a:endParaRPr lang="en-GB"/>
          </a:p>
        </p:txBody>
      </p:sp>
    </p:spTree>
    <p:extLst>
      <p:ext uri="{BB962C8B-B14F-4D97-AF65-F5344CB8AC3E}">
        <p14:creationId xmlns:p14="http://schemas.microsoft.com/office/powerpoint/2010/main" val="1110575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pPr>
              <a:defRPr/>
            </a:pPr>
            <a:endParaRPr lang="en-GB"/>
          </a:p>
        </p:txBody>
      </p:sp>
      <p:sp>
        <p:nvSpPr>
          <p:cNvPr id="8" name="Footer Placeholder 7"/>
          <p:cNvSpPr>
            <a:spLocks noGrp="1"/>
          </p:cNvSpPr>
          <p:nvPr>
            <p:ph type="ftr" sz="quarter" idx="11"/>
          </p:nvPr>
        </p:nvSpPr>
        <p:spPr/>
        <p:txBody>
          <a:bodyPr/>
          <a:lstStyle/>
          <a:p>
            <a:pPr>
              <a:defRPr/>
            </a:pPr>
            <a:endParaRPr lang="en-GB"/>
          </a:p>
        </p:txBody>
      </p:sp>
      <p:sp>
        <p:nvSpPr>
          <p:cNvPr id="9" name="Slide Number Placeholder 8"/>
          <p:cNvSpPr>
            <a:spLocks noGrp="1"/>
          </p:cNvSpPr>
          <p:nvPr>
            <p:ph type="sldNum" sz="quarter" idx="12"/>
          </p:nvPr>
        </p:nvSpPr>
        <p:spPr/>
        <p:txBody>
          <a:bodyPr/>
          <a:lstStyle/>
          <a:p>
            <a:pPr>
              <a:defRPr/>
            </a:pPr>
            <a:fld id="{41D1CAC4-206F-4FB0-8142-E7137511F956}" type="slidenum">
              <a:rPr lang="en-GB" smtClean="0"/>
              <a:pPr>
                <a:defRPr/>
              </a:pPr>
              <a:t>‹#›</a:t>
            </a:fld>
            <a:endParaRPr lang="en-GB"/>
          </a:p>
        </p:txBody>
      </p:sp>
    </p:spTree>
    <p:extLst>
      <p:ext uri="{BB962C8B-B14F-4D97-AF65-F5344CB8AC3E}">
        <p14:creationId xmlns:p14="http://schemas.microsoft.com/office/powerpoint/2010/main" val="24631397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pPr>
              <a:defRPr/>
            </a:pPr>
            <a:endParaRPr lang="en-GB"/>
          </a:p>
        </p:txBody>
      </p:sp>
      <p:sp>
        <p:nvSpPr>
          <p:cNvPr id="4" name="Footer Placeholder 3"/>
          <p:cNvSpPr>
            <a:spLocks noGrp="1"/>
          </p:cNvSpPr>
          <p:nvPr>
            <p:ph type="ftr" sz="quarter" idx="11"/>
          </p:nvPr>
        </p:nvSpPr>
        <p:spPr/>
        <p:txBody>
          <a:bodyPr/>
          <a:lstStyle/>
          <a:p>
            <a:pPr>
              <a:defRPr/>
            </a:pPr>
            <a:endParaRPr lang="en-GB"/>
          </a:p>
        </p:txBody>
      </p:sp>
      <p:sp>
        <p:nvSpPr>
          <p:cNvPr id="5" name="Slide Number Placeholder 4"/>
          <p:cNvSpPr>
            <a:spLocks noGrp="1"/>
          </p:cNvSpPr>
          <p:nvPr>
            <p:ph type="sldNum" sz="quarter" idx="12"/>
          </p:nvPr>
        </p:nvSpPr>
        <p:spPr/>
        <p:txBody>
          <a:bodyPr/>
          <a:lstStyle/>
          <a:p>
            <a:pPr>
              <a:defRPr/>
            </a:pPr>
            <a:fld id="{85755DA8-260F-4FD6-9665-410C29079663}" type="slidenum">
              <a:rPr lang="en-GB" smtClean="0"/>
              <a:pPr>
                <a:defRPr/>
              </a:pPr>
              <a:t>‹#›</a:t>
            </a:fld>
            <a:endParaRPr lang="en-GB"/>
          </a:p>
        </p:txBody>
      </p:sp>
    </p:spTree>
    <p:extLst>
      <p:ext uri="{BB962C8B-B14F-4D97-AF65-F5344CB8AC3E}">
        <p14:creationId xmlns:p14="http://schemas.microsoft.com/office/powerpoint/2010/main" val="10890974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GB"/>
          </a:p>
        </p:txBody>
      </p:sp>
      <p:sp>
        <p:nvSpPr>
          <p:cNvPr id="3" name="Footer Placeholder 2"/>
          <p:cNvSpPr>
            <a:spLocks noGrp="1"/>
          </p:cNvSpPr>
          <p:nvPr>
            <p:ph type="ftr" sz="quarter" idx="11"/>
          </p:nvPr>
        </p:nvSpPr>
        <p:spPr/>
        <p:txBody>
          <a:bodyPr/>
          <a:lstStyle/>
          <a:p>
            <a:pPr>
              <a:defRPr/>
            </a:pPr>
            <a:endParaRPr lang="en-GB"/>
          </a:p>
        </p:txBody>
      </p:sp>
      <p:sp>
        <p:nvSpPr>
          <p:cNvPr id="4" name="Slide Number Placeholder 3"/>
          <p:cNvSpPr>
            <a:spLocks noGrp="1"/>
          </p:cNvSpPr>
          <p:nvPr>
            <p:ph type="sldNum" sz="quarter" idx="12"/>
          </p:nvPr>
        </p:nvSpPr>
        <p:spPr/>
        <p:txBody>
          <a:bodyPr/>
          <a:lstStyle/>
          <a:p>
            <a:pPr>
              <a:defRPr/>
            </a:pPr>
            <a:fld id="{2D5BB9C6-75A9-4827-B501-7318FBDCA53D}" type="slidenum">
              <a:rPr lang="en-GB" smtClean="0"/>
              <a:pPr>
                <a:defRPr/>
              </a:pPr>
              <a:t>‹#›</a:t>
            </a:fld>
            <a:endParaRPr lang="en-GB"/>
          </a:p>
        </p:txBody>
      </p:sp>
    </p:spTree>
    <p:extLst>
      <p:ext uri="{BB962C8B-B14F-4D97-AF65-F5344CB8AC3E}">
        <p14:creationId xmlns:p14="http://schemas.microsoft.com/office/powerpoint/2010/main" val="28604637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5D4CB527-4C1D-473D-81BE-D79104558222}" type="slidenum">
              <a:rPr lang="en-GB" smtClean="0"/>
              <a:pPr>
                <a:defRPr/>
              </a:pPr>
              <a:t>‹#›</a:t>
            </a:fld>
            <a:endParaRPr lang="en-GB"/>
          </a:p>
        </p:txBody>
      </p:sp>
    </p:spTree>
    <p:extLst>
      <p:ext uri="{BB962C8B-B14F-4D97-AF65-F5344CB8AC3E}">
        <p14:creationId xmlns:p14="http://schemas.microsoft.com/office/powerpoint/2010/main" val="5108797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3516D0CE-2C9E-424D-AE60-8435C7C48304}" type="slidenum">
              <a:rPr lang="en-GB" smtClean="0"/>
              <a:pPr>
                <a:defRPr/>
              </a:pPr>
              <a:t>‹#›</a:t>
            </a:fld>
            <a:endParaRPr lang="en-GB"/>
          </a:p>
        </p:txBody>
      </p:sp>
    </p:spTree>
    <p:extLst>
      <p:ext uri="{BB962C8B-B14F-4D97-AF65-F5344CB8AC3E}">
        <p14:creationId xmlns:p14="http://schemas.microsoft.com/office/powerpoint/2010/main" val="30261504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7C6A21DD-9ADC-401A-9DCF-8311F96B460C}" type="slidenum">
              <a:rPr lang="en-GB" smtClean="0"/>
              <a:pPr>
                <a:defRPr/>
              </a:pPr>
              <a:t>‹#›</a:t>
            </a:fld>
            <a:endParaRPr lang="en-GB"/>
          </a:p>
        </p:txBody>
      </p:sp>
    </p:spTree>
    <p:extLst>
      <p:ext uri="{BB962C8B-B14F-4D97-AF65-F5344CB8AC3E}">
        <p14:creationId xmlns:p14="http://schemas.microsoft.com/office/powerpoint/2010/main" val="36352602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750E9893-040A-4000-9401-DBC1A63A8CD3}" type="slidenum">
              <a:rPr lang="en-GB" smtClean="0"/>
              <a:pPr>
                <a:defRPr/>
              </a:pPr>
              <a:t>‹#›</a:t>
            </a:fld>
            <a:endParaRPr lang="en-GB"/>
          </a:p>
        </p:txBody>
      </p:sp>
    </p:spTree>
    <p:extLst>
      <p:ext uri="{BB962C8B-B14F-4D97-AF65-F5344CB8AC3E}">
        <p14:creationId xmlns:p14="http://schemas.microsoft.com/office/powerpoint/2010/main" val="24868749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a:defRPr/>
            </a:pPr>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a:defRPr/>
            </a:pPr>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a:defRPr/>
            </a:pPr>
            <a:fld id="{9626193C-BFBB-470E-89F4-58290F7B7DDC}" type="slidenum">
              <a:rPr lang="en-GB" smtClean="0"/>
              <a:pPr>
                <a:defRPr/>
              </a:pPr>
              <a:t>‹#›</a:t>
            </a:fld>
            <a:endParaRPr lang="en-GB"/>
          </a:p>
        </p:txBody>
      </p:sp>
    </p:spTree>
    <p:extLst>
      <p:ext uri="{BB962C8B-B14F-4D97-AF65-F5344CB8AC3E}">
        <p14:creationId xmlns:p14="http://schemas.microsoft.com/office/powerpoint/2010/main" val="68168938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www.victorianweb.org/genre/childlit/childhood3.html" TargetMode="External"/><Relationship Id="rId2" Type="http://schemas.openxmlformats.org/officeDocument/2006/relationships/hyperlink" Target="http://www.victorianweb.org/genre/childlit/childhood1.html"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muse.jhu.edu/journals/eighteenth-century_studies/v031/31.4wolff.html"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a:xfrm>
            <a:off x="105971" y="0"/>
            <a:ext cx="8642741" cy="836712"/>
          </a:xfrm>
        </p:spPr>
        <p:txBody>
          <a:bodyPr/>
          <a:lstStyle/>
          <a:p>
            <a:pPr algn="r" eaLnBrk="1" hangingPunct="1"/>
            <a:r>
              <a:rPr lang="en-GB" sz="4000" dirty="0" smtClean="0">
                <a:latin typeface="Perpetua Titling MT" panose="02020502060505020804" pitchFamily="18" charset="0"/>
              </a:rPr>
              <a:t>CSEN7030 </a:t>
            </a:r>
            <a:r>
              <a:rPr lang="en-GB" sz="4000" dirty="0">
                <a:latin typeface="Perpetua Titling MT" panose="02020502060505020804" pitchFamily="18" charset="0"/>
              </a:rPr>
              <a:t>THE </a:t>
            </a:r>
            <a:r>
              <a:rPr lang="en-GB" sz="4000" dirty="0" smtClean="0">
                <a:latin typeface="Perpetua Titling MT" panose="02020502060505020804" pitchFamily="18" charset="0"/>
              </a:rPr>
              <a:t>child in time</a:t>
            </a:r>
            <a:endParaRPr lang="en-GB" sz="4000" dirty="0">
              <a:latin typeface="Perpetua Titling MT" panose="02020502060505020804" pitchFamily="18" charset="0"/>
            </a:endParaRPr>
          </a:p>
        </p:txBody>
      </p:sp>
      <p:sp>
        <p:nvSpPr>
          <p:cNvPr id="2051" name="Rectangle 3"/>
          <p:cNvSpPr>
            <a:spLocks noGrp="1" noChangeArrowheads="1"/>
          </p:cNvSpPr>
          <p:nvPr>
            <p:ph type="subTitle" idx="1"/>
          </p:nvPr>
        </p:nvSpPr>
        <p:spPr>
          <a:xfrm>
            <a:off x="4282312" y="1268760"/>
            <a:ext cx="4465780" cy="2016223"/>
          </a:xfrm>
        </p:spPr>
        <p:txBody>
          <a:bodyPr/>
          <a:lstStyle/>
          <a:p>
            <a:pPr algn="r" eaLnBrk="1" hangingPunct="1">
              <a:spcBef>
                <a:spcPts val="0"/>
              </a:spcBef>
            </a:pPr>
            <a:r>
              <a:rPr lang="en-GB" sz="2400" i="1" dirty="0" smtClean="0">
                <a:solidFill>
                  <a:schemeClr val="tx1"/>
                </a:solidFill>
              </a:rPr>
              <a:t>Mansfield </a:t>
            </a:r>
            <a:r>
              <a:rPr lang="en-GB" sz="2400" i="1" dirty="0">
                <a:solidFill>
                  <a:schemeClr val="tx1"/>
                </a:solidFill>
              </a:rPr>
              <a:t>Park</a:t>
            </a:r>
            <a:endParaRPr lang="en-GB" sz="2400" dirty="0">
              <a:solidFill>
                <a:schemeClr val="tx1"/>
              </a:solidFill>
            </a:endParaRPr>
          </a:p>
          <a:p>
            <a:pPr algn="r" eaLnBrk="1" hangingPunct="1">
              <a:spcBef>
                <a:spcPts val="0"/>
              </a:spcBef>
            </a:pPr>
            <a:r>
              <a:rPr lang="en-GB" sz="2300" dirty="0" smtClean="0">
                <a:solidFill>
                  <a:schemeClr val="tx1"/>
                </a:solidFill>
              </a:rPr>
              <a:t>realism &amp; family relationships;</a:t>
            </a:r>
          </a:p>
          <a:p>
            <a:pPr algn="r" eaLnBrk="1" hangingPunct="1">
              <a:spcBef>
                <a:spcPts val="0"/>
              </a:spcBef>
            </a:pPr>
            <a:r>
              <a:rPr lang="en-GB" sz="2300" dirty="0" smtClean="0">
                <a:solidFill>
                  <a:schemeClr val="tx1"/>
                </a:solidFill>
              </a:rPr>
              <a:t>freedom &amp; slavery</a:t>
            </a:r>
          </a:p>
          <a:p>
            <a:pPr algn="r" eaLnBrk="1" hangingPunct="1">
              <a:spcBef>
                <a:spcPts val="600"/>
              </a:spcBef>
            </a:pPr>
            <a:r>
              <a:rPr lang="en-GB" sz="2300" dirty="0" smtClean="0"/>
              <a:t>  </a:t>
            </a:r>
            <a:endParaRPr lang="en-GB" sz="2300" dirty="0"/>
          </a:p>
          <a:p>
            <a:pPr algn="r" eaLnBrk="1" hangingPunct="1"/>
            <a:endParaRPr lang="en-GB" dirty="0" smtClean="0"/>
          </a:p>
          <a:p>
            <a:pPr algn="r" eaLnBrk="1" hangingPunct="1"/>
            <a:endParaRPr lang="en-GB" sz="2400" dirty="0"/>
          </a:p>
          <a:p>
            <a:pPr algn="r" eaLnBrk="1" hangingPunct="1"/>
            <a:endParaRPr lang="en-GB" sz="2400" dirty="0">
              <a:latin typeface="Garamond" pitchFamily="18" charset="0"/>
            </a:endParaRPr>
          </a:p>
        </p:txBody>
      </p:sp>
      <p:sp>
        <p:nvSpPr>
          <p:cNvPr id="2053" name="Rectangle 5"/>
          <p:cNvSpPr>
            <a:spLocks noChangeArrowheads="1"/>
          </p:cNvSpPr>
          <p:nvPr/>
        </p:nvSpPr>
        <p:spPr bwMode="auto">
          <a:xfrm>
            <a:off x="325061" y="6286898"/>
            <a:ext cx="5111035" cy="369332"/>
          </a:xfrm>
          <a:prstGeom prst="rect">
            <a:avLst/>
          </a:prstGeom>
          <a:noFill/>
          <a:ln w="9525">
            <a:noFill/>
            <a:miter lim="800000"/>
            <a:headEnd/>
            <a:tailEnd/>
          </a:ln>
        </p:spPr>
        <p:txBody>
          <a:bodyPr wrap="square">
            <a:spAutoFit/>
          </a:bodyPr>
          <a:lstStyle/>
          <a:p>
            <a:r>
              <a:rPr lang="en-GB" sz="1800" dirty="0"/>
              <a:t>Wright of Derby </a:t>
            </a:r>
            <a:r>
              <a:rPr lang="en-GB" sz="1800" i="1" dirty="0"/>
              <a:t>The </a:t>
            </a:r>
            <a:r>
              <a:rPr lang="en-GB" sz="1800" i="1" dirty="0" err="1"/>
              <a:t>Synnot</a:t>
            </a:r>
            <a:r>
              <a:rPr lang="en-GB" sz="1800" i="1" dirty="0"/>
              <a:t> Children</a:t>
            </a:r>
            <a:r>
              <a:rPr lang="en-GB" sz="1800" dirty="0"/>
              <a:t> (1781)</a:t>
            </a:r>
          </a:p>
        </p:txBody>
      </p:sp>
      <p:sp>
        <p:nvSpPr>
          <p:cNvPr id="2054" name="Text Box 6"/>
          <p:cNvSpPr txBox="1">
            <a:spLocks noChangeArrowheads="1"/>
          </p:cNvSpPr>
          <p:nvPr/>
        </p:nvSpPr>
        <p:spPr bwMode="auto">
          <a:xfrm>
            <a:off x="4172195" y="3789039"/>
            <a:ext cx="4073193" cy="2108269"/>
          </a:xfrm>
          <a:prstGeom prst="rect">
            <a:avLst/>
          </a:prstGeom>
          <a:noFill/>
          <a:ln w="9525">
            <a:noFill/>
            <a:miter lim="800000"/>
            <a:headEnd/>
            <a:tailEnd/>
          </a:ln>
        </p:spPr>
        <p:txBody>
          <a:bodyPr wrap="square">
            <a:spAutoFit/>
          </a:bodyPr>
          <a:lstStyle/>
          <a:p>
            <a:r>
              <a:rPr lang="en-GB" sz="1900" dirty="0"/>
              <a:t>A Robin Red breast in a Cage </a:t>
            </a:r>
          </a:p>
          <a:p>
            <a:r>
              <a:rPr lang="en-GB" sz="1900" dirty="0"/>
              <a:t>Puts all Heaven in a Rage. </a:t>
            </a:r>
          </a:p>
          <a:p>
            <a:r>
              <a:rPr lang="en-GB" sz="1900" dirty="0"/>
              <a:t>A Dove House </a:t>
            </a:r>
            <a:r>
              <a:rPr lang="en-GB" sz="1900" dirty="0" err="1"/>
              <a:t>fill'd</a:t>
            </a:r>
            <a:r>
              <a:rPr lang="en-GB" sz="1900" dirty="0"/>
              <a:t> with Doves &amp; Pigeons </a:t>
            </a:r>
          </a:p>
          <a:p>
            <a:r>
              <a:rPr lang="en-GB" sz="1900" dirty="0"/>
              <a:t>Shudders Hell thro' all its regions</a:t>
            </a:r>
            <a:r>
              <a:rPr lang="en-GB" sz="1800" dirty="0"/>
              <a:t>.</a:t>
            </a:r>
          </a:p>
          <a:p>
            <a:endParaRPr lang="en-GB" sz="1800" dirty="0"/>
          </a:p>
          <a:p>
            <a:pPr marL="0" lvl="2"/>
            <a:r>
              <a:rPr lang="en-GB" sz="1700" dirty="0" smtClean="0"/>
              <a:t>Blake </a:t>
            </a:r>
            <a:r>
              <a:rPr lang="en-GB" sz="1700" dirty="0"/>
              <a:t>‘Auguries of Innocence</a:t>
            </a:r>
            <a:r>
              <a:rPr lang="en-GB" sz="1700" dirty="0">
                <a:solidFill>
                  <a:schemeClr val="bg1"/>
                </a:solidFill>
              </a:rPr>
              <a:t>‘</a:t>
            </a:r>
          </a:p>
        </p:txBody>
      </p:sp>
      <p:pic>
        <p:nvPicPr>
          <p:cNvPr id="7" name="Picture 6" descr="Joseph_Wright_of_Derby_The_Synnot_children_.jpg"/>
          <p:cNvPicPr>
            <a:picLocks noChangeAspect="1"/>
          </p:cNvPicPr>
          <p:nvPr/>
        </p:nvPicPr>
        <p:blipFill>
          <a:blip r:embed="rId2" cstate="print">
            <a:extLst>
              <a:ext uri="{BEBA8EAE-BF5A-486C-A8C5-ECC9F3942E4B}">
                <a14:imgProps xmlns:a14="http://schemas.microsoft.com/office/drawing/2010/main">
                  <a14:imgLayer r:embed="rId3">
                    <a14:imgEffect>
                      <a14:brightnessContrast bright="20000" contrast="-20000"/>
                    </a14:imgEffect>
                  </a14:imgLayer>
                </a14:imgProps>
              </a:ext>
            </a:extLst>
          </a:blip>
          <a:stretch>
            <a:fillRect/>
          </a:stretch>
        </p:blipFill>
        <p:spPr>
          <a:xfrm>
            <a:off x="435591" y="1825496"/>
            <a:ext cx="3703862" cy="4444634"/>
          </a:xfrm>
          <a:prstGeom prst="rect">
            <a:avLst/>
          </a:prstGeom>
          <a:ln>
            <a:solidFill>
              <a:schemeClr val="tx1"/>
            </a:solidFill>
          </a:ln>
        </p:spPr>
      </p:pic>
      <p:sp>
        <p:nvSpPr>
          <p:cNvPr id="2" name="Rectangle 1"/>
          <p:cNvSpPr/>
          <p:nvPr/>
        </p:nvSpPr>
        <p:spPr>
          <a:xfrm>
            <a:off x="1043608" y="753840"/>
            <a:ext cx="7704484" cy="744819"/>
          </a:xfrm>
          <a:prstGeom prst="rect">
            <a:avLst/>
          </a:prstGeom>
        </p:spPr>
        <p:txBody>
          <a:bodyPr wrap="square">
            <a:spAutoFit/>
          </a:bodyPr>
          <a:lstStyle/>
          <a:p>
            <a:pPr lvl="0" algn="r">
              <a:spcBef>
                <a:spcPct val="20000"/>
              </a:spcBef>
            </a:pPr>
            <a:r>
              <a:rPr lang="en-GB" sz="2800" kern="0" dirty="0">
                <a:solidFill>
                  <a:srgbClr val="FFFFFF"/>
                </a:solidFill>
                <a:latin typeface="Century Gothic"/>
              </a:rPr>
              <a:t>Week </a:t>
            </a:r>
            <a:r>
              <a:rPr lang="en-GB" sz="2800" kern="0" dirty="0" smtClean="0">
                <a:solidFill>
                  <a:srgbClr val="FFFFFF"/>
                </a:solidFill>
                <a:latin typeface="Century Gothic"/>
              </a:rPr>
              <a:t>5:  </a:t>
            </a:r>
            <a:r>
              <a:rPr lang="en-GB" sz="2800" kern="0" dirty="0">
                <a:solidFill>
                  <a:srgbClr val="FFFFFF"/>
                </a:solidFill>
                <a:latin typeface="Century Gothic"/>
              </a:rPr>
              <a:t>the price and place of childhood</a:t>
            </a:r>
          </a:p>
          <a:p>
            <a:pPr lvl="0" algn="r">
              <a:spcBef>
                <a:spcPct val="20000"/>
              </a:spcBef>
            </a:pPr>
            <a:endParaRPr lang="en-GB" sz="1200" kern="0" dirty="0">
              <a:solidFill>
                <a:srgbClr val="FFFFFF"/>
              </a:solidFill>
              <a:latin typeface="Century Gothic"/>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55898" y="44410"/>
            <a:ext cx="8964116" cy="6832640"/>
          </a:xfrm>
          <a:prstGeom prst="rect">
            <a:avLst/>
          </a:prstGeom>
        </p:spPr>
        <p:txBody>
          <a:bodyPr wrap="square">
            <a:spAutoFit/>
          </a:bodyPr>
          <a:lstStyle/>
          <a:p>
            <a:r>
              <a:rPr lang="en-GB" sz="2000" b="1" dirty="0">
                <a:latin typeface="Perpetua Titling MT" panose="02020502060505020804" pitchFamily="18" charset="0"/>
              </a:rPr>
              <a:t>AIM(S)</a:t>
            </a:r>
          </a:p>
          <a:p>
            <a:pPr marL="342900" indent="-342900">
              <a:buFont typeface="Arial" panose="020B0604020202020204" pitchFamily="34" charset="0"/>
              <a:buChar char="•"/>
            </a:pPr>
            <a:r>
              <a:rPr lang="en-GB" sz="2100" dirty="0" smtClean="0"/>
              <a:t>To </a:t>
            </a:r>
            <a:r>
              <a:rPr lang="en-GB" sz="2100" dirty="0"/>
              <a:t>enable students to gain a complex, critically informed understanding of the historical construction and cultural significance of the child within two interconnected literary genres;</a:t>
            </a:r>
          </a:p>
          <a:p>
            <a:pPr marL="342900" indent="-342900">
              <a:buFont typeface="Arial" panose="020B0604020202020204" pitchFamily="34" charset="0"/>
              <a:buChar char="•"/>
            </a:pPr>
            <a:r>
              <a:rPr lang="en-GB" sz="2100" dirty="0"/>
              <a:t>To gain a critically informed understanding of key aspects of literature for children.</a:t>
            </a:r>
          </a:p>
          <a:p>
            <a:endParaRPr lang="en-GB" sz="1600" dirty="0"/>
          </a:p>
          <a:p>
            <a:r>
              <a:rPr lang="en-GB" sz="2000" b="1" dirty="0">
                <a:latin typeface="Perpetua Titling MT" panose="02020502060505020804" pitchFamily="18" charset="0"/>
              </a:rPr>
              <a:t>LEARNING OUTCOMES</a:t>
            </a:r>
          </a:p>
          <a:p>
            <a:pPr marL="457200" indent="-457200">
              <a:buFont typeface="+mj-lt"/>
              <a:buAutoNum type="arabicPeriod"/>
            </a:pPr>
            <a:r>
              <a:rPr lang="en-GB" sz="2100" dirty="0"/>
              <a:t>demonstrate  advanced and sustained understanding of the historical and cultural construction of the figure of the child;</a:t>
            </a:r>
          </a:p>
          <a:p>
            <a:pPr marL="457200" indent="-457200">
              <a:buFont typeface="+mj-lt"/>
              <a:buAutoNum type="arabicPeriod"/>
            </a:pPr>
            <a:r>
              <a:rPr lang="en-GB" sz="2100" dirty="0"/>
              <a:t>demonstrate a detailed knowledge and understanding of the cultural and historical significance of child figures in mainstream and children’s literary texts; </a:t>
            </a:r>
          </a:p>
          <a:p>
            <a:pPr marL="457200" indent="-457200">
              <a:buFont typeface="+mj-lt"/>
              <a:buAutoNum type="arabicPeriod"/>
            </a:pPr>
            <a:r>
              <a:rPr lang="en-GB" sz="2100" dirty="0"/>
              <a:t>account for the emergence of the child as a significant </a:t>
            </a:r>
            <a:r>
              <a:rPr lang="en-GB" sz="2100" dirty="0" err="1"/>
              <a:t>topos</a:t>
            </a:r>
            <a:r>
              <a:rPr lang="en-GB" sz="2100" dirty="0"/>
              <a:t>  within the development of the novel;</a:t>
            </a:r>
          </a:p>
          <a:p>
            <a:pPr marL="457200" indent="-457200">
              <a:buFont typeface="+mj-lt"/>
              <a:buAutoNum type="arabicPeriod"/>
            </a:pPr>
            <a:r>
              <a:rPr lang="en-GB" sz="2100" dirty="0"/>
              <a:t>demonstrate a critically informed understanding of the evolution of children’s literature and of its depictions of children;  </a:t>
            </a:r>
          </a:p>
          <a:p>
            <a:pPr marL="457200" indent="-457200">
              <a:buFont typeface="+mj-lt"/>
              <a:buAutoNum type="arabicPeriod"/>
            </a:pPr>
            <a:r>
              <a:rPr lang="en-GB" sz="2100" dirty="0"/>
              <a:t>employ a range of different critical and theoretical perspectives in order to make informed readings of literary texts.</a:t>
            </a:r>
          </a:p>
        </p:txBody>
      </p:sp>
    </p:spTree>
    <p:extLst>
      <p:ext uri="{BB962C8B-B14F-4D97-AF65-F5344CB8AC3E}">
        <p14:creationId xmlns:p14="http://schemas.microsoft.com/office/powerpoint/2010/main" val="219307464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ext Box 2"/>
          <p:cNvSpPr txBox="1">
            <a:spLocks noChangeArrowheads="1"/>
          </p:cNvSpPr>
          <p:nvPr/>
        </p:nvSpPr>
        <p:spPr bwMode="auto">
          <a:xfrm>
            <a:off x="1619250" y="549275"/>
            <a:ext cx="4897438" cy="457200"/>
          </a:xfrm>
          <a:prstGeom prst="rect">
            <a:avLst/>
          </a:prstGeom>
          <a:noFill/>
          <a:ln w="9525">
            <a:noFill/>
            <a:miter lim="800000"/>
            <a:headEnd/>
            <a:tailEnd/>
          </a:ln>
        </p:spPr>
        <p:txBody>
          <a:bodyPr>
            <a:spAutoFit/>
          </a:bodyPr>
          <a:lstStyle/>
          <a:p>
            <a:pPr>
              <a:spcBef>
                <a:spcPct val="50000"/>
              </a:spcBef>
            </a:pPr>
            <a:endParaRPr lang="en-US"/>
          </a:p>
        </p:txBody>
      </p:sp>
      <p:sp>
        <p:nvSpPr>
          <p:cNvPr id="8195" name="Text Box 3"/>
          <p:cNvSpPr txBox="1">
            <a:spLocks noChangeArrowheads="1"/>
          </p:cNvSpPr>
          <p:nvPr/>
        </p:nvSpPr>
        <p:spPr bwMode="auto">
          <a:xfrm>
            <a:off x="484668" y="1700808"/>
            <a:ext cx="8352766" cy="4343112"/>
          </a:xfrm>
          <a:prstGeom prst="rect">
            <a:avLst/>
          </a:prstGeom>
          <a:noFill/>
          <a:ln w="9525">
            <a:noFill/>
            <a:miter lim="800000"/>
            <a:headEnd/>
            <a:tailEnd/>
          </a:ln>
        </p:spPr>
        <p:txBody>
          <a:bodyPr wrap="square">
            <a:spAutoFit/>
          </a:bodyPr>
          <a:lstStyle/>
          <a:p>
            <a:pPr>
              <a:lnSpc>
                <a:spcPct val="110000"/>
              </a:lnSpc>
            </a:pPr>
            <a:r>
              <a:rPr lang="en-AU" sz="2300" dirty="0"/>
              <a:t>And </a:t>
            </a:r>
            <a:r>
              <a:rPr lang="en-AU" sz="2300" u="sng" dirty="0"/>
              <a:t>will moralists pretend to assert that this is the condition in which one-half of the human race should be encouraged to remain with listless inactivity and stupid acquiescence? </a:t>
            </a:r>
            <a:r>
              <a:rPr lang="en-AU" sz="2300" dirty="0"/>
              <a:t>Kind instructors! what were we created for? To remain, it may be said, innocent; they mean in a state of childhood We might as well never have been born, unless it were necessary that we should be created to enable man to acquire the noble privilege of reason, the power of discerning good from evil, whilst we lie down in the dust from whence we were taken, never to rise again. (chap. 4)</a:t>
            </a:r>
            <a:r>
              <a:rPr lang="en-GB" sz="2300" dirty="0"/>
              <a:t> </a:t>
            </a:r>
          </a:p>
        </p:txBody>
      </p:sp>
      <p:sp>
        <p:nvSpPr>
          <p:cNvPr id="4" name="Rectangle 3"/>
          <p:cNvSpPr/>
          <p:nvPr/>
        </p:nvSpPr>
        <p:spPr>
          <a:xfrm>
            <a:off x="304728" y="300821"/>
            <a:ext cx="8712646" cy="954107"/>
          </a:xfrm>
          <a:prstGeom prst="rect">
            <a:avLst/>
          </a:prstGeom>
        </p:spPr>
        <p:txBody>
          <a:bodyPr wrap="square">
            <a:spAutoFit/>
          </a:bodyPr>
          <a:lstStyle/>
          <a:p>
            <a:pPr algn="ctr">
              <a:defRPr/>
            </a:pPr>
            <a:r>
              <a:rPr lang="en-GB" sz="2800" dirty="0">
                <a:latin typeface="Perpetua Titling MT" panose="02020502060505020804" pitchFamily="18" charset="0"/>
                <a:ea typeface="+mj-ea"/>
                <a:cs typeface="+mj-cs"/>
              </a:rPr>
              <a:t>Powerlessness &amp; passivity: Wollstonecraft A Vindication of the Rights of Woman</a:t>
            </a:r>
            <a:r>
              <a:rPr lang="en-GB" sz="2800" dirty="0">
                <a:latin typeface="Perpetua Titling MT" panose="02020502060505020804" pitchFamily="18" charset="0"/>
              </a:rPr>
              <a:t>:</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3"/>
          <p:cNvSpPr>
            <a:spLocks noGrp="1" noChangeArrowheads="1"/>
          </p:cNvSpPr>
          <p:nvPr>
            <p:ph idx="1"/>
          </p:nvPr>
        </p:nvSpPr>
        <p:spPr>
          <a:xfrm>
            <a:off x="251520" y="684972"/>
            <a:ext cx="8892480" cy="6088559"/>
          </a:xfrm>
        </p:spPr>
        <p:txBody>
          <a:bodyPr>
            <a:normAutofit lnSpcReduction="10000"/>
          </a:bodyPr>
          <a:lstStyle/>
          <a:p>
            <a:pPr marL="88900" indent="-88900" eaLnBrk="1" hangingPunct="1">
              <a:lnSpc>
                <a:spcPct val="110000"/>
              </a:lnSpc>
              <a:spcBef>
                <a:spcPts val="0"/>
              </a:spcBef>
              <a:buFontTx/>
              <a:buNone/>
              <a:defRPr/>
            </a:pPr>
            <a:r>
              <a:rPr lang="en-GB" sz="2400" dirty="0"/>
              <a:t>	</a:t>
            </a:r>
            <a:r>
              <a:rPr lang="en-GB" sz="2300" dirty="0">
                <a:latin typeface="Century Gothic" pitchFamily="34" charset="0"/>
              </a:rPr>
              <a:t>About thirty years ago Miss Maria Ward, of Huntingdon, with </a:t>
            </a:r>
            <a:r>
              <a:rPr lang="en-GB" sz="2300" u="sng" dirty="0">
                <a:latin typeface="Century Gothic" pitchFamily="34" charset="0"/>
              </a:rPr>
              <a:t>only seven thousand pounds</a:t>
            </a:r>
            <a:r>
              <a:rPr lang="en-GB" sz="2300" dirty="0">
                <a:latin typeface="Century Gothic" pitchFamily="34" charset="0"/>
              </a:rPr>
              <a:t>, had the good luck to captivate Sir Thomas Bertram, of Mansfield Park, in the county of Northampton, and to be thereby raised to the rank of a baronet's lady, with all the comforts and consequences of an handsome house and large income. All Huntingdon exclaimed on the greatness of the match, and her uncle, the lawyer, himself, </a:t>
            </a:r>
            <a:r>
              <a:rPr lang="en-GB" sz="2300" u="sng" dirty="0">
                <a:latin typeface="Century Gothic" pitchFamily="34" charset="0"/>
              </a:rPr>
              <a:t>allowed her to be at least three thousand pounds short of any equitable claim to it. </a:t>
            </a:r>
            <a:r>
              <a:rPr lang="en-GB" sz="2300" dirty="0">
                <a:latin typeface="Century Gothic" pitchFamily="34" charset="0"/>
              </a:rPr>
              <a:t>She had two sisters to be benefited by her elevation; and such of their acquaintance as thought Miss Ward and Miss Frances quite as handsome as Miss Maria, </a:t>
            </a:r>
            <a:r>
              <a:rPr lang="en-GB" sz="2300" dirty="0">
                <a:latin typeface="Century Gothic" pitchFamily="34" charset="0"/>
              </a:rPr>
              <a:t>…. </a:t>
            </a:r>
            <a:r>
              <a:rPr lang="en-GB" sz="2300" dirty="0">
                <a:latin typeface="Century Gothic" pitchFamily="34" charset="0"/>
              </a:rPr>
              <a:t>But there certainly are not so many men of large fortune in the world as there are pretty women to deserve them. Miss Ward, at the end of half a dozen years, found herself obliged to be attached to the Rev. Mr. Norris, a friend of her brother-in-law, with scarcely any private fortune</a:t>
            </a:r>
          </a:p>
        </p:txBody>
      </p:sp>
      <p:sp>
        <p:nvSpPr>
          <p:cNvPr id="2" name="Rectangle 1"/>
          <p:cNvSpPr/>
          <p:nvPr/>
        </p:nvSpPr>
        <p:spPr>
          <a:xfrm>
            <a:off x="0" y="55781"/>
            <a:ext cx="9144000" cy="677108"/>
          </a:xfrm>
          <a:prstGeom prst="rect">
            <a:avLst/>
          </a:prstGeom>
        </p:spPr>
        <p:txBody>
          <a:bodyPr wrap="square">
            <a:spAutoFit/>
          </a:bodyPr>
          <a:lstStyle/>
          <a:p>
            <a:pPr algn="ctr"/>
            <a:r>
              <a:rPr lang="en-GB" sz="3800" kern="0" dirty="0">
                <a:latin typeface="Perpetua Titling MT" panose="02020502060505020804" pitchFamily="18" charset="0"/>
              </a:rPr>
              <a:t>Buying &amp; selling young women</a:t>
            </a:r>
            <a:endParaRPr lang="en-GB" sz="3800" kern="0" dirty="0">
              <a:latin typeface="Perpetua Titling MT" panose="02020502060505020804" pitchFamily="18"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ext Box 2"/>
          <p:cNvSpPr txBox="1">
            <a:spLocks noChangeArrowheads="1"/>
          </p:cNvSpPr>
          <p:nvPr/>
        </p:nvSpPr>
        <p:spPr bwMode="auto">
          <a:xfrm>
            <a:off x="395536" y="202460"/>
            <a:ext cx="8424936" cy="2985433"/>
          </a:xfrm>
          <a:prstGeom prst="rect">
            <a:avLst/>
          </a:prstGeom>
          <a:noFill/>
          <a:ln w="9525">
            <a:noFill/>
            <a:miter lim="800000"/>
            <a:headEnd/>
            <a:tailEnd/>
          </a:ln>
        </p:spPr>
        <p:txBody>
          <a:bodyPr wrap="square">
            <a:spAutoFit/>
          </a:bodyPr>
          <a:lstStyle/>
          <a:p>
            <a:pPr>
              <a:spcBef>
                <a:spcPts val="0"/>
              </a:spcBef>
            </a:pPr>
            <a:r>
              <a:rPr lang="en-GB" sz="2200" dirty="0" smtClean="0"/>
              <a:t>Miss </a:t>
            </a:r>
            <a:r>
              <a:rPr lang="en-GB" sz="2200" dirty="0"/>
              <a:t>Frances fared yet worse. Miss Ward's match, indeed, when it came to the point, was not contemptible: Sir Thomas being happily able to give his friend an income in the living of Mansfield; and Mr. and Mrs. Norris began their career of conjugal felicity with very little less than a thousand a year. But Miss Frances married, in the common phrase, to disoblige her family … by fixing on a lieutenant of marines, without education, fortune, or connexions.</a:t>
            </a:r>
            <a:endParaRPr lang="en-GB" sz="1200" dirty="0"/>
          </a:p>
          <a:p>
            <a:pPr algn="ctr">
              <a:spcBef>
                <a:spcPts val="0"/>
              </a:spcBef>
            </a:pPr>
            <a:r>
              <a:rPr lang="en-GB" sz="1200" i="1" dirty="0"/>
              <a:t>___________________________________________________</a:t>
            </a:r>
          </a:p>
        </p:txBody>
      </p:sp>
      <p:sp>
        <p:nvSpPr>
          <p:cNvPr id="2" name="Rectangle 1"/>
          <p:cNvSpPr/>
          <p:nvPr/>
        </p:nvSpPr>
        <p:spPr>
          <a:xfrm>
            <a:off x="395536" y="3284984"/>
            <a:ext cx="8208912" cy="3508653"/>
          </a:xfrm>
          <a:prstGeom prst="rect">
            <a:avLst/>
          </a:prstGeom>
        </p:spPr>
        <p:txBody>
          <a:bodyPr wrap="square">
            <a:spAutoFit/>
          </a:bodyPr>
          <a:lstStyle/>
          <a:p>
            <a:r>
              <a:rPr lang="en-GB" sz="2200" dirty="0"/>
              <a:t>They were a remarkably fine family</a:t>
            </a:r>
            <a:r>
              <a:rPr lang="en-GB" sz="2200" u="sng" dirty="0"/>
              <a:t>, the sons very well-looking, the daughters decidedly handsome, and all of them well-grown and forward of their age, </a:t>
            </a:r>
            <a:r>
              <a:rPr lang="en-GB" sz="2200" dirty="0"/>
              <a:t>which produced as striking a difference between the cousins in person, as education had given to their address; and no one would have supposed the girls so nearly of an age as they really were. There were in fact but two years between the youngest and Fanny. Julia Bertram was only twelve, and Maria but a year older</a:t>
            </a:r>
            <a:r>
              <a:rPr lang="en-GB" sz="2200" u="sng" dirty="0"/>
              <a:t>. The little visitor </a:t>
            </a:r>
            <a:r>
              <a:rPr lang="en-GB" sz="2200" u="sng" dirty="0" smtClean="0"/>
              <a:t> meanwhile </a:t>
            </a:r>
            <a:r>
              <a:rPr lang="en-GB" sz="2200" u="sng" dirty="0"/>
              <a:t>was as unhappy as possible.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14756" y="859550"/>
            <a:ext cx="8484806" cy="6032421"/>
          </a:xfrm>
          <a:prstGeom prst="rect">
            <a:avLst/>
          </a:prstGeom>
        </p:spPr>
        <p:txBody>
          <a:bodyPr wrap="square">
            <a:spAutoFit/>
          </a:bodyPr>
          <a:lstStyle/>
          <a:p>
            <a:r>
              <a:rPr lang="en-GB" sz="2300" i="1" dirty="0" smtClean="0"/>
              <a:t>Mansfield </a:t>
            </a:r>
            <a:r>
              <a:rPr lang="en-GB" sz="2300" i="1" dirty="0"/>
              <a:t>Park </a:t>
            </a:r>
            <a:r>
              <a:rPr lang="en-GB" sz="2300" dirty="0"/>
              <a:t>is Jane Austen's one novel </a:t>
            </a:r>
            <a:r>
              <a:rPr lang="en-GB" sz="2300" u="sng" dirty="0"/>
              <a:t>in which the life </a:t>
            </a:r>
            <a:r>
              <a:rPr lang="en-GB" sz="2300" u="sng" dirty="0" smtClean="0"/>
              <a:t>of the </a:t>
            </a:r>
            <a:r>
              <a:rPr lang="en-GB" sz="2300" u="sng" dirty="0"/>
              <a:t>family takes precedence over the life of the individual. </a:t>
            </a:r>
            <a:r>
              <a:rPr lang="en-GB" sz="2300" dirty="0" smtClean="0"/>
              <a:t>Other Austen </a:t>
            </a:r>
            <a:r>
              <a:rPr lang="en-GB" sz="2300" dirty="0"/>
              <a:t>heroines spring into relief against the background of </a:t>
            </a:r>
            <a:r>
              <a:rPr lang="en-GB" sz="2300" dirty="0" smtClean="0"/>
              <a:t>their </a:t>
            </a:r>
            <a:r>
              <a:rPr lang="en-GB" sz="2300" dirty="0"/>
              <a:t>families, but Fanny Price recedes. She shrinks, clings, and </a:t>
            </a:r>
            <a:r>
              <a:rPr lang="en-GB" sz="2300" dirty="0" smtClean="0"/>
              <a:t>hides </a:t>
            </a:r>
            <a:r>
              <a:rPr lang="en-GB" sz="2300" dirty="0"/>
              <a:t>herself. Her </a:t>
            </a:r>
            <a:r>
              <a:rPr lang="en-GB" sz="2300" dirty="0" smtClean="0"/>
              <a:t>‘favorite indulgence’ </a:t>
            </a:r>
            <a:r>
              <a:rPr lang="en-GB" sz="2300" dirty="0"/>
              <a:t>is </a:t>
            </a:r>
            <a:r>
              <a:rPr lang="en-GB" sz="2300" dirty="0" smtClean="0"/>
              <a:t>‘of </a:t>
            </a:r>
            <a:r>
              <a:rPr lang="en-GB" sz="2300" dirty="0"/>
              <a:t>being suffered to sit </a:t>
            </a:r>
            <a:r>
              <a:rPr lang="en-GB" sz="2300" dirty="0" smtClean="0"/>
              <a:t>silent and </a:t>
            </a:r>
            <a:r>
              <a:rPr lang="en-GB" sz="2300" dirty="0"/>
              <a:t>unattended to.' She is stubbornly a part and not a </a:t>
            </a:r>
            <a:r>
              <a:rPr lang="en-GB" sz="2300" dirty="0" smtClean="0"/>
              <a:t>whole...</a:t>
            </a:r>
            <a:endParaRPr lang="en-GB" sz="2300" dirty="0"/>
          </a:p>
          <a:p>
            <a:r>
              <a:rPr lang="en-GB" sz="2300" dirty="0"/>
              <a:t> Family theorists Ivan </a:t>
            </a:r>
            <a:r>
              <a:rPr lang="en-GB" sz="2300" dirty="0" err="1"/>
              <a:t>Boszormenyi</a:t>
            </a:r>
            <a:r>
              <a:rPr lang="en-GB" sz="2300" dirty="0"/>
              <a:t>-Nagy and Geraldine M. Spark argue that beginning in the eighteenth century there was a vacuum created with the loss of a sense of divine justice; to fill this vacuum they maintain</a:t>
            </a:r>
            <a:r>
              <a:rPr lang="en-GB" sz="2300" u="sng" dirty="0"/>
              <a:t>, a family "justice system"-a ledger of family debts and credits-developed, in which "family debts function like a kind of 'original sin</a:t>
            </a:r>
            <a:r>
              <a:rPr lang="en-GB" sz="2300" u="sng" dirty="0" smtClean="0"/>
              <a:t>'. </a:t>
            </a:r>
          </a:p>
          <a:p>
            <a:r>
              <a:rPr lang="en-GB" sz="2000" dirty="0" smtClean="0"/>
              <a:t>Paula </a:t>
            </a:r>
            <a:r>
              <a:rPr lang="en-GB" sz="2000" dirty="0"/>
              <a:t>Marantz Cohen, ‘Stabilizing the Family System at Mansfield Park’, </a:t>
            </a:r>
            <a:r>
              <a:rPr lang="en-GB" sz="2000" i="1" dirty="0"/>
              <a:t>ELH</a:t>
            </a:r>
            <a:r>
              <a:rPr lang="en-GB" sz="2000" dirty="0"/>
              <a:t>, Vol. 54, No. 3 (Autumn, 1987</a:t>
            </a:r>
            <a:r>
              <a:rPr lang="en-GB" sz="2000" dirty="0" smtClean="0"/>
              <a:t>), 669-693: 669].</a:t>
            </a:r>
            <a:endParaRPr lang="en-GB" dirty="0"/>
          </a:p>
          <a:p>
            <a:endParaRPr lang="en-GB" dirty="0"/>
          </a:p>
        </p:txBody>
      </p:sp>
      <p:sp>
        <p:nvSpPr>
          <p:cNvPr id="3" name="Rectangle 2"/>
          <p:cNvSpPr/>
          <p:nvPr/>
        </p:nvSpPr>
        <p:spPr>
          <a:xfrm>
            <a:off x="253514" y="129956"/>
            <a:ext cx="8546048" cy="707886"/>
          </a:xfrm>
          <a:prstGeom prst="rect">
            <a:avLst/>
          </a:prstGeom>
        </p:spPr>
        <p:txBody>
          <a:bodyPr wrap="square">
            <a:spAutoFit/>
          </a:bodyPr>
          <a:lstStyle/>
          <a:p>
            <a:pPr algn="ctr"/>
            <a:r>
              <a:rPr lang="en-GB" sz="4000" kern="0" dirty="0" smtClean="0">
                <a:latin typeface="Perpetua Titling MT" panose="02020502060505020804" pitchFamily="18" charset="0"/>
              </a:rPr>
              <a:t>The bourgeois family</a:t>
            </a:r>
            <a:endParaRPr lang="en-GB" sz="2800" dirty="0">
              <a:latin typeface="Perpetua Titling MT" panose="02020502060505020804" pitchFamily="18" charset="0"/>
            </a:endParaRPr>
          </a:p>
        </p:txBody>
      </p:sp>
    </p:spTree>
    <p:extLst>
      <p:ext uri="{BB962C8B-B14F-4D97-AF65-F5344CB8AC3E}">
        <p14:creationId xmlns:p14="http://schemas.microsoft.com/office/powerpoint/2010/main" val="24835278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82774" y="899062"/>
            <a:ext cx="8352928" cy="5755422"/>
          </a:xfrm>
          <a:prstGeom prst="rect">
            <a:avLst/>
          </a:prstGeom>
        </p:spPr>
        <p:txBody>
          <a:bodyPr wrap="square">
            <a:spAutoFit/>
          </a:bodyPr>
          <a:lstStyle/>
          <a:p>
            <a:r>
              <a:rPr lang="en-GB" dirty="0" smtClean="0"/>
              <a:t>  </a:t>
            </a:r>
            <a:r>
              <a:rPr lang="en-GB" sz="2300" dirty="0" smtClean="0"/>
              <a:t>assumes </a:t>
            </a:r>
            <a:r>
              <a:rPr lang="en-GB" sz="2300" dirty="0"/>
              <a:t>a view of the family </a:t>
            </a:r>
            <a:r>
              <a:rPr lang="en-GB" sz="2300" dirty="0" smtClean="0"/>
              <a:t>in </a:t>
            </a:r>
            <a:r>
              <a:rPr lang="en-GB" sz="2300" dirty="0"/>
              <a:t>which </a:t>
            </a:r>
            <a:r>
              <a:rPr lang="en-GB" sz="2300" u="sng" dirty="0"/>
              <a:t>individual </a:t>
            </a:r>
            <a:r>
              <a:rPr lang="en-GB" sz="2300" u="sng" dirty="0" err="1"/>
              <a:t>behavior</a:t>
            </a:r>
            <a:r>
              <a:rPr lang="en-GB" sz="2300" u="sng" dirty="0"/>
              <a:t> has meaning only when studied in </a:t>
            </a:r>
            <a:r>
              <a:rPr lang="en-GB" sz="2300" u="sng" dirty="0" smtClean="0"/>
              <a:t>relation </a:t>
            </a:r>
            <a:r>
              <a:rPr lang="en-GB" sz="2300" u="sng" dirty="0"/>
              <a:t>to the </a:t>
            </a:r>
            <a:r>
              <a:rPr lang="en-GB" sz="2300" u="sng" dirty="0" err="1"/>
              <a:t>behavior</a:t>
            </a:r>
            <a:r>
              <a:rPr lang="en-GB" sz="2300" u="sng" dirty="0"/>
              <a:t> of all other family members</a:t>
            </a:r>
            <a:r>
              <a:rPr lang="en-GB" sz="2300" u="sng" dirty="0" smtClean="0"/>
              <a:t>. </a:t>
            </a:r>
            <a:r>
              <a:rPr lang="en-GB" sz="2300" dirty="0"/>
              <a:t>Used in </a:t>
            </a:r>
            <a:r>
              <a:rPr lang="en-GB" sz="2300" dirty="0" smtClean="0"/>
              <a:t>conjunction </a:t>
            </a:r>
            <a:r>
              <a:rPr lang="en-GB" sz="2300" dirty="0"/>
              <a:t>with and as a critique of psychoanalytic theory and </a:t>
            </a:r>
            <a:r>
              <a:rPr lang="en-GB" sz="2300" dirty="0" smtClean="0"/>
              <a:t>alongside </a:t>
            </a:r>
            <a:r>
              <a:rPr lang="en-GB" sz="2300" dirty="0"/>
              <a:t>recent theories of history and anthropology, family systems </a:t>
            </a:r>
            <a:r>
              <a:rPr lang="en-GB" sz="2300" dirty="0" smtClean="0"/>
              <a:t>ideas </a:t>
            </a:r>
            <a:r>
              <a:rPr lang="en-GB" sz="2300" dirty="0"/>
              <a:t>provide a new perspective from which to trace the evolution </a:t>
            </a:r>
            <a:r>
              <a:rPr lang="en-GB" sz="2300" dirty="0" smtClean="0"/>
              <a:t>and </a:t>
            </a:r>
            <a:r>
              <a:rPr lang="en-GB" sz="2300" dirty="0" err="1" smtClean="0"/>
              <a:t>analyze</a:t>
            </a:r>
            <a:r>
              <a:rPr lang="en-GB" sz="2300" dirty="0" smtClean="0"/>
              <a:t> </a:t>
            </a:r>
            <a:r>
              <a:rPr lang="en-GB" sz="2300" dirty="0"/>
              <a:t>the structure of the nuclear family. This approach has </a:t>
            </a:r>
            <a:r>
              <a:rPr lang="en-GB" sz="2300" dirty="0" smtClean="0"/>
              <a:t>special </a:t>
            </a:r>
            <a:r>
              <a:rPr lang="en-GB" sz="2300" dirty="0"/>
              <a:t>applicability to </a:t>
            </a:r>
            <a:r>
              <a:rPr lang="en-GB" sz="2300" i="1" dirty="0"/>
              <a:t>Mansfield Park</a:t>
            </a:r>
            <a:r>
              <a:rPr lang="en-GB" sz="2300" dirty="0"/>
              <a:t>, a novel about a family, written at a crucial juncture in the social history of the family. </a:t>
            </a:r>
            <a:r>
              <a:rPr lang="en-GB" sz="2300" dirty="0" smtClean="0"/>
              <a:t> </a:t>
            </a:r>
            <a:r>
              <a:rPr lang="en-GB" dirty="0" smtClean="0"/>
              <a:t>				</a:t>
            </a:r>
            <a:r>
              <a:rPr lang="en-GB" sz="2000" dirty="0" smtClean="0"/>
              <a:t>[</a:t>
            </a:r>
            <a:r>
              <a:rPr lang="en-GB" sz="2000" dirty="0"/>
              <a:t>Cohen, </a:t>
            </a:r>
            <a:r>
              <a:rPr lang="en-GB" sz="2000" dirty="0" smtClean="0"/>
              <a:t>671]</a:t>
            </a:r>
          </a:p>
          <a:p>
            <a:endParaRPr lang="en-GB" sz="2000" dirty="0"/>
          </a:p>
          <a:p>
            <a:r>
              <a:rPr lang="en-GB" sz="2300" dirty="0"/>
              <a:t> … familial improvement in Mansfield Park can be viewed as a kind of </a:t>
            </a:r>
            <a:r>
              <a:rPr lang="en-GB" sz="2300" u="sng" dirty="0"/>
              <a:t>relational eugenics that focuses on the quality of the interactive bond rather than the quality of the blood </a:t>
            </a:r>
            <a:r>
              <a:rPr lang="en-GB" sz="2300" u="sng" dirty="0" smtClean="0"/>
              <a:t>line.   </a:t>
            </a:r>
            <a:r>
              <a:rPr lang="en-GB" u="sng" dirty="0" smtClean="0"/>
              <a:t>		 		</a:t>
            </a:r>
            <a:r>
              <a:rPr lang="en-GB" sz="1800" u="sng" dirty="0" smtClean="0"/>
              <a:t>[</a:t>
            </a:r>
            <a:r>
              <a:rPr lang="en-GB" sz="2000" dirty="0" smtClean="0"/>
              <a:t>Cohen</a:t>
            </a:r>
            <a:r>
              <a:rPr lang="en-GB" sz="2000" dirty="0"/>
              <a:t>, </a:t>
            </a:r>
            <a:r>
              <a:rPr lang="en-GB" sz="2000" dirty="0" smtClean="0"/>
              <a:t>678]</a:t>
            </a:r>
            <a:endParaRPr lang="en-GB" dirty="0">
              <a:solidFill>
                <a:srgbClr val="FFFF00"/>
              </a:solidFill>
            </a:endParaRPr>
          </a:p>
        </p:txBody>
      </p:sp>
      <p:sp>
        <p:nvSpPr>
          <p:cNvPr id="3" name="Rectangle 2"/>
          <p:cNvSpPr/>
          <p:nvPr/>
        </p:nvSpPr>
        <p:spPr>
          <a:xfrm>
            <a:off x="647006" y="251937"/>
            <a:ext cx="7344816" cy="646331"/>
          </a:xfrm>
          <a:prstGeom prst="rect">
            <a:avLst/>
          </a:prstGeom>
        </p:spPr>
        <p:txBody>
          <a:bodyPr wrap="square">
            <a:spAutoFit/>
          </a:bodyPr>
          <a:lstStyle/>
          <a:p>
            <a:pPr algn="ctr"/>
            <a:r>
              <a:rPr lang="en-GB" sz="3600" kern="0" dirty="0">
                <a:latin typeface="Perpetua Titling MT" panose="02020502060505020804" pitchFamily="18" charset="0"/>
              </a:rPr>
              <a:t>family systems theory</a:t>
            </a:r>
          </a:p>
        </p:txBody>
      </p:sp>
    </p:spTree>
    <p:extLst>
      <p:ext uri="{BB962C8B-B14F-4D97-AF65-F5344CB8AC3E}">
        <p14:creationId xmlns:p14="http://schemas.microsoft.com/office/powerpoint/2010/main" val="17219721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80262" y="404664"/>
            <a:ext cx="8352928" cy="6186309"/>
          </a:xfrm>
          <a:prstGeom prst="rect">
            <a:avLst/>
          </a:prstGeom>
        </p:spPr>
        <p:txBody>
          <a:bodyPr wrap="square">
            <a:spAutoFit/>
          </a:bodyPr>
          <a:lstStyle/>
          <a:p>
            <a:r>
              <a:rPr lang="en-GB" sz="2200" dirty="0"/>
              <a:t>Afraid of everybody, ashamed of herself, and longing for the home she had left, she knew not how to look up, and could scarcely speak to be heard, or without crying. </a:t>
            </a:r>
            <a:r>
              <a:rPr lang="en-GB" sz="2200" u="sng" dirty="0"/>
              <a:t>Mrs. Norris had been talking to her the whole way from Northampton of her wonderful good fortune, and the extraordinary degree of gratitude and good behaviour which it ought to produce, and her consciousness of misery was therefore increased by the idea of its being a wicked thing for her not to be happy. </a:t>
            </a:r>
            <a:r>
              <a:rPr lang="en-GB" sz="2200" dirty="0"/>
              <a:t>The fatigue, too, of so long a journey, became soon no trifling evil. In vain were the well-meant </a:t>
            </a:r>
            <a:r>
              <a:rPr lang="en-GB" sz="2200" dirty="0" err="1"/>
              <a:t>condescensions</a:t>
            </a:r>
            <a:r>
              <a:rPr lang="en-GB" sz="2200" dirty="0"/>
              <a:t> of Sir Thomas, and all the officious prognostications of Mrs. Norris that she would be a good girl; in vain did Lady Bertram smile and make her sit on the sofa with herself and pug, and vain was even the sight of a gooseberry tart towards giving her comfort; she could scarcely swallow two mouthfuls before tears interrupted her, </a:t>
            </a:r>
            <a:r>
              <a:rPr lang="en-GB" sz="2200" dirty="0" smtClean="0"/>
              <a:t>and </a:t>
            </a:r>
            <a:r>
              <a:rPr lang="en-GB" sz="2200" dirty="0"/>
              <a:t>sleep seeming to be her likeliest friend, she was taken to finish her sorrows in bed. </a:t>
            </a:r>
          </a:p>
        </p:txBody>
      </p:sp>
    </p:spTree>
    <p:extLst>
      <p:ext uri="{BB962C8B-B14F-4D97-AF65-F5344CB8AC3E}">
        <p14:creationId xmlns:p14="http://schemas.microsoft.com/office/powerpoint/2010/main" val="14704709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3"/>
          <p:cNvSpPr>
            <a:spLocks noGrp="1" noChangeArrowheads="1"/>
          </p:cNvSpPr>
          <p:nvPr>
            <p:ph idx="1"/>
          </p:nvPr>
        </p:nvSpPr>
        <p:spPr>
          <a:xfrm>
            <a:off x="15652" y="836712"/>
            <a:ext cx="8661970" cy="5755322"/>
          </a:xfrm>
        </p:spPr>
        <p:txBody>
          <a:bodyPr/>
          <a:lstStyle/>
          <a:p>
            <a:pPr eaLnBrk="1" hangingPunct="1">
              <a:spcBef>
                <a:spcPts val="0"/>
              </a:spcBef>
              <a:buFontTx/>
              <a:buNone/>
              <a:defRPr/>
            </a:pPr>
            <a:r>
              <a:rPr lang="en-GB" sz="2400" b="1" dirty="0">
                <a:latin typeface="+mj-lt"/>
              </a:rPr>
              <a:t>  </a:t>
            </a:r>
            <a:r>
              <a:rPr lang="en-GB" sz="2200" dirty="0"/>
              <a:t>	</a:t>
            </a:r>
            <a:r>
              <a:rPr lang="en-GB" sz="2200" dirty="0">
                <a:latin typeface="Century Gothic" pitchFamily="34" charset="0"/>
              </a:rPr>
              <a:t>A niece of ours, Sir Thomas, I may say, or at least of yours, would not grow up in this neighbourhood without many advantages. I don't say she would be so handsome as her cousins. I dare say she would not; but she would be introduced into the society of this country under such very favourable circumstances as, in all human probability, would get her a creditable establishment. </a:t>
            </a:r>
            <a:r>
              <a:rPr lang="en-GB" sz="2200" u="sng" dirty="0">
                <a:latin typeface="Century Gothic" pitchFamily="34" charset="0"/>
              </a:rPr>
              <a:t>You are thinking of your sons—but do not you know that, of all things upon earth, that is the least likely to happen, brought up as they would be, always together like brothers and sisters? It is morally impossible</a:t>
            </a:r>
            <a:r>
              <a:rPr lang="en-GB" sz="2200" dirty="0">
                <a:latin typeface="Century Gothic" pitchFamily="34" charset="0"/>
              </a:rPr>
              <a:t>. I never knew an instance of it. It is, in fact, the only sure way of providing against the connexion. Suppose her a pretty girl, and seen by Tom or Edmund for the first time seven years hence, and I dare say there would be mischief. </a:t>
            </a:r>
          </a:p>
        </p:txBody>
      </p:sp>
      <p:sp>
        <p:nvSpPr>
          <p:cNvPr id="2" name="Rectangle 1"/>
          <p:cNvSpPr/>
          <p:nvPr/>
        </p:nvSpPr>
        <p:spPr>
          <a:xfrm>
            <a:off x="323528" y="54471"/>
            <a:ext cx="9073008" cy="584775"/>
          </a:xfrm>
          <a:prstGeom prst="rect">
            <a:avLst/>
          </a:prstGeom>
        </p:spPr>
        <p:txBody>
          <a:bodyPr wrap="square">
            <a:spAutoFit/>
          </a:bodyPr>
          <a:lstStyle/>
          <a:p>
            <a:r>
              <a:rPr lang="en-GB" sz="3200" kern="0" dirty="0" smtClean="0">
                <a:latin typeface="Perpetua Titling MT" panose="02020502060505020804" pitchFamily="18" charset="0"/>
              </a:rPr>
              <a:t>Evoking &amp; dispelling transgression</a:t>
            </a:r>
            <a:endParaRPr lang="en-GB" sz="3200" dirty="0">
              <a:latin typeface="Perpetua Titling MT" panose="02020502060505020804" pitchFamily="18"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28" y="260648"/>
            <a:ext cx="8568952" cy="6408712"/>
          </a:xfrm>
        </p:spPr>
        <p:txBody>
          <a:bodyPr>
            <a:normAutofit lnSpcReduction="10000"/>
          </a:bodyPr>
          <a:lstStyle/>
          <a:p>
            <a:pPr marL="457200" indent="0">
              <a:buNone/>
            </a:pPr>
            <a:r>
              <a:rPr lang="en-GB" sz="2200" dirty="0">
                <a:latin typeface="Century Gothic" pitchFamily="34" charset="0"/>
              </a:rPr>
              <a:t>The very idea of her having been suffered to grow up at a distance from us all in poverty and neglect, would be enough to make either of the dear, sweet-tempered boys in love with her. But breed her up with them from this time, and suppose her even to have the beauty of an angel, and she will never be more to either than a sister." </a:t>
            </a:r>
            <a:r>
              <a:rPr lang="en-GB" sz="2200" dirty="0">
                <a:latin typeface="Century Gothic" pitchFamily="34" charset="0"/>
              </a:rPr>
              <a:t> </a:t>
            </a:r>
            <a:r>
              <a:rPr lang="en-GB" sz="2200" dirty="0">
                <a:latin typeface="Century Gothic" pitchFamily="34" charset="0"/>
              </a:rPr>
              <a:t>[Mrs Norris to Sir Thomas]</a:t>
            </a:r>
          </a:p>
          <a:p>
            <a:pPr marL="0" indent="0" algn="ctr">
              <a:buNone/>
            </a:pPr>
            <a:r>
              <a:rPr lang="en-GB" sz="2400" dirty="0" smtClean="0"/>
              <a:t>--------</a:t>
            </a:r>
          </a:p>
          <a:p>
            <a:pPr marL="95250" indent="0">
              <a:buNone/>
            </a:pPr>
            <a:r>
              <a:rPr lang="en-GB" sz="2400" dirty="0">
                <a:latin typeface="Century Gothic" pitchFamily="34" charset="0"/>
              </a:rPr>
              <a:t>Mrs</a:t>
            </a:r>
            <a:r>
              <a:rPr lang="en-GB" sz="2400" dirty="0">
                <a:latin typeface="Century Gothic" pitchFamily="34" charset="0"/>
              </a:rPr>
              <a:t>. Norris does not foresee a new affective order for the family in which a marriage between cousins, far from being impossible, will perform a much-needed structural role. </a:t>
            </a:r>
            <a:r>
              <a:rPr lang="en-GB" sz="2400" dirty="0">
                <a:latin typeface="Century Gothic" pitchFamily="34" charset="0"/>
              </a:rPr>
              <a:t>… </a:t>
            </a:r>
            <a:r>
              <a:rPr lang="en-GB" sz="2400" u="sng" dirty="0">
                <a:latin typeface="Century Gothic" pitchFamily="34" charset="0"/>
              </a:rPr>
              <a:t>The </a:t>
            </a:r>
            <a:r>
              <a:rPr lang="en-GB" sz="2400" u="sng" dirty="0">
                <a:latin typeface="Century Gothic" pitchFamily="34" charset="0"/>
              </a:rPr>
              <a:t>prohibition of incest is where nature transcends itself… sparks the formation of a new and more complex type of structure and is superimposed upon the simpler structures of physical life through </a:t>
            </a:r>
            <a:r>
              <a:rPr lang="en-GB" sz="2400" u="sng" dirty="0">
                <a:latin typeface="Century Gothic" pitchFamily="34" charset="0"/>
              </a:rPr>
              <a:t>integration</a:t>
            </a:r>
            <a:r>
              <a:rPr lang="en-GB" sz="2400" dirty="0">
                <a:latin typeface="Century Gothic" pitchFamily="34" charset="0"/>
              </a:rPr>
              <a:t>.  	</a:t>
            </a:r>
          </a:p>
          <a:p>
            <a:pPr marL="0" indent="0" algn="r">
              <a:buNone/>
            </a:pPr>
            <a:r>
              <a:rPr lang="en-GB" sz="2400" dirty="0" smtClean="0"/>
              <a:t>		    [</a:t>
            </a:r>
            <a:r>
              <a:rPr lang="en-GB" sz="2000" dirty="0"/>
              <a:t>Levi-Strauss on the origin of the incest prohibition in primitive </a:t>
            </a:r>
            <a:r>
              <a:rPr lang="en-GB" sz="2000" dirty="0" smtClean="0"/>
              <a:t>society; </a:t>
            </a:r>
            <a:r>
              <a:rPr lang="en-GB" sz="2000" dirty="0"/>
              <a:t>quoted </a:t>
            </a:r>
            <a:r>
              <a:rPr lang="en-GB" sz="2000" dirty="0" smtClean="0"/>
              <a:t>Cohen: 672].</a:t>
            </a:r>
            <a:endParaRPr lang="en-GB" sz="2000" dirty="0"/>
          </a:p>
          <a:p>
            <a:endParaRPr lang="en-GB" sz="2800" dirty="0"/>
          </a:p>
        </p:txBody>
      </p:sp>
    </p:spTree>
    <p:extLst>
      <p:ext uri="{BB962C8B-B14F-4D97-AF65-F5344CB8AC3E}">
        <p14:creationId xmlns:p14="http://schemas.microsoft.com/office/powerpoint/2010/main" val="26417773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05592" y="2060848"/>
            <a:ext cx="8569325" cy="3685624"/>
          </a:xfrm>
          <a:prstGeom prst="rect">
            <a:avLst/>
          </a:prstGeom>
        </p:spPr>
        <p:txBody>
          <a:bodyPr>
            <a:spAutoFit/>
          </a:bodyPr>
          <a:lstStyle/>
          <a:p>
            <a:pPr>
              <a:spcAft>
                <a:spcPts val="600"/>
              </a:spcAft>
              <a:defRPr/>
            </a:pPr>
            <a:endParaRPr lang="en-GB" sz="1050" b="1" dirty="0"/>
          </a:p>
          <a:p>
            <a:pPr>
              <a:spcAft>
                <a:spcPts val="600"/>
              </a:spcAft>
              <a:defRPr/>
            </a:pPr>
            <a:r>
              <a:rPr lang="en-GB" dirty="0"/>
              <a:t>From melodrama, sex and violence to realism, repression and the effects of trauma: the case of Fanny</a:t>
            </a:r>
          </a:p>
          <a:p>
            <a:pPr>
              <a:spcAft>
                <a:spcPts val="600"/>
              </a:spcAft>
              <a:defRPr/>
            </a:pPr>
            <a:endParaRPr lang="en-GB" sz="1400" dirty="0"/>
          </a:p>
          <a:p>
            <a:pPr>
              <a:spcAft>
                <a:spcPts val="600"/>
              </a:spcAft>
              <a:defRPr/>
            </a:pPr>
            <a:r>
              <a:rPr lang="en-GB" u="sng" dirty="0"/>
              <a:t>Useful links</a:t>
            </a:r>
          </a:p>
          <a:p>
            <a:pPr>
              <a:spcAft>
                <a:spcPts val="600"/>
              </a:spcAft>
              <a:defRPr/>
            </a:pPr>
            <a:r>
              <a:rPr lang="en-GB" dirty="0"/>
              <a:t>Jacqueline </a:t>
            </a:r>
            <a:r>
              <a:rPr lang="en-GB" dirty="0" err="1"/>
              <a:t>Banerjee</a:t>
            </a:r>
            <a:r>
              <a:rPr lang="en-GB" dirty="0"/>
              <a:t>, ‘Ideas of Childhood in Victorian Children’s Fiction: The Child as Innocent’ </a:t>
            </a:r>
            <a:r>
              <a:rPr lang="en-GB" sz="2000" dirty="0">
                <a:solidFill>
                  <a:srgbClr val="FFFF00"/>
                </a:solidFill>
                <a:hlinkClick r:id="rId2"/>
              </a:rPr>
              <a:t>http://www.victorianweb.org/genre/childlit/childhood1.html</a:t>
            </a:r>
            <a:r>
              <a:rPr lang="en-GB" sz="2000" dirty="0">
                <a:solidFill>
                  <a:srgbClr val="FFFF00"/>
                </a:solidFill>
              </a:rPr>
              <a:t>  </a:t>
            </a:r>
            <a:endParaRPr lang="en-GB" dirty="0">
              <a:solidFill>
                <a:srgbClr val="FFFF00"/>
              </a:solidFill>
            </a:endParaRPr>
          </a:p>
          <a:p>
            <a:pPr>
              <a:spcAft>
                <a:spcPts val="600"/>
              </a:spcAft>
              <a:defRPr/>
            </a:pPr>
            <a:r>
              <a:rPr lang="en-GB" dirty="0"/>
              <a:t>  ----   ‘The Child Within’ </a:t>
            </a:r>
            <a:r>
              <a:rPr lang="en-GB" sz="2000" dirty="0">
                <a:hlinkClick r:id="rId3"/>
              </a:rPr>
              <a:t>http://www.victorianweb.org/genre/childlit/childhood3.html</a:t>
            </a:r>
            <a:r>
              <a:rPr lang="en-GB" sz="2000" dirty="0"/>
              <a:t>  </a:t>
            </a:r>
            <a:endParaRPr lang="en-GB" dirty="0"/>
          </a:p>
        </p:txBody>
      </p:sp>
      <p:sp>
        <p:nvSpPr>
          <p:cNvPr id="5" name="Rectangle 4"/>
          <p:cNvSpPr/>
          <p:nvPr/>
        </p:nvSpPr>
        <p:spPr>
          <a:xfrm>
            <a:off x="215899" y="597617"/>
            <a:ext cx="8748713" cy="880241"/>
          </a:xfrm>
          <a:prstGeom prst="rect">
            <a:avLst/>
          </a:prstGeom>
        </p:spPr>
        <p:txBody>
          <a:bodyPr wrap="square">
            <a:spAutoFit/>
          </a:bodyPr>
          <a:lstStyle/>
          <a:p>
            <a:pPr>
              <a:lnSpc>
                <a:spcPct val="80000"/>
              </a:lnSpc>
              <a:defRPr/>
            </a:pPr>
            <a:r>
              <a:rPr lang="en-GB" sz="3200" dirty="0">
                <a:latin typeface="Perpetua Titling MT" panose="02020502060505020804" pitchFamily="18" charset="0"/>
              </a:rPr>
              <a:t>NOVELS &amp; DEVELOPMENT OF THE GOTHIC ARENA : DIGGING INSIDE THE FAMILY</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3"/>
          <p:cNvSpPr>
            <a:spLocks noGrp="1" noChangeArrowheads="1"/>
          </p:cNvSpPr>
          <p:nvPr>
            <p:ph idx="1"/>
          </p:nvPr>
        </p:nvSpPr>
        <p:spPr>
          <a:xfrm>
            <a:off x="-28178" y="764704"/>
            <a:ext cx="8820472" cy="5931893"/>
          </a:xfrm>
        </p:spPr>
        <p:txBody>
          <a:bodyPr/>
          <a:lstStyle/>
          <a:p>
            <a:pPr eaLnBrk="1" hangingPunct="1">
              <a:lnSpc>
                <a:spcPct val="90000"/>
              </a:lnSpc>
              <a:spcBef>
                <a:spcPts val="0"/>
              </a:spcBef>
              <a:buFontTx/>
              <a:buNone/>
            </a:pPr>
            <a:r>
              <a:rPr lang="en-GB" sz="2400" dirty="0">
                <a:latin typeface="Garamond" panose="02020404030301010803" pitchFamily="18" charset="0"/>
              </a:rPr>
              <a:t>    "</a:t>
            </a:r>
            <a:r>
              <a:rPr lang="en-GB" sz="2600" dirty="0">
                <a:latin typeface="Garamond" panose="02020404030301010803" pitchFamily="18" charset="0"/>
              </a:rPr>
              <a:t>Who would believe that this punishment of a child, received at eight years by the hand of a woman of thirty, has decided my tastes, my desires, my passions, myself, for the rest of my life</a:t>
            </a:r>
            <a:r>
              <a:rPr lang="en-GB" sz="2600" dirty="0" smtClean="0">
                <a:latin typeface="Garamond" panose="02020404030301010803" pitchFamily="18" charset="0"/>
              </a:rPr>
              <a:t>?"</a:t>
            </a:r>
          </a:p>
          <a:p>
            <a:pPr eaLnBrk="1" hangingPunct="1">
              <a:spcBef>
                <a:spcPts val="0"/>
              </a:spcBef>
              <a:buFontTx/>
              <a:buNone/>
            </a:pPr>
            <a:endParaRPr lang="en-GB" sz="1000" dirty="0">
              <a:latin typeface="Garamond" panose="02020404030301010803" pitchFamily="18" charset="0"/>
            </a:endParaRPr>
          </a:p>
          <a:p>
            <a:pPr eaLnBrk="1" hangingPunct="1">
              <a:spcBef>
                <a:spcPts val="0"/>
              </a:spcBef>
              <a:buFontTx/>
              <a:buNone/>
            </a:pPr>
            <a:r>
              <a:rPr lang="en-GB" sz="2500" dirty="0"/>
              <a:t> 	</a:t>
            </a:r>
            <a:r>
              <a:rPr lang="en-GB" sz="2200" dirty="0">
                <a:latin typeface="Century Gothic" panose="020B0502020202020204" pitchFamily="34" charset="0"/>
              </a:rPr>
              <a:t>Memories of </a:t>
            </a:r>
            <a:r>
              <a:rPr lang="en-GB" sz="2200" dirty="0" err="1">
                <a:latin typeface="Century Gothic" panose="020B0502020202020204" pitchFamily="34" charset="0"/>
              </a:rPr>
              <a:t>Bossey</a:t>
            </a:r>
            <a:r>
              <a:rPr lang="en-GB" sz="2200" dirty="0">
                <a:latin typeface="Century Gothic" panose="020B0502020202020204" pitchFamily="34" charset="0"/>
              </a:rPr>
              <a:t> </a:t>
            </a:r>
            <a:r>
              <a:rPr lang="en-GB" sz="2200" u="sng" dirty="0">
                <a:latin typeface="Century Gothic" panose="020B0502020202020204" pitchFamily="34" charset="0"/>
              </a:rPr>
              <a:t>determined not only his sensual tastes but also his moral character. </a:t>
            </a:r>
            <a:r>
              <a:rPr lang="en-GB" sz="2200" dirty="0">
                <a:latin typeface="Century Gothic" panose="020B0502020202020204" pitchFamily="34" charset="0"/>
              </a:rPr>
              <a:t>It was there that he was falsely accused of breaking the teeth of the comb of Mlle </a:t>
            </a:r>
            <a:r>
              <a:rPr lang="en-GB" sz="2200" dirty="0" err="1">
                <a:latin typeface="Century Gothic" panose="020B0502020202020204" pitchFamily="34" charset="0"/>
              </a:rPr>
              <a:t>Lambercier</a:t>
            </a:r>
            <a:r>
              <a:rPr lang="en-GB" sz="2200" dirty="0">
                <a:latin typeface="Century Gothic" panose="020B0502020202020204" pitchFamily="34" charset="0"/>
              </a:rPr>
              <a:t>. This experience of injustice was so traumatic for the child Rousseau … even as he wrote his autobiographical account: "I feel as I write this that my pulse is rising again. These moments will always be present to me if I live to be a hundred thousand. This first feeling for violence and injustice has remained so profoundly engraved in my soul that every idea that relates to it restores to me my first </a:t>
            </a:r>
            <a:r>
              <a:rPr lang="en-GB" sz="2200" dirty="0" smtClean="0">
                <a:latin typeface="Century Gothic" panose="020B0502020202020204" pitchFamily="34" charset="0"/>
              </a:rPr>
              <a:t>emotion“. </a:t>
            </a:r>
          </a:p>
          <a:p>
            <a:pPr algn="r" eaLnBrk="1" hangingPunct="1">
              <a:lnSpc>
                <a:spcPct val="80000"/>
              </a:lnSpc>
              <a:buFontTx/>
              <a:buNone/>
            </a:pPr>
            <a:r>
              <a:rPr lang="en-GB" sz="2000" dirty="0" smtClean="0">
                <a:latin typeface="Garamond" panose="02020404030301010803" pitchFamily="18" charset="0"/>
              </a:rPr>
              <a:t>Larry </a:t>
            </a:r>
            <a:r>
              <a:rPr lang="en-GB" sz="2000" dirty="0">
                <a:latin typeface="Garamond" panose="02020404030301010803" pitchFamily="18" charset="0"/>
              </a:rPr>
              <a:t>Wolff , ‘Then I Imagine a Child: The Idea of Childhood </a:t>
            </a:r>
            <a:endParaRPr lang="en-GB" sz="2000" dirty="0" smtClean="0">
              <a:latin typeface="Garamond" panose="02020404030301010803" pitchFamily="18" charset="0"/>
            </a:endParaRPr>
          </a:p>
          <a:p>
            <a:pPr algn="r" eaLnBrk="1" hangingPunct="1">
              <a:lnSpc>
                <a:spcPct val="80000"/>
              </a:lnSpc>
              <a:buFontTx/>
              <a:buNone/>
            </a:pPr>
            <a:r>
              <a:rPr lang="en-GB" sz="2000" dirty="0" smtClean="0">
                <a:latin typeface="Garamond" panose="02020404030301010803" pitchFamily="18" charset="0"/>
              </a:rPr>
              <a:t>and the Philosophy </a:t>
            </a:r>
            <a:r>
              <a:rPr lang="en-GB" sz="2000" dirty="0">
                <a:latin typeface="Garamond" panose="02020404030301010803" pitchFamily="18" charset="0"/>
              </a:rPr>
              <a:t>of Memory in the Enlightenment’ pp. 377-8</a:t>
            </a:r>
            <a:endParaRPr lang="en-GB" sz="2000" dirty="0">
              <a:latin typeface="Garamond" panose="02020404030301010803" pitchFamily="18" charset="0"/>
              <a:hlinkClick r:id="rId2"/>
            </a:endParaRPr>
          </a:p>
          <a:p>
            <a:pPr algn="r" eaLnBrk="1" hangingPunct="1">
              <a:lnSpc>
                <a:spcPct val="80000"/>
              </a:lnSpc>
              <a:buFontTx/>
              <a:buNone/>
            </a:pPr>
            <a:r>
              <a:rPr lang="en-GB" sz="1800" dirty="0">
                <a:hlinkClick r:id="rId2"/>
              </a:rPr>
              <a:t>http://</a:t>
            </a:r>
            <a:r>
              <a:rPr lang="en-GB" sz="1800" dirty="0" smtClean="0">
                <a:hlinkClick r:id="rId2"/>
              </a:rPr>
              <a:t>muse.jhu.edu/journals/eighteenth-century_studies/v031/31.4wolff.html</a:t>
            </a:r>
            <a:endParaRPr lang="en-GB" sz="1800" dirty="0"/>
          </a:p>
        </p:txBody>
      </p:sp>
      <p:sp>
        <p:nvSpPr>
          <p:cNvPr id="3" name="Rectangle 2"/>
          <p:cNvSpPr/>
          <p:nvPr/>
        </p:nvSpPr>
        <p:spPr>
          <a:xfrm>
            <a:off x="-126366" y="41429"/>
            <a:ext cx="9450894" cy="584775"/>
          </a:xfrm>
          <a:prstGeom prst="rect">
            <a:avLst/>
          </a:prstGeom>
        </p:spPr>
        <p:txBody>
          <a:bodyPr wrap="square">
            <a:spAutoFit/>
          </a:bodyPr>
          <a:lstStyle/>
          <a:p>
            <a:pPr algn="ctr">
              <a:defRPr/>
            </a:pPr>
            <a:r>
              <a:rPr lang="en-GB" sz="3200" dirty="0">
                <a:latin typeface="+mj-lt"/>
              </a:rPr>
              <a:t>ROUSSEAU ON CHILDHOOD </a:t>
            </a:r>
            <a:r>
              <a:rPr lang="en-GB" sz="3200" dirty="0" smtClean="0">
                <a:latin typeface="+mj-lt"/>
              </a:rPr>
              <a:t>EXPERIENCE</a:t>
            </a:r>
            <a:endParaRPr lang="en-GB" sz="3200" dirty="0">
              <a:latin typeface="+mj-lt"/>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3"/>
          <p:cNvSpPr>
            <a:spLocks noGrp="1" noChangeArrowheads="1"/>
          </p:cNvSpPr>
          <p:nvPr>
            <p:ph idx="1"/>
          </p:nvPr>
        </p:nvSpPr>
        <p:spPr>
          <a:xfrm>
            <a:off x="323528" y="1340768"/>
            <a:ext cx="8291513" cy="5109181"/>
          </a:xfrm>
        </p:spPr>
        <p:txBody>
          <a:bodyPr>
            <a:normAutofit/>
          </a:bodyPr>
          <a:lstStyle/>
          <a:p>
            <a:pPr marL="0" indent="0" eaLnBrk="1" hangingPunct="1">
              <a:spcBef>
                <a:spcPts val="0"/>
              </a:spcBef>
              <a:spcAft>
                <a:spcPts val="600"/>
              </a:spcAft>
              <a:buNone/>
            </a:pPr>
            <a:r>
              <a:rPr lang="en-US" sz="2300" dirty="0">
                <a:latin typeface="Century Gothic" panose="020B0502020202020204" pitchFamily="34" charset="0"/>
              </a:rPr>
              <a:t>“has fear utterly confounded </a:t>
            </a:r>
            <a:r>
              <a:rPr lang="en-US" sz="2300" dirty="0" smtClean="0">
                <a:latin typeface="Century Gothic" panose="020B0502020202020204" pitchFamily="34" charset="0"/>
              </a:rPr>
              <a:t>you?” </a:t>
            </a:r>
            <a:r>
              <a:rPr lang="en-US" sz="2300" dirty="0">
                <a:latin typeface="Century Gothic" panose="020B0502020202020204" pitchFamily="34" charset="0"/>
              </a:rPr>
              <a:t>Then, again stepping towards her, and seizing her wrist, he repeated the demand in a tone of desperation.</a:t>
            </a:r>
          </a:p>
          <a:p>
            <a:pPr marL="0" indent="0" eaLnBrk="1" hangingPunct="1">
              <a:spcBef>
                <a:spcPts val="0"/>
              </a:spcBef>
              <a:spcAft>
                <a:spcPts val="600"/>
              </a:spcAft>
              <a:buFontTx/>
              <a:buNone/>
            </a:pPr>
            <a:r>
              <a:rPr lang="en-US" sz="2300" dirty="0" smtClean="0">
                <a:latin typeface="Century Gothic" panose="020B0502020202020204" pitchFamily="34" charset="0"/>
              </a:rPr>
              <a:t>“</a:t>
            </a:r>
            <a:r>
              <a:rPr lang="en-US" sz="2300" dirty="0">
                <a:latin typeface="Century Gothic" panose="020B0502020202020204" pitchFamily="34" charset="0"/>
              </a:rPr>
              <a:t>Alas! he is dead! or I should not now want a protector</a:t>
            </a:r>
            <a:r>
              <a:rPr lang="en-US" sz="2300" dirty="0" smtClean="0">
                <a:latin typeface="Century Gothic" panose="020B0502020202020204" pitchFamily="34" charset="0"/>
              </a:rPr>
              <a:t>,” replied </a:t>
            </a:r>
            <a:r>
              <a:rPr lang="en-US" sz="2300" dirty="0" err="1">
                <a:latin typeface="Century Gothic" panose="020B0502020202020204" pitchFamily="34" charset="0"/>
              </a:rPr>
              <a:t>Ellena</a:t>
            </a:r>
            <a:r>
              <a:rPr lang="en-US" sz="2300" dirty="0">
                <a:latin typeface="Century Gothic" panose="020B0502020202020204" pitchFamily="34" charset="0"/>
              </a:rPr>
              <a:t>, shrinking from his grasp, and weeping.</a:t>
            </a:r>
          </a:p>
          <a:p>
            <a:pPr marL="0" indent="0" eaLnBrk="1" hangingPunct="1">
              <a:spcBef>
                <a:spcPts val="0"/>
              </a:spcBef>
              <a:spcAft>
                <a:spcPts val="600"/>
              </a:spcAft>
              <a:buFontTx/>
              <a:buNone/>
            </a:pPr>
            <a:r>
              <a:rPr lang="en-US" sz="2300" dirty="0" smtClean="0">
                <a:latin typeface="Century Gothic" panose="020B0502020202020204" pitchFamily="34" charset="0"/>
              </a:rPr>
              <a:t>“</a:t>
            </a:r>
            <a:r>
              <a:rPr lang="en-US" sz="2300" dirty="0">
                <a:latin typeface="Century Gothic" panose="020B0502020202020204" pitchFamily="34" charset="0"/>
              </a:rPr>
              <a:t>You trifle,” said </a:t>
            </a:r>
            <a:r>
              <a:rPr lang="en-US" sz="2300" dirty="0" err="1">
                <a:latin typeface="Century Gothic" panose="020B0502020202020204" pitchFamily="34" charset="0"/>
              </a:rPr>
              <a:t>Schedoni</a:t>
            </a:r>
            <a:r>
              <a:rPr lang="en-US" sz="2300" dirty="0">
                <a:latin typeface="Century Gothic" panose="020B0502020202020204" pitchFamily="34" charset="0"/>
              </a:rPr>
              <a:t>, with a terrible look, “I once more demand an answer — whose picture?” </a:t>
            </a:r>
          </a:p>
          <a:p>
            <a:pPr marL="0" indent="0" eaLnBrk="1" hangingPunct="1">
              <a:spcBef>
                <a:spcPts val="0"/>
              </a:spcBef>
              <a:spcAft>
                <a:spcPts val="600"/>
              </a:spcAft>
              <a:buFontTx/>
              <a:buNone/>
            </a:pPr>
            <a:r>
              <a:rPr lang="en-US" sz="2300" dirty="0" err="1" smtClean="0">
                <a:latin typeface="Century Gothic" panose="020B0502020202020204" pitchFamily="34" charset="0"/>
              </a:rPr>
              <a:t>Ellena</a:t>
            </a:r>
            <a:r>
              <a:rPr lang="en-US" sz="2300" dirty="0" smtClean="0">
                <a:latin typeface="Century Gothic" panose="020B0502020202020204" pitchFamily="34" charset="0"/>
              </a:rPr>
              <a:t> </a:t>
            </a:r>
            <a:r>
              <a:rPr lang="en-US" sz="2300" dirty="0">
                <a:latin typeface="Century Gothic" panose="020B0502020202020204" pitchFamily="34" charset="0"/>
              </a:rPr>
              <a:t>lifted </a:t>
            </a:r>
            <a:r>
              <a:rPr lang="en-US" sz="2300" u="sng" dirty="0">
                <a:latin typeface="Century Gothic" panose="020B0502020202020204" pitchFamily="34" charset="0"/>
              </a:rPr>
              <a:t>it, gazed upon it for a moment, and then pressing it to her lips said, “This was my father.”</a:t>
            </a:r>
          </a:p>
          <a:p>
            <a:pPr marL="0" indent="0" eaLnBrk="1" hangingPunct="1">
              <a:spcBef>
                <a:spcPts val="0"/>
              </a:spcBef>
              <a:spcAft>
                <a:spcPts val="600"/>
              </a:spcAft>
              <a:buFontTx/>
              <a:buNone/>
            </a:pPr>
            <a:r>
              <a:rPr lang="en-US" sz="2300" dirty="0" smtClean="0">
                <a:latin typeface="Century Gothic" panose="020B0502020202020204" pitchFamily="34" charset="0"/>
              </a:rPr>
              <a:t>“</a:t>
            </a:r>
            <a:r>
              <a:rPr lang="en-US" sz="2300" dirty="0">
                <a:latin typeface="Century Gothic" panose="020B0502020202020204" pitchFamily="34" charset="0"/>
              </a:rPr>
              <a:t>Your father!” he repeated in an inward voice, “your father!” and shuddering, turned away</a:t>
            </a:r>
          </a:p>
          <a:p>
            <a:pPr marL="457200" indent="-457200" eaLnBrk="1" hangingPunct="1">
              <a:spcBef>
                <a:spcPts val="0"/>
              </a:spcBef>
              <a:buFontTx/>
              <a:buNone/>
            </a:pPr>
            <a:r>
              <a:rPr lang="en-US" sz="800" i="1" dirty="0">
                <a:latin typeface="Century Gothic" panose="020B0502020202020204" pitchFamily="34" charset="0"/>
              </a:rPr>
              <a:t>			</a:t>
            </a:r>
          </a:p>
          <a:p>
            <a:pPr marL="457200" indent="-457200" algn="r" eaLnBrk="1" hangingPunct="1">
              <a:spcBef>
                <a:spcPts val="0"/>
              </a:spcBef>
              <a:buNone/>
            </a:pPr>
            <a:r>
              <a:rPr lang="en-US" sz="2200" dirty="0">
                <a:latin typeface="Century Gothic" panose="020B0502020202020204" pitchFamily="34" charset="0"/>
              </a:rPr>
              <a:t>			</a:t>
            </a:r>
            <a:r>
              <a:rPr lang="en-US" sz="2200" dirty="0" smtClean="0">
                <a:latin typeface="Century Gothic" panose="020B0502020202020204" pitchFamily="34" charset="0"/>
              </a:rPr>
              <a:t>	</a:t>
            </a:r>
            <a:r>
              <a:rPr lang="en-US" sz="2000" dirty="0" smtClean="0">
                <a:latin typeface="Century Gothic" panose="020B0502020202020204" pitchFamily="34" charset="0"/>
              </a:rPr>
              <a:t>Ann </a:t>
            </a:r>
            <a:r>
              <a:rPr lang="en-US" sz="2000" dirty="0">
                <a:latin typeface="Century Gothic" panose="020B0502020202020204" pitchFamily="34" charset="0"/>
              </a:rPr>
              <a:t>Radcliffe,</a:t>
            </a:r>
            <a:r>
              <a:rPr lang="en-US" sz="2000" i="1" dirty="0">
                <a:latin typeface="Century Gothic" panose="020B0502020202020204" pitchFamily="34" charset="0"/>
              </a:rPr>
              <a:t> The Italian</a:t>
            </a:r>
            <a:r>
              <a:rPr lang="en-US" sz="2000" dirty="0">
                <a:latin typeface="Century Gothic" panose="020B0502020202020204" pitchFamily="34" charset="0"/>
              </a:rPr>
              <a:t>, </a:t>
            </a:r>
            <a:r>
              <a:rPr lang="en-US" sz="2000" dirty="0" smtClean="0">
                <a:latin typeface="Century Gothic" panose="020B0502020202020204" pitchFamily="34" charset="0"/>
              </a:rPr>
              <a:t>1797 Chap</a:t>
            </a:r>
            <a:r>
              <a:rPr lang="en-US" sz="2000" dirty="0">
                <a:latin typeface="Century Gothic" panose="020B0502020202020204" pitchFamily="34" charset="0"/>
              </a:rPr>
              <a:t>. </a:t>
            </a:r>
            <a:r>
              <a:rPr lang="en-US" sz="2000" dirty="0" smtClean="0">
                <a:latin typeface="Century Gothic" panose="020B0502020202020204" pitchFamily="34" charset="0"/>
              </a:rPr>
              <a:t>19</a:t>
            </a:r>
            <a:endParaRPr lang="en-GB" sz="2000" dirty="0">
              <a:latin typeface="Century Gothic" panose="020B0502020202020204" pitchFamily="34" charset="0"/>
            </a:endParaRPr>
          </a:p>
        </p:txBody>
      </p:sp>
      <p:sp>
        <p:nvSpPr>
          <p:cNvPr id="3" name="Rectangle 2"/>
          <p:cNvSpPr/>
          <p:nvPr/>
        </p:nvSpPr>
        <p:spPr>
          <a:xfrm>
            <a:off x="179512" y="260648"/>
            <a:ext cx="8964488" cy="867930"/>
          </a:xfrm>
          <a:prstGeom prst="rect">
            <a:avLst/>
          </a:prstGeom>
        </p:spPr>
        <p:txBody>
          <a:bodyPr wrap="square">
            <a:spAutoFit/>
          </a:bodyPr>
          <a:lstStyle/>
          <a:p>
            <a:pPr>
              <a:lnSpc>
                <a:spcPct val="90000"/>
              </a:lnSpc>
              <a:defRPr/>
            </a:pPr>
            <a:r>
              <a:rPr lang="en-GB" sz="2800" dirty="0" smtClean="0">
                <a:latin typeface="Perpetua Titling MT" panose="02020502060505020804" pitchFamily="18" charset="0"/>
              </a:rPr>
              <a:t>GOTHIC </a:t>
            </a:r>
            <a:r>
              <a:rPr lang="en-GB" sz="2800" dirty="0">
                <a:latin typeface="Perpetua Titling MT" panose="02020502060505020804" pitchFamily="18" charset="0"/>
              </a:rPr>
              <a:t>PRETEXTS: </a:t>
            </a:r>
            <a:r>
              <a:rPr lang="en-GB" sz="2800" dirty="0">
                <a:latin typeface="Perpetua Titling MT" panose="02020502060505020804" pitchFamily="18" charset="0"/>
              </a:rPr>
              <a:t>fathers &amp; (grown-up) daughters </a:t>
            </a:r>
            <a:r>
              <a:rPr lang="en-GB" sz="2800" dirty="0" smtClean="0">
                <a:latin typeface="Perpetua Titling MT" panose="02020502060505020804" pitchFamily="18" charset="0"/>
              </a:rPr>
              <a:t>- shadows </a:t>
            </a:r>
            <a:r>
              <a:rPr lang="en-GB" sz="2800" dirty="0">
                <a:latin typeface="Perpetua Titling MT" panose="02020502060505020804" pitchFamily="18" charset="0"/>
              </a:rPr>
              <a:t>of sex &amp; </a:t>
            </a:r>
            <a:r>
              <a:rPr lang="en-GB" sz="2800" dirty="0" smtClean="0">
                <a:latin typeface="Perpetua Titling MT" panose="02020502060505020804" pitchFamily="18" charset="0"/>
              </a:rPr>
              <a:t>violence</a:t>
            </a:r>
            <a:endParaRPr lang="en-GB" sz="2800" dirty="0">
              <a:latin typeface="Perpetua Titling MT" panose="02020502060505020804" pitchFamily="18"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3"/>
          <p:cNvSpPr>
            <a:spLocks noGrp="1" noChangeArrowheads="1"/>
          </p:cNvSpPr>
          <p:nvPr>
            <p:ph idx="1"/>
          </p:nvPr>
        </p:nvSpPr>
        <p:spPr>
          <a:xfrm>
            <a:off x="380603" y="744057"/>
            <a:ext cx="8490298" cy="6113943"/>
          </a:xfrm>
        </p:spPr>
        <p:txBody>
          <a:bodyPr/>
          <a:lstStyle/>
          <a:p>
            <a:pPr marL="0" indent="0" eaLnBrk="1" hangingPunct="1">
              <a:lnSpc>
                <a:spcPct val="110000"/>
              </a:lnSpc>
              <a:spcBef>
                <a:spcPts val="0"/>
              </a:spcBef>
              <a:buFontTx/>
              <a:buNone/>
              <a:defRPr/>
            </a:pPr>
            <a:r>
              <a:rPr lang="en-GB" sz="1800" dirty="0" smtClean="0">
                <a:latin typeface="Century Gothic" panose="020B0502020202020204" pitchFamily="34" charset="0"/>
              </a:rPr>
              <a:t>"</a:t>
            </a:r>
            <a:r>
              <a:rPr lang="en-GB" sz="2200" dirty="0">
                <a:latin typeface="Century Gothic" panose="020B0502020202020204" pitchFamily="34" charset="0"/>
              </a:rPr>
              <a:t>It is with considerable difficulty that I remember the original era of my being; all the events of that period appear confused and indistinct</a:t>
            </a:r>
            <a:r>
              <a:rPr lang="en-GB" sz="2200" u="sng" dirty="0">
                <a:latin typeface="Century Gothic" panose="020B0502020202020204" pitchFamily="34" charset="0"/>
              </a:rPr>
              <a:t>. A strange multiplicity of sensations seized me, and I saw, felt, heard, and smelt at the same time; and it was, indeed, a long time before I learned to distinguish between the operations of my various senses. </a:t>
            </a:r>
            <a:r>
              <a:rPr lang="en-GB" sz="2200" dirty="0">
                <a:latin typeface="Century Gothic" panose="020B0502020202020204" pitchFamily="34" charset="0"/>
              </a:rPr>
              <a:t>By degrees, I remember, a stronger light pressed upon my nerves, so that I was obliged to shut my eyes. Darkness then came over me and troubled me, but hardly had I felt this when, by opening my eyes, as I now suppose, the light poured in upon me again. I walked and, I believe, descended, but I presently found a great alteration in my sensations. Before, dark and opaque bodies had surrounded me, impervious to my touch or sight; but I now found that I could wander on at liberty, with no obstacles which I could not either  surmount or avoid</a:t>
            </a:r>
            <a:r>
              <a:rPr lang="en-GB" sz="2200" dirty="0" smtClean="0">
                <a:latin typeface="Century Gothic" panose="020B0502020202020204" pitchFamily="34" charset="0"/>
              </a:rPr>
              <a:t>. The light became more and more oppressive to me, and the</a:t>
            </a:r>
            <a:endParaRPr lang="en-GB" sz="2200" dirty="0">
              <a:latin typeface="Century Gothic" panose="020B0502020202020204" pitchFamily="34" charset="0"/>
            </a:endParaRPr>
          </a:p>
        </p:txBody>
      </p:sp>
      <p:sp>
        <p:nvSpPr>
          <p:cNvPr id="2" name="Rectangle 1"/>
          <p:cNvSpPr/>
          <p:nvPr/>
        </p:nvSpPr>
        <p:spPr>
          <a:xfrm>
            <a:off x="107504" y="116632"/>
            <a:ext cx="9036496" cy="486287"/>
          </a:xfrm>
          <a:prstGeom prst="rect">
            <a:avLst/>
          </a:prstGeom>
        </p:spPr>
        <p:txBody>
          <a:bodyPr wrap="square">
            <a:spAutoFit/>
          </a:bodyPr>
          <a:lstStyle/>
          <a:p>
            <a:pPr marL="342900" lvl="0" indent="-342900" algn="ctr">
              <a:lnSpc>
                <a:spcPct val="80000"/>
              </a:lnSpc>
              <a:spcBef>
                <a:spcPct val="20000"/>
              </a:spcBef>
              <a:defRPr/>
            </a:pPr>
            <a:r>
              <a:rPr lang="en-GB" kern="0" dirty="0">
                <a:latin typeface="Century Gothic"/>
              </a:rPr>
              <a:t>2. </a:t>
            </a:r>
            <a:r>
              <a:rPr lang="en-GB" sz="1800" kern="0" dirty="0">
                <a:latin typeface="Century Gothic"/>
              </a:rPr>
              <a:t> </a:t>
            </a:r>
            <a:r>
              <a:rPr lang="en-GB" sz="3200" kern="0" dirty="0">
                <a:latin typeface="Perpetua Titling MT" panose="02020502060505020804" pitchFamily="18" charset="0"/>
              </a:rPr>
              <a:t>GOTHIC PRETEXTS: CHILD DEVELOPMENT </a:t>
            </a:r>
            <a:endParaRPr lang="en-GB" sz="2000" kern="0" dirty="0">
              <a:latin typeface="Perpetua Titling MT" panose="02020502060505020804" pitchFamily="18" charset="0"/>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28" y="260648"/>
            <a:ext cx="8568952" cy="6480720"/>
          </a:xfrm>
        </p:spPr>
        <p:txBody>
          <a:bodyPr/>
          <a:lstStyle/>
          <a:p>
            <a:pPr marL="0" indent="0">
              <a:lnSpc>
                <a:spcPct val="110000"/>
              </a:lnSpc>
              <a:buNone/>
            </a:pPr>
            <a:r>
              <a:rPr lang="en-GB" sz="2200" dirty="0">
                <a:latin typeface="Century Gothic" panose="020B0502020202020204" pitchFamily="34" charset="0"/>
              </a:rPr>
              <a:t>heat wearying me as I walked, I sought a place where I could receive </a:t>
            </a:r>
            <a:r>
              <a:rPr lang="en-GB" sz="2200" dirty="0" smtClean="0">
                <a:latin typeface="Century Gothic" panose="020B0502020202020204" pitchFamily="34" charset="0"/>
              </a:rPr>
              <a:t>shade near </a:t>
            </a:r>
            <a:r>
              <a:rPr lang="en-GB" sz="2200" dirty="0">
                <a:latin typeface="Century Gothic" panose="020B0502020202020204" pitchFamily="34" charset="0"/>
              </a:rPr>
              <a:t>Ingolstadt; and here I lay by the side of a brook resting from my fatigue, until </a:t>
            </a:r>
            <a:r>
              <a:rPr lang="en-GB" sz="2200" u="sng" dirty="0">
                <a:latin typeface="Century Gothic" panose="020B0502020202020204" pitchFamily="34" charset="0"/>
              </a:rPr>
              <a:t>I felt tormented by hunger and thirst. </a:t>
            </a:r>
            <a:r>
              <a:rPr lang="en-GB" sz="2200" dirty="0">
                <a:latin typeface="Century Gothic" panose="020B0502020202020204" pitchFamily="34" charset="0"/>
              </a:rPr>
              <a:t>This roused me from my nearly dormant state, and I ate some berries which I found hanging on the trees or lying on the ground. I slaked my thirst at the brook, and then lying down, was overcome by sleep. </a:t>
            </a:r>
          </a:p>
          <a:p>
            <a:pPr marL="0" indent="0">
              <a:lnSpc>
                <a:spcPct val="110000"/>
              </a:lnSpc>
              <a:buNone/>
            </a:pPr>
            <a:r>
              <a:rPr lang="en-GB" sz="2200" dirty="0">
                <a:latin typeface="Century Gothic" panose="020B0502020202020204" pitchFamily="34" charset="0"/>
              </a:rPr>
              <a:t>	 “… I was a poor, helpless, miserable wretch; I knew, and could distinguish, nothing; but feeling pain invade me on all sides, I sat down and wept.</a:t>
            </a:r>
          </a:p>
          <a:p>
            <a:pPr marL="0" indent="0">
              <a:lnSpc>
                <a:spcPct val="110000"/>
              </a:lnSpc>
              <a:buNone/>
            </a:pPr>
            <a:r>
              <a:rPr lang="en-GB" sz="2200" dirty="0">
                <a:latin typeface="Century Gothic" panose="020B0502020202020204" pitchFamily="34" charset="0"/>
              </a:rPr>
              <a:t>  	 … No distinct ideas occupied my mind; all was confused</a:t>
            </a:r>
            <a:r>
              <a:rPr lang="en-GB" sz="2200" u="sng" dirty="0">
                <a:latin typeface="Century Gothic" panose="020B0502020202020204" pitchFamily="34" charset="0"/>
              </a:rPr>
              <a:t>. I felt light, and hunger, and thirst, and darkness; innumerable sounds rang in my ears, and on all sides various scents saluted me</a:t>
            </a:r>
            <a:r>
              <a:rPr lang="en-GB" sz="2200" dirty="0">
                <a:latin typeface="Century Gothic" panose="020B0502020202020204" pitchFamily="34" charset="0"/>
              </a:rPr>
              <a:t>; the only object that I could distinguish was the bright moon, and I fixed my eyes on that with pleasure. </a:t>
            </a:r>
          </a:p>
          <a:p>
            <a:pPr marL="0" indent="0" algn="r">
              <a:buNone/>
            </a:pPr>
            <a:r>
              <a:rPr lang="en-GB" sz="2400" dirty="0">
                <a:latin typeface="Century Gothic" panose="020B0502020202020204" pitchFamily="34" charset="0"/>
              </a:rPr>
              <a:t>	</a:t>
            </a:r>
            <a:r>
              <a:rPr lang="en-GB" sz="2000" dirty="0">
                <a:latin typeface="Century Gothic" panose="020B0502020202020204" pitchFamily="34" charset="0"/>
              </a:rPr>
              <a:t> </a:t>
            </a:r>
            <a:r>
              <a:rPr lang="en-GB" sz="2000" i="1" dirty="0">
                <a:latin typeface="Century Gothic" panose="020B0502020202020204" pitchFamily="34" charset="0"/>
              </a:rPr>
              <a:t>Frankenstein,</a:t>
            </a:r>
            <a:r>
              <a:rPr lang="en-GB" sz="2000" dirty="0">
                <a:latin typeface="Century Gothic" panose="020B0502020202020204" pitchFamily="34" charset="0"/>
              </a:rPr>
              <a:t> 1818: </a:t>
            </a:r>
            <a:r>
              <a:rPr lang="en-GB" sz="2000" dirty="0" smtClean="0">
                <a:latin typeface="Century Gothic" panose="020B0502020202020204" pitchFamily="34" charset="0"/>
              </a:rPr>
              <a:t>chap11: the evolution of the ‘child’ </a:t>
            </a:r>
            <a:endParaRPr lang="en-GB" sz="1800" dirty="0">
              <a:latin typeface="Century Gothic" panose="020B0502020202020204" pitchFamily="34" charset="0"/>
            </a:endParaRPr>
          </a:p>
        </p:txBody>
      </p:sp>
    </p:spTree>
    <p:extLst>
      <p:ext uri="{BB962C8B-B14F-4D97-AF65-F5344CB8AC3E}">
        <p14:creationId xmlns:p14="http://schemas.microsoft.com/office/powerpoint/2010/main" val="24258172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ChangeArrowheads="1"/>
          </p:cNvSpPr>
          <p:nvPr/>
        </p:nvSpPr>
        <p:spPr bwMode="auto">
          <a:xfrm>
            <a:off x="323528" y="1590386"/>
            <a:ext cx="8641209" cy="4496616"/>
          </a:xfrm>
          <a:prstGeom prst="rect">
            <a:avLst/>
          </a:prstGeom>
          <a:noFill/>
          <a:ln w="9525">
            <a:noFill/>
            <a:miter lim="800000"/>
            <a:headEnd/>
            <a:tailEnd/>
          </a:ln>
        </p:spPr>
        <p:txBody>
          <a:bodyPr wrap="square" anchor="ctr">
            <a:spAutoFit/>
          </a:bodyPr>
          <a:lstStyle/>
          <a:p>
            <a:pPr>
              <a:lnSpc>
                <a:spcPct val="110000"/>
              </a:lnSpc>
            </a:pPr>
            <a:r>
              <a:rPr lang="en-GB" sz="2200" dirty="0"/>
              <a:t>The holiday allowed to the Miss </a:t>
            </a:r>
            <a:r>
              <a:rPr lang="en-GB" sz="2200" dirty="0" err="1"/>
              <a:t>Bertrams</a:t>
            </a:r>
            <a:r>
              <a:rPr lang="en-GB" sz="2200" dirty="0"/>
              <a:t> the next day, on purpose to afford leisure for getting acquainted with, and entertaining their young cousin, produced little union</a:t>
            </a:r>
            <a:r>
              <a:rPr lang="en-GB" sz="2200" u="sng" dirty="0"/>
              <a:t>. They could not but hold her cheap on finding that she had but two sashes, and had never learned French; and when they perceived her to be little struck with the duet they were so good as to play,</a:t>
            </a:r>
            <a:r>
              <a:rPr lang="en-GB" sz="2200" dirty="0">
                <a:solidFill>
                  <a:srgbClr val="FFFF00"/>
                </a:solidFill>
              </a:rPr>
              <a:t> </a:t>
            </a:r>
            <a:r>
              <a:rPr lang="en-GB" sz="2200" dirty="0"/>
              <a:t>they could do no more than make her a generous present of some of their least valued toys, and leave her to herself, while they adjourned to whatever might be the favourite holiday sport of the moment, making artificial flowers or wasting gold paper. </a:t>
            </a:r>
          </a:p>
          <a:p>
            <a:pPr algn="r"/>
            <a:r>
              <a:rPr lang="en-GB" sz="1900" dirty="0"/>
              <a:t>						</a:t>
            </a:r>
            <a:r>
              <a:rPr lang="en-GB" sz="2000" dirty="0"/>
              <a:t>(</a:t>
            </a:r>
            <a:r>
              <a:rPr lang="en-GB" sz="2000" i="1" dirty="0"/>
              <a:t>Mansfield Park)</a:t>
            </a:r>
            <a:endParaRPr lang="en-GB" sz="2000" dirty="0"/>
          </a:p>
        </p:txBody>
      </p:sp>
      <p:sp>
        <p:nvSpPr>
          <p:cNvPr id="3" name="Rectangle 2"/>
          <p:cNvSpPr/>
          <p:nvPr/>
        </p:nvSpPr>
        <p:spPr>
          <a:xfrm>
            <a:off x="611088" y="188913"/>
            <a:ext cx="8066088" cy="1015663"/>
          </a:xfrm>
          <a:prstGeom prst="rect">
            <a:avLst/>
          </a:prstGeom>
        </p:spPr>
        <p:txBody>
          <a:bodyPr>
            <a:spAutoFit/>
          </a:bodyPr>
          <a:lstStyle/>
          <a:p>
            <a:pPr algn="r">
              <a:defRPr/>
            </a:pPr>
            <a:r>
              <a:rPr lang="en-GB" sz="3200" dirty="0">
                <a:latin typeface="Perpetua Titling MT" panose="02020502060505020804" pitchFamily="18" charset="0"/>
              </a:rPr>
              <a:t>CHILDHOOD EXPERIENCE: </a:t>
            </a:r>
            <a:r>
              <a:rPr lang="en-GB" sz="2800" dirty="0" smtClean="0">
                <a:latin typeface="Perpetua Titling MT" panose="02020502060505020804" pitchFamily="18" charset="0"/>
              </a:rPr>
              <a:t>learning </a:t>
            </a:r>
            <a:r>
              <a:rPr lang="en-GB" sz="2800" dirty="0">
                <a:latin typeface="Perpetua Titling MT" panose="02020502060505020804" pitchFamily="18" charset="0"/>
              </a:rPr>
              <a:t>a sense of worthlessness (1)</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467544" y="1347787"/>
            <a:ext cx="8280920" cy="5047536"/>
          </a:xfrm>
          <a:prstGeom prst="rect">
            <a:avLst/>
          </a:prstGeom>
        </p:spPr>
        <p:txBody>
          <a:bodyPr wrap="square">
            <a:spAutoFit/>
          </a:bodyPr>
          <a:lstStyle/>
          <a:p>
            <a:r>
              <a:rPr lang="en-GB" sz="2300" dirty="0"/>
              <a:t>Fanny, whether near or from her cousins, whether in the schoolroom, the drawing-room, or the shrubbery, was equally forlorn, finding something to fear in every person and place. She was disheartened by Lady Bertram's silence, awed by Sir Thomas's grave looks, and quite overcome by Mrs. Norris's admonitions. Her elder cousins mortified her by reflections on her size, and abashed her by noticing her shyness: Miss Lee wondered at her ignorance, and the maid-servants sneered at her clothes; and </a:t>
            </a:r>
            <a:r>
              <a:rPr lang="en-GB" sz="2300" u="sng" dirty="0"/>
              <a:t>when to these sorrows was added the idea of the brothers and sisters among whom she had always been important as playfellow, instructress, and nurse,</a:t>
            </a:r>
            <a:r>
              <a:rPr lang="en-GB" sz="2300" dirty="0">
                <a:solidFill>
                  <a:srgbClr val="FFFF00"/>
                </a:solidFill>
              </a:rPr>
              <a:t> </a:t>
            </a:r>
            <a:r>
              <a:rPr lang="en-GB" sz="2300" dirty="0"/>
              <a:t>the despondence that sunk her little heart was severe. 	</a:t>
            </a:r>
            <a:endParaRPr lang="en-GB" sz="2300" dirty="0" smtClean="0"/>
          </a:p>
          <a:p>
            <a:pPr algn="r"/>
            <a:r>
              <a:rPr lang="en-GB" sz="2300" dirty="0" smtClean="0"/>
              <a:t> </a:t>
            </a:r>
            <a:r>
              <a:rPr lang="en-GB" sz="2000" dirty="0"/>
              <a:t>(</a:t>
            </a:r>
            <a:r>
              <a:rPr lang="en-GB" sz="2000" i="1" dirty="0"/>
              <a:t>Mansfield Park</a:t>
            </a:r>
            <a:r>
              <a:rPr lang="en-GB" sz="2000" dirty="0"/>
              <a:t>)</a:t>
            </a:r>
          </a:p>
        </p:txBody>
      </p:sp>
      <p:sp>
        <p:nvSpPr>
          <p:cNvPr id="4" name="Rectangle 3"/>
          <p:cNvSpPr/>
          <p:nvPr/>
        </p:nvSpPr>
        <p:spPr>
          <a:xfrm>
            <a:off x="250824" y="188913"/>
            <a:ext cx="8497639" cy="1015663"/>
          </a:xfrm>
          <a:prstGeom prst="rect">
            <a:avLst/>
          </a:prstGeom>
        </p:spPr>
        <p:txBody>
          <a:bodyPr wrap="square">
            <a:spAutoFit/>
          </a:bodyPr>
          <a:lstStyle/>
          <a:p>
            <a:pPr algn="r">
              <a:defRPr/>
            </a:pPr>
            <a:r>
              <a:rPr lang="en-GB" sz="3200" dirty="0">
                <a:latin typeface="Perpetua Titling MT" panose="02020502060505020804" pitchFamily="18" charset="0"/>
              </a:rPr>
              <a:t>CHILDHOOD EXPERIENCE: </a:t>
            </a:r>
            <a:r>
              <a:rPr lang="en-GB" sz="2800" dirty="0" smtClean="0">
                <a:latin typeface="Perpetua Titling MT" panose="02020502060505020804" pitchFamily="18" charset="0"/>
              </a:rPr>
              <a:t>learning </a:t>
            </a:r>
            <a:r>
              <a:rPr lang="en-GB" sz="2800" dirty="0">
                <a:latin typeface="Perpetua Titling MT" panose="02020502060505020804" pitchFamily="18" charset="0"/>
              </a:rPr>
              <a:t>a sense of worthlessness (2)</a:t>
            </a:r>
            <a:endParaRPr lang="en-GB" sz="3200" dirty="0">
              <a:latin typeface="Perpetua Titling MT" panose="02020502060505020804" pitchFamily="18" charset="0"/>
            </a:endParaRPr>
          </a:p>
        </p:txBody>
      </p:sp>
    </p:spTree>
    <p:extLst>
      <p:ext uri="{BB962C8B-B14F-4D97-AF65-F5344CB8AC3E}">
        <p14:creationId xmlns:p14="http://schemas.microsoft.com/office/powerpoint/2010/main" val="15589034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ChangeArrowheads="1"/>
          </p:cNvSpPr>
          <p:nvPr/>
        </p:nvSpPr>
        <p:spPr bwMode="auto">
          <a:xfrm>
            <a:off x="352869" y="1666240"/>
            <a:ext cx="8423275" cy="4339650"/>
          </a:xfrm>
          <a:prstGeom prst="rect">
            <a:avLst/>
          </a:prstGeom>
          <a:noFill/>
          <a:ln w="9525">
            <a:noFill/>
            <a:miter lim="800000"/>
            <a:headEnd/>
            <a:tailEnd/>
          </a:ln>
        </p:spPr>
        <p:txBody>
          <a:bodyPr anchor="ctr">
            <a:spAutoFit/>
          </a:bodyPr>
          <a:lstStyle/>
          <a:p>
            <a:r>
              <a:rPr lang="en-GB" sz="2300" dirty="0"/>
              <a:t>“…all things considered, I do not know whether it is not as well that it should be so, for, though you know (owing to me) your papa and mama are so good as to bring her up with you, it is not at all necessary that she should be as accomplished as you are;—on the contrary, it is much more desirable that there should be a difference." </a:t>
            </a:r>
          </a:p>
          <a:p>
            <a:r>
              <a:rPr lang="en-GB" sz="2300" dirty="0"/>
              <a:t>Such were the counsels by which Mrs. Norris assisted to form her nieces' minds; </a:t>
            </a:r>
            <a:r>
              <a:rPr lang="en-GB" sz="2300" u="sng" dirty="0"/>
              <a:t>and it is not very wonderful that, with all their promising talents and early information, they should be entirely deficient in the less common acquirements of self-knowledge, generosity and humility</a:t>
            </a:r>
            <a:r>
              <a:rPr lang="en-GB" sz="2300" dirty="0">
                <a:solidFill>
                  <a:srgbClr val="FFFF00"/>
                </a:solidFill>
              </a:rPr>
              <a:t>.</a:t>
            </a:r>
            <a:r>
              <a:rPr lang="en-GB" sz="2300" dirty="0"/>
              <a:t> In everything but disposition they were admirably taught. </a:t>
            </a:r>
          </a:p>
        </p:txBody>
      </p:sp>
      <p:sp>
        <p:nvSpPr>
          <p:cNvPr id="3" name="Rectangle 2"/>
          <p:cNvSpPr/>
          <p:nvPr/>
        </p:nvSpPr>
        <p:spPr>
          <a:xfrm>
            <a:off x="250824" y="188913"/>
            <a:ext cx="8497639" cy="1015663"/>
          </a:xfrm>
          <a:prstGeom prst="rect">
            <a:avLst/>
          </a:prstGeom>
        </p:spPr>
        <p:txBody>
          <a:bodyPr wrap="square">
            <a:spAutoFit/>
          </a:bodyPr>
          <a:lstStyle/>
          <a:p>
            <a:pPr algn="r">
              <a:defRPr/>
            </a:pPr>
            <a:r>
              <a:rPr lang="en-GB" sz="3200" dirty="0">
                <a:latin typeface="Perpetua Titling MT" panose="02020502060505020804" pitchFamily="18" charset="0"/>
              </a:rPr>
              <a:t>CHILDHOOD EXPERIENCE: </a:t>
            </a:r>
            <a:r>
              <a:rPr lang="en-GB" sz="2800" dirty="0" smtClean="0">
                <a:latin typeface="Perpetua Titling MT" panose="02020502060505020804" pitchFamily="18" charset="0"/>
              </a:rPr>
              <a:t>learning </a:t>
            </a:r>
            <a:r>
              <a:rPr lang="en-GB" sz="2800" dirty="0">
                <a:latin typeface="Perpetua Titling MT" panose="02020502060505020804" pitchFamily="18" charset="0"/>
              </a:rPr>
              <a:t>a sense of superiority </a:t>
            </a:r>
            <a:endParaRPr lang="en-GB" sz="3200" dirty="0">
              <a:latin typeface="Perpetua Titling MT" panose="02020502060505020804" pitchFamily="18" charset="0"/>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25624" y="980728"/>
            <a:ext cx="8189409" cy="5509200"/>
          </a:xfrm>
          <a:prstGeom prst="rect">
            <a:avLst/>
          </a:prstGeom>
        </p:spPr>
        <p:txBody>
          <a:bodyPr wrap="square">
            <a:spAutoFit/>
          </a:bodyPr>
          <a:lstStyle/>
          <a:p>
            <a:r>
              <a:rPr lang="en-GB" sz="2200" b="1" u="sng" dirty="0"/>
              <a:t>Sir Thomas</a:t>
            </a:r>
            <a:r>
              <a:rPr lang="en-GB" sz="2200" u="sng" dirty="0"/>
              <a:t> did not know what was wanting, </a:t>
            </a:r>
            <a:r>
              <a:rPr lang="en-GB" sz="2200" dirty="0"/>
              <a:t>because, though a truly anxious father, he was not outwardly affectionate, and the reserve of his manner repressed all the flow of their spirits before him. </a:t>
            </a:r>
            <a:endParaRPr lang="en-GB" sz="2200" u="sng" dirty="0"/>
          </a:p>
          <a:p>
            <a:r>
              <a:rPr lang="en-GB" sz="2200" u="sng" dirty="0"/>
              <a:t>To the education of her daughters </a:t>
            </a:r>
            <a:r>
              <a:rPr lang="en-GB" sz="2200" b="1" u="sng" dirty="0"/>
              <a:t>Lady Bertram </a:t>
            </a:r>
            <a:r>
              <a:rPr lang="en-GB" sz="2200" u="sng" dirty="0"/>
              <a:t>paid not the smallest attention. </a:t>
            </a:r>
            <a:r>
              <a:rPr lang="en-GB" sz="2200" dirty="0"/>
              <a:t>She had not time for such cares. She was a woman who spent her days in sitting, nicely dressed, on a sofa, doing some long piece of needlework, of little use and no beauty, thinking more of her pug than her children, but very indulgent to the latter when it did not put herself to inconvenience, guided in everything important by Sir Thomas, and in smaller concerns by her sister. Had she possessed greater leisure for the service of her girls, she would probably have supposed it unnecessary, for they were under the care of a governess, with proper masters, and could want nothing more. </a:t>
            </a:r>
          </a:p>
        </p:txBody>
      </p:sp>
      <p:sp>
        <p:nvSpPr>
          <p:cNvPr id="3" name="Rectangle 2"/>
          <p:cNvSpPr/>
          <p:nvPr/>
        </p:nvSpPr>
        <p:spPr>
          <a:xfrm>
            <a:off x="425624" y="185722"/>
            <a:ext cx="8497639" cy="646331"/>
          </a:xfrm>
          <a:prstGeom prst="rect">
            <a:avLst/>
          </a:prstGeom>
        </p:spPr>
        <p:txBody>
          <a:bodyPr wrap="square">
            <a:spAutoFit/>
          </a:bodyPr>
          <a:lstStyle/>
          <a:p>
            <a:pPr algn="ctr">
              <a:defRPr/>
            </a:pPr>
            <a:r>
              <a:rPr lang="en-GB" sz="3600" dirty="0">
                <a:latin typeface="Perpetua Titling MT" panose="02020502060505020804" pitchFamily="18" charset="0"/>
              </a:rPr>
              <a:t>Parental neglect</a:t>
            </a:r>
          </a:p>
        </p:txBody>
      </p:sp>
    </p:spTree>
    <p:extLst>
      <p:ext uri="{BB962C8B-B14F-4D97-AF65-F5344CB8AC3E}">
        <p14:creationId xmlns:p14="http://schemas.microsoft.com/office/powerpoint/2010/main" val="107515543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3"/>
          <p:cNvSpPr>
            <a:spLocks noGrp="1" noChangeArrowheads="1"/>
          </p:cNvSpPr>
          <p:nvPr>
            <p:ph idx="1"/>
          </p:nvPr>
        </p:nvSpPr>
        <p:spPr>
          <a:xfrm>
            <a:off x="179512" y="404813"/>
            <a:ext cx="8784976" cy="6164262"/>
          </a:xfrm>
        </p:spPr>
        <p:txBody>
          <a:bodyPr/>
          <a:lstStyle/>
          <a:p>
            <a:pPr marL="0" indent="0" eaLnBrk="1" hangingPunct="1">
              <a:buNone/>
            </a:pPr>
            <a:r>
              <a:rPr lang="en-GB" sz="2300" dirty="0">
                <a:latin typeface="Century Gothic" panose="020B0502020202020204" pitchFamily="34" charset="0"/>
              </a:rPr>
              <a:t>Everywhere I go I find that a poet has been there </a:t>
            </a:r>
            <a:r>
              <a:rPr lang="en-GB" sz="2300" dirty="0" smtClean="0">
                <a:latin typeface="Century Gothic" panose="020B0502020202020204" pitchFamily="34" charset="0"/>
              </a:rPr>
              <a:t>before me</a:t>
            </a:r>
            <a:r>
              <a:rPr lang="en-GB" sz="2300" dirty="0">
                <a:latin typeface="Century Gothic" panose="020B0502020202020204" pitchFamily="34" charset="0"/>
              </a:rPr>
              <a:t/>
            </a:r>
            <a:br>
              <a:rPr lang="en-GB" sz="2300" dirty="0">
                <a:latin typeface="Century Gothic" panose="020B0502020202020204" pitchFamily="34" charset="0"/>
              </a:rPr>
            </a:br>
            <a:r>
              <a:rPr lang="en-GB" sz="2300" dirty="0">
                <a:latin typeface="Century Gothic" panose="020B0502020202020204" pitchFamily="34" charset="0"/>
              </a:rPr>
              <a:t>				(Sigmund Freud)</a:t>
            </a:r>
          </a:p>
          <a:p>
            <a:pPr eaLnBrk="1" hangingPunct="1">
              <a:buFontTx/>
              <a:buNone/>
            </a:pPr>
            <a:r>
              <a:rPr lang="en-GB" sz="2400" dirty="0"/>
              <a:t>_______________________________________________________</a:t>
            </a:r>
          </a:p>
          <a:p>
            <a:pPr eaLnBrk="1" hangingPunct="1">
              <a:buFontTx/>
              <a:buNone/>
            </a:pPr>
            <a:endParaRPr lang="en-GB" sz="1400" dirty="0" smtClean="0"/>
          </a:p>
          <a:p>
            <a:pPr eaLnBrk="1" hangingPunct="1">
              <a:buFontTx/>
              <a:buNone/>
            </a:pPr>
            <a:endParaRPr lang="en-GB" sz="1400" dirty="0"/>
          </a:p>
          <a:p>
            <a:pPr eaLnBrk="1" hangingPunct="1">
              <a:buFontTx/>
              <a:buNone/>
            </a:pPr>
            <a:r>
              <a:rPr lang="en-GB" sz="2800" kern="1200" dirty="0">
                <a:latin typeface="Perpetua Titling MT" panose="02020502060505020804" pitchFamily="18" charset="0"/>
              </a:rPr>
              <a:t>Reading Mansfield Park through Freud:</a:t>
            </a:r>
          </a:p>
          <a:p>
            <a:pPr algn="ctr" eaLnBrk="1" hangingPunct="1">
              <a:buFontTx/>
              <a:buNone/>
            </a:pPr>
            <a:r>
              <a:rPr lang="en-GB" sz="2400" b="1" dirty="0" smtClean="0">
                <a:latin typeface="Century Gothic" panose="020B0502020202020204" pitchFamily="34" charset="0"/>
              </a:rPr>
              <a:t>Consider Fanny</a:t>
            </a:r>
            <a:r>
              <a:rPr lang="en-GB" sz="2400" b="1" dirty="0">
                <a:latin typeface="Century Gothic" panose="020B0502020202020204" pitchFamily="34" charset="0"/>
              </a:rPr>
              <a:t>, Maria, Henry &amp; </a:t>
            </a:r>
            <a:r>
              <a:rPr lang="en-GB" sz="2400" b="1" dirty="0" smtClean="0">
                <a:latin typeface="Century Gothic" panose="020B0502020202020204" pitchFamily="34" charset="0"/>
              </a:rPr>
              <a:t>Mary</a:t>
            </a:r>
          </a:p>
          <a:p>
            <a:pPr eaLnBrk="1" hangingPunct="1">
              <a:buFontTx/>
              <a:buNone/>
            </a:pPr>
            <a:endParaRPr lang="en-GB" sz="1400" dirty="0">
              <a:solidFill>
                <a:srgbClr val="FFFF00"/>
              </a:solidFill>
              <a:latin typeface="Century Gothic" panose="020B0502020202020204" pitchFamily="34" charset="0"/>
            </a:endParaRPr>
          </a:p>
          <a:p>
            <a:pPr eaLnBrk="1" hangingPunct="1"/>
            <a:r>
              <a:rPr lang="en-GB" sz="2400" dirty="0">
                <a:latin typeface="Century Gothic" panose="020B0502020202020204" pitchFamily="34" charset="0"/>
              </a:rPr>
              <a:t>I cannot think of any need in childhood as strong as the need for a father's protection.</a:t>
            </a:r>
            <a:r>
              <a:rPr lang="en-GB" dirty="0">
                <a:latin typeface="Century Gothic" panose="020B0502020202020204" pitchFamily="34" charset="0"/>
              </a:rPr>
              <a:t> </a:t>
            </a:r>
            <a:br>
              <a:rPr lang="en-GB" dirty="0">
                <a:latin typeface="Century Gothic" panose="020B0502020202020204" pitchFamily="34" charset="0"/>
              </a:rPr>
            </a:br>
            <a:endParaRPr lang="en-GB" sz="1200" dirty="0">
              <a:latin typeface="Century Gothic" panose="020B0502020202020204" pitchFamily="34" charset="0"/>
            </a:endParaRPr>
          </a:p>
          <a:p>
            <a:pPr eaLnBrk="1" hangingPunct="1"/>
            <a:r>
              <a:rPr lang="en-GB" sz="2400" dirty="0">
                <a:latin typeface="Century Gothic" panose="020B0502020202020204" pitchFamily="34" charset="0"/>
              </a:rPr>
              <a:t>If a man has been his mother's undisputed darling he retains throughout life the triumphant feeling, the confidence in success, which not seldom brings actual success along with it.</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1091</TotalTime>
  <Words>2237</Words>
  <Application>Microsoft Office PowerPoint</Application>
  <PresentationFormat>On-screen Show (4:3)</PresentationFormat>
  <Paragraphs>95</Paragraphs>
  <Slides>20</Slides>
  <Notes>0</Notes>
  <HiddenSlides>0</HiddenSlides>
  <MMClips>0</MMClip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Office Theme</vt:lpstr>
      <vt:lpstr>CSEN7030 THE child in time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CYD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CAH 575 The Rational World</dc:title>
  <dc:creator>IT</dc:creator>
  <cp:lastModifiedBy>Administrator</cp:lastModifiedBy>
  <cp:revision>44</cp:revision>
  <dcterms:created xsi:type="dcterms:W3CDTF">2009-03-04T17:06:12Z</dcterms:created>
  <dcterms:modified xsi:type="dcterms:W3CDTF">2018-02-23T10:37:07Z</dcterms:modified>
</cp:coreProperties>
</file>