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66"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2" autoAdjust="0"/>
    <p:restoredTop sz="94660"/>
  </p:normalViewPr>
  <p:slideViewPr>
    <p:cSldViewPr snapToGrid="0">
      <p:cViewPr>
        <p:scale>
          <a:sx n="91" d="100"/>
          <a:sy n="91" d="100"/>
        </p:scale>
        <p:origin x="62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A96F9-919C-4EEF-915E-81F4630BEF74}"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579CE-4EA1-4ADB-A5AA-1F674CD4BC59}" type="slidenum">
              <a:rPr lang="en-GB" smtClean="0"/>
              <a:t>‹#›</a:t>
            </a:fld>
            <a:endParaRPr lang="en-GB"/>
          </a:p>
        </p:txBody>
      </p:sp>
    </p:spTree>
    <p:extLst>
      <p:ext uri="{BB962C8B-B14F-4D97-AF65-F5344CB8AC3E}">
        <p14:creationId xmlns:p14="http://schemas.microsoft.com/office/powerpoint/2010/main" val="3645064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12/2/2022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271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12/2/2022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22625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12/2/2022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1463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12/2/2022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19482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12/2/2022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30694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12/2/2022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1337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12/2/2022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0813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12/2/2022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8608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12/2/2022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83142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12/2/2022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19073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12/2/2022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9865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12/2/2022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3792382"/>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0" r:id="rId6"/>
    <p:sldLayoutId id="2147483786" r:id="rId7"/>
    <p:sldLayoutId id="2147483787" r:id="rId8"/>
    <p:sldLayoutId id="2147483788" r:id="rId9"/>
    <p:sldLayoutId id="2147483789" r:id="rId10"/>
    <p:sldLayoutId id="2147483791"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ysteriesshortandsweet.blogspot.com/2018/01/wherein-blogger-pontificates.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59748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quoteinspector.com/images/money/money-qi58/"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scgnonprofits.com/how-to-give-a-great-curtain-speech/"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xhere.com/en/photo/1370785"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avistachurchofchrist.org/cms/confusing-mercy-with-justice/"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www.audiotool.com/track/e8vm8mucn/" TargetMode="Externa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hyperlink" Target="https://ohiostate.pressbooks.pub/enr3470/chapter/existentialism-and-the-environment/"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illustrations/fish-fish-bones-bones-skeleton-2030381/"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C21B965A-525B-665B-BBF8-457E954A6B72}"/>
              </a:ext>
            </a:extLst>
          </p:cNvPr>
          <p:cNvPicPr>
            <a:picLocks noChangeAspect="1"/>
          </p:cNvPicPr>
          <p:nvPr/>
        </p:nvPicPr>
        <p:blipFill rotWithShape="1">
          <a:blip r:embed="rId2"/>
          <a:srcRect l="14237" r="22563"/>
          <a:stretch/>
        </p:blipFill>
        <p:spPr>
          <a:xfrm>
            <a:off x="-2" y="10"/>
            <a:ext cx="8668512" cy="6857990"/>
          </a:xfrm>
          <a:prstGeom prst="rect">
            <a:avLst/>
          </a:prstGeom>
        </p:spPr>
      </p:pic>
      <p:sp>
        <p:nvSpPr>
          <p:cNvPr id="34" name="Rectangle 33">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5754FE-BA95-83FA-9E58-656E202ECA91}"/>
              </a:ext>
            </a:extLst>
          </p:cNvPr>
          <p:cNvSpPr>
            <a:spLocks noGrp="1"/>
          </p:cNvSpPr>
          <p:nvPr>
            <p:ph type="ctrTitle"/>
          </p:nvPr>
        </p:nvSpPr>
        <p:spPr>
          <a:xfrm>
            <a:off x="7848600" y="1122363"/>
            <a:ext cx="4023360" cy="3204134"/>
          </a:xfrm>
        </p:spPr>
        <p:txBody>
          <a:bodyPr anchor="b">
            <a:normAutofit/>
          </a:bodyPr>
          <a:lstStyle/>
          <a:p>
            <a:r>
              <a:rPr lang="en-US" sz="3700">
                <a:latin typeface="+mj-lt"/>
              </a:rPr>
              <a:t>Problem Solving And Decision Making</a:t>
            </a:r>
            <a:br>
              <a:rPr lang="en-US" sz="3700">
                <a:latin typeface="+mj-lt"/>
              </a:rPr>
            </a:br>
            <a:r>
              <a:rPr lang="en-US" sz="3700">
                <a:latin typeface="+mj-lt"/>
              </a:rPr>
              <a:t>BMSW 4004</a:t>
            </a:r>
            <a:br>
              <a:rPr lang="en-GB" sz="3700">
                <a:latin typeface="+mj-lt"/>
              </a:rPr>
            </a:br>
            <a:endParaRPr lang="en-GB" sz="3700"/>
          </a:p>
        </p:txBody>
      </p:sp>
      <p:sp>
        <p:nvSpPr>
          <p:cNvPr id="3" name="Subtitle 2">
            <a:extLst>
              <a:ext uri="{FF2B5EF4-FFF2-40B4-BE49-F238E27FC236}">
                <a16:creationId xmlns:a16="http://schemas.microsoft.com/office/drawing/2014/main" id="{947E6F6E-D8A0-CCD7-A3F7-62D01AF54717}"/>
              </a:ext>
            </a:extLst>
          </p:cNvPr>
          <p:cNvSpPr>
            <a:spLocks noGrp="1"/>
          </p:cNvSpPr>
          <p:nvPr>
            <p:ph type="subTitle" idx="1"/>
          </p:nvPr>
        </p:nvSpPr>
        <p:spPr>
          <a:xfrm>
            <a:off x="7848600" y="6307451"/>
            <a:ext cx="3952089" cy="455660"/>
          </a:xfrm>
        </p:spPr>
        <p:txBody>
          <a:bodyPr>
            <a:normAutofit/>
          </a:bodyPr>
          <a:lstStyle/>
          <a:p>
            <a:r>
              <a:rPr lang="en-US" sz="2000" dirty="0"/>
              <a:t>Lecturer: Julius </a:t>
            </a:r>
            <a:r>
              <a:rPr lang="en-US" sz="2000" dirty="0" err="1"/>
              <a:t>Azasoo</a:t>
            </a:r>
            <a:endParaRPr lang="en-GB" sz="2000" dirty="0"/>
          </a:p>
          <a:p>
            <a:endParaRPr lang="en-GB" sz="2000" dirty="0"/>
          </a:p>
        </p:txBody>
      </p:sp>
      <p:sp>
        <p:nvSpPr>
          <p:cNvPr id="36"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C65ED71-120C-E16C-3FA6-9B3BF321FF88}"/>
              </a:ext>
            </a:extLst>
          </p:cNvPr>
          <p:cNvSpPr txBox="1"/>
          <p:nvPr/>
        </p:nvSpPr>
        <p:spPr>
          <a:xfrm>
            <a:off x="7777329" y="4715963"/>
            <a:ext cx="4023360" cy="369332"/>
          </a:xfrm>
          <a:prstGeom prst="rect">
            <a:avLst/>
          </a:prstGeom>
          <a:noFill/>
        </p:spPr>
        <p:txBody>
          <a:bodyPr wrap="square" rtlCol="0">
            <a:spAutoFit/>
          </a:bodyPr>
          <a:lstStyle/>
          <a:p>
            <a:pPr>
              <a:spcAft>
                <a:spcPts val="600"/>
              </a:spcAft>
            </a:pPr>
            <a:r>
              <a:rPr lang="en-US" dirty="0"/>
              <a:t>Sadeka </a:t>
            </a:r>
            <a:r>
              <a:rPr lang="en-US" dirty="0" err="1"/>
              <a:t>Gani</a:t>
            </a:r>
            <a:r>
              <a:rPr lang="en-US" dirty="0"/>
              <a:t> Dhali , 2122280</a:t>
            </a:r>
            <a:endParaRPr lang="en-GB" dirty="0"/>
          </a:p>
        </p:txBody>
      </p:sp>
    </p:spTree>
    <p:extLst>
      <p:ext uri="{BB962C8B-B14F-4D97-AF65-F5344CB8AC3E}">
        <p14:creationId xmlns:p14="http://schemas.microsoft.com/office/powerpoint/2010/main" val="26454167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tire">
            <a:extLst>
              <a:ext uri="{FF2B5EF4-FFF2-40B4-BE49-F238E27FC236}">
                <a16:creationId xmlns:a16="http://schemas.microsoft.com/office/drawing/2014/main" id="{86B1DBA3-6394-954F-E03D-14A70281F3C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189"/>
          <a:stretch/>
        </p:blipFill>
        <p:spPr>
          <a:xfrm>
            <a:off x="3522466" y="40064"/>
            <a:ext cx="8669532" cy="6857990"/>
          </a:xfrm>
          <a:prstGeom prst="rect">
            <a:avLst/>
          </a:prstGeom>
        </p:spPr>
      </p:pic>
      <p:sp>
        <p:nvSpPr>
          <p:cNvPr id="44" name="Rectangle 43">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20B2C7-5334-01E3-A5CF-0C24996805C3}"/>
              </a:ext>
            </a:extLst>
          </p:cNvPr>
          <p:cNvSpPr>
            <a:spLocks noGrp="1"/>
          </p:cNvSpPr>
          <p:nvPr>
            <p:ph type="title"/>
          </p:nvPr>
        </p:nvSpPr>
        <p:spPr>
          <a:xfrm>
            <a:off x="371094" y="1161288"/>
            <a:ext cx="3438144" cy="1124712"/>
          </a:xfrm>
        </p:spPr>
        <p:txBody>
          <a:bodyPr anchor="b">
            <a:normAutofit/>
          </a:bodyPr>
          <a:lstStyle/>
          <a:p>
            <a:pPr algn="ctr"/>
            <a:r>
              <a:rPr lang="en-US" sz="2800" dirty="0"/>
              <a:t>Introduction</a:t>
            </a:r>
            <a:endParaRPr lang="en-GB" sz="2800" dirty="0"/>
          </a:p>
        </p:txBody>
      </p:sp>
      <p:sp>
        <p:nvSpPr>
          <p:cNvPr id="46" name="Rectangle 4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BCD536-E8D8-13A1-26DE-76BD386C2008}"/>
              </a:ext>
            </a:extLst>
          </p:cNvPr>
          <p:cNvSpPr>
            <a:spLocks noGrp="1"/>
          </p:cNvSpPr>
          <p:nvPr>
            <p:ph idx="1"/>
          </p:nvPr>
        </p:nvSpPr>
        <p:spPr>
          <a:xfrm>
            <a:off x="371093" y="2443481"/>
            <a:ext cx="5258742" cy="4001426"/>
          </a:xfrm>
        </p:spPr>
        <p:txBody>
          <a:bodyPr anchor="t">
            <a:normAutofit/>
          </a:bodyPr>
          <a:lstStyle/>
          <a:p>
            <a:pPr>
              <a:lnSpc>
                <a:spcPct val="100000"/>
              </a:lnSpc>
            </a:pPr>
            <a:r>
              <a:rPr lang="en-US" sz="1300" dirty="0"/>
              <a:t>I'll be discussing the challenges that Proper Care UK is facing in this power point. </a:t>
            </a:r>
          </a:p>
          <a:p>
            <a:pPr>
              <a:lnSpc>
                <a:spcPct val="100000"/>
              </a:lnSpc>
            </a:pPr>
            <a:r>
              <a:rPr lang="en-US" sz="1300" dirty="0"/>
              <a:t>Proper Care UK  has hired a consultant to assist them to understand the causes and the impact of the problem.</a:t>
            </a:r>
          </a:p>
          <a:p>
            <a:pPr>
              <a:lnSpc>
                <a:spcPct val="100000"/>
              </a:lnSpc>
            </a:pPr>
            <a:r>
              <a:rPr lang="en-US" sz="1300" dirty="0"/>
              <a:t>An analysis of the complex problem's, nature and effects on workers and their </a:t>
            </a:r>
            <a:r>
              <a:rPr lang="en-US" sz="1300" dirty="0" err="1"/>
              <a:t>organisations</a:t>
            </a:r>
            <a:r>
              <a:rPr lang="en-US" sz="1300" dirty="0"/>
              <a:t> </a:t>
            </a:r>
          </a:p>
          <a:p>
            <a:pPr>
              <a:lnSpc>
                <a:spcPct val="100000"/>
              </a:lnSpc>
            </a:pPr>
            <a:r>
              <a:rPr lang="en-US" sz="1300" dirty="0"/>
              <a:t>. An examination of the macroenvironmental elements contributing to the complicated issue using the PESTLE method.</a:t>
            </a:r>
          </a:p>
          <a:p>
            <a:pPr>
              <a:lnSpc>
                <a:spcPct val="100000"/>
              </a:lnSpc>
            </a:pPr>
            <a:r>
              <a:rPr lang="en-US" sz="1300" dirty="0"/>
              <a:t> A  cause-and-effect investigation of the complicated issue based on research and a fishbone diagram</a:t>
            </a:r>
          </a:p>
          <a:p>
            <a:pPr>
              <a:lnSpc>
                <a:spcPct val="100000"/>
              </a:lnSpc>
            </a:pPr>
            <a:r>
              <a:rPr lang="en-US" sz="1300" dirty="0"/>
              <a:t>. An analysis of available options for dealing with the personnel shortages with the goal of selecting the best alternative.</a:t>
            </a:r>
            <a:endParaRPr lang="en-GB" sz="1300" dirty="0"/>
          </a:p>
          <a:p>
            <a:pPr>
              <a:lnSpc>
                <a:spcPct val="100000"/>
              </a:lnSpc>
            </a:pPr>
            <a:endParaRPr lang="en-GB" sz="1300" dirty="0"/>
          </a:p>
        </p:txBody>
      </p:sp>
    </p:spTree>
    <p:extLst>
      <p:ext uri="{BB962C8B-B14F-4D97-AF65-F5344CB8AC3E}">
        <p14:creationId xmlns:p14="http://schemas.microsoft.com/office/powerpoint/2010/main" val="35135218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1B7E62-FF24-5922-508D-FDEC368B30B7}"/>
              </a:ext>
            </a:extLst>
          </p:cNvPr>
          <p:cNvSpPr>
            <a:spLocks noGrp="1"/>
          </p:cNvSpPr>
          <p:nvPr>
            <p:ph type="title"/>
          </p:nvPr>
        </p:nvSpPr>
        <p:spPr>
          <a:xfrm>
            <a:off x="2103121" y="310343"/>
            <a:ext cx="7903521" cy="1243964"/>
          </a:xfrm>
        </p:spPr>
        <p:txBody>
          <a:bodyPr vert="horz" lIns="91440" tIns="45720" rIns="91440" bIns="45720" rtlCol="0" anchor="ctr">
            <a:normAutofit/>
          </a:bodyPr>
          <a:lstStyle/>
          <a:p>
            <a:pPr algn="ctr"/>
            <a:r>
              <a:rPr lang="en-US" sz="5400" dirty="0"/>
              <a:t>Pestle Analysis</a:t>
            </a:r>
          </a:p>
        </p:txBody>
      </p:sp>
      <p:sp>
        <p:nvSpPr>
          <p:cNvPr id="17" name="Rectangle: Rounded Corners 16">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2" name="TextBox 11">
            <a:extLst>
              <a:ext uri="{FF2B5EF4-FFF2-40B4-BE49-F238E27FC236}">
                <a16:creationId xmlns:a16="http://schemas.microsoft.com/office/drawing/2014/main" id="{98C6EF7D-96AA-7324-BEA2-F78C37B57B9D}"/>
              </a:ext>
            </a:extLst>
          </p:cNvPr>
          <p:cNvSpPr txBox="1"/>
          <p:nvPr/>
        </p:nvSpPr>
        <p:spPr>
          <a:xfrm>
            <a:off x="3218328" y="2895600"/>
            <a:ext cx="5387789" cy="2308324"/>
          </a:xfrm>
          <a:prstGeom prst="rect">
            <a:avLst/>
          </a:prstGeom>
          <a:noFill/>
        </p:spPr>
        <p:txBody>
          <a:bodyPr wrap="square" rtlCol="0">
            <a:spAutoFit/>
          </a:bodyPr>
          <a:lstStyle/>
          <a:p>
            <a:r>
              <a:rPr lang="en-US" dirty="0"/>
              <a:t>Pestle Analysis was developed by Aguilar as an environmental scanning framework. It is part of an external environment analysis when conducting a strategic analysis or doing market research. You are looking at Political factors , Economical factors, Social Factors, Technological Factors, Legal Factors and Environmental Factors.</a:t>
            </a:r>
            <a:endParaRPr lang="en-GB" dirty="0"/>
          </a:p>
        </p:txBody>
      </p:sp>
    </p:spTree>
    <p:extLst>
      <p:ext uri="{BB962C8B-B14F-4D97-AF65-F5344CB8AC3E}">
        <p14:creationId xmlns:p14="http://schemas.microsoft.com/office/powerpoint/2010/main" val="290007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ess board with chess pieces&#10;&#10;Description automatically generated with low confidence">
            <a:extLst>
              <a:ext uri="{FF2B5EF4-FFF2-40B4-BE49-F238E27FC236}">
                <a16:creationId xmlns:a16="http://schemas.microsoft.com/office/drawing/2014/main" id="{A21B3D49-CF28-DD51-B03A-7CB269EFB63B}"/>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489" b="394"/>
          <a:stretch/>
        </p:blipFill>
        <p:spPr>
          <a:xfrm>
            <a:off x="20" y="10"/>
            <a:ext cx="12191979" cy="6857990"/>
          </a:xfrm>
          <a:prstGeom prst="rect">
            <a:avLst/>
          </a:prstGeom>
        </p:spPr>
      </p:pic>
      <p:sp>
        <p:nvSpPr>
          <p:cNvPr id="2" name="Title 1">
            <a:extLst>
              <a:ext uri="{FF2B5EF4-FFF2-40B4-BE49-F238E27FC236}">
                <a16:creationId xmlns:a16="http://schemas.microsoft.com/office/drawing/2014/main" id="{B9F06E00-162B-E38F-0D52-7709AE9C02CF}"/>
              </a:ext>
            </a:extLst>
          </p:cNvPr>
          <p:cNvSpPr>
            <a:spLocks noGrp="1"/>
          </p:cNvSpPr>
          <p:nvPr>
            <p:ph type="title"/>
          </p:nvPr>
        </p:nvSpPr>
        <p:spPr>
          <a:xfrm>
            <a:off x="841249" y="941832"/>
            <a:ext cx="10506456" cy="2057400"/>
          </a:xfrm>
        </p:spPr>
        <p:txBody>
          <a:bodyPr anchor="b">
            <a:normAutofit/>
          </a:bodyPr>
          <a:lstStyle/>
          <a:p>
            <a:r>
              <a:rPr lang="en-US" sz="5000"/>
              <a:t>Political</a:t>
            </a:r>
            <a:endParaRPr lang="en-GB" sz="5000"/>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A984E1-56FE-82A3-2D4D-CF4BC1082A21}"/>
              </a:ext>
            </a:extLst>
          </p:cNvPr>
          <p:cNvSpPr>
            <a:spLocks noGrp="1"/>
          </p:cNvSpPr>
          <p:nvPr>
            <p:ph idx="1"/>
          </p:nvPr>
        </p:nvSpPr>
        <p:spPr>
          <a:xfrm>
            <a:off x="841248" y="3502152"/>
            <a:ext cx="10506456" cy="2670048"/>
          </a:xfrm>
        </p:spPr>
        <p:txBody>
          <a:bodyPr>
            <a:normAutofit lnSpcReduction="10000"/>
          </a:bodyPr>
          <a:lstStyle/>
          <a:p>
            <a:pPr marL="0" indent="0">
              <a:lnSpc>
                <a:spcPct val="100000"/>
              </a:lnSpc>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r>
              <a:rPr lang="en-GB" sz="2000" dirty="0">
                <a:effectLst/>
              </a:rPr>
              <a:t>Tax has increased  </a:t>
            </a:r>
          </a:p>
          <a:p>
            <a:pPr>
              <a:lnSpc>
                <a:spcPct val="100000"/>
              </a:lnSpc>
            </a:pPr>
            <a:r>
              <a:rPr lang="en-GB" sz="2000" dirty="0">
                <a:effectLst/>
              </a:rPr>
              <a:t> policy changes on salary</a:t>
            </a:r>
          </a:p>
          <a:p>
            <a:pPr>
              <a:lnSpc>
                <a:spcPct val="100000"/>
              </a:lnSpc>
            </a:pPr>
            <a:r>
              <a:rPr lang="en-GB" sz="2000" dirty="0">
                <a:effectLst/>
              </a:rPr>
              <a:t> Brexit has occurred and affected the Proper </a:t>
            </a:r>
            <a:r>
              <a:rPr lang="en-GB" sz="2000" dirty="0"/>
              <a:t>C</a:t>
            </a:r>
            <a:r>
              <a:rPr lang="en-GB" sz="2000" dirty="0">
                <a:effectLst/>
              </a:rPr>
              <a:t>are UK and other Health Care Sector</a:t>
            </a:r>
          </a:p>
          <a:p>
            <a:pPr>
              <a:lnSpc>
                <a:spcPct val="100000"/>
              </a:lnSpc>
            </a:pPr>
            <a:r>
              <a:rPr lang="en-GB" sz="2000" dirty="0">
                <a:effectLst/>
              </a:rPr>
              <a:t> NHS bursary was taken off because they wanted to put a cap in the amount of students taking part in the course </a:t>
            </a:r>
          </a:p>
          <a:p>
            <a:pPr>
              <a:lnSpc>
                <a:spcPct val="100000"/>
              </a:lnSpc>
            </a:pPr>
            <a:r>
              <a:rPr lang="en-GB" sz="2000" dirty="0"/>
              <a:t> How have these factor effected Proper Care UK? This has had medium affected </a:t>
            </a:r>
            <a:endParaRPr lang="en-GB" sz="2000" dirty="0">
              <a:effectLst/>
            </a:endParaRPr>
          </a:p>
          <a:p>
            <a:pPr>
              <a:lnSpc>
                <a:spcPct val="100000"/>
              </a:lnSpc>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2000" dirty="0"/>
          </a:p>
          <a:p>
            <a:pPr marL="0" indent="0">
              <a:lnSpc>
                <a:spcPct val="100000"/>
              </a:lnSpc>
              <a:buNone/>
            </a:pPr>
            <a:endParaRPr lang="en-GB" sz="2000" dirty="0"/>
          </a:p>
        </p:txBody>
      </p:sp>
    </p:spTree>
    <p:extLst>
      <p:ext uri="{BB962C8B-B14F-4D97-AF65-F5344CB8AC3E}">
        <p14:creationId xmlns:p14="http://schemas.microsoft.com/office/powerpoint/2010/main" val="21301041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ack of coins&#10;&#10;Description automatically generated with medium confidence">
            <a:extLst>
              <a:ext uri="{FF2B5EF4-FFF2-40B4-BE49-F238E27FC236}">
                <a16:creationId xmlns:a16="http://schemas.microsoft.com/office/drawing/2014/main" id="{F2A9A279-575E-A4E8-E8E4-01DB7E887B1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642" r="6974" b="-1"/>
          <a:stretch/>
        </p:blipFill>
        <p:spPr>
          <a:xfrm>
            <a:off x="3809238" y="10"/>
            <a:ext cx="8382762" cy="6857990"/>
          </a:xfrm>
          <a:prstGeom prst="rect">
            <a:avLst/>
          </a:prstGeom>
        </p:spPr>
      </p:pic>
      <p:sp>
        <p:nvSpPr>
          <p:cNvPr id="13" name="Rectangle 1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378712-897C-E7D6-02FD-DAE9DB6F8B15}"/>
              </a:ext>
            </a:extLst>
          </p:cNvPr>
          <p:cNvSpPr>
            <a:spLocks noGrp="1"/>
          </p:cNvSpPr>
          <p:nvPr>
            <p:ph type="title"/>
          </p:nvPr>
        </p:nvSpPr>
        <p:spPr>
          <a:xfrm>
            <a:off x="371094" y="1161288"/>
            <a:ext cx="3438144" cy="1124712"/>
          </a:xfrm>
        </p:spPr>
        <p:txBody>
          <a:bodyPr anchor="b">
            <a:normAutofit/>
          </a:bodyPr>
          <a:lstStyle/>
          <a:p>
            <a:r>
              <a:rPr lang="en-US" sz="2800" dirty="0"/>
              <a:t>Economic</a:t>
            </a:r>
            <a:endParaRPr lang="en-GB" sz="2800"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51E37A-0FE6-85AB-4B39-18C5DD02E49B}"/>
              </a:ext>
            </a:extLst>
          </p:cNvPr>
          <p:cNvSpPr>
            <a:spLocks noGrp="1"/>
          </p:cNvSpPr>
          <p:nvPr>
            <p:ph idx="1"/>
          </p:nvPr>
        </p:nvSpPr>
        <p:spPr>
          <a:xfrm>
            <a:off x="371094" y="2718054"/>
            <a:ext cx="3438906" cy="3207258"/>
          </a:xfrm>
        </p:spPr>
        <p:txBody>
          <a:bodyPr anchor="t">
            <a:normAutofit/>
          </a:bodyPr>
          <a:lstStyle/>
          <a:p>
            <a:pPr>
              <a:lnSpc>
                <a:spcPct val="100000"/>
              </a:lnSpc>
            </a:pPr>
            <a:r>
              <a:rPr lang="en-US" sz="1100" dirty="0">
                <a:effectLst/>
              </a:rPr>
              <a:t>Exchange rates </a:t>
            </a:r>
            <a:r>
              <a:rPr lang="en-US" sz="1100" dirty="0"/>
              <a:t>,Interest rate, tax rising </a:t>
            </a:r>
          </a:p>
          <a:p>
            <a:pPr marL="0" indent="0">
              <a:lnSpc>
                <a:spcPct val="100000"/>
              </a:lnSpc>
              <a:buNone/>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GB" sz="1100" dirty="0">
                <a:effectLst/>
              </a:rPr>
              <a:t>The cost of inflation has gone up causing a strain in the Proper </a:t>
            </a:r>
            <a:r>
              <a:rPr lang="en-GB" sz="1100" dirty="0"/>
              <a:t>c</a:t>
            </a:r>
            <a:r>
              <a:rPr lang="en-GB" sz="1100" dirty="0">
                <a:effectLst/>
              </a:rPr>
              <a:t>are UK. There will be working long hours and not getting paid well for their service. The cost living has increased which means the nurse has to work harder in order to </a:t>
            </a:r>
            <a:r>
              <a:rPr lang="en-GB" sz="1100" dirty="0"/>
              <a:t>cover</a:t>
            </a:r>
            <a:r>
              <a:rPr lang="en-GB" sz="1100" dirty="0">
                <a:effectLst/>
              </a:rPr>
              <a:t> the cost of living.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r>
              <a:rPr lang="en-GB" sz="1100" dirty="0"/>
              <a:t>Health Professional </a:t>
            </a:r>
            <a:r>
              <a:rPr lang="en-GB" sz="1100" dirty="0">
                <a:effectLst/>
              </a:rPr>
              <a:t> are not gaining the satisfactory living standard.</a:t>
            </a:r>
          </a:p>
          <a:p>
            <a:pPr>
              <a:lnSpc>
                <a:spcPct val="100000"/>
              </a:lnSpc>
            </a:pPr>
            <a:r>
              <a:rPr lang="en-GB" sz="1100" dirty="0"/>
              <a:t>Unemployment rising</a:t>
            </a:r>
          </a:p>
          <a:p>
            <a:pPr>
              <a:lnSpc>
                <a:spcPct val="100000"/>
              </a:lnSpc>
            </a:pPr>
            <a:r>
              <a:rPr lang="en-GB" sz="1100" dirty="0"/>
              <a:t>Low Salary</a:t>
            </a:r>
          </a:p>
          <a:p>
            <a:pPr>
              <a:lnSpc>
                <a:spcPct val="100000"/>
              </a:lnSpc>
            </a:pPr>
            <a:r>
              <a:rPr lang="en-GB" sz="1100" dirty="0">
                <a:effectLst/>
              </a:rPr>
              <a:t>  Equipment maintenance  cost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100" dirty="0"/>
          </a:p>
        </p:txBody>
      </p:sp>
      <p:sp>
        <p:nvSpPr>
          <p:cNvPr id="6" name="TextBox 5">
            <a:extLst>
              <a:ext uri="{FF2B5EF4-FFF2-40B4-BE49-F238E27FC236}">
                <a16:creationId xmlns:a16="http://schemas.microsoft.com/office/drawing/2014/main" id="{0DAB9462-BFDB-29B3-D580-D8E8BA148173}"/>
              </a:ext>
            </a:extLst>
          </p:cNvPr>
          <p:cNvSpPr txBox="1"/>
          <p:nvPr/>
        </p:nvSpPr>
        <p:spPr>
          <a:xfrm>
            <a:off x="9524283" y="6657945"/>
            <a:ext cx="26677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quoteinspector.com/images/money/money-qi5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2395234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microphone, close&#10;&#10;Description automatically generated">
            <a:extLst>
              <a:ext uri="{FF2B5EF4-FFF2-40B4-BE49-F238E27FC236}">
                <a16:creationId xmlns:a16="http://schemas.microsoft.com/office/drawing/2014/main" id="{CBD59DCC-14CF-C3BA-0414-82DFB858D60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922" r="3023"/>
          <a:stretch/>
        </p:blipFill>
        <p:spPr>
          <a:xfrm>
            <a:off x="20" y="10"/>
            <a:ext cx="8668492" cy="6857990"/>
          </a:xfrm>
          <a:prstGeom prst="rect">
            <a:avLst/>
          </a:prstGeom>
        </p:spPr>
      </p:pic>
      <p:sp>
        <p:nvSpPr>
          <p:cNvPr id="19" name="Rectangle 11">
            <a:extLst>
              <a:ext uri="{FF2B5EF4-FFF2-40B4-BE49-F238E27FC236}">
                <a16:creationId xmlns:a16="http://schemas.microsoft.com/office/drawing/2014/main" id="{EFAEC92A-2230-45B0-A12F-07F9F9EA4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E0A55B-6CFF-134E-A6D3-92FD1223E043}"/>
              </a:ext>
            </a:extLst>
          </p:cNvPr>
          <p:cNvSpPr>
            <a:spLocks noGrp="1"/>
          </p:cNvSpPr>
          <p:nvPr>
            <p:ph type="title"/>
          </p:nvPr>
        </p:nvSpPr>
        <p:spPr>
          <a:xfrm>
            <a:off x="8395868" y="1161288"/>
            <a:ext cx="3438144" cy="1124712"/>
          </a:xfrm>
        </p:spPr>
        <p:txBody>
          <a:bodyPr anchor="b">
            <a:normAutofit/>
          </a:bodyPr>
          <a:lstStyle/>
          <a:p>
            <a:r>
              <a:rPr lang="en-US" sz="2800"/>
              <a:t>Social</a:t>
            </a:r>
            <a:endParaRPr lang="en-GB" sz="2800"/>
          </a:p>
        </p:txBody>
      </p:sp>
      <p:sp>
        <p:nvSpPr>
          <p:cNvPr id="20"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760524-8877-F50C-58EC-CEA6C116F12D}"/>
              </a:ext>
            </a:extLst>
          </p:cNvPr>
          <p:cNvSpPr>
            <a:spLocks noGrp="1"/>
          </p:cNvSpPr>
          <p:nvPr>
            <p:ph idx="1"/>
          </p:nvPr>
        </p:nvSpPr>
        <p:spPr>
          <a:xfrm>
            <a:off x="8395868" y="2718054"/>
            <a:ext cx="3438906" cy="3207258"/>
          </a:xfrm>
        </p:spPr>
        <p:txBody>
          <a:bodyPr anchor="t">
            <a:normAutofit/>
          </a:bodyPr>
          <a:lstStyle/>
          <a:p>
            <a:pPr>
              <a:lnSpc>
                <a:spcPct val="100000"/>
              </a:lnSpc>
            </a:pPr>
            <a:r>
              <a:rPr lang="en-US" sz="1100" dirty="0">
                <a:latin typeface="Arial" panose="020B0604020202020204" pitchFamily="34" charset="0"/>
                <a:ea typeface="Calibri" panose="020F0502020204030204" pitchFamily="34" charset="0"/>
                <a:cs typeface="Arial" panose="020B0604020202020204" pitchFamily="34" charset="0"/>
              </a:rPr>
              <a:t>Over Stressed and Burnout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r>
              <a:rPr lang="en-GB" sz="1200" dirty="0">
                <a:effectLst/>
              </a:rPr>
              <a:t>There is bad social factor within proper care UK as the work life balance is much harder.  </a:t>
            </a:r>
            <a:r>
              <a:rPr lang="en-GB" sz="1200" dirty="0"/>
              <a:t>Health professional </a:t>
            </a:r>
            <a:r>
              <a:rPr lang="en-GB" sz="1200" dirty="0">
                <a:effectLst/>
              </a:rPr>
              <a:t> who have children may not have time with their family which causes a lot of pressure on them.</a:t>
            </a:r>
          </a:p>
          <a:p>
            <a:pPr>
              <a:lnSpc>
                <a:spcPct val="100000"/>
              </a:lnSpc>
            </a:pPr>
            <a:r>
              <a:rPr lang="en-GB" sz="1200" dirty="0">
                <a:effectLst/>
                <a:latin typeface="Calibri" panose="020F0502020204030204" pitchFamily="34" charset="0"/>
                <a:ea typeface="Calibri" panose="020F0502020204030204" pitchFamily="34" charset="0"/>
                <a:cs typeface="Times New Roman" panose="02020603050405020304" pitchFamily="18" charset="0"/>
              </a:rPr>
              <a:t>Ver</a:t>
            </a:r>
            <a:r>
              <a:rPr lang="en-GB" sz="1200" dirty="0">
                <a:latin typeface="Calibri" panose="020F0502020204030204" pitchFamily="34" charset="0"/>
                <a:ea typeface="Calibri" panose="020F0502020204030204" pitchFamily="34" charset="0"/>
                <a:cs typeface="Times New Roman" panose="02020603050405020304" pitchFamily="18" charset="0"/>
              </a:rPr>
              <a:t>y little time for social leisure  activities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r>
              <a:rPr lang="en-GB" sz="1200" dirty="0"/>
              <a:t>Increase aging Population</a:t>
            </a:r>
          </a:p>
          <a:p>
            <a:pPr>
              <a:lnSpc>
                <a:spcPct val="100000"/>
              </a:lnSpc>
            </a:pPr>
            <a:r>
              <a:rPr lang="en-GB" sz="1200" dirty="0">
                <a:effectLst/>
              </a:rPr>
              <a:t>Patient have much more Knowledge of the Treatment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200" dirty="0"/>
          </a:p>
        </p:txBody>
      </p:sp>
    </p:spTree>
    <p:extLst>
      <p:ext uri="{BB962C8B-B14F-4D97-AF65-F5344CB8AC3E}">
        <p14:creationId xmlns:p14="http://schemas.microsoft.com/office/powerpoint/2010/main" val="28482041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5" name="Content Placeholder 4" descr="A calculator with many buttons&#10;&#10;Description automatically generated with medium confidence">
            <a:extLst>
              <a:ext uri="{FF2B5EF4-FFF2-40B4-BE49-F238E27FC236}">
                <a16:creationId xmlns:a16="http://schemas.microsoft.com/office/drawing/2014/main" id="{49C2B38B-EB6C-3834-4FFD-E059C0E24762}"/>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71" b="3646"/>
          <a:stretch/>
        </p:blipFill>
        <p:spPr>
          <a:xfrm>
            <a:off x="20" y="10"/>
            <a:ext cx="12191979" cy="6857990"/>
          </a:xfrm>
          <a:prstGeom prst="rect">
            <a:avLst/>
          </a:prstGeom>
        </p:spPr>
      </p:pic>
      <p:sp>
        <p:nvSpPr>
          <p:cNvPr id="2" name="Title 1">
            <a:extLst>
              <a:ext uri="{FF2B5EF4-FFF2-40B4-BE49-F238E27FC236}">
                <a16:creationId xmlns:a16="http://schemas.microsoft.com/office/drawing/2014/main" id="{DA0574BE-3A7D-4903-D6BA-F334751DD3E2}"/>
              </a:ext>
            </a:extLst>
          </p:cNvPr>
          <p:cNvSpPr>
            <a:spLocks noGrp="1"/>
          </p:cNvSpPr>
          <p:nvPr>
            <p:ph type="title"/>
          </p:nvPr>
        </p:nvSpPr>
        <p:spPr>
          <a:xfrm>
            <a:off x="841248" y="426720"/>
            <a:ext cx="10506456" cy="1919141"/>
          </a:xfrm>
        </p:spPr>
        <p:txBody>
          <a:bodyPr anchor="b">
            <a:normAutofit/>
          </a:bodyPr>
          <a:lstStyle/>
          <a:p>
            <a:r>
              <a:rPr lang="en-US" sz="6000">
                <a:solidFill>
                  <a:srgbClr val="FFFFFF"/>
                </a:solidFill>
              </a:rPr>
              <a:t>Technology</a:t>
            </a:r>
            <a:endParaRPr lang="en-GB" sz="6000">
              <a:solidFill>
                <a:srgbClr val="FFFFFF"/>
              </a:solidFill>
            </a:endParaRP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88FE740-FB76-6DA0-0FAC-CEB405D025A3}"/>
              </a:ext>
            </a:extLst>
          </p:cNvPr>
          <p:cNvSpPr>
            <a:spLocks noGrp="1"/>
          </p:cNvSpPr>
          <p:nvPr>
            <p:ph idx="1"/>
          </p:nvPr>
        </p:nvSpPr>
        <p:spPr>
          <a:xfrm>
            <a:off x="841248" y="3337269"/>
            <a:ext cx="10509504" cy="2905686"/>
          </a:xfrm>
        </p:spPr>
        <p:txBody>
          <a:bodyPr>
            <a:normAutofit/>
          </a:bodyPr>
          <a:lstStyle/>
          <a:p>
            <a:pPr marL="0" indent="0">
              <a:buNone/>
            </a:pPr>
            <a:endParaRPr lang="en-US" sz="2000" dirty="0">
              <a:solidFill>
                <a:srgbClr val="FFFFFF"/>
              </a:solidFill>
            </a:endParaRPr>
          </a:p>
          <a:p>
            <a:pPr marL="0" indent="0">
              <a:buNone/>
            </a:pPr>
            <a:r>
              <a:rPr lang="en-US" sz="1100" dirty="0">
                <a:solidFill>
                  <a:srgbClr val="FFFFFF"/>
                </a:solidFill>
                <a:latin typeface="Arial" panose="020B0604020202020204" pitchFamily="34" charset="0"/>
                <a:cs typeface="Arial" panose="020B0604020202020204" pitchFamily="34" charset="0"/>
              </a:rPr>
              <a:t>New Product Development</a:t>
            </a:r>
          </a:p>
          <a:p>
            <a:pPr marL="0" indent="0">
              <a:buNone/>
            </a:pPr>
            <a:r>
              <a:rPr lang="en-US" sz="1100" dirty="0">
                <a:solidFill>
                  <a:srgbClr val="FFFFFF"/>
                </a:solidFill>
                <a:latin typeface="Arial" panose="020B0604020202020204" pitchFamily="34" charset="0"/>
                <a:cs typeface="Arial" panose="020B0604020202020204" pitchFamily="34" charset="0"/>
              </a:rPr>
              <a:t>New Equipment and devises</a:t>
            </a:r>
          </a:p>
          <a:p>
            <a:pPr marL="0" indent="0">
              <a:buNone/>
            </a:pPr>
            <a:r>
              <a:rPr lang="en-US" sz="1100" dirty="0">
                <a:solidFill>
                  <a:srgbClr val="FFFFFF"/>
                </a:solidFill>
                <a:latin typeface="Arial" panose="020B0604020202020204" pitchFamily="34" charset="0"/>
                <a:cs typeface="Arial" panose="020B0604020202020204" pitchFamily="34" charset="0"/>
              </a:rPr>
              <a:t>Innovation break through economy may effected by  </a:t>
            </a:r>
            <a:r>
              <a:rPr lang="en-US" sz="1100" dirty="0" err="1">
                <a:solidFill>
                  <a:srgbClr val="FFFFFF"/>
                </a:solidFill>
                <a:latin typeface="Arial" panose="020B0604020202020204" pitchFamily="34" charset="0"/>
                <a:cs typeface="Arial" panose="020B0604020202020204" pitchFamily="34" charset="0"/>
              </a:rPr>
              <a:t>facebook</a:t>
            </a:r>
            <a:r>
              <a:rPr lang="en-US" sz="1100" dirty="0">
                <a:solidFill>
                  <a:srgbClr val="FFFFFF"/>
                </a:solidFill>
                <a:latin typeface="Arial" panose="020B0604020202020204" pitchFamily="34" charset="0"/>
                <a:cs typeface="Arial" panose="020B0604020202020204" pitchFamily="34" charset="0"/>
              </a:rPr>
              <a:t> or You Tube</a:t>
            </a:r>
          </a:p>
        </p:txBody>
      </p:sp>
    </p:spTree>
    <p:extLst>
      <p:ext uri="{BB962C8B-B14F-4D97-AF65-F5344CB8AC3E}">
        <p14:creationId xmlns:p14="http://schemas.microsoft.com/office/powerpoint/2010/main" val="2441782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Shape&#10;&#10;Description automatically generated with low confidence">
            <a:extLst>
              <a:ext uri="{FF2B5EF4-FFF2-40B4-BE49-F238E27FC236}">
                <a16:creationId xmlns:a16="http://schemas.microsoft.com/office/drawing/2014/main" id="{A8503C50-C38E-DDD4-0EF4-3AECFF0593C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53" r="-1" b="-1"/>
          <a:stretch/>
        </p:blipFill>
        <p:spPr>
          <a:xfrm>
            <a:off x="3522468" y="10"/>
            <a:ext cx="8669532" cy="6857990"/>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
        <p:nvSpPr>
          <p:cNvPr id="60" name="Rectangle 59">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B819D9-E8D3-9C19-CDC0-29E53EE40FF1}"/>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Legal</a:t>
            </a:r>
          </a:p>
        </p:txBody>
      </p:sp>
      <p:sp>
        <p:nvSpPr>
          <p:cNvPr id="62" name="Rectangle 6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Rectangle 6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75082B2E-F583-DE10-ED68-2F69041DBB95}"/>
              </a:ext>
            </a:extLst>
          </p:cNvPr>
          <p:cNvSpPr txBox="1"/>
          <p:nvPr/>
        </p:nvSpPr>
        <p:spPr>
          <a:xfrm>
            <a:off x="371093" y="2718054"/>
            <a:ext cx="3528553" cy="3592740"/>
          </a:xfrm>
          <a:prstGeom prst="rect">
            <a:avLst/>
          </a:prstGeom>
        </p:spPr>
        <p:txBody>
          <a:bodyPr vert="horz" lIns="91440" tIns="45720" rIns="91440" bIns="45720" rtlCol="0" anchor="t">
            <a:normAutofit/>
          </a:bodyPr>
          <a:lstStyle/>
          <a:p>
            <a:pPr marL="0" indent="-228600" fontAlgn="t">
              <a:spcBef>
                <a:spcPts val="0"/>
              </a:spcBef>
              <a:spcAft>
                <a:spcPts val="800"/>
              </a:spcAft>
              <a:buFont typeface="Arial" panose="020B0604020202020204" pitchFamily="34" charset="0"/>
              <a:buChar char="•"/>
            </a:pPr>
            <a:endParaRPr lang="en-US" sz="1400" b="1" dirty="0"/>
          </a:p>
          <a:p>
            <a:pPr marL="0" indent="-228600" fontAlgn="t">
              <a:spcBef>
                <a:spcPts val="0"/>
              </a:spcBef>
              <a:spcAft>
                <a:spcPts val="800"/>
              </a:spcAft>
              <a:buFont typeface="Arial" panose="020B0604020202020204" pitchFamily="34" charset="0"/>
              <a:buChar char="•"/>
            </a:pPr>
            <a:r>
              <a:rPr lang="en-US" sz="1400" b="1" dirty="0"/>
              <a:t>Health and Safety Legislation to protect workers.</a:t>
            </a:r>
          </a:p>
          <a:p>
            <a:pPr marL="0" indent="-228600" fontAlgn="t">
              <a:spcBef>
                <a:spcPts val="0"/>
              </a:spcBef>
              <a:spcAft>
                <a:spcPts val="800"/>
              </a:spcAft>
              <a:buFont typeface="Arial" panose="020B0604020202020204" pitchFamily="34" charset="0"/>
              <a:buChar char="•"/>
            </a:pPr>
            <a:endParaRPr lang="en-US" sz="1400" b="1" dirty="0"/>
          </a:p>
          <a:p>
            <a:pPr marL="0" indent="-228600" fontAlgn="t">
              <a:spcBef>
                <a:spcPts val="0"/>
              </a:spcBef>
              <a:spcAft>
                <a:spcPts val="800"/>
              </a:spcAft>
              <a:buFont typeface="Arial" panose="020B0604020202020204" pitchFamily="34" charset="0"/>
              <a:buChar char="•"/>
            </a:pPr>
            <a:r>
              <a:rPr lang="en-US" sz="1400" b="1" i="0" u="none" strike="noStrike" dirty="0">
                <a:effectLst/>
              </a:rPr>
              <a:t>Minimum wages required</a:t>
            </a:r>
          </a:p>
          <a:p>
            <a:pPr marL="0" indent="-228600" fontAlgn="t">
              <a:spcBef>
                <a:spcPts val="0"/>
              </a:spcBef>
              <a:spcAft>
                <a:spcPts val="800"/>
              </a:spcAft>
              <a:buFont typeface="Arial" panose="020B0604020202020204" pitchFamily="34" charset="0"/>
              <a:buChar char="•"/>
            </a:pPr>
            <a:endParaRPr lang="en-US" sz="1400" b="1" i="0" u="none" strike="noStrike" dirty="0">
              <a:effectLst/>
            </a:endParaRPr>
          </a:p>
          <a:p>
            <a:pPr marL="0" indent="-228600" fontAlgn="t">
              <a:spcBef>
                <a:spcPts val="0"/>
              </a:spcBef>
              <a:spcAft>
                <a:spcPts val="800"/>
              </a:spcAft>
              <a:buFont typeface="Arial" panose="020B0604020202020204" pitchFamily="34" charset="0"/>
              <a:buChar char="•"/>
            </a:pPr>
            <a:r>
              <a:rPr lang="en-US" sz="1400" b="1" i="0" u="none" strike="noStrike" dirty="0">
                <a:effectLst/>
              </a:rPr>
              <a:t>Employment Legislation Immigration Law</a:t>
            </a:r>
            <a:endParaRPr lang="en-US" sz="1400" b="0" i="0" u="none" strike="noStrike" dirty="0">
              <a:effectLst/>
            </a:endParaRPr>
          </a:p>
          <a:p>
            <a:pPr fontAlgn="t">
              <a:spcBef>
                <a:spcPts val="0"/>
              </a:spcBef>
              <a:spcAft>
                <a:spcPts val="800"/>
              </a:spcAft>
            </a:pPr>
            <a:r>
              <a:rPr lang="en-US" sz="1400" b="1" i="0" u="none" strike="noStrike" dirty="0">
                <a:effectLst/>
              </a:rPr>
              <a:t> </a:t>
            </a:r>
            <a:endParaRPr lang="en-US" sz="1400" b="0" i="0" u="none" strike="noStrike" dirty="0">
              <a:effectLst/>
            </a:endParaRPr>
          </a:p>
          <a:p>
            <a:pPr indent="-228600">
              <a:buFont typeface="Arial" panose="020B0604020202020204" pitchFamily="34" charset="0"/>
              <a:buChar char="•"/>
            </a:pPr>
            <a:endParaRPr lang="en-US" sz="1400" dirty="0"/>
          </a:p>
        </p:txBody>
      </p:sp>
      <p:pic>
        <p:nvPicPr>
          <p:cNvPr id="5" name="Content Placeholder 4" descr="A picture containing clipart&#10;&#10;Description automatically generated">
            <a:extLst>
              <a:ext uri="{FF2B5EF4-FFF2-40B4-BE49-F238E27FC236}">
                <a16:creationId xmlns:a16="http://schemas.microsoft.com/office/drawing/2014/main" id="{2D6CEAA8-C23D-2DF6-8F54-C08F4D136F28}"/>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7439"/>
            <a:ext cx="64159" cy="64159"/>
          </a:xfrm>
        </p:spPr>
      </p:pic>
    </p:spTree>
    <p:extLst>
      <p:ext uri="{BB962C8B-B14F-4D97-AF65-F5344CB8AC3E}">
        <p14:creationId xmlns:p14="http://schemas.microsoft.com/office/powerpoint/2010/main" val="283766324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5" name="Content Placeholder 4" descr="A picture containing tree, outdoor, plant, garden&#10;&#10;Description automatically generated">
            <a:extLst>
              <a:ext uri="{FF2B5EF4-FFF2-40B4-BE49-F238E27FC236}">
                <a16:creationId xmlns:a16="http://schemas.microsoft.com/office/drawing/2014/main" id="{E08277A1-67E3-D6C8-2C95-0C4713AD546E}"/>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57E6A2F1-2578-1393-E55C-ECB15FFBA00F}"/>
              </a:ext>
            </a:extLst>
          </p:cNvPr>
          <p:cNvSpPr>
            <a:spLocks noGrp="1"/>
          </p:cNvSpPr>
          <p:nvPr>
            <p:ph type="title"/>
          </p:nvPr>
        </p:nvSpPr>
        <p:spPr>
          <a:xfrm>
            <a:off x="841248" y="426720"/>
            <a:ext cx="10506456" cy="1919141"/>
          </a:xfrm>
        </p:spPr>
        <p:txBody>
          <a:bodyPr anchor="b">
            <a:normAutofit/>
          </a:bodyPr>
          <a:lstStyle/>
          <a:p>
            <a:r>
              <a:rPr lang="en-US" sz="6000">
                <a:solidFill>
                  <a:srgbClr val="FFFFFF"/>
                </a:solidFill>
              </a:rPr>
              <a:t>Environmental</a:t>
            </a:r>
            <a:endParaRPr lang="en-GB" sz="6000">
              <a:solidFill>
                <a:srgbClr val="FFFFFF"/>
              </a:solidFill>
            </a:endParaRPr>
          </a:p>
        </p:txBody>
      </p:sp>
      <p:sp>
        <p:nvSpPr>
          <p:cNvPr id="16" name="Rectangle 15">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6E1C5854-619E-AD4A-D26E-AD1514491602}"/>
              </a:ext>
            </a:extLst>
          </p:cNvPr>
          <p:cNvSpPr>
            <a:spLocks noGrp="1"/>
          </p:cNvSpPr>
          <p:nvPr>
            <p:ph idx="1"/>
          </p:nvPr>
        </p:nvSpPr>
        <p:spPr>
          <a:xfrm>
            <a:off x="841248" y="3337269"/>
            <a:ext cx="10509504" cy="2905686"/>
          </a:xfrm>
        </p:spPr>
        <p:txBody>
          <a:bodyPr>
            <a:normAutofit/>
          </a:bodyPr>
          <a:lstStyle/>
          <a:p>
            <a:endParaRPr lang="en-US" sz="2000" dirty="0">
              <a:solidFill>
                <a:srgbClr val="FFFFFF"/>
              </a:solidFill>
            </a:endParaRPr>
          </a:p>
          <a:p>
            <a:pPr marL="0" indent="0">
              <a:buNone/>
            </a:pPr>
            <a:r>
              <a:rPr lang="en-US" sz="1100" dirty="0">
                <a:solidFill>
                  <a:srgbClr val="FFFFFF"/>
                </a:solidFill>
                <a:latin typeface="Arial" panose="020B0604020202020204" pitchFamily="34" charset="0"/>
                <a:cs typeface="Arial" panose="020B0604020202020204" pitchFamily="34" charset="0"/>
              </a:rPr>
              <a:t>Increasing demands of environment al Friendly Products</a:t>
            </a:r>
          </a:p>
          <a:p>
            <a:pPr marL="0" indent="0">
              <a:buNone/>
            </a:pPr>
            <a:r>
              <a:rPr lang="en-US" sz="1100" dirty="0">
                <a:solidFill>
                  <a:srgbClr val="FFFFFF"/>
                </a:solidFill>
                <a:latin typeface="Arial" panose="020B0604020202020204" pitchFamily="34" charset="0"/>
                <a:cs typeface="Arial" panose="020B0604020202020204" pitchFamily="34" charset="0"/>
              </a:rPr>
              <a:t>Increasing environmental Footprint Sustainability</a:t>
            </a:r>
          </a:p>
          <a:p>
            <a:pPr marL="0" indent="0">
              <a:buNone/>
            </a:pPr>
            <a:r>
              <a:rPr lang="en-US" sz="1100" dirty="0">
                <a:solidFill>
                  <a:srgbClr val="FFFFFF"/>
                </a:solidFill>
                <a:latin typeface="Arial" panose="020B0604020202020204" pitchFamily="34" charset="0"/>
                <a:cs typeface="Arial" panose="020B0604020202020204" pitchFamily="34" charset="0"/>
              </a:rPr>
              <a:t>Disposal Cost</a:t>
            </a:r>
          </a:p>
          <a:p>
            <a:pPr marL="0" indent="0">
              <a:buNone/>
            </a:pPr>
            <a:endParaRPr lang="en-US" sz="11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4878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E31A-A6A7-63B3-5B66-A37F29C3FCED}"/>
              </a:ext>
            </a:extLst>
          </p:cNvPr>
          <p:cNvSpPr>
            <a:spLocks noGrp="1"/>
          </p:cNvSpPr>
          <p:nvPr>
            <p:ph type="title"/>
          </p:nvPr>
        </p:nvSpPr>
        <p:spPr/>
        <p:txBody>
          <a:bodyPr/>
          <a:lstStyle/>
          <a:p>
            <a:pPr algn="ctr"/>
            <a:r>
              <a:rPr lang="en-US" dirty="0"/>
              <a:t>Fishbone Analysis</a:t>
            </a:r>
            <a:endParaRPr lang="en-GB" dirty="0"/>
          </a:p>
        </p:txBody>
      </p:sp>
      <p:pic>
        <p:nvPicPr>
          <p:cNvPr id="5" name="Content Placeholder 4" descr="A picture containing text&#10;&#10;Description automatically generated">
            <a:extLst>
              <a:ext uri="{FF2B5EF4-FFF2-40B4-BE49-F238E27FC236}">
                <a16:creationId xmlns:a16="http://schemas.microsoft.com/office/drawing/2014/main" id="{68869790-AC48-DB94-3DB3-95508A929B1B}"/>
              </a:ext>
            </a:extLst>
          </p:cNvPr>
          <p:cNvPicPr>
            <a:picLocks noGrp="1" noChangeAspect="1"/>
          </p:cNvPicPr>
          <p:nvPr>
            <p:ph idx="1"/>
          </p:nvPr>
        </p:nvPicPr>
        <p:blipFill>
          <a:blip r:embed="rId2">
            <a:duotone>
              <a:schemeClr val="bg2">
                <a:shade val="45000"/>
                <a:satMod val="135000"/>
              </a:schemeClr>
              <a:prstClr val="white"/>
            </a:duotone>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96299" y="-279052"/>
            <a:ext cx="6406666" cy="2668816"/>
          </a:xfrm>
        </p:spPr>
      </p:pic>
      <p:sp>
        <p:nvSpPr>
          <p:cNvPr id="3" name="TextBox 2">
            <a:extLst>
              <a:ext uri="{FF2B5EF4-FFF2-40B4-BE49-F238E27FC236}">
                <a16:creationId xmlns:a16="http://schemas.microsoft.com/office/drawing/2014/main" id="{619EE075-C4B6-4219-0A4D-0781821C0AA8}"/>
              </a:ext>
            </a:extLst>
          </p:cNvPr>
          <p:cNvSpPr txBox="1"/>
          <p:nvPr/>
        </p:nvSpPr>
        <p:spPr>
          <a:xfrm>
            <a:off x="2187388" y="3913094"/>
            <a:ext cx="8444753" cy="923330"/>
          </a:xfrm>
          <a:prstGeom prst="rect">
            <a:avLst/>
          </a:prstGeom>
          <a:noFill/>
        </p:spPr>
        <p:txBody>
          <a:bodyPr wrap="square" rtlCol="0">
            <a:spAutoFit/>
          </a:bodyPr>
          <a:lstStyle/>
          <a:p>
            <a:r>
              <a:rPr lang="en-US" dirty="0">
                <a:solidFill>
                  <a:schemeClr val="bg1"/>
                </a:solidFill>
              </a:rPr>
              <a:t>The fishbone analysis can assist in organizing thoughts into useable categories and helping to discover potential source of an issue during the brainstorming session. It’s a method of viewing causes and effects visually.</a:t>
            </a:r>
            <a:endParaRPr lang="en-GB" dirty="0">
              <a:solidFill>
                <a:schemeClr val="bg1"/>
              </a:solidFill>
            </a:endParaRPr>
          </a:p>
        </p:txBody>
      </p:sp>
    </p:spTree>
    <p:extLst>
      <p:ext uri="{BB962C8B-B14F-4D97-AF65-F5344CB8AC3E}">
        <p14:creationId xmlns:p14="http://schemas.microsoft.com/office/powerpoint/2010/main" val="426220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Line 43">
            <a:extLst>
              <a:ext uri="{FF2B5EF4-FFF2-40B4-BE49-F238E27FC236}">
                <a16:creationId xmlns:a16="http://schemas.microsoft.com/office/drawing/2014/main" id="{72333A1E-36A6-451B-05DF-5D0813CF41F0}"/>
              </a:ext>
            </a:extLst>
          </p:cNvPr>
          <p:cNvSpPr>
            <a:spLocks noChangeShapeType="1"/>
          </p:cNvSpPr>
          <p:nvPr/>
        </p:nvSpPr>
        <p:spPr bwMode="auto">
          <a:xfrm>
            <a:off x="2218395" y="236883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B57583B1-0248-B346-5AFC-7691B65AFEDB}"/>
              </a:ext>
            </a:extLst>
          </p:cNvPr>
          <p:cNvSpPr txBox="1">
            <a:spLocks noChangeArrowheads="1"/>
          </p:cNvSpPr>
          <p:nvPr/>
        </p:nvSpPr>
        <p:spPr bwMode="auto">
          <a:xfrm>
            <a:off x="1157945" y="218706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Staff off sick</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 name="Line 41">
            <a:extLst>
              <a:ext uri="{FF2B5EF4-FFF2-40B4-BE49-F238E27FC236}">
                <a16:creationId xmlns:a16="http://schemas.microsoft.com/office/drawing/2014/main" id="{AA0FD55C-F9DF-9D64-088B-546EAD116EAC}"/>
              </a:ext>
            </a:extLst>
          </p:cNvPr>
          <p:cNvSpPr>
            <a:spLocks noChangeShapeType="1"/>
          </p:cNvSpPr>
          <p:nvPr/>
        </p:nvSpPr>
        <p:spPr bwMode="auto">
          <a:xfrm>
            <a:off x="2820058" y="29704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0">
            <a:extLst>
              <a:ext uri="{FF2B5EF4-FFF2-40B4-BE49-F238E27FC236}">
                <a16:creationId xmlns:a16="http://schemas.microsoft.com/office/drawing/2014/main" id="{82648AF1-B3E2-05DB-CFE8-E247C89E3603}"/>
              </a:ext>
            </a:extLst>
          </p:cNvPr>
          <p:cNvSpPr txBox="1">
            <a:spLocks noChangeArrowheads="1"/>
          </p:cNvSpPr>
          <p:nvPr/>
        </p:nvSpPr>
        <p:spPr bwMode="auto">
          <a:xfrm>
            <a:off x="1745320" y="277364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Over stressed and burnout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39">
            <a:extLst>
              <a:ext uri="{FF2B5EF4-FFF2-40B4-BE49-F238E27FC236}">
                <a16:creationId xmlns:a16="http://schemas.microsoft.com/office/drawing/2014/main" id="{91CFAD69-D2D2-F519-FB0F-E1D2B2415D8D}"/>
              </a:ext>
            </a:extLst>
          </p:cNvPr>
          <p:cNvSpPr>
            <a:spLocks noChangeShapeType="1"/>
          </p:cNvSpPr>
          <p:nvPr/>
        </p:nvSpPr>
        <p:spPr bwMode="auto">
          <a:xfrm>
            <a:off x="3372508" y="352294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38">
            <a:extLst>
              <a:ext uri="{FF2B5EF4-FFF2-40B4-BE49-F238E27FC236}">
                <a16:creationId xmlns:a16="http://schemas.microsoft.com/office/drawing/2014/main" id="{873F4046-007C-14EF-1DBF-ABCF429D59B1}"/>
              </a:ext>
            </a:extLst>
          </p:cNvPr>
          <p:cNvSpPr txBox="1">
            <a:spLocks noChangeArrowheads="1"/>
          </p:cNvSpPr>
          <p:nvPr/>
        </p:nvSpPr>
        <p:spPr bwMode="auto">
          <a:xfrm>
            <a:off x="2297770" y="33260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Long term health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Line 37">
            <a:extLst>
              <a:ext uri="{FF2B5EF4-FFF2-40B4-BE49-F238E27FC236}">
                <a16:creationId xmlns:a16="http://schemas.microsoft.com/office/drawing/2014/main" id="{88864F5C-7D59-D58E-983A-71C72B5CD3A4}"/>
              </a:ext>
            </a:extLst>
          </p:cNvPr>
          <p:cNvSpPr>
            <a:spLocks noChangeShapeType="1"/>
          </p:cNvSpPr>
          <p:nvPr/>
        </p:nvSpPr>
        <p:spPr bwMode="auto">
          <a:xfrm>
            <a:off x="4563133" y="237677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9961DF6F-C3B6-BBBD-7280-E35CB9F37F69}"/>
              </a:ext>
            </a:extLst>
          </p:cNvPr>
          <p:cNvSpPr txBox="1">
            <a:spLocks noChangeArrowheads="1"/>
          </p:cNvSpPr>
          <p:nvPr/>
        </p:nvSpPr>
        <p:spPr bwMode="auto">
          <a:xfrm>
            <a:off x="3488395" y="21735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Lack of funds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Line 35">
            <a:extLst>
              <a:ext uri="{FF2B5EF4-FFF2-40B4-BE49-F238E27FC236}">
                <a16:creationId xmlns:a16="http://schemas.microsoft.com/office/drawing/2014/main" id="{011F695A-55FA-7413-64AA-59F50C680D1E}"/>
              </a:ext>
            </a:extLst>
          </p:cNvPr>
          <p:cNvSpPr>
            <a:spLocks noChangeShapeType="1"/>
          </p:cNvSpPr>
          <p:nvPr/>
        </p:nvSpPr>
        <p:spPr bwMode="auto">
          <a:xfrm>
            <a:off x="5106058" y="297684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4">
            <a:extLst>
              <a:ext uri="{FF2B5EF4-FFF2-40B4-BE49-F238E27FC236}">
                <a16:creationId xmlns:a16="http://schemas.microsoft.com/office/drawing/2014/main" id="{96006036-9A57-5E8A-0ABF-26BFD1E0D4AB}"/>
              </a:ext>
            </a:extLst>
          </p:cNvPr>
          <p:cNvSpPr txBox="1">
            <a:spLocks noChangeArrowheads="1"/>
          </p:cNvSpPr>
          <p:nvPr/>
        </p:nvSpPr>
        <p:spPr bwMode="auto">
          <a:xfrm>
            <a:off x="4031320" y="277364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Technology equipment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Line 33">
            <a:extLst>
              <a:ext uri="{FF2B5EF4-FFF2-40B4-BE49-F238E27FC236}">
                <a16:creationId xmlns:a16="http://schemas.microsoft.com/office/drawing/2014/main" id="{5ED1184E-BD06-0602-CCD6-39C66E6844B9}"/>
              </a:ext>
            </a:extLst>
          </p:cNvPr>
          <p:cNvSpPr>
            <a:spLocks noChangeShapeType="1"/>
          </p:cNvSpPr>
          <p:nvPr/>
        </p:nvSpPr>
        <p:spPr bwMode="auto">
          <a:xfrm>
            <a:off x="5658508" y="35292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2">
            <a:extLst>
              <a:ext uri="{FF2B5EF4-FFF2-40B4-BE49-F238E27FC236}">
                <a16:creationId xmlns:a16="http://schemas.microsoft.com/office/drawing/2014/main" id="{E31A30AC-759A-F1C6-AEC4-FD6B913F5D02}"/>
              </a:ext>
            </a:extLst>
          </p:cNvPr>
          <p:cNvSpPr txBox="1">
            <a:spLocks noChangeArrowheads="1"/>
          </p:cNvSpPr>
          <p:nvPr/>
        </p:nvSpPr>
        <p:spPr bwMode="auto">
          <a:xfrm>
            <a:off x="4583770" y="33260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Not properly trained staff</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Line 31">
            <a:extLst>
              <a:ext uri="{FF2B5EF4-FFF2-40B4-BE49-F238E27FC236}">
                <a16:creationId xmlns:a16="http://schemas.microsoft.com/office/drawing/2014/main" id="{EFC212C0-A5E4-FD1F-F210-41194983DC3E}"/>
              </a:ext>
            </a:extLst>
          </p:cNvPr>
          <p:cNvSpPr>
            <a:spLocks noChangeShapeType="1"/>
          </p:cNvSpPr>
          <p:nvPr/>
        </p:nvSpPr>
        <p:spPr bwMode="auto">
          <a:xfrm>
            <a:off x="6769758" y="2360896"/>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0">
            <a:extLst>
              <a:ext uri="{FF2B5EF4-FFF2-40B4-BE49-F238E27FC236}">
                <a16:creationId xmlns:a16="http://schemas.microsoft.com/office/drawing/2014/main" id="{6C745525-F3B6-B41D-9EF3-6D5D5C87491E}"/>
              </a:ext>
            </a:extLst>
          </p:cNvPr>
          <p:cNvSpPr txBox="1">
            <a:spLocks noChangeArrowheads="1"/>
          </p:cNvSpPr>
          <p:nvPr/>
        </p:nvSpPr>
        <p:spPr bwMode="auto">
          <a:xfrm>
            <a:off x="5695020" y="21735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Limited EU workers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Line 29">
            <a:extLst>
              <a:ext uri="{FF2B5EF4-FFF2-40B4-BE49-F238E27FC236}">
                <a16:creationId xmlns:a16="http://schemas.microsoft.com/office/drawing/2014/main" id="{3A9B3CEF-2EDE-1FA5-A476-224E315F656F}"/>
              </a:ext>
            </a:extLst>
          </p:cNvPr>
          <p:cNvSpPr>
            <a:spLocks noChangeShapeType="1"/>
          </p:cNvSpPr>
          <p:nvPr/>
        </p:nvSpPr>
        <p:spPr bwMode="auto">
          <a:xfrm>
            <a:off x="7371420" y="296255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991AFAA3-9563-1BF9-2728-EA477ADBE144}"/>
              </a:ext>
            </a:extLst>
          </p:cNvPr>
          <p:cNvSpPr txBox="1">
            <a:spLocks noChangeArrowheads="1"/>
          </p:cNvSpPr>
          <p:nvPr/>
        </p:nvSpPr>
        <p:spPr bwMode="auto">
          <a:xfrm>
            <a:off x="6296683" y="277364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Immigration policy&amp; work</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Line 27">
            <a:extLst>
              <a:ext uri="{FF2B5EF4-FFF2-40B4-BE49-F238E27FC236}">
                <a16:creationId xmlns:a16="http://schemas.microsoft.com/office/drawing/2014/main" id="{F4426605-E4C9-6AF6-DC64-56A637574C4F}"/>
              </a:ext>
            </a:extLst>
          </p:cNvPr>
          <p:cNvSpPr>
            <a:spLocks noChangeShapeType="1"/>
          </p:cNvSpPr>
          <p:nvPr/>
        </p:nvSpPr>
        <p:spPr bwMode="auto">
          <a:xfrm>
            <a:off x="7923870" y="351500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6">
            <a:extLst>
              <a:ext uri="{FF2B5EF4-FFF2-40B4-BE49-F238E27FC236}">
                <a16:creationId xmlns:a16="http://schemas.microsoft.com/office/drawing/2014/main" id="{AED4A57D-EB53-C7E7-9A48-C5B172819DEA}"/>
              </a:ext>
            </a:extLst>
          </p:cNvPr>
          <p:cNvSpPr txBox="1">
            <a:spLocks noChangeArrowheads="1"/>
          </p:cNvSpPr>
          <p:nvPr/>
        </p:nvSpPr>
        <p:spPr bwMode="auto">
          <a:xfrm>
            <a:off x="6849133" y="33260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Retention on recuitment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Line 25">
            <a:extLst>
              <a:ext uri="{FF2B5EF4-FFF2-40B4-BE49-F238E27FC236}">
                <a16:creationId xmlns:a16="http://schemas.microsoft.com/office/drawing/2014/main" id="{33D99870-9B5E-F13E-3E70-B9570B4630F1}"/>
              </a:ext>
            </a:extLst>
          </p:cNvPr>
          <p:cNvSpPr>
            <a:spLocks noChangeShapeType="1"/>
          </p:cNvSpPr>
          <p:nvPr/>
        </p:nvSpPr>
        <p:spPr bwMode="auto">
          <a:xfrm>
            <a:off x="6958670" y="430717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8E53C8BF-C346-5A4E-ED54-1449A97C22ED}"/>
              </a:ext>
            </a:extLst>
          </p:cNvPr>
          <p:cNvSpPr txBox="1">
            <a:spLocks noChangeArrowheads="1"/>
          </p:cNvSpPr>
          <p:nvPr/>
        </p:nvSpPr>
        <p:spPr bwMode="auto">
          <a:xfrm>
            <a:off x="5883933" y="4118259"/>
            <a:ext cx="1155700" cy="4778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Mismatches between skill and location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4" name="Line 23">
            <a:extLst>
              <a:ext uri="{FF2B5EF4-FFF2-40B4-BE49-F238E27FC236}">
                <a16:creationId xmlns:a16="http://schemas.microsoft.com/office/drawing/2014/main" id="{1AC58EC0-0E29-89D9-8CA8-11130D7CE774}"/>
              </a:ext>
            </a:extLst>
          </p:cNvPr>
          <p:cNvSpPr>
            <a:spLocks noChangeShapeType="1"/>
          </p:cNvSpPr>
          <p:nvPr/>
        </p:nvSpPr>
        <p:spPr bwMode="auto">
          <a:xfrm>
            <a:off x="6434795" y="486438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E4D17656-A14C-4F79-1B8D-61B074EE3B36}"/>
              </a:ext>
            </a:extLst>
          </p:cNvPr>
          <p:cNvSpPr txBox="1">
            <a:spLocks noChangeArrowheads="1"/>
          </p:cNvSpPr>
          <p:nvPr/>
        </p:nvSpPr>
        <p:spPr bwMode="auto">
          <a:xfrm>
            <a:off x="5360058" y="467547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Adequate local affordable housing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Line 21">
            <a:extLst>
              <a:ext uri="{FF2B5EF4-FFF2-40B4-BE49-F238E27FC236}">
                <a16:creationId xmlns:a16="http://schemas.microsoft.com/office/drawing/2014/main" id="{6FBD36A3-E61F-0BB2-05F0-E509936ADA9A}"/>
              </a:ext>
            </a:extLst>
          </p:cNvPr>
          <p:cNvSpPr>
            <a:spLocks noChangeShapeType="1"/>
          </p:cNvSpPr>
          <p:nvPr/>
        </p:nvSpPr>
        <p:spPr bwMode="auto">
          <a:xfrm>
            <a:off x="5936320" y="541683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55CCD3D8-A94F-0339-3193-78B07433716F}"/>
              </a:ext>
            </a:extLst>
          </p:cNvPr>
          <p:cNvSpPr txBox="1">
            <a:spLocks noChangeArrowheads="1"/>
          </p:cNvSpPr>
          <p:nvPr/>
        </p:nvSpPr>
        <p:spPr bwMode="auto">
          <a:xfrm>
            <a:off x="4861583" y="5227921"/>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Rural area</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Line 19">
            <a:extLst>
              <a:ext uri="{FF2B5EF4-FFF2-40B4-BE49-F238E27FC236}">
                <a16:creationId xmlns:a16="http://schemas.microsoft.com/office/drawing/2014/main" id="{370DC6A6-4EF4-4AEB-AEBE-7448E95F38FB}"/>
              </a:ext>
            </a:extLst>
          </p:cNvPr>
          <p:cNvSpPr>
            <a:spLocks noChangeShapeType="1"/>
          </p:cNvSpPr>
          <p:nvPr/>
        </p:nvSpPr>
        <p:spPr bwMode="auto">
          <a:xfrm>
            <a:off x="4431370" y="427700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18">
            <a:extLst>
              <a:ext uri="{FF2B5EF4-FFF2-40B4-BE49-F238E27FC236}">
                <a16:creationId xmlns:a16="http://schemas.microsoft.com/office/drawing/2014/main" id="{78C1AC6E-08E6-13F5-0376-0B14BF631A36}"/>
              </a:ext>
            </a:extLst>
          </p:cNvPr>
          <p:cNvSpPr txBox="1">
            <a:spLocks noChangeArrowheads="1"/>
          </p:cNvSpPr>
          <p:nvPr/>
        </p:nvSpPr>
        <p:spPr bwMode="auto">
          <a:xfrm>
            <a:off x="3358220" y="40880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Poor management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 name="Line 17">
            <a:extLst>
              <a:ext uri="{FF2B5EF4-FFF2-40B4-BE49-F238E27FC236}">
                <a16:creationId xmlns:a16="http://schemas.microsoft.com/office/drawing/2014/main" id="{A8A1A92E-8D91-F1B7-15E1-23ED5AE5E9C3}"/>
              </a:ext>
            </a:extLst>
          </p:cNvPr>
          <p:cNvSpPr>
            <a:spLocks noChangeShapeType="1"/>
          </p:cNvSpPr>
          <p:nvPr/>
        </p:nvSpPr>
        <p:spPr bwMode="auto">
          <a:xfrm>
            <a:off x="3982108" y="4834221"/>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DB059251-651D-ABB6-BBBF-8E2E867C28E1}"/>
              </a:ext>
            </a:extLst>
          </p:cNvPr>
          <p:cNvSpPr txBox="1">
            <a:spLocks noChangeArrowheads="1"/>
          </p:cNvSpPr>
          <p:nvPr/>
        </p:nvSpPr>
        <p:spPr bwMode="auto">
          <a:xfrm>
            <a:off x="2907370" y="464689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Better off in different industry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Line 15">
            <a:extLst>
              <a:ext uri="{FF2B5EF4-FFF2-40B4-BE49-F238E27FC236}">
                <a16:creationId xmlns:a16="http://schemas.microsoft.com/office/drawing/2014/main" id="{C7167133-B9DE-F205-F104-164A9A80A064}"/>
              </a:ext>
            </a:extLst>
          </p:cNvPr>
          <p:cNvSpPr>
            <a:spLocks noChangeShapeType="1"/>
          </p:cNvSpPr>
          <p:nvPr/>
        </p:nvSpPr>
        <p:spPr bwMode="auto">
          <a:xfrm>
            <a:off x="3482045" y="538667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4">
            <a:extLst>
              <a:ext uri="{FF2B5EF4-FFF2-40B4-BE49-F238E27FC236}">
                <a16:creationId xmlns:a16="http://schemas.microsoft.com/office/drawing/2014/main" id="{B8471B31-2B93-B065-D839-99A159BBAB2B}"/>
              </a:ext>
            </a:extLst>
          </p:cNvPr>
          <p:cNvSpPr txBox="1">
            <a:spLocks noChangeArrowheads="1"/>
          </p:cNvSpPr>
          <p:nvPr/>
        </p:nvSpPr>
        <p:spPr bwMode="auto">
          <a:xfrm>
            <a:off x="2408895" y="5199346"/>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Stagnant wages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 name="Rectangle 13">
            <a:extLst>
              <a:ext uri="{FF2B5EF4-FFF2-40B4-BE49-F238E27FC236}">
                <a16:creationId xmlns:a16="http://schemas.microsoft.com/office/drawing/2014/main" id="{8218C065-B62B-DFC1-1ED5-29082EE8D946}"/>
              </a:ext>
            </a:extLst>
          </p:cNvPr>
          <p:cNvSpPr>
            <a:spLocks noChangeArrowheads="1"/>
          </p:cNvSpPr>
          <p:nvPr/>
        </p:nvSpPr>
        <p:spPr bwMode="auto">
          <a:xfrm>
            <a:off x="1869145" y="1460784"/>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covid</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5" name="Rectangle 12">
            <a:extLst>
              <a:ext uri="{FF2B5EF4-FFF2-40B4-BE49-F238E27FC236}">
                <a16:creationId xmlns:a16="http://schemas.microsoft.com/office/drawing/2014/main" id="{A3C5B2F1-F5B0-6CEF-42E6-E2E0A5023430}"/>
              </a:ext>
            </a:extLst>
          </p:cNvPr>
          <p:cNvSpPr>
            <a:spLocks noChangeArrowheads="1"/>
          </p:cNvSpPr>
          <p:nvPr/>
        </p:nvSpPr>
        <p:spPr bwMode="auto">
          <a:xfrm>
            <a:off x="4204358" y="1460784"/>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NHS Bursary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11">
            <a:extLst>
              <a:ext uri="{FF2B5EF4-FFF2-40B4-BE49-F238E27FC236}">
                <a16:creationId xmlns:a16="http://schemas.microsoft.com/office/drawing/2014/main" id="{AE89AB4C-CD4F-0E45-0C4B-FC92ECAE2DA5}"/>
              </a:ext>
            </a:extLst>
          </p:cNvPr>
          <p:cNvSpPr>
            <a:spLocks noChangeArrowheads="1"/>
          </p:cNvSpPr>
          <p:nvPr/>
        </p:nvSpPr>
        <p:spPr bwMode="auto">
          <a:xfrm>
            <a:off x="6444320" y="1460784"/>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brexit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 name="Line 10">
            <a:extLst>
              <a:ext uri="{FF2B5EF4-FFF2-40B4-BE49-F238E27FC236}">
                <a16:creationId xmlns:a16="http://schemas.microsoft.com/office/drawing/2014/main" id="{06EEAA67-59B9-5728-E57C-7AE3F9C992DA}"/>
              </a:ext>
            </a:extLst>
          </p:cNvPr>
          <p:cNvSpPr>
            <a:spLocks noChangeShapeType="1"/>
          </p:cNvSpPr>
          <p:nvPr/>
        </p:nvSpPr>
        <p:spPr bwMode="auto">
          <a:xfrm>
            <a:off x="1462745" y="3854734"/>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118E0D64-01CC-9E99-86F4-C831F30B0727}"/>
              </a:ext>
            </a:extLst>
          </p:cNvPr>
          <p:cNvSpPr>
            <a:spLocks noChangeShapeType="1"/>
          </p:cNvSpPr>
          <p:nvPr/>
        </p:nvSpPr>
        <p:spPr bwMode="auto">
          <a:xfrm>
            <a:off x="2367620" y="1952909"/>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0C65ED49-E187-E451-06A9-8364A1AFC5EC}"/>
              </a:ext>
            </a:extLst>
          </p:cNvPr>
          <p:cNvSpPr>
            <a:spLocks noChangeShapeType="1"/>
          </p:cNvSpPr>
          <p:nvPr/>
        </p:nvSpPr>
        <p:spPr bwMode="auto">
          <a:xfrm>
            <a:off x="4704420" y="1952909"/>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C3AF09E3-B4E3-E7C9-DDFA-DC204D8C4EE6}"/>
              </a:ext>
            </a:extLst>
          </p:cNvPr>
          <p:cNvSpPr>
            <a:spLocks noChangeShapeType="1"/>
          </p:cNvSpPr>
          <p:nvPr/>
        </p:nvSpPr>
        <p:spPr bwMode="auto">
          <a:xfrm>
            <a:off x="6944383" y="1952909"/>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763F10AA-08C8-0320-773D-0EC886D52F6B}"/>
              </a:ext>
            </a:extLst>
          </p:cNvPr>
          <p:cNvSpPr>
            <a:spLocks noChangeArrowheads="1"/>
          </p:cNvSpPr>
          <p:nvPr/>
        </p:nvSpPr>
        <p:spPr bwMode="auto">
          <a:xfrm>
            <a:off x="3210583" y="5789896"/>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Low salary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Line 5">
            <a:extLst>
              <a:ext uri="{FF2B5EF4-FFF2-40B4-BE49-F238E27FC236}">
                <a16:creationId xmlns:a16="http://schemas.microsoft.com/office/drawing/2014/main" id="{51CD1D8E-E71B-0C47-DE43-BA4F193B7FAC}"/>
              </a:ext>
            </a:extLst>
          </p:cNvPr>
          <p:cNvSpPr>
            <a:spLocks noChangeShapeType="1"/>
          </p:cNvSpPr>
          <p:nvPr/>
        </p:nvSpPr>
        <p:spPr bwMode="auto">
          <a:xfrm flipV="1">
            <a:off x="3709058" y="3854734"/>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88C8F826-067F-F8C1-8771-8BCCC2EFD819}"/>
              </a:ext>
            </a:extLst>
          </p:cNvPr>
          <p:cNvSpPr>
            <a:spLocks noChangeArrowheads="1"/>
          </p:cNvSpPr>
          <p:nvPr/>
        </p:nvSpPr>
        <p:spPr bwMode="auto">
          <a:xfrm>
            <a:off x="5672795" y="5816884"/>
            <a:ext cx="1635125" cy="566737"/>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Geographical imbalance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Line 3">
            <a:extLst>
              <a:ext uri="{FF2B5EF4-FFF2-40B4-BE49-F238E27FC236}">
                <a16:creationId xmlns:a16="http://schemas.microsoft.com/office/drawing/2014/main" id="{2FA3B928-4694-F00B-2E08-8B1C46224A15}"/>
              </a:ext>
            </a:extLst>
          </p:cNvPr>
          <p:cNvSpPr>
            <a:spLocks noChangeShapeType="1"/>
          </p:cNvSpPr>
          <p:nvPr/>
        </p:nvSpPr>
        <p:spPr bwMode="auto">
          <a:xfrm flipV="1">
            <a:off x="6171270" y="3854734"/>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2">
            <a:extLst>
              <a:ext uri="{FF2B5EF4-FFF2-40B4-BE49-F238E27FC236}">
                <a16:creationId xmlns:a16="http://schemas.microsoft.com/office/drawing/2014/main" id="{FC5DB271-F50D-87E6-8162-4ACEFD16AC0E}"/>
              </a:ext>
            </a:extLst>
          </p:cNvPr>
          <p:cNvSpPr>
            <a:spLocks noChangeArrowheads="1"/>
          </p:cNvSpPr>
          <p:nvPr/>
        </p:nvSpPr>
        <p:spPr bwMode="auto">
          <a:xfrm>
            <a:off x="9438345" y="3373721"/>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BEF1D08C-6DDB-B5FE-B305-32DBF2DFD19A}"/>
              </a:ext>
            </a:extLst>
          </p:cNvPr>
          <p:cNvSpPr txBox="1">
            <a:spLocks noChangeArrowheads="1"/>
          </p:cNvSpPr>
          <p:nvPr/>
        </p:nvSpPr>
        <p:spPr bwMode="auto">
          <a:xfrm>
            <a:off x="9484383" y="3467384"/>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Shortage of</a:t>
            </a:r>
            <a:endParaRPr kumimoji="0" lang="en-GB" altLang="en-US" sz="8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Staff at proper care uk</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44">
            <a:extLst>
              <a:ext uri="{FF2B5EF4-FFF2-40B4-BE49-F238E27FC236}">
                <a16:creationId xmlns:a16="http://schemas.microsoft.com/office/drawing/2014/main" id="{A9E1D11E-3FA1-00EA-B9DB-B0CFCCDBD77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D3A738DA-FCAA-8138-C90C-635E9DE27D96}"/>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81834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7EB56F-3F8D-E612-6E4D-1EF7C4C281B3}"/>
              </a:ext>
            </a:extLst>
          </p:cNvPr>
          <p:cNvPicPr>
            <a:picLocks noChangeAspect="1"/>
          </p:cNvPicPr>
          <p:nvPr/>
        </p:nvPicPr>
        <p:blipFill>
          <a:blip r:embed="rId2"/>
          <a:stretch>
            <a:fillRect/>
          </a:stretch>
        </p:blipFill>
        <p:spPr>
          <a:xfrm>
            <a:off x="-581810" y="-76200"/>
            <a:ext cx="12570610" cy="7010399"/>
          </a:xfrm>
          <a:prstGeom prst="rect">
            <a:avLst/>
          </a:prstGeom>
        </p:spPr>
      </p:pic>
      <p:sp>
        <p:nvSpPr>
          <p:cNvPr id="4" name="TextBox 3">
            <a:extLst>
              <a:ext uri="{FF2B5EF4-FFF2-40B4-BE49-F238E27FC236}">
                <a16:creationId xmlns:a16="http://schemas.microsoft.com/office/drawing/2014/main" id="{6A0158A5-44FC-771C-75B4-D622808E5F6D}"/>
              </a:ext>
            </a:extLst>
          </p:cNvPr>
          <p:cNvSpPr txBox="1"/>
          <p:nvPr/>
        </p:nvSpPr>
        <p:spPr>
          <a:xfrm>
            <a:off x="3693458" y="636494"/>
            <a:ext cx="4267201" cy="677108"/>
          </a:xfrm>
          <a:prstGeom prst="rect">
            <a:avLst/>
          </a:prstGeom>
          <a:noFill/>
        </p:spPr>
        <p:txBody>
          <a:bodyPr wrap="square" rtlCol="0">
            <a:spAutoFit/>
          </a:bodyPr>
          <a:lstStyle/>
          <a:p>
            <a:r>
              <a:rPr lang="en-US" dirty="0"/>
              <a:t>VC</a:t>
            </a:r>
            <a:r>
              <a:rPr lang="en-US" sz="2000" dirty="0">
                <a:solidFill>
                  <a:schemeClr val="bg1"/>
                </a:solidFill>
              </a:rPr>
              <a:t> </a:t>
            </a:r>
            <a:r>
              <a:rPr lang="en-US" dirty="0">
                <a:solidFill>
                  <a:schemeClr val="bg1"/>
                </a:solidFill>
                <a:latin typeface="Arial" panose="020B0604020202020204" pitchFamily="34" charset="0"/>
                <a:cs typeface="Arial" panose="020B0604020202020204" pitchFamily="34" charset="0"/>
              </a:rPr>
              <a:t>Recruiting International  Staff</a:t>
            </a:r>
          </a:p>
          <a:p>
            <a:endParaRPr lang="en-GB" dirty="0"/>
          </a:p>
        </p:txBody>
      </p:sp>
      <p:graphicFrame>
        <p:nvGraphicFramePr>
          <p:cNvPr id="5" name="Table 4">
            <a:extLst>
              <a:ext uri="{FF2B5EF4-FFF2-40B4-BE49-F238E27FC236}">
                <a16:creationId xmlns:a16="http://schemas.microsoft.com/office/drawing/2014/main" id="{099BF9ED-CC87-E526-C68E-5EF9A60F20CF}"/>
              </a:ext>
            </a:extLst>
          </p:cNvPr>
          <p:cNvGraphicFramePr>
            <a:graphicFrameLocks noGrp="1"/>
          </p:cNvGraphicFramePr>
          <p:nvPr>
            <p:extLst>
              <p:ext uri="{D42A27DB-BD31-4B8C-83A1-F6EECF244321}">
                <p14:modId xmlns:p14="http://schemas.microsoft.com/office/powerpoint/2010/main" val="2399588162"/>
              </p:ext>
            </p:extLst>
          </p:nvPr>
        </p:nvGraphicFramePr>
        <p:xfrm>
          <a:off x="3209365" y="1945341"/>
          <a:ext cx="7288306" cy="4186518"/>
        </p:xfrm>
        <a:graphic>
          <a:graphicData uri="http://schemas.openxmlformats.org/drawingml/2006/table">
            <a:tbl>
              <a:tblPr/>
              <a:tblGrid>
                <a:gridCol w="7288306">
                  <a:extLst>
                    <a:ext uri="{9D8B030D-6E8A-4147-A177-3AD203B41FA5}">
                      <a16:colId xmlns:a16="http://schemas.microsoft.com/office/drawing/2014/main" val="3723553900"/>
                    </a:ext>
                  </a:extLst>
                </a:gridCol>
              </a:tblGrid>
              <a:tr h="4186518">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350163339"/>
                  </a:ext>
                </a:extLst>
              </a:tr>
            </a:tbl>
          </a:graphicData>
        </a:graphic>
      </p:graphicFrame>
      <p:graphicFrame>
        <p:nvGraphicFramePr>
          <p:cNvPr id="6" name="Table 5">
            <a:extLst>
              <a:ext uri="{FF2B5EF4-FFF2-40B4-BE49-F238E27FC236}">
                <a16:creationId xmlns:a16="http://schemas.microsoft.com/office/drawing/2014/main" id="{052D0E14-0938-42F2-8CCC-49AE1E86CB28}"/>
              </a:ext>
            </a:extLst>
          </p:cNvPr>
          <p:cNvGraphicFramePr>
            <a:graphicFrameLocks noGrp="1"/>
          </p:cNvGraphicFramePr>
          <p:nvPr>
            <p:extLst>
              <p:ext uri="{D42A27DB-BD31-4B8C-83A1-F6EECF244321}">
                <p14:modId xmlns:p14="http://schemas.microsoft.com/office/powerpoint/2010/main" val="2760594414"/>
              </p:ext>
            </p:extLst>
          </p:nvPr>
        </p:nvGraphicFramePr>
        <p:xfrm>
          <a:off x="2420471" y="1963271"/>
          <a:ext cx="7951694" cy="4258235"/>
        </p:xfrm>
        <a:graphic>
          <a:graphicData uri="http://schemas.openxmlformats.org/drawingml/2006/table">
            <a:tbl>
              <a:tblPr/>
              <a:tblGrid>
                <a:gridCol w="2384611">
                  <a:extLst>
                    <a:ext uri="{9D8B030D-6E8A-4147-A177-3AD203B41FA5}">
                      <a16:colId xmlns:a16="http://schemas.microsoft.com/office/drawing/2014/main" val="1074789669"/>
                    </a:ext>
                  </a:extLst>
                </a:gridCol>
                <a:gridCol w="5567083">
                  <a:extLst>
                    <a:ext uri="{9D8B030D-6E8A-4147-A177-3AD203B41FA5}">
                      <a16:colId xmlns:a16="http://schemas.microsoft.com/office/drawing/2014/main" val="1117662336"/>
                    </a:ext>
                  </a:extLst>
                </a:gridCol>
              </a:tblGrid>
              <a:tr h="4258235">
                <a:tc>
                  <a:txBody>
                    <a:bodyPr/>
                    <a:lstStyle/>
                    <a:p>
                      <a:endParaRPr lang="en-GB" dirty="0"/>
                    </a:p>
                  </a:txBody>
                  <a:tcPr>
                    <a:lnL w="12700" cmpd="sng">
                      <a:solidFill>
                        <a:schemeClr val="tx1"/>
                      </a:solidFill>
                      <a:prstDash val="solid"/>
                    </a:lnL>
                    <a:lnR w="12700" cap="flat" cmpd="sng" algn="ctr">
                      <a:solidFill>
                        <a:schemeClr val="tx1"/>
                      </a:solidFill>
                      <a:prstDash val="solid"/>
                      <a:round/>
                      <a:headEnd type="none" w="med" len="med"/>
                      <a:tailEnd type="none" w="med" len="med"/>
                    </a:lnR>
                    <a:lnT w="12700" cmpd="sng">
                      <a:solidFill>
                        <a:schemeClr val="tx1"/>
                      </a:solidFill>
                      <a:prstDash val="solid"/>
                    </a:lnT>
                    <a:lnB w="12700" cmpd="sng">
                      <a:solidFill>
                        <a:schemeClr val="tx1"/>
                      </a:solidFill>
                      <a:prstDash val="solid"/>
                    </a:lnB>
                  </a:tcPr>
                </a:tc>
                <a:tc>
                  <a:txBody>
                    <a:bodyPr/>
                    <a:lstStyle/>
                    <a:p>
                      <a:endParaRPr lang="en-GB" dirty="0"/>
                    </a:p>
                  </a:txBody>
                  <a:tcPr>
                    <a:lnL w="12700" cap="flat" cmpd="sng" algn="ctr">
                      <a:solidFill>
                        <a:schemeClr val="tx1"/>
                      </a:solidFill>
                      <a:prstDash val="solid"/>
                      <a:round/>
                      <a:headEnd type="none" w="med" len="med"/>
                      <a:tailEnd type="none" w="med" len="med"/>
                    </a:lnL>
                    <a:lnR w="12700" cmpd="sng">
                      <a:solidFill>
                        <a:schemeClr val="tx1"/>
                      </a:solidFill>
                      <a:prstDash val="soli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13211836"/>
                  </a:ext>
                </a:extLst>
              </a:tr>
            </a:tbl>
          </a:graphicData>
        </a:graphic>
      </p:graphicFrame>
      <p:graphicFrame>
        <p:nvGraphicFramePr>
          <p:cNvPr id="9" name="Table 9">
            <a:extLst>
              <a:ext uri="{FF2B5EF4-FFF2-40B4-BE49-F238E27FC236}">
                <a16:creationId xmlns:a16="http://schemas.microsoft.com/office/drawing/2014/main" id="{64B1D7EE-4EA2-9B28-6981-BD821A82792C}"/>
              </a:ext>
            </a:extLst>
          </p:cNvPr>
          <p:cNvGraphicFramePr>
            <a:graphicFrameLocks noGrp="1"/>
          </p:cNvGraphicFramePr>
          <p:nvPr>
            <p:extLst>
              <p:ext uri="{D42A27DB-BD31-4B8C-83A1-F6EECF244321}">
                <p14:modId xmlns:p14="http://schemas.microsoft.com/office/powerpoint/2010/main" val="586222397"/>
              </p:ext>
            </p:extLst>
          </p:nvPr>
        </p:nvGraphicFramePr>
        <p:xfrm>
          <a:off x="1763058" y="1472778"/>
          <a:ext cx="8127999" cy="4513868"/>
        </p:xfrm>
        <a:graphic>
          <a:graphicData uri="http://schemas.openxmlformats.org/drawingml/2006/table">
            <a:tbl>
              <a:tblPr firstRow="1" bandRow="1">
                <a:tableStyleId>{073A0DAA-6AF3-43AB-8588-CEC1D06C72B9}</a:tableStyleId>
              </a:tblPr>
              <a:tblGrid>
                <a:gridCol w="2709333">
                  <a:extLst>
                    <a:ext uri="{9D8B030D-6E8A-4147-A177-3AD203B41FA5}">
                      <a16:colId xmlns:a16="http://schemas.microsoft.com/office/drawing/2014/main" val="3095677404"/>
                    </a:ext>
                  </a:extLst>
                </a:gridCol>
                <a:gridCol w="2709333">
                  <a:extLst>
                    <a:ext uri="{9D8B030D-6E8A-4147-A177-3AD203B41FA5}">
                      <a16:colId xmlns:a16="http://schemas.microsoft.com/office/drawing/2014/main" val="3984453416"/>
                    </a:ext>
                  </a:extLst>
                </a:gridCol>
                <a:gridCol w="2709333">
                  <a:extLst>
                    <a:ext uri="{9D8B030D-6E8A-4147-A177-3AD203B41FA5}">
                      <a16:colId xmlns:a16="http://schemas.microsoft.com/office/drawing/2014/main" val="3121394162"/>
                    </a:ext>
                  </a:extLst>
                </a:gridCol>
              </a:tblGrid>
              <a:tr h="1388254">
                <a:tc>
                  <a:txBody>
                    <a:bodyPr/>
                    <a:lstStyle/>
                    <a:p>
                      <a:r>
                        <a:rPr lang="en-US" dirty="0"/>
                        <a:t>plus</a:t>
                      </a:r>
                      <a:endParaRPr lang="en-GB" dirty="0"/>
                    </a:p>
                  </a:txBody>
                  <a:tcPr/>
                </a:tc>
                <a:tc>
                  <a:txBody>
                    <a:bodyPr/>
                    <a:lstStyle/>
                    <a:p>
                      <a:r>
                        <a:rPr lang="en-US" dirty="0"/>
                        <a:t>Minus</a:t>
                      </a:r>
                      <a:endParaRPr lang="en-GB" dirty="0"/>
                    </a:p>
                  </a:txBody>
                  <a:tcPr/>
                </a:tc>
                <a:tc>
                  <a:txBody>
                    <a:bodyPr/>
                    <a:lstStyle/>
                    <a:p>
                      <a:r>
                        <a:rPr lang="en-US" dirty="0"/>
                        <a:t>interesting</a:t>
                      </a:r>
                      <a:endParaRPr lang="en-GB" dirty="0"/>
                    </a:p>
                  </a:txBody>
                  <a:tcPr/>
                </a:tc>
                <a:extLst>
                  <a:ext uri="{0D108BD9-81ED-4DB2-BD59-A6C34878D82A}">
                    <a16:rowId xmlns:a16="http://schemas.microsoft.com/office/drawing/2014/main" val="758461876"/>
                  </a:ext>
                </a:extLst>
              </a:tr>
              <a:tr h="1481729">
                <a:tc>
                  <a:txBody>
                    <a:bodyPr/>
                    <a:lstStyle/>
                    <a:p>
                      <a:r>
                        <a:rPr lang="en-US" sz="1200" dirty="0">
                          <a:latin typeface="Arial" panose="020B0604020202020204" pitchFamily="34" charset="0"/>
                          <a:cs typeface="Arial" panose="020B0604020202020204" pitchFamily="34" charset="0"/>
                        </a:rPr>
                        <a:t>Easy to recruit +5</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Qualified +5</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Diverse +5</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Hard Working +5</a:t>
                      </a: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Language Barrier – 4</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Different Knowledge and Training</a:t>
                      </a:r>
                      <a:r>
                        <a:rPr lang="en-GB" sz="1100" dirty="0">
                          <a:latin typeface="Arial" panose="020B0604020202020204" pitchFamily="34" charset="0"/>
                          <a:cs typeface="Arial" panose="020B0604020202020204" pitchFamily="34" charset="0"/>
                        </a:rPr>
                        <a:t> -4</a:t>
                      </a:r>
                    </a:p>
                    <a:p>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Understanding Different Culture +6</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13548564"/>
                  </a:ext>
                </a:extLst>
              </a:tr>
              <a:tr h="1388254">
                <a:tc>
                  <a:txBody>
                    <a:bodyPr/>
                    <a:lstStyle/>
                    <a:p>
                      <a:r>
                        <a:rPr lang="en-US" sz="1100" dirty="0">
                          <a:latin typeface="Arial" panose="020B0604020202020204" pitchFamily="34" charset="0"/>
                          <a:cs typeface="Arial" panose="020B0604020202020204" pitchFamily="34" charset="0"/>
                        </a:rPr>
                        <a:t>Total = +20</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 - 8</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 + 6</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65751893"/>
                  </a:ext>
                </a:extLst>
              </a:tr>
            </a:tbl>
          </a:graphicData>
        </a:graphic>
      </p:graphicFrame>
      <p:sp>
        <p:nvSpPr>
          <p:cNvPr id="12" name="TextBox 11">
            <a:extLst>
              <a:ext uri="{FF2B5EF4-FFF2-40B4-BE49-F238E27FC236}">
                <a16:creationId xmlns:a16="http://schemas.microsoft.com/office/drawing/2014/main" id="{39AF6C87-7033-59D1-3F5B-558B0EC136A2}"/>
              </a:ext>
            </a:extLst>
          </p:cNvPr>
          <p:cNvSpPr txBox="1"/>
          <p:nvPr/>
        </p:nvSpPr>
        <p:spPr>
          <a:xfrm>
            <a:off x="3424519" y="224118"/>
            <a:ext cx="4401670" cy="400110"/>
          </a:xfrm>
          <a:prstGeom prst="rect">
            <a:avLst/>
          </a:prstGeom>
          <a:noFill/>
        </p:spPr>
        <p:txBody>
          <a:bodyPr wrap="square" rtlCol="0">
            <a:spAutoFit/>
          </a:bodyPr>
          <a:lstStyle/>
          <a:p>
            <a:pPr algn="ctr"/>
            <a:r>
              <a:rPr lang="en-US" sz="2000" dirty="0">
                <a:solidFill>
                  <a:schemeClr val="bg1"/>
                </a:solidFill>
                <a:latin typeface="Arial" panose="020B0604020202020204" pitchFamily="34" charset="0"/>
                <a:cs typeface="Arial" panose="020B0604020202020204" pitchFamily="34" charset="0"/>
              </a:rPr>
              <a:t>PMI Critical Thinking Tool</a:t>
            </a:r>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9538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C48DD35-55F1-48F6-B653-0CD08F8BDEEF}"/>
              </a:ext>
            </a:extLst>
          </p:cNvPr>
          <p:cNvGraphicFramePr>
            <a:graphicFrameLocks noGrp="1"/>
          </p:cNvGraphicFramePr>
          <p:nvPr>
            <p:extLst>
              <p:ext uri="{D42A27DB-BD31-4B8C-83A1-F6EECF244321}">
                <p14:modId xmlns:p14="http://schemas.microsoft.com/office/powerpoint/2010/main" val="3565894797"/>
              </p:ext>
            </p:extLst>
          </p:nvPr>
        </p:nvGraphicFramePr>
        <p:xfrm>
          <a:off x="1946564" y="1391516"/>
          <a:ext cx="8127999" cy="4258237"/>
        </p:xfrm>
        <a:graphic>
          <a:graphicData uri="http://schemas.openxmlformats.org/drawingml/2006/table">
            <a:tbl>
              <a:tblPr firstRow="1" bandRow="1">
                <a:tableStyleId>{073A0DAA-6AF3-43AB-8588-CEC1D06C72B9}</a:tableStyleId>
              </a:tblPr>
              <a:tblGrid>
                <a:gridCol w="2709333">
                  <a:extLst>
                    <a:ext uri="{9D8B030D-6E8A-4147-A177-3AD203B41FA5}">
                      <a16:colId xmlns:a16="http://schemas.microsoft.com/office/drawing/2014/main" val="3218586431"/>
                    </a:ext>
                  </a:extLst>
                </a:gridCol>
                <a:gridCol w="2709333">
                  <a:extLst>
                    <a:ext uri="{9D8B030D-6E8A-4147-A177-3AD203B41FA5}">
                      <a16:colId xmlns:a16="http://schemas.microsoft.com/office/drawing/2014/main" val="2090535135"/>
                    </a:ext>
                  </a:extLst>
                </a:gridCol>
                <a:gridCol w="2709333">
                  <a:extLst>
                    <a:ext uri="{9D8B030D-6E8A-4147-A177-3AD203B41FA5}">
                      <a16:colId xmlns:a16="http://schemas.microsoft.com/office/drawing/2014/main" val="1830217759"/>
                    </a:ext>
                  </a:extLst>
                </a:gridCol>
              </a:tblGrid>
              <a:tr h="1388254">
                <a:tc>
                  <a:txBody>
                    <a:bodyPr/>
                    <a:lstStyle/>
                    <a:p>
                      <a:r>
                        <a:rPr lang="en-US" dirty="0"/>
                        <a:t>plus</a:t>
                      </a:r>
                      <a:endParaRPr lang="en-GB" dirty="0"/>
                    </a:p>
                  </a:txBody>
                  <a:tcPr/>
                </a:tc>
                <a:tc>
                  <a:txBody>
                    <a:bodyPr/>
                    <a:lstStyle/>
                    <a:p>
                      <a:r>
                        <a:rPr lang="en-US" dirty="0"/>
                        <a:t>Minus</a:t>
                      </a:r>
                      <a:endParaRPr lang="en-GB" dirty="0"/>
                    </a:p>
                  </a:txBody>
                  <a:tcPr/>
                </a:tc>
                <a:tc>
                  <a:txBody>
                    <a:bodyPr/>
                    <a:lstStyle/>
                    <a:p>
                      <a:r>
                        <a:rPr lang="en-US" dirty="0"/>
                        <a:t>interesting</a:t>
                      </a:r>
                      <a:endParaRPr lang="en-GB" dirty="0"/>
                    </a:p>
                  </a:txBody>
                  <a:tcPr/>
                </a:tc>
                <a:extLst>
                  <a:ext uri="{0D108BD9-81ED-4DB2-BD59-A6C34878D82A}">
                    <a16:rowId xmlns:a16="http://schemas.microsoft.com/office/drawing/2014/main" val="3884892486"/>
                  </a:ext>
                </a:extLst>
              </a:tr>
              <a:tr h="1481729">
                <a:tc>
                  <a:txBody>
                    <a:bodyPr/>
                    <a:lstStyle/>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Relieves stress from long term employees +4</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Cost effective +6</a:t>
                      </a:r>
                    </a:p>
                  </a:txBody>
                  <a:tcPr/>
                </a:tc>
                <a:tc>
                  <a:txBody>
                    <a:bodyPr/>
                    <a:lstStyle/>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Unreliable 2+</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Most likely to be newly qualified and unexperienced -5 </a:t>
                      </a:r>
                    </a:p>
                  </a:txBody>
                  <a:tcPr/>
                </a:tc>
                <a:tc>
                  <a:txBody>
                    <a:bodyPr/>
                    <a:lstStyle/>
                    <a:p>
                      <a:r>
                        <a:rPr lang="en-US" sz="1100" dirty="0">
                          <a:latin typeface="Arial" panose="020B0604020202020204" pitchFamily="34" charset="0"/>
                          <a:cs typeface="Arial" panose="020B0604020202020204" pitchFamily="34" charset="0"/>
                        </a:rPr>
                        <a:t>New experience +5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May be able to get more long term staff +7</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75777021"/>
                  </a:ext>
                </a:extLst>
              </a:tr>
              <a:tr h="1388254">
                <a:tc>
                  <a:txBody>
                    <a:bodyPr/>
                    <a:lstStyle/>
                    <a:p>
                      <a:r>
                        <a:rPr lang="en-US" sz="1100" dirty="0">
                          <a:latin typeface="Arial" panose="020B0604020202020204" pitchFamily="34" charset="0"/>
                          <a:cs typeface="Arial" panose="020B0604020202020204" pitchFamily="34" charset="0"/>
                        </a:rPr>
                        <a:t>Total = +10</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 -3</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 +12 </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66552309"/>
                  </a:ext>
                </a:extLst>
              </a:tr>
            </a:tbl>
          </a:graphicData>
        </a:graphic>
      </p:graphicFrame>
      <p:sp>
        <p:nvSpPr>
          <p:cNvPr id="4" name="TextBox 3">
            <a:extLst>
              <a:ext uri="{FF2B5EF4-FFF2-40B4-BE49-F238E27FC236}">
                <a16:creationId xmlns:a16="http://schemas.microsoft.com/office/drawing/2014/main" id="{5B11F365-C3B2-8460-B641-1C47D45CFACF}"/>
              </a:ext>
            </a:extLst>
          </p:cNvPr>
          <p:cNvSpPr txBox="1"/>
          <p:nvPr/>
        </p:nvSpPr>
        <p:spPr>
          <a:xfrm>
            <a:off x="4629726" y="526473"/>
            <a:ext cx="2761673" cy="369332"/>
          </a:xfrm>
          <a:prstGeom prst="rect">
            <a:avLst/>
          </a:prstGeom>
          <a:solidFill>
            <a:schemeClr val="bg1"/>
          </a:solidFill>
        </p:spPr>
        <p:txBody>
          <a:bodyPr wrap="square" rtlCol="0">
            <a:spAutoFit/>
          </a:bodyPr>
          <a:lstStyle/>
          <a:p>
            <a:pPr algn="ctr"/>
            <a:r>
              <a:rPr lang="en-US" dirty="0"/>
              <a:t>Short Term Staff </a:t>
            </a:r>
            <a:endParaRPr lang="en-GB" dirty="0"/>
          </a:p>
        </p:txBody>
      </p:sp>
    </p:spTree>
    <p:extLst>
      <p:ext uri="{BB962C8B-B14F-4D97-AF65-F5344CB8AC3E}">
        <p14:creationId xmlns:p14="http://schemas.microsoft.com/office/powerpoint/2010/main" val="175685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AC1656C-F439-0BC4-F219-A798C5D6AE9A}"/>
              </a:ext>
            </a:extLst>
          </p:cNvPr>
          <p:cNvGraphicFramePr>
            <a:graphicFrameLocks noGrp="1"/>
          </p:cNvGraphicFramePr>
          <p:nvPr>
            <p:extLst>
              <p:ext uri="{D42A27DB-BD31-4B8C-83A1-F6EECF244321}">
                <p14:modId xmlns:p14="http://schemas.microsoft.com/office/powerpoint/2010/main" val="1346406651"/>
              </p:ext>
            </p:extLst>
          </p:nvPr>
        </p:nvGraphicFramePr>
        <p:xfrm>
          <a:off x="1844964" y="1428461"/>
          <a:ext cx="8127999" cy="4258237"/>
        </p:xfrm>
        <a:graphic>
          <a:graphicData uri="http://schemas.openxmlformats.org/drawingml/2006/table">
            <a:tbl>
              <a:tblPr firstRow="1" bandRow="1">
                <a:tableStyleId>{073A0DAA-6AF3-43AB-8588-CEC1D06C72B9}</a:tableStyleId>
              </a:tblPr>
              <a:tblGrid>
                <a:gridCol w="2709333">
                  <a:extLst>
                    <a:ext uri="{9D8B030D-6E8A-4147-A177-3AD203B41FA5}">
                      <a16:colId xmlns:a16="http://schemas.microsoft.com/office/drawing/2014/main" val="3218586431"/>
                    </a:ext>
                  </a:extLst>
                </a:gridCol>
                <a:gridCol w="2709333">
                  <a:extLst>
                    <a:ext uri="{9D8B030D-6E8A-4147-A177-3AD203B41FA5}">
                      <a16:colId xmlns:a16="http://schemas.microsoft.com/office/drawing/2014/main" val="2090535135"/>
                    </a:ext>
                  </a:extLst>
                </a:gridCol>
                <a:gridCol w="2709333">
                  <a:extLst>
                    <a:ext uri="{9D8B030D-6E8A-4147-A177-3AD203B41FA5}">
                      <a16:colId xmlns:a16="http://schemas.microsoft.com/office/drawing/2014/main" val="1830217759"/>
                    </a:ext>
                  </a:extLst>
                </a:gridCol>
              </a:tblGrid>
              <a:tr h="1388254">
                <a:tc>
                  <a:txBody>
                    <a:bodyPr/>
                    <a:lstStyle/>
                    <a:p>
                      <a:r>
                        <a:rPr lang="en-US" dirty="0"/>
                        <a:t>plus</a:t>
                      </a:r>
                      <a:endParaRPr lang="en-GB" dirty="0"/>
                    </a:p>
                  </a:txBody>
                  <a:tcPr/>
                </a:tc>
                <a:tc>
                  <a:txBody>
                    <a:bodyPr/>
                    <a:lstStyle/>
                    <a:p>
                      <a:r>
                        <a:rPr lang="en-US" dirty="0"/>
                        <a:t>Minus</a:t>
                      </a:r>
                      <a:endParaRPr lang="en-GB" dirty="0"/>
                    </a:p>
                  </a:txBody>
                  <a:tcPr/>
                </a:tc>
                <a:tc>
                  <a:txBody>
                    <a:bodyPr/>
                    <a:lstStyle/>
                    <a:p>
                      <a:r>
                        <a:rPr lang="en-US" dirty="0"/>
                        <a:t>interesting</a:t>
                      </a:r>
                      <a:endParaRPr lang="en-GB" dirty="0"/>
                    </a:p>
                  </a:txBody>
                  <a:tcPr/>
                </a:tc>
                <a:extLst>
                  <a:ext uri="{0D108BD9-81ED-4DB2-BD59-A6C34878D82A}">
                    <a16:rowId xmlns:a16="http://schemas.microsoft.com/office/drawing/2014/main" val="3884892486"/>
                  </a:ext>
                </a:extLst>
              </a:tr>
              <a:tr h="1481729">
                <a:tc>
                  <a:txBody>
                    <a:bodyPr/>
                    <a:lstStyle/>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Increase perks and benefits + 4</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Regular team meeting + 2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Promotion +2</a:t>
                      </a:r>
                    </a:p>
                  </a:txBody>
                  <a:tcPr/>
                </a:tc>
                <a:tc>
                  <a:txBody>
                    <a:bodyPr/>
                    <a:lstStyle/>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More cost -1 </a:t>
                      </a:r>
                    </a:p>
                    <a:p>
                      <a:r>
                        <a:rPr lang="en-US" sz="1100" dirty="0">
                          <a:latin typeface="Arial" panose="020B0604020202020204" pitchFamily="34" charset="0"/>
                          <a:cs typeface="Arial" panose="020B0604020202020204" pitchFamily="34" charset="0"/>
                        </a:rPr>
                        <a:t>Appraisal -4</a:t>
                      </a:r>
                    </a:p>
                  </a:txBody>
                  <a:tcPr/>
                </a:tc>
                <a:tc>
                  <a:txBody>
                    <a:bodyPr/>
                    <a:lstStyle/>
                    <a:p>
                      <a:r>
                        <a:rPr lang="en-US" sz="1100" dirty="0">
                          <a:latin typeface="Arial" panose="020B0604020202020204" pitchFamily="34" charset="0"/>
                          <a:cs typeface="Arial" panose="020B0604020202020204" pitchFamily="34" charset="0"/>
                        </a:rPr>
                        <a:t>Resilient staff +5 </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75777021"/>
                  </a:ext>
                </a:extLst>
              </a:tr>
              <a:tr h="1388254">
                <a:tc>
                  <a:txBody>
                    <a:bodyPr/>
                    <a:lstStyle/>
                    <a:p>
                      <a:r>
                        <a:rPr lang="en-US" sz="1100" dirty="0">
                          <a:latin typeface="Arial" panose="020B0604020202020204" pitchFamily="34" charset="0"/>
                          <a:cs typeface="Arial" panose="020B0604020202020204" pitchFamily="34" charset="0"/>
                        </a:rPr>
                        <a:t>Total = +8</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=+3</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Total =+5</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66552309"/>
                  </a:ext>
                </a:extLst>
              </a:tr>
            </a:tbl>
          </a:graphicData>
        </a:graphic>
      </p:graphicFrame>
      <p:sp>
        <p:nvSpPr>
          <p:cNvPr id="5" name="TextBox 4">
            <a:extLst>
              <a:ext uri="{FF2B5EF4-FFF2-40B4-BE49-F238E27FC236}">
                <a16:creationId xmlns:a16="http://schemas.microsoft.com/office/drawing/2014/main" id="{CBF0994E-04FB-43DF-3D40-A1687CB4F273}"/>
              </a:ext>
            </a:extLst>
          </p:cNvPr>
          <p:cNvSpPr txBox="1"/>
          <p:nvPr/>
        </p:nvSpPr>
        <p:spPr>
          <a:xfrm flipH="1">
            <a:off x="4673137" y="701963"/>
            <a:ext cx="3103881" cy="369332"/>
          </a:xfrm>
          <a:prstGeom prst="rect">
            <a:avLst/>
          </a:prstGeom>
          <a:solidFill>
            <a:schemeClr val="bg1"/>
          </a:solidFill>
        </p:spPr>
        <p:txBody>
          <a:bodyPr wrap="square" rtlCol="0">
            <a:spAutoFit/>
          </a:bodyPr>
          <a:lstStyle/>
          <a:p>
            <a:pPr algn="ctr"/>
            <a:r>
              <a:rPr lang="en-US" dirty="0"/>
              <a:t>Staff  Motivation</a:t>
            </a:r>
            <a:endParaRPr lang="en-GB" dirty="0"/>
          </a:p>
        </p:txBody>
      </p:sp>
    </p:spTree>
    <p:extLst>
      <p:ext uri="{BB962C8B-B14F-4D97-AF65-F5344CB8AC3E}">
        <p14:creationId xmlns:p14="http://schemas.microsoft.com/office/powerpoint/2010/main" val="351169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C2090-5EB3-F351-A8D8-5B414DD8AF39}"/>
              </a:ext>
            </a:extLst>
          </p:cNvPr>
          <p:cNvSpPr>
            <a:spLocks noGrp="1"/>
          </p:cNvSpPr>
          <p:nvPr>
            <p:ph type="title"/>
          </p:nvPr>
        </p:nvSpPr>
        <p:spPr/>
        <p:txBody>
          <a:bodyPr/>
          <a:lstStyle/>
          <a:p>
            <a:r>
              <a:rPr lang="en-US"/>
              <a:t>Conclusion</a:t>
            </a:r>
            <a:endParaRPr lang="en-GB" dirty="0"/>
          </a:p>
        </p:txBody>
      </p:sp>
      <p:sp>
        <p:nvSpPr>
          <p:cNvPr id="3" name="Content Placeholder 2">
            <a:extLst>
              <a:ext uri="{FF2B5EF4-FFF2-40B4-BE49-F238E27FC236}">
                <a16:creationId xmlns:a16="http://schemas.microsoft.com/office/drawing/2014/main" id="{17293A66-C2A0-39C4-FE7F-9B8BCBA40089}"/>
              </a:ext>
            </a:extLst>
          </p:cNvPr>
          <p:cNvSpPr>
            <a:spLocks noGrp="1"/>
          </p:cNvSpPr>
          <p:nvPr>
            <p:ph idx="1"/>
          </p:nvPr>
        </p:nvSpPr>
        <p:spPr/>
        <p:txBody>
          <a:bodyPr>
            <a:normAutofit fontScale="92500" lnSpcReduction="10000"/>
          </a:bodyPr>
          <a:lstStyle/>
          <a:p>
            <a:r>
              <a:rPr lang="en-US" dirty="0">
                <a:solidFill>
                  <a:schemeClr val="bg1"/>
                </a:solidFill>
              </a:rPr>
              <a:t>To conclude I have learnt from completing pestle analysis it will help with external factors of staff shortage. With this there is a clear indication that the government polices and procedures have changed due to Brexit. This has led to </a:t>
            </a:r>
            <a:r>
              <a:rPr lang="en-US" dirty="0" err="1">
                <a:solidFill>
                  <a:schemeClr val="bg1"/>
                </a:solidFill>
              </a:rPr>
              <a:t>manhy</a:t>
            </a:r>
            <a:r>
              <a:rPr lang="en-US" dirty="0">
                <a:solidFill>
                  <a:schemeClr val="bg1"/>
                </a:solidFill>
              </a:rPr>
              <a:t> European healthcare professionals to return back to EU. In addition looking at fishbone analysis it allowed me to  look at the internal problems within Proper Care UK, and how as myself we can sort theses problems with solutions such as recruiting more healthcare professionals from aboard and recruiting staff who would like a short-term contract. In addition to motivate staff and have regular meeting and have work benefits.  </a:t>
            </a:r>
          </a:p>
          <a:p>
            <a:pPr marL="0" indent="0">
              <a:buNone/>
            </a:pPr>
            <a:endParaRPr lang="en-GB" dirty="0">
              <a:solidFill>
                <a:schemeClr val="bg1"/>
              </a:solidFill>
            </a:endParaRPr>
          </a:p>
        </p:txBody>
      </p:sp>
    </p:spTree>
    <p:extLst>
      <p:ext uri="{BB962C8B-B14F-4D97-AF65-F5344CB8AC3E}">
        <p14:creationId xmlns:p14="http://schemas.microsoft.com/office/powerpoint/2010/main" val="3439507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21C5C2-1175-ADB0-3961-D3DE14D0AE82}"/>
              </a:ext>
            </a:extLst>
          </p:cNvPr>
          <p:cNvSpPr txBox="1"/>
          <p:nvPr/>
        </p:nvSpPr>
        <p:spPr>
          <a:xfrm flipH="1">
            <a:off x="5958904" y="684104"/>
            <a:ext cx="2743662" cy="369332"/>
          </a:xfrm>
          <a:prstGeom prst="rect">
            <a:avLst/>
          </a:prstGeom>
          <a:solidFill>
            <a:schemeClr val="bg2"/>
          </a:solidFill>
        </p:spPr>
        <p:txBody>
          <a:bodyPr wrap="square" rtlCol="0">
            <a:spAutoFit/>
          </a:bodyPr>
          <a:lstStyle/>
          <a:p>
            <a:r>
              <a:rPr lang="en-US" dirty="0"/>
              <a:t>References </a:t>
            </a:r>
            <a:endParaRPr lang="en-GB" dirty="0"/>
          </a:p>
        </p:txBody>
      </p:sp>
      <p:sp>
        <p:nvSpPr>
          <p:cNvPr id="4" name="TextBox 3">
            <a:extLst>
              <a:ext uri="{FF2B5EF4-FFF2-40B4-BE49-F238E27FC236}">
                <a16:creationId xmlns:a16="http://schemas.microsoft.com/office/drawing/2014/main" id="{B36614AB-93F0-F987-E4D9-5A5BA79F1A16}"/>
              </a:ext>
            </a:extLst>
          </p:cNvPr>
          <p:cNvSpPr txBox="1"/>
          <p:nvPr/>
        </p:nvSpPr>
        <p:spPr>
          <a:xfrm>
            <a:off x="762000" y="1367277"/>
            <a:ext cx="11088414" cy="5047536"/>
          </a:xfrm>
          <a:prstGeom prst="rect">
            <a:avLst/>
          </a:prstGeom>
          <a:noFill/>
        </p:spPr>
        <p:txBody>
          <a:bodyPr wrap="square">
            <a:spAutoFit/>
          </a:bodyPr>
          <a:lstStyle/>
          <a:p>
            <a:r>
              <a:rPr lang="en-GB" sz="1400" dirty="0">
                <a:solidFill>
                  <a:schemeClr val="bg1"/>
                </a:solidFill>
              </a:rPr>
              <a:t>Louise </a:t>
            </a:r>
            <a:r>
              <a:rPr lang="en-GB" sz="1400" dirty="0" err="1">
                <a:solidFill>
                  <a:schemeClr val="bg1"/>
                </a:solidFill>
              </a:rPr>
              <a:t>Dalingwater</a:t>
            </a:r>
            <a:r>
              <a:rPr lang="en-GB" sz="1400" dirty="0">
                <a:solidFill>
                  <a:schemeClr val="bg1"/>
                </a:solidFill>
              </a:rPr>
              <a:t>. (2019)’L Economic </a:t>
            </a:r>
            <a:r>
              <a:rPr lang="en-GB" sz="1400" dirty="0" err="1">
                <a:solidFill>
                  <a:schemeClr val="bg1"/>
                </a:solidFill>
              </a:rPr>
              <a:t>Britannique</a:t>
            </a:r>
            <a:r>
              <a:rPr lang="en-GB" sz="1400" dirty="0">
                <a:solidFill>
                  <a:schemeClr val="bg1"/>
                </a:solidFill>
              </a:rPr>
              <a:t> et Le Brexit’, NHS Staffing shortages </a:t>
            </a:r>
            <a:r>
              <a:rPr lang="en-GB" sz="1400" dirty="0" err="1">
                <a:solidFill>
                  <a:schemeClr val="bg1"/>
                </a:solidFill>
              </a:rPr>
              <a:t>andThe</a:t>
            </a:r>
            <a:r>
              <a:rPr lang="en-GB" sz="1400" dirty="0">
                <a:solidFill>
                  <a:schemeClr val="bg1"/>
                </a:solidFill>
              </a:rPr>
              <a:t> Brexit Effect. Available at: http://www.health.org.uk/blog/genral. (Accessed: </a:t>
            </a:r>
          </a:p>
          <a:p>
            <a:r>
              <a:rPr lang="en-GB" sz="1400" dirty="0">
                <a:solidFill>
                  <a:schemeClr val="bg1"/>
                </a:solidFill>
              </a:rPr>
              <a:t>29 November 2022).</a:t>
            </a:r>
          </a:p>
          <a:p>
            <a:r>
              <a:rPr lang="en-GB" sz="1400" dirty="0" err="1">
                <a:solidFill>
                  <a:schemeClr val="bg1"/>
                </a:solidFill>
              </a:rPr>
              <a:t>Lotte.T,Ine</a:t>
            </a:r>
            <a:r>
              <a:rPr lang="en-GB" sz="1400" dirty="0">
                <a:solidFill>
                  <a:schemeClr val="bg1"/>
                </a:solidFill>
              </a:rPr>
              <a:t> </a:t>
            </a:r>
            <a:r>
              <a:rPr lang="en-GB" sz="1400" dirty="0" err="1">
                <a:solidFill>
                  <a:schemeClr val="bg1"/>
                </a:solidFill>
              </a:rPr>
              <a:t>Hybrechts,Peter</a:t>
            </a:r>
            <a:r>
              <a:rPr lang="en-GB" sz="1400" dirty="0">
                <a:solidFill>
                  <a:schemeClr val="bg1"/>
                </a:solidFill>
              </a:rPr>
              <a:t> </a:t>
            </a:r>
            <a:r>
              <a:rPr lang="en-GB" sz="1400" dirty="0" err="1">
                <a:solidFill>
                  <a:schemeClr val="bg1"/>
                </a:solidFill>
              </a:rPr>
              <a:t>Decat,Veerle</a:t>
            </a:r>
            <a:r>
              <a:rPr lang="en-GB" sz="1400" dirty="0">
                <a:solidFill>
                  <a:schemeClr val="bg1"/>
                </a:solidFill>
              </a:rPr>
              <a:t> </a:t>
            </a:r>
            <a:r>
              <a:rPr lang="en-GB" sz="1400" dirty="0" err="1">
                <a:solidFill>
                  <a:schemeClr val="bg1"/>
                </a:solidFill>
              </a:rPr>
              <a:t>Foulan,Ann</a:t>
            </a:r>
            <a:r>
              <a:rPr lang="en-GB" sz="1400" dirty="0">
                <a:solidFill>
                  <a:schemeClr val="bg1"/>
                </a:solidFill>
              </a:rPr>
              <a:t> Van </a:t>
            </a:r>
            <a:r>
              <a:rPr lang="en-GB" sz="1400" dirty="0" err="1">
                <a:solidFill>
                  <a:schemeClr val="bg1"/>
                </a:solidFill>
              </a:rPr>
              <a:t>Hecke,Mi</a:t>
            </a:r>
            <a:r>
              <a:rPr lang="en-GB" sz="1400" dirty="0">
                <a:solidFill>
                  <a:schemeClr val="bg1"/>
                </a:solidFill>
              </a:rPr>
              <a:t> eke </a:t>
            </a:r>
            <a:r>
              <a:rPr lang="en-GB" sz="1400" dirty="0" err="1">
                <a:solidFill>
                  <a:schemeClr val="bg1"/>
                </a:solidFill>
              </a:rPr>
              <a:t>Vermanderie,Birgitte</a:t>
            </a:r>
            <a:r>
              <a:rPr lang="en-GB" sz="1400" dirty="0">
                <a:solidFill>
                  <a:schemeClr val="bg1"/>
                </a:solidFill>
              </a:rPr>
              <a:t> </a:t>
            </a:r>
            <a:r>
              <a:rPr lang="en-GB" sz="1400" dirty="0" err="1">
                <a:solidFill>
                  <a:schemeClr val="bg1"/>
                </a:solidFill>
              </a:rPr>
              <a:t>Schoenmekers</a:t>
            </a:r>
            <a:r>
              <a:rPr lang="en-GB" sz="1400" dirty="0">
                <a:solidFill>
                  <a:schemeClr val="bg1"/>
                </a:solidFill>
              </a:rPr>
              <a:t>,(2021) Recommendations for Researchers on Synchronous available at: http://formative.jmir.org/2022/3/e34539/</a:t>
            </a:r>
          </a:p>
          <a:p>
            <a:r>
              <a:rPr lang="en-GB" sz="1400" dirty="0">
                <a:solidFill>
                  <a:schemeClr val="bg1"/>
                </a:solidFill>
              </a:rPr>
              <a:t>M.M </a:t>
            </a:r>
            <a:r>
              <a:rPr lang="en-GB" sz="1400" dirty="0" err="1">
                <a:solidFill>
                  <a:schemeClr val="bg1"/>
                </a:solidFill>
              </a:rPr>
              <a:t>Portmann,S.M.Easterbrooke</a:t>
            </a:r>
            <a:r>
              <a:rPr lang="en-GB" sz="1400" dirty="0">
                <a:solidFill>
                  <a:schemeClr val="bg1"/>
                </a:solidFill>
              </a:rPr>
              <a:t> .(1992) ‘Research </a:t>
            </a:r>
            <a:r>
              <a:rPr lang="en-GB" sz="1400" dirty="0" err="1">
                <a:solidFill>
                  <a:schemeClr val="bg1"/>
                </a:solidFill>
              </a:rPr>
              <a:t>Gate’,PMI</a:t>
            </a:r>
            <a:r>
              <a:rPr lang="en-GB" sz="1400" dirty="0">
                <a:solidFill>
                  <a:schemeClr val="bg1"/>
                </a:solidFill>
              </a:rPr>
              <a:t> Knowledge </a:t>
            </a:r>
            <a:r>
              <a:rPr lang="en-GB" sz="1400" dirty="0" err="1">
                <a:solidFill>
                  <a:schemeClr val="bg1"/>
                </a:solidFill>
              </a:rPr>
              <a:t>Eliciation</a:t>
            </a:r>
            <a:r>
              <a:rPr lang="en-GB" sz="1400" dirty="0">
                <a:solidFill>
                  <a:schemeClr val="bg1"/>
                </a:solidFill>
              </a:rPr>
              <a:t> and De Bono’s Thinking tools Available at: https://www.research gate.net/publication/221630967_PMI_Knowlege_Eliciation_and_De_Bono’s_Thinking_Tools.(Accessed: 30 November 2022).</a:t>
            </a:r>
          </a:p>
          <a:p>
            <a:r>
              <a:rPr lang="en-GB" sz="1400" dirty="0">
                <a:solidFill>
                  <a:schemeClr val="bg1"/>
                </a:solidFill>
              </a:rPr>
              <a:t>Felix Adamu </a:t>
            </a:r>
            <a:r>
              <a:rPr lang="en-GB" sz="1400" dirty="0" err="1">
                <a:solidFill>
                  <a:schemeClr val="bg1"/>
                </a:solidFill>
              </a:rPr>
              <a:t>Nandonde</a:t>
            </a:r>
            <a:r>
              <a:rPr lang="en-GB" sz="1400" dirty="0">
                <a:solidFill>
                  <a:schemeClr val="bg1"/>
                </a:solidFill>
              </a:rPr>
              <a:t>.(2019)’ Global Business and Organization </a:t>
            </a:r>
            <a:r>
              <a:rPr lang="en-GB" sz="1400" dirty="0" err="1">
                <a:solidFill>
                  <a:schemeClr val="bg1"/>
                </a:solidFill>
              </a:rPr>
              <a:t>Excellence’,A</a:t>
            </a:r>
            <a:r>
              <a:rPr lang="en-GB" sz="1400" dirty="0">
                <a:solidFill>
                  <a:schemeClr val="bg1"/>
                </a:solidFill>
              </a:rPr>
              <a:t> pestle analysis of International Retailing in the East African Community Available </a:t>
            </a:r>
            <a:r>
              <a:rPr lang="en-GB" sz="1400" dirty="0" err="1">
                <a:solidFill>
                  <a:schemeClr val="bg1"/>
                </a:solidFill>
              </a:rPr>
              <a:t>at:https</a:t>
            </a:r>
            <a:r>
              <a:rPr lang="en-GB" sz="1400" dirty="0">
                <a:solidFill>
                  <a:schemeClr val="bg1"/>
                </a:solidFill>
              </a:rPr>
              <a:t>//doi-org.ezproxy.uwstd.ac.uk/10.1002/joe.21935 (Accessed: 01 December 2022),</a:t>
            </a:r>
          </a:p>
          <a:p>
            <a:r>
              <a:rPr lang="en-GB" sz="1400" dirty="0" err="1">
                <a:solidFill>
                  <a:schemeClr val="bg1"/>
                </a:solidFill>
              </a:rPr>
              <a:t>H.Catton</a:t>
            </a:r>
            <a:r>
              <a:rPr lang="en-GB" sz="1400" dirty="0">
                <a:solidFill>
                  <a:schemeClr val="bg1"/>
                </a:solidFill>
              </a:rPr>
              <a:t> .(2020) ‘ Nursing and Health Policy </a:t>
            </a:r>
            <a:r>
              <a:rPr lang="en-GB" sz="1400" dirty="0" err="1">
                <a:solidFill>
                  <a:schemeClr val="bg1"/>
                </a:solidFill>
              </a:rPr>
              <a:t>Perspectives’,Nursing</a:t>
            </a:r>
            <a:r>
              <a:rPr lang="en-GB" sz="1400" dirty="0">
                <a:solidFill>
                  <a:schemeClr val="bg1"/>
                </a:solidFill>
              </a:rPr>
              <a:t> in the Covid-19 Pandemic and Beyond Protecting Saving Supporting and </a:t>
            </a:r>
            <a:r>
              <a:rPr lang="en-GB" sz="1400" dirty="0" err="1">
                <a:solidFill>
                  <a:schemeClr val="bg1"/>
                </a:solidFill>
              </a:rPr>
              <a:t>Honoring</a:t>
            </a:r>
            <a:r>
              <a:rPr lang="en-GB" sz="1400" dirty="0">
                <a:solidFill>
                  <a:schemeClr val="bg1"/>
                </a:solidFill>
              </a:rPr>
              <a:t> Nurse Available at http://doi.org/10/.1111/inr.12593</a:t>
            </a:r>
          </a:p>
          <a:p>
            <a:r>
              <a:rPr lang="en-GB" sz="1400" dirty="0">
                <a:solidFill>
                  <a:schemeClr val="bg1"/>
                </a:solidFill>
              </a:rPr>
              <a:t>Likke </a:t>
            </a:r>
            <a:r>
              <a:rPr lang="en-GB" sz="1400" dirty="0" err="1">
                <a:solidFill>
                  <a:schemeClr val="bg1"/>
                </a:solidFill>
              </a:rPr>
              <a:t>Prawidya</a:t>
            </a:r>
            <a:r>
              <a:rPr lang="en-GB" sz="1400" dirty="0">
                <a:solidFill>
                  <a:schemeClr val="bg1"/>
                </a:solidFill>
              </a:rPr>
              <a:t> </a:t>
            </a:r>
            <a:r>
              <a:rPr lang="en-GB" sz="1400" dirty="0" err="1">
                <a:solidFill>
                  <a:schemeClr val="bg1"/>
                </a:solidFill>
              </a:rPr>
              <a:t>Putri,Deborah</a:t>
            </a:r>
            <a:r>
              <a:rPr lang="en-GB" sz="1400" dirty="0">
                <a:solidFill>
                  <a:schemeClr val="bg1"/>
                </a:solidFill>
              </a:rPr>
              <a:t> Jane </a:t>
            </a:r>
            <a:r>
              <a:rPr lang="en-GB" sz="1400" dirty="0" err="1">
                <a:solidFill>
                  <a:schemeClr val="bg1"/>
                </a:solidFill>
              </a:rPr>
              <a:t>Russell,Belinda</a:t>
            </a:r>
            <a:r>
              <a:rPr lang="en-GB" sz="1400" dirty="0">
                <a:solidFill>
                  <a:schemeClr val="bg1"/>
                </a:solidFill>
              </a:rPr>
              <a:t>  Gabrielle O </a:t>
            </a:r>
            <a:r>
              <a:rPr lang="en-GB" sz="1400" dirty="0" err="1">
                <a:solidFill>
                  <a:schemeClr val="bg1"/>
                </a:solidFill>
              </a:rPr>
              <a:t>Sullivan,Andreasta</a:t>
            </a:r>
            <a:r>
              <a:rPr lang="en-GB" sz="1400" dirty="0">
                <a:solidFill>
                  <a:schemeClr val="bg1"/>
                </a:solidFill>
              </a:rPr>
              <a:t> </a:t>
            </a:r>
            <a:r>
              <a:rPr lang="en-GB" sz="1400" dirty="0" err="1">
                <a:solidFill>
                  <a:schemeClr val="bg1"/>
                </a:solidFill>
              </a:rPr>
              <a:t>Meliala,Rebecca</a:t>
            </a:r>
            <a:r>
              <a:rPr lang="en-GB" sz="1400" dirty="0">
                <a:solidFill>
                  <a:schemeClr val="bg1"/>
                </a:solidFill>
              </a:rPr>
              <a:t> </a:t>
            </a:r>
            <a:r>
              <a:rPr lang="en-GB" sz="1400" dirty="0" err="1">
                <a:solidFill>
                  <a:schemeClr val="bg1"/>
                </a:solidFill>
              </a:rPr>
              <a:t>Kippen</a:t>
            </a:r>
            <a:r>
              <a:rPr lang="en-GB" sz="1400" dirty="0">
                <a:solidFill>
                  <a:schemeClr val="bg1"/>
                </a:solidFill>
              </a:rPr>
              <a:t>.(2022)’Health Research  Policy And System’ critical review of definitions of rural area in Indonesia and implications for health workforce policy and research, Available at: health-policy-system.biomedcentral.com/articles/101.1186/s12961-022-00847-w. (Accessed  01 December 2022).</a:t>
            </a:r>
          </a:p>
          <a:p>
            <a:r>
              <a:rPr lang="en-GB" sz="1400" dirty="0">
                <a:solidFill>
                  <a:schemeClr val="bg1"/>
                </a:solidFill>
              </a:rPr>
              <a:t>M.S </a:t>
            </a:r>
            <a:r>
              <a:rPr lang="en-GB" sz="1400" dirty="0" err="1">
                <a:solidFill>
                  <a:schemeClr val="bg1"/>
                </a:solidFill>
              </a:rPr>
              <a:t>Moenge,T.E</a:t>
            </a:r>
            <a:r>
              <a:rPr lang="en-GB" sz="1400" dirty="0">
                <a:solidFill>
                  <a:schemeClr val="bg1"/>
                </a:solidFill>
              </a:rPr>
              <a:t>. </a:t>
            </a:r>
            <a:r>
              <a:rPr lang="en-GB" sz="1400" dirty="0" err="1">
                <a:solidFill>
                  <a:schemeClr val="bg1"/>
                </a:solidFill>
              </a:rPr>
              <a:t>Luvhengo</a:t>
            </a:r>
            <a:r>
              <a:rPr lang="en-GB" sz="1400" dirty="0">
                <a:solidFill>
                  <a:schemeClr val="bg1"/>
                </a:solidFill>
              </a:rPr>
              <a:t> (2022)’surgery in low and middle income </a:t>
            </a:r>
            <a:r>
              <a:rPr lang="en-GB" sz="1400" dirty="0" err="1">
                <a:solidFill>
                  <a:schemeClr val="bg1"/>
                </a:solidFill>
              </a:rPr>
              <a:t>countries’,Analysis</a:t>
            </a:r>
            <a:r>
              <a:rPr lang="en-GB" sz="1400" dirty="0">
                <a:solidFill>
                  <a:schemeClr val="bg1"/>
                </a:solidFill>
              </a:rPr>
              <a:t> of Surgical Mortalities Using The Fishbone Model For Quality Improvement in Surgical  Disciplines, Available at https//link-springer-com.ezproxy.uwstd.ac.uk/article/10.1007/s00268-021-06414-8 Accessed: 01 December 2022).</a:t>
            </a:r>
          </a:p>
          <a:p>
            <a:r>
              <a:rPr lang="en-GB" sz="1400" dirty="0" err="1">
                <a:solidFill>
                  <a:schemeClr val="bg1"/>
                </a:solidFill>
              </a:rPr>
              <a:t>Zinovijus</a:t>
            </a:r>
            <a:r>
              <a:rPr lang="en-GB" sz="1400" dirty="0">
                <a:solidFill>
                  <a:schemeClr val="bg1"/>
                </a:solidFill>
              </a:rPr>
              <a:t> </a:t>
            </a:r>
            <a:r>
              <a:rPr lang="en-GB" sz="1400" dirty="0" err="1">
                <a:solidFill>
                  <a:schemeClr val="bg1"/>
                </a:solidFill>
              </a:rPr>
              <a:t>Eiupijus,Chris</a:t>
            </a:r>
            <a:r>
              <a:rPr lang="en-GB" sz="1400" dirty="0">
                <a:solidFill>
                  <a:schemeClr val="bg1"/>
                </a:solidFill>
              </a:rPr>
              <a:t> </a:t>
            </a:r>
            <a:r>
              <a:rPr lang="en-GB" sz="1400" dirty="0" err="1">
                <a:solidFill>
                  <a:schemeClr val="bg1"/>
                </a:solidFill>
              </a:rPr>
              <a:t>Forde,Rosa</a:t>
            </a:r>
            <a:r>
              <a:rPr lang="en-GB" sz="1400" dirty="0">
                <a:solidFill>
                  <a:schemeClr val="bg1"/>
                </a:solidFill>
              </a:rPr>
              <a:t> Mas </a:t>
            </a:r>
            <a:r>
              <a:rPr lang="en-GB" sz="1400" dirty="0" err="1">
                <a:solidFill>
                  <a:schemeClr val="bg1"/>
                </a:solidFill>
              </a:rPr>
              <a:t>Giralt,Jiachen</a:t>
            </a:r>
            <a:r>
              <a:rPr lang="en-GB" sz="1400" dirty="0">
                <a:solidFill>
                  <a:schemeClr val="bg1"/>
                </a:solidFill>
              </a:rPr>
              <a:t> </a:t>
            </a:r>
            <a:r>
              <a:rPr lang="en-GB" sz="1400" dirty="0" err="1">
                <a:solidFill>
                  <a:schemeClr val="bg1"/>
                </a:solidFill>
              </a:rPr>
              <a:t>Shi,Li</a:t>
            </a:r>
            <a:r>
              <a:rPr lang="en-GB" sz="1400" dirty="0">
                <a:solidFill>
                  <a:schemeClr val="bg1"/>
                </a:solidFill>
              </a:rPr>
              <a:t> Sun(2022) ‘International Migration’, The UK National Health Service’s Migration Infrastructure in Times of Brexit and Covid -19 Disjunctives Continuities and </a:t>
            </a:r>
            <a:r>
              <a:rPr lang="en-GB" sz="1400" dirty="0" err="1">
                <a:solidFill>
                  <a:schemeClr val="bg1"/>
                </a:solidFill>
              </a:rPr>
              <a:t>innovations.Available</a:t>
            </a:r>
            <a:r>
              <a:rPr lang="en-GB" sz="1400" dirty="0">
                <a:solidFill>
                  <a:schemeClr val="bg1"/>
                </a:solidFill>
              </a:rPr>
              <a:t> at :https///doi.org/10.1111/imig.13061( Accessed:28 November 2022)</a:t>
            </a:r>
          </a:p>
          <a:p>
            <a:r>
              <a:rPr lang="en-US" sz="1400" dirty="0">
                <a:solidFill>
                  <a:schemeClr val="bg1"/>
                </a:solidFill>
              </a:rPr>
              <a:t>McKee, M. (2021) “Has the UK government given up the fight to protect and promote health?,” BMJ [Preprint]. Available at: https://doi.org/10.1136/bmj.n2292. </a:t>
            </a:r>
            <a:endParaRPr lang="en-GB" sz="1400" dirty="0">
              <a:solidFill>
                <a:schemeClr val="bg1"/>
              </a:solidFill>
            </a:endParaRPr>
          </a:p>
        </p:txBody>
      </p:sp>
    </p:spTree>
    <p:extLst>
      <p:ext uri="{BB962C8B-B14F-4D97-AF65-F5344CB8AC3E}">
        <p14:creationId xmlns:p14="http://schemas.microsoft.com/office/powerpoint/2010/main" val="3521349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BD1406-07CD-B0E5-DCDD-4B3245E1B378}"/>
              </a:ext>
            </a:extLst>
          </p:cNvPr>
          <p:cNvSpPr txBox="1"/>
          <p:nvPr/>
        </p:nvSpPr>
        <p:spPr>
          <a:xfrm>
            <a:off x="1208689" y="474345"/>
            <a:ext cx="8828690" cy="5909310"/>
          </a:xfrm>
          <a:prstGeom prst="rect">
            <a:avLst/>
          </a:prstGeom>
          <a:noFill/>
        </p:spPr>
        <p:txBody>
          <a:bodyPr wrap="square">
            <a:spAutoFit/>
          </a:bodyPr>
          <a:lstStyle/>
          <a:p>
            <a:r>
              <a:rPr lang="en-GB" dirty="0">
                <a:solidFill>
                  <a:schemeClr val="bg1"/>
                </a:solidFill>
              </a:rPr>
              <a:t>Likke </a:t>
            </a:r>
            <a:r>
              <a:rPr lang="en-GB" dirty="0" err="1">
                <a:solidFill>
                  <a:schemeClr val="bg1"/>
                </a:solidFill>
              </a:rPr>
              <a:t>Prawidya</a:t>
            </a:r>
            <a:r>
              <a:rPr lang="en-GB" dirty="0">
                <a:solidFill>
                  <a:schemeClr val="bg1"/>
                </a:solidFill>
              </a:rPr>
              <a:t> </a:t>
            </a:r>
            <a:r>
              <a:rPr lang="en-GB" dirty="0" err="1">
                <a:solidFill>
                  <a:schemeClr val="bg1"/>
                </a:solidFill>
              </a:rPr>
              <a:t>Putri,Deborah</a:t>
            </a:r>
            <a:r>
              <a:rPr lang="en-GB" dirty="0">
                <a:solidFill>
                  <a:schemeClr val="bg1"/>
                </a:solidFill>
              </a:rPr>
              <a:t> Jane </a:t>
            </a:r>
            <a:r>
              <a:rPr lang="en-GB" dirty="0" err="1">
                <a:solidFill>
                  <a:schemeClr val="bg1"/>
                </a:solidFill>
              </a:rPr>
              <a:t>Russell,Belinda</a:t>
            </a:r>
            <a:r>
              <a:rPr lang="en-GB" dirty="0">
                <a:solidFill>
                  <a:schemeClr val="bg1"/>
                </a:solidFill>
              </a:rPr>
              <a:t>  Gabrielle O </a:t>
            </a:r>
            <a:r>
              <a:rPr lang="en-GB" dirty="0" err="1">
                <a:solidFill>
                  <a:schemeClr val="bg1"/>
                </a:solidFill>
              </a:rPr>
              <a:t>Sullivan,Andreasta</a:t>
            </a:r>
            <a:r>
              <a:rPr lang="en-GB" dirty="0">
                <a:solidFill>
                  <a:schemeClr val="bg1"/>
                </a:solidFill>
              </a:rPr>
              <a:t> </a:t>
            </a:r>
            <a:r>
              <a:rPr lang="en-GB" dirty="0" err="1">
                <a:solidFill>
                  <a:schemeClr val="bg1"/>
                </a:solidFill>
              </a:rPr>
              <a:t>Meliala,Rebecca</a:t>
            </a:r>
            <a:r>
              <a:rPr lang="en-GB" dirty="0">
                <a:solidFill>
                  <a:schemeClr val="bg1"/>
                </a:solidFill>
              </a:rPr>
              <a:t> </a:t>
            </a:r>
            <a:r>
              <a:rPr lang="en-GB" dirty="0" err="1">
                <a:solidFill>
                  <a:schemeClr val="bg1"/>
                </a:solidFill>
              </a:rPr>
              <a:t>Kippen</a:t>
            </a:r>
            <a:r>
              <a:rPr lang="en-GB" dirty="0">
                <a:solidFill>
                  <a:schemeClr val="bg1"/>
                </a:solidFill>
              </a:rPr>
              <a:t>.(2022)’Health Research  Policy And System’ critical review of definitions of rural area in Indonesia and implications for health workforce policy and research, Available at: health-policy-system.biomedcentral.com/articles/101.1186/s12961-022-00847-w. (Accessed  01 December 2022).</a:t>
            </a:r>
          </a:p>
          <a:p>
            <a:r>
              <a:rPr lang="en-GB" dirty="0">
                <a:solidFill>
                  <a:schemeClr val="bg1"/>
                </a:solidFill>
              </a:rPr>
              <a:t>M.S </a:t>
            </a:r>
            <a:r>
              <a:rPr lang="en-GB" dirty="0" err="1">
                <a:solidFill>
                  <a:schemeClr val="bg1"/>
                </a:solidFill>
              </a:rPr>
              <a:t>Moenge,T.E</a:t>
            </a:r>
            <a:r>
              <a:rPr lang="en-GB" dirty="0">
                <a:solidFill>
                  <a:schemeClr val="bg1"/>
                </a:solidFill>
              </a:rPr>
              <a:t>. </a:t>
            </a:r>
            <a:r>
              <a:rPr lang="en-GB" dirty="0" err="1">
                <a:solidFill>
                  <a:schemeClr val="bg1"/>
                </a:solidFill>
              </a:rPr>
              <a:t>Luvhengo</a:t>
            </a:r>
            <a:r>
              <a:rPr lang="en-GB" dirty="0">
                <a:solidFill>
                  <a:schemeClr val="bg1"/>
                </a:solidFill>
              </a:rPr>
              <a:t> (2022)’surgery in low and middle income </a:t>
            </a:r>
            <a:r>
              <a:rPr lang="en-GB" dirty="0" err="1">
                <a:solidFill>
                  <a:schemeClr val="bg1"/>
                </a:solidFill>
              </a:rPr>
              <a:t>countries’,Analysis</a:t>
            </a:r>
            <a:r>
              <a:rPr lang="en-GB" dirty="0">
                <a:solidFill>
                  <a:schemeClr val="bg1"/>
                </a:solidFill>
              </a:rPr>
              <a:t> of Surgical Mortalities Using The Fishbone Model For Quality Improvement in Surgical  Disciplines, Available at https//link-springer-com.ezproxy.uwstd.ac.uk/article/10.1007/s00268-021-06414-8 Accessed: 01 December 2022).</a:t>
            </a:r>
          </a:p>
          <a:p>
            <a:r>
              <a:rPr lang="en-GB" dirty="0" err="1">
                <a:solidFill>
                  <a:schemeClr val="bg1"/>
                </a:solidFill>
              </a:rPr>
              <a:t>Zinovijus</a:t>
            </a:r>
            <a:r>
              <a:rPr lang="en-GB" dirty="0">
                <a:solidFill>
                  <a:schemeClr val="bg1"/>
                </a:solidFill>
              </a:rPr>
              <a:t> </a:t>
            </a:r>
            <a:r>
              <a:rPr lang="en-GB" dirty="0" err="1">
                <a:solidFill>
                  <a:schemeClr val="bg1"/>
                </a:solidFill>
              </a:rPr>
              <a:t>Eiupijus,Chris</a:t>
            </a:r>
            <a:r>
              <a:rPr lang="en-GB" dirty="0">
                <a:solidFill>
                  <a:schemeClr val="bg1"/>
                </a:solidFill>
              </a:rPr>
              <a:t> </a:t>
            </a:r>
            <a:r>
              <a:rPr lang="en-GB" dirty="0" err="1">
                <a:solidFill>
                  <a:schemeClr val="bg1"/>
                </a:solidFill>
              </a:rPr>
              <a:t>Forde,Rosa</a:t>
            </a:r>
            <a:r>
              <a:rPr lang="en-GB" dirty="0">
                <a:solidFill>
                  <a:schemeClr val="bg1"/>
                </a:solidFill>
              </a:rPr>
              <a:t> Mas </a:t>
            </a:r>
            <a:r>
              <a:rPr lang="en-GB" dirty="0" err="1">
                <a:solidFill>
                  <a:schemeClr val="bg1"/>
                </a:solidFill>
              </a:rPr>
              <a:t>Giralt,Jiachen</a:t>
            </a:r>
            <a:r>
              <a:rPr lang="en-GB" dirty="0">
                <a:solidFill>
                  <a:schemeClr val="bg1"/>
                </a:solidFill>
              </a:rPr>
              <a:t> </a:t>
            </a:r>
            <a:r>
              <a:rPr lang="en-GB" dirty="0" err="1">
                <a:solidFill>
                  <a:schemeClr val="bg1"/>
                </a:solidFill>
              </a:rPr>
              <a:t>Shi,Li</a:t>
            </a:r>
            <a:r>
              <a:rPr lang="en-GB" dirty="0">
                <a:solidFill>
                  <a:schemeClr val="bg1"/>
                </a:solidFill>
              </a:rPr>
              <a:t> Sun(2022) ‘International Migration’, The UK National Health Service’s Migration Infrastructure in Times of Brexit and Covid -19 Disjunctives Continuities and </a:t>
            </a:r>
            <a:r>
              <a:rPr lang="en-GB" dirty="0" err="1">
                <a:solidFill>
                  <a:schemeClr val="bg1"/>
                </a:solidFill>
              </a:rPr>
              <a:t>innovations.Available</a:t>
            </a:r>
            <a:r>
              <a:rPr lang="en-GB" dirty="0">
                <a:solidFill>
                  <a:schemeClr val="bg1"/>
                </a:solidFill>
              </a:rPr>
              <a:t> at :https///doi.org/10.1111/imig.13061( Accessed:28 November 2022)</a:t>
            </a:r>
          </a:p>
          <a:p>
            <a:r>
              <a:rPr lang="en-GB" dirty="0">
                <a:solidFill>
                  <a:schemeClr val="bg1"/>
                </a:solidFill>
              </a:rPr>
              <a:t>McKee, M. (2021) “Has the UK government given up the fight to protect and promote health?,” BMJ [Preprint]. Available at: https://doi.org/10.1136/bmj.n2292. </a:t>
            </a:r>
          </a:p>
          <a:p>
            <a:r>
              <a:rPr lang="en-US" dirty="0">
                <a:solidFill>
                  <a:schemeClr val="bg1"/>
                </a:solidFill>
              </a:rPr>
              <a:t>Staff shortages • fund our NHS (2022) FUND OUR NHS. Available at: https://nhsfunding.info/symptoms/10-effects-of-underfunding/staff-shortages-2/ (Accessed: December 2, 2022). </a:t>
            </a:r>
            <a:endParaRPr lang="en-GB" dirty="0">
              <a:solidFill>
                <a:schemeClr val="bg1"/>
              </a:solidFill>
            </a:endParaRPr>
          </a:p>
        </p:txBody>
      </p:sp>
    </p:spTree>
    <p:extLst>
      <p:ext uri="{BB962C8B-B14F-4D97-AF65-F5344CB8AC3E}">
        <p14:creationId xmlns:p14="http://schemas.microsoft.com/office/powerpoint/2010/main" val="327101137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0</TotalTime>
  <Words>1554</Words>
  <Application>Microsoft Office PowerPoint</Application>
  <PresentationFormat>Widescreen</PresentationFormat>
  <Paragraphs>149</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Avenir Next LT Pro</vt:lpstr>
      <vt:lpstr>Calibri</vt:lpstr>
      <vt:lpstr>Neue Haas Grotesk Text Pro</vt:lpstr>
      <vt:lpstr>AccentBoxVTI</vt:lpstr>
      <vt:lpstr>Problem Solving And Decision Making BMSW 4004 </vt:lpstr>
      <vt:lpstr>Introduction</vt:lpstr>
      <vt:lpstr>Pestle Analysis</vt:lpstr>
      <vt:lpstr>Political</vt:lpstr>
      <vt:lpstr>Economic</vt:lpstr>
      <vt:lpstr>Social</vt:lpstr>
      <vt:lpstr>Technology</vt:lpstr>
      <vt:lpstr>Legal</vt:lpstr>
      <vt:lpstr>Environmental</vt:lpstr>
      <vt:lpstr>Fishbone Analysis</vt:lpstr>
      <vt:lpstr>PowerPoint Presentation</vt:lpstr>
      <vt:lpstr>PowerPoint Presentation</vt:lpstr>
      <vt:lpstr>PowerPoint Presentation</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dc:title>
  <dc:creator>Sadeka Dhali</dc:creator>
  <cp:lastModifiedBy>Sadeka Dhali</cp:lastModifiedBy>
  <cp:revision>4</cp:revision>
  <dcterms:created xsi:type="dcterms:W3CDTF">2022-11-30T22:24:03Z</dcterms:created>
  <dcterms:modified xsi:type="dcterms:W3CDTF">2022-12-02T14:20:38Z</dcterms:modified>
</cp:coreProperties>
</file>