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347CBA-6FE3-4D31-9C94-23EA04CC748C}" v="66" dt="2026-03-06T16:01:05.707"/>
    <p1510:client id="{D72DE1C5-B8AE-3C4E-DA36-82410D6980D4}" v="5" dt="2026-03-06T11:00:14.8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ra Haq (2439013)" userId="828c897f-4b9b-4442-afe0-6ea300ca1644" providerId="ADAL" clId="{A4347CBA-6FE3-4D31-9C94-23EA04CC748C}"/>
    <pc:docChg chg="undo custSel addSld modSld">
      <pc:chgData name="Zara Haq (2439013)" userId="828c897f-4b9b-4442-afe0-6ea300ca1644" providerId="ADAL" clId="{A4347CBA-6FE3-4D31-9C94-23EA04CC748C}" dt="2026-03-06T16:18:51.129" v="955" actId="14100"/>
      <pc:docMkLst>
        <pc:docMk/>
      </pc:docMkLst>
      <pc:sldChg chg="addSp delSp modSp mod setBg">
        <pc:chgData name="Zara Haq (2439013)" userId="828c897f-4b9b-4442-afe0-6ea300ca1644" providerId="ADAL" clId="{A4347CBA-6FE3-4D31-9C94-23EA04CC748C}" dt="2026-03-06T15:51:05.766" v="953" actId="20577"/>
        <pc:sldMkLst>
          <pc:docMk/>
          <pc:sldMk cId="1292823788" sldId="256"/>
        </pc:sldMkLst>
        <pc:spChg chg="add del mod">
          <ac:chgData name="Zara Haq (2439013)" userId="828c897f-4b9b-4442-afe0-6ea300ca1644" providerId="ADAL" clId="{A4347CBA-6FE3-4D31-9C94-23EA04CC748C}" dt="2026-03-06T15:51:05.766" v="953" actId="20577"/>
          <ac:spMkLst>
            <pc:docMk/>
            <pc:sldMk cId="1292823788" sldId="256"/>
            <ac:spMk id="3" creationId="{DEF11D60-818A-004D-0CB6-5710600D6D26}"/>
          </ac:spMkLst>
        </pc:spChg>
        <pc:spChg chg="add del mod">
          <ac:chgData name="Zara Haq (2439013)" userId="828c897f-4b9b-4442-afe0-6ea300ca1644" providerId="ADAL" clId="{A4347CBA-6FE3-4D31-9C94-23EA04CC748C}" dt="2026-03-06T15:50:59.260" v="946" actId="478"/>
          <ac:spMkLst>
            <pc:docMk/>
            <pc:sldMk cId="1292823788" sldId="256"/>
            <ac:spMk id="5" creationId="{325D653B-59B4-848A-47CE-837DC526ABF5}"/>
          </ac:spMkLst>
        </pc:spChg>
        <pc:spChg chg="add">
          <ac:chgData name="Zara Haq (2439013)" userId="828c897f-4b9b-4442-afe0-6ea300ca1644" providerId="ADAL" clId="{A4347CBA-6FE3-4D31-9C94-23EA04CC748C}" dt="2026-03-06T15:14:21.609" v="57" actId="26606"/>
          <ac:spMkLst>
            <pc:docMk/>
            <pc:sldMk cId="1292823788" sldId="256"/>
            <ac:spMk id="1031" creationId="{BD7C2DEF-63C5-495B-BBE5-720E5D12B4D2}"/>
          </ac:spMkLst>
        </pc:spChg>
        <pc:picChg chg="add mod">
          <ac:chgData name="Zara Haq (2439013)" userId="828c897f-4b9b-4442-afe0-6ea300ca1644" providerId="ADAL" clId="{A4347CBA-6FE3-4D31-9C94-23EA04CC748C}" dt="2026-03-06T15:14:26.060" v="58" actId="14100"/>
          <ac:picMkLst>
            <pc:docMk/>
            <pc:sldMk cId="1292823788" sldId="256"/>
            <ac:picMk id="1026" creationId="{EEEBD0A6-0C6D-18EA-103D-B9D73ADB7EF8}"/>
          </ac:picMkLst>
        </pc:picChg>
        <pc:picChg chg="add">
          <ac:chgData name="Zara Haq (2439013)" userId="828c897f-4b9b-4442-afe0-6ea300ca1644" providerId="ADAL" clId="{A4347CBA-6FE3-4D31-9C94-23EA04CC748C}" dt="2026-03-06T15:14:21.609" v="57" actId="26606"/>
          <ac:picMkLst>
            <pc:docMk/>
            <pc:sldMk cId="1292823788" sldId="256"/>
            <ac:picMk id="1033" creationId="{FE21E403-0B61-4473-BE57-AB0F16379674}"/>
          </ac:picMkLst>
        </pc:picChg>
      </pc:sldChg>
      <pc:sldChg chg="modSp mod">
        <pc:chgData name="Zara Haq (2439013)" userId="828c897f-4b9b-4442-afe0-6ea300ca1644" providerId="ADAL" clId="{A4347CBA-6FE3-4D31-9C94-23EA04CC748C}" dt="2026-03-06T15:47:47.454" v="938" actId="20577"/>
        <pc:sldMkLst>
          <pc:docMk/>
          <pc:sldMk cId="3916607397" sldId="257"/>
        </pc:sldMkLst>
        <pc:spChg chg="mod">
          <ac:chgData name="Zara Haq (2439013)" userId="828c897f-4b9b-4442-afe0-6ea300ca1644" providerId="ADAL" clId="{A4347CBA-6FE3-4D31-9C94-23EA04CC748C}" dt="2026-03-06T15:47:47.454" v="938" actId="20577"/>
          <ac:spMkLst>
            <pc:docMk/>
            <pc:sldMk cId="3916607397" sldId="257"/>
            <ac:spMk id="3" creationId="{17B3954A-44AA-F75E-E806-208E6FC09F1B}"/>
          </ac:spMkLst>
        </pc:spChg>
      </pc:sldChg>
      <pc:sldChg chg="modSp mod">
        <pc:chgData name="Zara Haq (2439013)" userId="828c897f-4b9b-4442-afe0-6ea300ca1644" providerId="ADAL" clId="{A4347CBA-6FE3-4D31-9C94-23EA04CC748C}" dt="2026-03-06T15:48:15.596" v="944" actId="27636"/>
        <pc:sldMkLst>
          <pc:docMk/>
          <pc:sldMk cId="1410314324" sldId="258"/>
        </pc:sldMkLst>
        <pc:spChg chg="mod">
          <ac:chgData name="Zara Haq (2439013)" userId="828c897f-4b9b-4442-afe0-6ea300ca1644" providerId="ADAL" clId="{A4347CBA-6FE3-4D31-9C94-23EA04CC748C}" dt="2026-03-06T15:12:44.409" v="21" actId="20577"/>
          <ac:spMkLst>
            <pc:docMk/>
            <pc:sldMk cId="1410314324" sldId="258"/>
            <ac:spMk id="2" creationId="{AA22CDA1-C444-0415-DF50-BBACAACE0ACD}"/>
          </ac:spMkLst>
        </pc:spChg>
        <pc:spChg chg="mod">
          <ac:chgData name="Zara Haq (2439013)" userId="828c897f-4b9b-4442-afe0-6ea300ca1644" providerId="ADAL" clId="{A4347CBA-6FE3-4D31-9C94-23EA04CC748C}" dt="2026-03-06T15:48:15.596" v="944" actId="27636"/>
          <ac:spMkLst>
            <pc:docMk/>
            <pc:sldMk cId="1410314324" sldId="258"/>
            <ac:spMk id="3" creationId="{966F6A69-F070-CF8D-E0B3-DE6664576137}"/>
          </ac:spMkLst>
        </pc:spChg>
      </pc:sldChg>
      <pc:sldChg chg="modSp new mod">
        <pc:chgData name="Zara Haq (2439013)" userId="828c897f-4b9b-4442-afe0-6ea300ca1644" providerId="ADAL" clId="{A4347CBA-6FE3-4D31-9C94-23EA04CC748C}" dt="2026-03-06T15:22:58.834" v="413" actId="33524"/>
        <pc:sldMkLst>
          <pc:docMk/>
          <pc:sldMk cId="868455990" sldId="259"/>
        </pc:sldMkLst>
        <pc:spChg chg="mod">
          <ac:chgData name="Zara Haq (2439013)" userId="828c897f-4b9b-4442-afe0-6ea300ca1644" providerId="ADAL" clId="{A4347CBA-6FE3-4D31-9C94-23EA04CC748C}" dt="2026-03-06T15:19:28.687" v="79" actId="20577"/>
          <ac:spMkLst>
            <pc:docMk/>
            <pc:sldMk cId="868455990" sldId="259"/>
            <ac:spMk id="2" creationId="{1B43808C-B1CB-9F35-FE6F-C9F60FDA3754}"/>
          </ac:spMkLst>
        </pc:spChg>
        <pc:spChg chg="mod">
          <ac:chgData name="Zara Haq (2439013)" userId="828c897f-4b9b-4442-afe0-6ea300ca1644" providerId="ADAL" clId="{A4347CBA-6FE3-4D31-9C94-23EA04CC748C}" dt="2026-03-06T15:22:58.834" v="413" actId="33524"/>
          <ac:spMkLst>
            <pc:docMk/>
            <pc:sldMk cId="868455990" sldId="259"/>
            <ac:spMk id="3" creationId="{50445B6F-7415-112A-340F-C013984DDABD}"/>
          </ac:spMkLst>
        </pc:spChg>
      </pc:sldChg>
      <pc:sldChg chg="addSp modSp new mod setBg">
        <pc:chgData name="Zara Haq (2439013)" userId="828c897f-4b9b-4442-afe0-6ea300ca1644" providerId="ADAL" clId="{A4347CBA-6FE3-4D31-9C94-23EA04CC748C}" dt="2026-03-06T16:18:51.129" v="955" actId="14100"/>
        <pc:sldMkLst>
          <pc:docMk/>
          <pc:sldMk cId="3291585812" sldId="260"/>
        </pc:sldMkLst>
        <pc:spChg chg="mod">
          <ac:chgData name="Zara Haq (2439013)" userId="828c897f-4b9b-4442-afe0-6ea300ca1644" providerId="ADAL" clId="{A4347CBA-6FE3-4D31-9C94-23EA04CC748C}" dt="2026-03-06T15:40:10.571" v="934" actId="27636"/>
          <ac:spMkLst>
            <pc:docMk/>
            <pc:sldMk cId="3291585812" sldId="260"/>
            <ac:spMk id="2" creationId="{72FDDD53-BF2C-FCFA-6FEC-DED28F34D4E1}"/>
          </ac:spMkLst>
        </pc:spChg>
        <pc:spChg chg="mod ord">
          <ac:chgData name="Zara Haq (2439013)" userId="828c897f-4b9b-4442-afe0-6ea300ca1644" providerId="ADAL" clId="{A4347CBA-6FE3-4D31-9C94-23EA04CC748C}" dt="2026-03-06T16:18:51.129" v="955" actId="14100"/>
          <ac:spMkLst>
            <pc:docMk/>
            <pc:sldMk cId="3291585812" sldId="260"/>
            <ac:spMk id="3" creationId="{DDDDAD1E-14E8-77F0-FE7C-E0A3807EBD46}"/>
          </ac:spMkLst>
        </pc:spChg>
        <pc:spChg chg="add">
          <ac:chgData name="Zara Haq (2439013)" userId="828c897f-4b9b-4442-afe0-6ea300ca1644" providerId="ADAL" clId="{A4347CBA-6FE3-4D31-9C94-23EA04CC748C}" dt="2026-03-06T15:39:48.055" v="929" actId="26606"/>
          <ac:spMkLst>
            <pc:docMk/>
            <pc:sldMk cId="3291585812" sldId="260"/>
            <ac:spMk id="2055" creationId="{9DA15B1D-0133-4CB3-B7CC-61FA728745D1}"/>
          </ac:spMkLst>
        </pc:spChg>
        <pc:spChg chg="add">
          <ac:chgData name="Zara Haq (2439013)" userId="828c897f-4b9b-4442-afe0-6ea300ca1644" providerId="ADAL" clId="{A4347CBA-6FE3-4D31-9C94-23EA04CC748C}" dt="2026-03-06T15:39:48.055" v="929" actId="26606"/>
          <ac:spMkLst>
            <pc:docMk/>
            <pc:sldMk cId="3291585812" sldId="260"/>
            <ac:spMk id="2059" creationId="{B5BA9375-863F-4B24-9083-14FE819F8E05}"/>
          </ac:spMkLst>
        </pc:spChg>
        <pc:picChg chg="add mod">
          <ac:chgData name="Zara Haq (2439013)" userId="828c897f-4b9b-4442-afe0-6ea300ca1644" providerId="ADAL" clId="{A4347CBA-6FE3-4D31-9C94-23EA04CC748C}" dt="2026-03-06T15:39:54.948" v="930" actId="14100"/>
          <ac:picMkLst>
            <pc:docMk/>
            <pc:sldMk cId="3291585812" sldId="260"/>
            <ac:picMk id="2050" creationId="{43FD40CE-6794-A4AF-4E26-3FA34549640D}"/>
          </ac:picMkLst>
        </pc:picChg>
        <pc:picChg chg="add">
          <ac:chgData name="Zara Haq (2439013)" userId="828c897f-4b9b-4442-afe0-6ea300ca1644" providerId="ADAL" clId="{A4347CBA-6FE3-4D31-9C94-23EA04CC748C}" dt="2026-03-06T15:39:48.055" v="929" actId="26606"/>
          <ac:picMkLst>
            <pc:docMk/>
            <pc:sldMk cId="3291585812" sldId="260"/>
            <ac:picMk id="2057" creationId="{3EF2F61C-287D-47BC-878F-C876F74FFDD2}"/>
          </ac:picMkLst>
        </pc:picChg>
      </pc:sldChg>
    </pc:docChg>
  </pc:docChgLst>
  <pc:docChgLst>
    <pc:chgData name="Zara Haq (2439013)" userId="S::2439013@student.uwtsd.ac.uk::828c897f-4b9b-4442-afe0-6ea300ca1644" providerId="AD" clId="Web-{D72DE1C5-B8AE-3C4E-DA36-82410D6980D4}"/>
    <pc:docChg chg="modSld">
      <pc:chgData name="Zara Haq (2439013)" userId="S::2439013@student.uwtsd.ac.uk::828c897f-4b9b-4442-afe0-6ea300ca1644" providerId="AD" clId="Web-{D72DE1C5-B8AE-3C4E-DA36-82410D6980D4}" dt="2026-03-06T11:00:14.863" v="5" actId="20577"/>
      <pc:docMkLst>
        <pc:docMk/>
      </pc:docMkLst>
      <pc:sldChg chg="modSp">
        <pc:chgData name="Zara Haq (2439013)" userId="S::2439013@student.uwtsd.ac.uk::828c897f-4b9b-4442-afe0-6ea300ca1644" providerId="AD" clId="Web-{D72DE1C5-B8AE-3C4E-DA36-82410D6980D4}" dt="2026-03-06T11:00:14.863" v="5" actId="20577"/>
        <pc:sldMkLst>
          <pc:docMk/>
          <pc:sldMk cId="3291585812" sldId="260"/>
        </pc:sldMkLst>
        <pc:spChg chg="mod">
          <ac:chgData name="Zara Haq (2439013)" userId="S::2439013@student.uwtsd.ac.uk::828c897f-4b9b-4442-afe0-6ea300ca1644" providerId="AD" clId="Web-{D72DE1C5-B8AE-3C4E-DA36-82410D6980D4}" dt="2026-03-06T11:00:14.863" v="5" actId="20577"/>
          <ac:spMkLst>
            <pc:docMk/>
            <pc:sldMk cId="3291585812" sldId="260"/>
            <ac:spMk id="3" creationId="{DDDDAD1E-14E8-77F0-FE7C-E0A3807EBD46}"/>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F354EECA-E987-4361-A084-E60723CF7014}" type="datetimeFigureOut">
              <a:rPr lang="en-GB" smtClean="0"/>
              <a:t>06/03/2026</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1C4EE2AF-40FC-44EC-A3D0-FC0FF9381770}" type="slidenum">
              <a:rPr lang="en-GB" smtClean="0"/>
              <a:t>‹#›</a:t>
            </a:fld>
            <a:endParaRPr lang="en-GB"/>
          </a:p>
        </p:txBody>
      </p:sp>
    </p:spTree>
    <p:extLst>
      <p:ext uri="{BB962C8B-B14F-4D97-AF65-F5344CB8AC3E}">
        <p14:creationId xmlns:p14="http://schemas.microsoft.com/office/powerpoint/2010/main" val="697884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54EECA-E987-4361-A084-E60723CF7014}"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EE2AF-40FC-44EC-A3D0-FC0FF9381770}" type="slidenum">
              <a:rPr lang="en-GB" smtClean="0"/>
              <a:t>‹#›</a:t>
            </a:fld>
            <a:endParaRPr lang="en-GB"/>
          </a:p>
        </p:txBody>
      </p:sp>
    </p:spTree>
    <p:extLst>
      <p:ext uri="{BB962C8B-B14F-4D97-AF65-F5344CB8AC3E}">
        <p14:creationId xmlns:p14="http://schemas.microsoft.com/office/powerpoint/2010/main" val="3604649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F354EECA-E987-4361-A084-E60723CF7014}" type="datetimeFigureOut">
              <a:rPr lang="en-GB" smtClean="0"/>
              <a:t>06/03/2026</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1C4EE2AF-40FC-44EC-A3D0-FC0FF9381770}" type="slidenum">
              <a:rPr lang="en-GB" smtClean="0"/>
              <a:t>‹#›</a:t>
            </a:fld>
            <a:endParaRPr lang="en-GB"/>
          </a:p>
        </p:txBody>
      </p:sp>
    </p:spTree>
    <p:extLst>
      <p:ext uri="{BB962C8B-B14F-4D97-AF65-F5344CB8AC3E}">
        <p14:creationId xmlns:p14="http://schemas.microsoft.com/office/powerpoint/2010/main" val="1913546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354EECA-E987-4361-A084-E60723CF7014}"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4EE2AF-40FC-44EC-A3D0-FC0FF9381770}" type="slidenum">
              <a:rPr lang="en-GB" smtClean="0"/>
              <a:t>‹#›</a:t>
            </a:fld>
            <a:endParaRPr lang="en-GB"/>
          </a:p>
        </p:txBody>
      </p:sp>
    </p:spTree>
    <p:extLst>
      <p:ext uri="{BB962C8B-B14F-4D97-AF65-F5344CB8AC3E}">
        <p14:creationId xmlns:p14="http://schemas.microsoft.com/office/powerpoint/2010/main" val="1938886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354EECA-E987-4361-A084-E60723CF7014}" type="datetimeFigureOut">
              <a:rPr lang="en-GB" smtClean="0"/>
              <a:t>06/03/2026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4EE2AF-40FC-44EC-A3D0-FC0FF9381770}" type="slidenum">
              <a:rPr lang="en-GB" smtClean="0"/>
              <a:t>‹#›</a:t>
            </a:fld>
            <a:endParaRPr lang="en-GB"/>
          </a:p>
        </p:txBody>
      </p:sp>
    </p:spTree>
    <p:extLst>
      <p:ext uri="{BB962C8B-B14F-4D97-AF65-F5344CB8AC3E}">
        <p14:creationId xmlns:p14="http://schemas.microsoft.com/office/powerpoint/2010/main" val="3482548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354EECA-E987-4361-A084-E60723CF7014}" type="datetimeFigureOut">
              <a:rPr lang="en-GB" smtClean="0"/>
              <a:t>06/03/2026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4EE2AF-40FC-44EC-A3D0-FC0FF9381770}" type="slidenum">
              <a:rPr lang="en-GB" smtClean="0"/>
              <a:t>‹#›</a:t>
            </a:fld>
            <a:endParaRPr lang="en-GB"/>
          </a:p>
        </p:txBody>
      </p:sp>
    </p:spTree>
    <p:extLst>
      <p:ext uri="{BB962C8B-B14F-4D97-AF65-F5344CB8AC3E}">
        <p14:creationId xmlns:p14="http://schemas.microsoft.com/office/powerpoint/2010/main" val="4109761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54EECA-E987-4361-A084-E60723CF7014}" type="datetimeFigureOut">
              <a:rPr lang="en-GB" smtClean="0"/>
              <a:t>06/03/2026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4EE2AF-40FC-44EC-A3D0-FC0FF9381770}" type="slidenum">
              <a:rPr lang="en-GB" smtClean="0"/>
              <a:t>‹#›</a:t>
            </a:fld>
            <a:endParaRPr lang="en-GB"/>
          </a:p>
        </p:txBody>
      </p:sp>
    </p:spTree>
    <p:extLst>
      <p:ext uri="{BB962C8B-B14F-4D97-AF65-F5344CB8AC3E}">
        <p14:creationId xmlns:p14="http://schemas.microsoft.com/office/powerpoint/2010/main" val="2759961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354EECA-E987-4361-A084-E60723CF7014}"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4EE2AF-40FC-44EC-A3D0-FC0FF9381770}" type="slidenum">
              <a:rPr lang="en-GB" smtClean="0"/>
              <a:t>‹#›</a:t>
            </a:fld>
            <a:endParaRPr lang="en-GB"/>
          </a:p>
        </p:txBody>
      </p:sp>
    </p:spTree>
    <p:extLst>
      <p:ext uri="{BB962C8B-B14F-4D97-AF65-F5344CB8AC3E}">
        <p14:creationId xmlns:p14="http://schemas.microsoft.com/office/powerpoint/2010/main" val="882052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354EECA-E987-4361-A084-E60723CF7014}"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4EE2AF-40FC-44EC-A3D0-FC0FF9381770}" type="slidenum">
              <a:rPr lang="en-GB" smtClean="0"/>
              <a:t>‹#›</a:t>
            </a:fld>
            <a:endParaRPr lang="en-GB"/>
          </a:p>
        </p:txBody>
      </p:sp>
    </p:spTree>
    <p:extLst>
      <p:ext uri="{BB962C8B-B14F-4D97-AF65-F5344CB8AC3E}">
        <p14:creationId xmlns:p14="http://schemas.microsoft.com/office/powerpoint/2010/main" val="37977819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354EECA-E987-4361-A084-E60723CF7014}"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4EE2AF-40FC-44EC-A3D0-FC0FF9381770}" type="slidenum">
              <a:rPr lang="en-GB" smtClean="0"/>
              <a:t>‹#›</a:t>
            </a:fld>
            <a:endParaRPr lang="en-GB"/>
          </a:p>
        </p:txBody>
      </p:sp>
    </p:spTree>
    <p:extLst>
      <p:ext uri="{BB962C8B-B14F-4D97-AF65-F5344CB8AC3E}">
        <p14:creationId xmlns:p14="http://schemas.microsoft.com/office/powerpoint/2010/main" val="1592960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354EECA-E987-4361-A084-E60723CF7014}" type="datetimeFigureOut">
              <a:rPr lang="en-GB" smtClean="0"/>
              <a:t>06/03/2026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1C4EE2AF-40FC-44EC-A3D0-FC0FF9381770}" type="slidenum">
              <a:rPr lang="en-GB" smtClean="0"/>
              <a:t>‹#›</a:t>
            </a:fld>
            <a:endParaRPr lang="en-GB"/>
          </a:p>
        </p:txBody>
      </p:sp>
    </p:spTree>
    <p:extLst>
      <p:ext uri="{BB962C8B-B14F-4D97-AF65-F5344CB8AC3E}">
        <p14:creationId xmlns:p14="http://schemas.microsoft.com/office/powerpoint/2010/main" val="42047624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354EECA-E987-4361-A084-E60723CF7014}" type="datetimeFigureOut">
              <a:rPr lang="en-GB" smtClean="0"/>
              <a:t>06/03/2026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1C4EE2AF-40FC-44EC-A3D0-FC0FF9381770}"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7632091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F354EECA-E987-4361-A084-E60723CF7014}" type="datetimeFigureOut">
              <a:rPr lang="en-GB" smtClean="0"/>
              <a:t>06/03/2026</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1C4EE2AF-40FC-44EC-A3D0-FC0FF9381770}" type="slidenum">
              <a:rPr lang="en-GB" smtClean="0"/>
              <a:t>‹#›</a:t>
            </a:fld>
            <a:endParaRPr lang="en-GB"/>
          </a:p>
        </p:txBody>
      </p:sp>
    </p:spTree>
    <p:extLst>
      <p:ext uri="{BB962C8B-B14F-4D97-AF65-F5344CB8AC3E}">
        <p14:creationId xmlns:p14="http://schemas.microsoft.com/office/powerpoint/2010/main" val="1396647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354EECA-E987-4361-A084-E60723CF7014}" type="datetimeFigureOut">
              <a:rPr lang="en-GB" smtClean="0"/>
              <a:t>06/03/2026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4EE2AF-40FC-44EC-A3D0-FC0FF9381770}" type="slidenum">
              <a:rPr lang="en-GB" smtClean="0"/>
              <a:t>‹#›</a:t>
            </a:fld>
            <a:endParaRPr lang="en-GB"/>
          </a:p>
        </p:txBody>
      </p:sp>
    </p:spTree>
    <p:extLst>
      <p:ext uri="{BB962C8B-B14F-4D97-AF65-F5344CB8AC3E}">
        <p14:creationId xmlns:p14="http://schemas.microsoft.com/office/powerpoint/2010/main" val="34081139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354EECA-E987-4361-A084-E60723CF7014}" type="datetimeFigureOut">
              <a:rPr lang="en-GB" smtClean="0"/>
              <a:t>06/03/2026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4EE2AF-40FC-44EC-A3D0-FC0FF9381770}" type="slidenum">
              <a:rPr lang="en-GB" smtClean="0"/>
              <a:t>‹#›</a:t>
            </a:fld>
            <a:endParaRPr lang="en-GB"/>
          </a:p>
        </p:txBody>
      </p:sp>
    </p:spTree>
    <p:extLst>
      <p:ext uri="{BB962C8B-B14F-4D97-AF65-F5344CB8AC3E}">
        <p14:creationId xmlns:p14="http://schemas.microsoft.com/office/powerpoint/2010/main" val="10210066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54EECA-E987-4361-A084-E60723CF7014}"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EE2AF-40FC-44EC-A3D0-FC0FF9381770}" type="slidenum">
              <a:rPr lang="en-GB" smtClean="0"/>
              <a:t>‹#›</a:t>
            </a:fld>
            <a:endParaRPr lang="en-GB"/>
          </a:p>
        </p:txBody>
      </p:sp>
    </p:spTree>
    <p:extLst>
      <p:ext uri="{BB962C8B-B14F-4D97-AF65-F5344CB8AC3E}">
        <p14:creationId xmlns:p14="http://schemas.microsoft.com/office/powerpoint/2010/main" val="15530601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F354EECA-E987-4361-A084-E60723CF7014}" type="datetimeFigureOut">
              <a:rPr lang="en-GB" smtClean="0"/>
              <a:t>06/03/2026</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1C4EE2AF-40FC-44EC-A3D0-FC0FF9381770}" type="slidenum">
              <a:rPr lang="en-GB" smtClean="0"/>
              <a:t>‹#›</a:t>
            </a:fld>
            <a:endParaRPr lang="en-GB"/>
          </a:p>
        </p:txBody>
      </p:sp>
    </p:spTree>
    <p:extLst>
      <p:ext uri="{BB962C8B-B14F-4D97-AF65-F5344CB8AC3E}">
        <p14:creationId xmlns:p14="http://schemas.microsoft.com/office/powerpoint/2010/main" val="3409369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354EECA-E987-4361-A084-E60723CF7014}" type="datetimeFigureOut">
              <a:rPr lang="en-GB" smtClean="0"/>
              <a:t>06/03/2026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C4EE2AF-40FC-44EC-A3D0-FC0FF9381770}" type="slidenum">
              <a:rPr lang="en-GB" smtClean="0"/>
              <a:t>‹#›</a:t>
            </a:fld>
            <a:endParaRPr lang="en-GB"/>
          </a:p>
        </p:txBody>
      </p:sp>
    </p:spTree>
    <p:extLst>
      <p:ext uri="{BB962C8B-B14F-4D97-AF65-F5344CB8AC3E}">
        <p14:creationId xmlns:p14="http://schemas.microsoft.com/office/powerpoint/2010/main" val="277271012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D7C2DEF-63C5-495B-BBE5-720E5D12B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3" name="Picture 1032">
            <a:extLst>
              <a:ext uri="{FF2B5EF4-FFF2-40B4-BE49-F238E27FC236}">
                <a16:creationId xmlns:a16="http://schemas.microsoft.com/office/drawing/2014/main" id="{FE21E403-0B61-4473-BE57-AB0F163796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3" name="Subtitle 2">
            <a:extLst>
              <a:ext uri="{FF2B5EF4-FFF2-40B4-BE49-F238E27FC236}">
                <a16:creationId xmlns:a16="http://schemas.microsoft.com/office/drawing/2014/main" id="{DEF11D60-818A-004D-0CB6-5710600D6D26}"/>
              </a:ext>
            </a:extLst>
          </p:cNvPr>
          <p:cNvSpPr>
            <a:spLocks noGrp="1"/>
          </p:cNvSpPr>
          <p:nvPr>
            <p:ph type="subTitle" idx="1"/>
          </p:nvPr>
        </p:nvSpPr>
        <p:spPr>
          <a:xfrm>
            <a:off x="636695" y="3923151"/>
            <a:ext cx="3761965" cy="2293885"/>
          </a:xfrm>
          <a:noFill/>
          <a:ln w="19050">
            <a:noFill/>
            <a:prstDash val="dash"/>
          </a:ln>
        </p:spPr>
        <p:txBody>
          <a:bodyPr>
            <a:normAutofit/>
          </a:bodyPr>
          <a:lstStyle/>
          <a:p>
            <a:pPr algn="r"/>
            <a:r>
              <a:rPr lang="en-GB"/>
              <a:t>Zara Haq</a:t>
            </a:r>
          </a:p>
          <a:p>
            <a:pPr algn="r"/>
            <a:r>
              <a:rPr lang="en-GB"/>
              <a:t>Business management </a:t>
            </a:r>
          </a:p>
          <a:p>
            <a:pPr algn="r"/>
            <a:r>
              <a:rPr lang="en-GB"/>
              <a:t>Business Presentation.</a:t>
            </a:r>
          </a:p>
          <a:p>
            <a:pPr algn="r"/>
            <a:r>
              <a:rPr lang="en-GB"/>
              <a:t>2439013</a:t>
            </a:r>
          </a:p>
          <a:p>
            <a:pPr algn="r"/>
            <a:r>
              <a:rPr lang="en-GB"/>
              <a:t>Johnny</a:t>
            </a:r>
          </a:p>
        </p:txBody>
      </p:sp>
      <p:pic>
        <p:nvPicPr>
          <p:cNvPr id="1026" name="Picture 2" descr="Women gym workout ...">
            <a:extLst>
              <a:ext uri="{FF2B5EF4-FFF2-40B4-BE49-F238E27FC236}">
                <a16:creationId xmlns:a16="http://schemas.microsoft.com/office/drawing/2014/main" id="{EEEBD0A6-0C6D-18EA-103D-B9D73ADB7EF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46653" y="1759374"/>
            <a:ext cx="5702627" cy="3794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2823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39BB5-5BDE-7F4C-8E65-8D06F19B6C01}"/>
              </a:ext>
            </a:extLst>
          </p:cNvPr>
          <p:cNvSpPr>
            <a:spLocks noGrp="1"/>
          </p:cNvSpPr>
          <p:nvPr>
            <p:ph type="title"/>
          </p:nvPr>
        </p:nvSpPr>
        <p:spPr/>
        <p:txBody>
          <a:bodyPr/>
          <a:lstStyle/>
          <a:p>
            <a:r>
              <a:rPr lang="en-GB">
                <a:solidFill>
                  <a:schemeClr val="accent1">
                    <a:lumMod val="60000"/>
                    <a:lumOff val="40000"/>
                  </a:schemeClr>
                </a:solidFill>
              </a:rPr>
              <a:t>Overview of the business</a:t>
            </a:r>
            <a:r>
              <a:rPr lang="en-GB"/>
              <a:t>.</a:t>
            </a:r>
          </a:p>
        </p:txBody>
      </p:sp>
      <p:sp>
        <p:nvSpPr>
          <p:cNvPr id="3" name="Content Placeholder 2">
            <a:extLst>
              <a:ext uri="{FF2B5EF4-FFF2-40B4-BE49-F238E27FC236}">
                <a16:creationId xmlns:a16="http://schemas.microsoft.com/office/drawing/2014/main" id="{17B3954A-44AA-F75E-E806-208E6FC09F1B}"/>
              </a:ext>
            </a:extLst>
          </p:cNvPr>
          <p:cNvSpPr>
            <a:spLocks noGrp="1"/>
          </p:cNvSpPr>
          <p:nvPr>
            <p:ph idx="1"/>
          </p:nvPr>
        </p:nvSpPr>
        <p:spPr>
          <a:xfrm>
            <a:off x="685800" y="2387600"/>
            <a:ext cx="10820400" cy="3831085"/>
          </a:xfrm>
        </p:spPr>
        <p:txBody>
          <a:bodyPr/>
          <a:lstStyle/>
          <a:p>
            <a:pPr algn="l" rtl="0" fontAlgn="base"/>
            <a:r>
              <a:rPr lang="en-GB"/>
              <a:t>This is a ladies only gym, located in the city centre, </a:t>
            </a:r>
            <a:r>
              <a:rPr lang="en-GB" sz="2400" b="0" i="0">
                <a:effectLst/>
                <a:latin typeface="Aptos" panose="020B0004020202020204" pitchFamily="34" charset="0"/>
              </a:rPr>
              <a:t>our comprehensive are services beyond just physical fitness. </a:t>
            </a:r>
          </a:p>
          <a:p>
            <a:pPr algn="l" rtl="0" fontAlgn="base"/>
            <a:r>
              <a:rPr lang="en-GB" sz="2400" b="0" i="0">
                <a:effectLst/>
                <a:latin typeface="Aptos" panose="020B0004020202020204" pitchFamily="34" charset="0"/>
              </a:rPr>
              <a:t>This is a 247-hour access which allows flexibility for busy customers, and people who cannot come in certain days and times of the week. The gym </a:t>
            </a:r>
            <a:r>
              <a:rPr lang="en-GB" sz="2400">
                <a:latin typeface="Aptos" panose="020B0004020202020204" pitchFamily="34" charset="0"/>
              </a:rPr>
              <a:t>also provides a wide range of fitness services designed to meet the needs of individuals at different stages of their fitness journeys which can help them overcome their problems.</a:t>
            </a:r>
          </a:p>
          <a:p>
            <a:pPr algn="l" rtl="0" fontAlgn="base"/>
            <a:r>
              <a:rPr lang="en-GB" sz="2400">
                <a:latin typeface="Aptos" panose="020B0004020202020204" pitchFamily="34" charset="0"/>
              </a:rPr>
              <a:t> We believe</a:t>
            </a:r>
            <a:r>
              <a:rPr lang="en-GB" sz="2400" b="0" i="0">
                <a:effectLst/>
                <a:latin typeface="Aptos" panose="020B0004020202020204" pitchFamily="34" charset="0"/>
              </a:rPr>
              <a:t> fitness is not just about physical appearance but overall health, so we will also offer programs aimed at improving mental well-being and providing any advice the customers might need.</a:t>
            </a:r>
            <a:endParaRPr lang="en-GB" b="0" i="0">
              <a:effectLst/>
              <a:latin typeface="Segoe UI" panose="020B0502040204020203" pitchFamily="34" charset="0"/>
            </a:endParaRPr>
          </a:p>
        </p:txBody>
      </p:sp>
    </p:spTree>
    <p:extLst>
      <p:ext uri="{BB962C8B-B14F-4D97-AF65-F5344CB8AC3E}">
        <p14:creationId xmlns:p14="http://schemas.microsoft.com/office/powerpoint/2010/main" val="39166073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2CDA1-C444-0415-DF50-BBACAACE0ACD}"/>
              </a:ext>
            </a:extLst>
          </p:cNvPr>
          <p:cNvSpPr>
            <a:spLocks noGrp="1"/>
          </p:cNvSpPr>
          <p:nvPr>
            <p:ph type="title"/>
          </p:nvPr>
        </p:nvSpPr>
        <p:spPr/>
        <p:txBody>
          <a:bodyPr/>
          <a:lstStyle/>
          <a:p>
            <a:r>
              <a:rPr lang="en-GB"/>
              <a:t>PESTEL analysis.</a:t>
            </a:r>
          </a:p>
        </p:txBody>
      </p:sp>
      <p:sp>
        <p:nvSpPr>
          <p:cNvPr id="3" name="Content Placeholder 2">
            <a:extLst>
              <a:ext uri="{FF2B5EF4-FFF2-40B4-BE49-F238E27FC236}">
                <a16:creationId xmlns:a16="http://schemas.microsoft.com/office/drawing/2014/main" id="{966F6A69-F070-CF8D-E0B3-DE6664576137}"/>
              </a:ext>
            </a:extLst>
          </p:cNvPr>
          <p:cNvSpPr>
            <a:spLocks noGrp="1"/>
          </p:cNvSpPr>
          <p:nvPr>
            <p:ph idx="1"/>
          </p:nvPr>
        </p:nvSpPr>
        <p:spPr/>
        <p:txBody>
          <a:bodyPr>
            <a:normAutofit lnSpcReduction="10000"/>
          </a:bodyPr>
          <a:lstStyle/>
          <a:p>
            <a:r>
              <a:rPr lang="en-GB"/>
              <a:t>A PESTEL analysis helps identify external factors that may impact a business such as a ladies-only gym, one important factor is </a:t>
            </a:r>
            <a:r>
              <a:rPr lang="en-GB" b="1">
                <a:solidFill>
                  <a:schemeClr val="accent1">
                    <a:lumMod val="75000"/>
                  </a:schemeClr>
                </a:solidFill>
              </a:rPr>
              <a:t>social influences</a:t>
            </a:r>
            <a:r>
              <a:rPr lang="en-GB">
                <a:solidFill>
                  <a:schemeClr val="accent1">
                    <a:lumMod val="75000"/>
                  </a:schemeClr>
                </a:solidFill>
              </a:rPr>
              <a:t>, </a:t>
            </a:r>
            <a:r>
              <a:rPr lang="en-GB"/>
              <a:t>as there is a growing awareness of women’s health, wellbeing, and fitness, many women prefer female only gyms because they provide a more comfortable and supportive environment, which can increase membership demand</a:t>
            </a:r>
          </a:p>
          <a:p>
            <a:r>
              <a:rPr lang="en-GB"/>
              <a:t> Another key factor is </a:t>
            </a:r>
            <a:r>
              <a:rPr lang="en-GB" b="1">
                <a:solidFill>
                  <a:schemeClr val="accent1">
                    <a:lumMod val="75000"/>
                  </a:schemeClr>
                </a:solidFill>
              </a:rPr>
              <a:t>economic conditions</a:t>
            </a:r>
            <a:r>
              <a:rPr lang="en-GB">
                <a:solidFill>
                  <a:schemeClr val="accent1">
                    <a:lumMod val="75000"/>
                  </a:schemeClr>
                </a:solidFill>
              </a:rPr>
              <a:t>, </a:t>
            </a:r>
            <a:r>
              <a:rPr lang="en-GB"/>
              <a:t>as the level of disposable income customers have will affect whether they can afford gym memberships, personal training, or fitness classes, during periods of economic difficulty, customers may reduce spending or cancel memberships.</a:t>
            </a:r>
          </a:p>
          <a:p>
            <a:r>
              <a:rPr lang="en-GB"/>
              <a:t> A third factor is </a:t>
            </a:r>
            <a:r>
              <a:rPr lang="en-GB" b="1">
                <a:solidFill>
                  <a:schemeClr val="accent1">
                    <a:lumMod val="75000"/>
                  </a:schemeClr>
                </a:solidFill>
              </a:rPr>
              <a:t>legal regulations</a:t>
            </a:r>
            <a:r>
              <a:rPr lang="en-GB">
                <a:solidFill>
                  <a:schemeClr val="accent1">
                    <a:lumMod val="75000"/>
                  </a:schemeClr>
                </a:solidFill>
              </a:rPr>
              <a:t>, </a:t>
            </a:r>
            <a:r>
              <a:rPr lang="en-GB"/>
              <a:t>because gyms must comply with health and safety laws, employment regulations, and equality legislation to ensure the safety of members and staff while operating fairly and legally.</a:t>
            </a:r>
          </a:p>
        </p:txBody>
      </p:sp>
    </p:spTree>
    <p:extLst>
      <p:ext uri="{BB962C8B-B14F-4D97-AF65-F5344CB8AC3E}">
        <p14:creationId xmlns:p14="http://schemas.microsoft.com/office/powerpoint/2010/main" val="1410314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3808C-B1CB-9F35-FE6F-C9F60FDA3754}"/>
              </a:ext>
            </a:extLst>
          </p:cNvPr>
          <p:cNvSpPr>
            <a:spLocks noGrp="1"/>
          </p:cNvSpPr>
          <p:nvPr>
            <p:ph type="title"/>
          </p:nvPr>
        </p:nvSpPr>
        <p:spPr/>
        <p:txBody>
          <a:bodyPr/>
          <a:lstStyle/>
          <a:p>
            <a:r>
              <a:rPr lang="en-GB"/>
              <a:t>Marketing strategies.</a:t>
            </a:r>
          </a:p>
        </p:txBody>
      </p:sp>
      <p:sp>
        <p:nvSpPr>
          <p:cNvPr id="3" name="Content Placeholder 2">
            <a:extLst>
              <a:ext uri="{FF2B5EF4-FFF2-40B4-BE49-F238E27FC236}">
                <a16:creationId xmlns:a16="http://schemas.microsoft.com/office/drawing/2014/main" id="{50445B6F-7415-112A-340F-C013984DDABD}"/>
              </a:ext>
            </a:extLst>
          </p:cNvPr>
          <p:cNvSpPr>
            <a:spLocks noGrp="1"/>
          </p:cNvSpPr>
          <p:nvPr>
            <p:ph idx="1"/>
          </p:nvPr>
        </p:nvSpPr>
        <p:spPr/>
        <p:txBody>
          <a:bodyPr>
            <a:normAutofit fontScale="92500"/>
          </a:bodyPr>
          <a:lstStyle/>
          <a:p>
            <a:r>
              <a:rPr lang="en-GB" b="1">
                <a:solidFill>
                  <a:schemeClr val="accent6">
                    <a:lumMod val="75000"/>
                  </a:schemeClr>
                </a:solidFill>
              </a:rPr>
              <a:t>Social Media Marketing</a:t>
            </a:r>
          </a:p>
          <a:p>
            <a:r>
              <a:rPr lang="en-GB"/>
              <a:t>Using </a:t>
            </a:r>
            <a:r>
              <a:rPr lang="en-GB">
                <a:solidFill>
                  <a:schemeClr val="accent5">
                    <a:lumMod val="60000"/>
                    <a:lumOff val="40000"/>
                  </a:schemeClr>
                </a:solidFill>
              </a:rPr>
              <a:t>social media </a:t>
            </a:r>
            <a:r>
              <a:rPr lang="en-GB"/>
              <a:t>platforms such as  Instagram, Facebook and </a:t>
            </a:r>
            <a:r>
              <a:rPr lang="en-GB" err="1"/>
              <a:t>Tiktok</a:t>
            </a:r>
            <a:r>
              <a:rPr lang="en-GB"/>
              <a:t> is an effective way to promote a ladies-only gym. The gym can post workout videos, transformation stories, fitness tips, and information about classes or membership offers. Social media also allows the gym to target women in the local area and build an online community that encourages engagement and motivation.</a:t>
            </a:r>
          </a:p>
          <a:p>
            <a:r>
              <a:rPr lang="en-GB" b="1">
                <a:solidFill>
                  <a:schemeClr val="accent6">
                    <a:lumMod val="75000"/>
                  </a:schemeClr>
                </a:solidFill>
              </a:rPr>
              <a:t>Promotional Offers and Referral Programs</a:t>
            </a:r>
          </a:p>
          <a:p>
            <a:r>
              <a:rPr lang="en-GB">
                <a:solidFill>
                  <a:schemeClr val="accent5">
                    <a:lumMod val="40000"/>
                    <a:lumOff val="60000"/>
                  </a:schemeClr>
                </a:solidFill>
              </a:rPr>
              <a:t>Offering promotions </a:t>
            </a:r>
            <a:r>
              <a:rPr lang="en-GB"/>
              <a:t>such as free trial sessions, discounted membership, or a bring a friend deals can attract new members. Referral programs encourage existing members to recommend the gym to friends or family, which can increase membership through word-of-mouth marketing, This strategy helps build a loyal customer base and increases brand awareness in the local community. </a:t>
            </a:r>
          </a:p>
        </p:txBody>
      </p:sp>
    </p:spTree>
    <p:extLst>
      <p:ext uri="{BB962C8B-B14F-4D97-AF65-F5344CB8AC3E}">
        <p14:creationId xmlns:p14="http://schemas.microsoft.com/office/powerpoint/2010/main" val="868455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9DA15B1D-0133-4CB3-B7CC-61FA72874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7" name="Picture 2056">
            <a:extLst>
              <a:ext uri="{FF2B5EF4-FFF2-40B4-BE49-F238E27FC236}">
                <a16:creationId xmlns:a16="http://schemas.microsoft.com/office/drawing/2014/main" id="{3EF2F61C-287D-47BC-878F-C876F74FFD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72FDDD53-BF2C-FCFA-6FEC-DED28F34D4E1}"/>
              </a:ext>
            </a:extLst>
          </p:cNvPr>
          <p:cNvSpPr>
            <a:spLocks noGrp="1"/>
          </p:cNvSpPr>
          <p:nvPr>
            <p:ph type="title"/>
          </p:nvPr>
        </p:nvSpPr>
        <p:spPr>
          <a:xfrm>
            <a:off x="685800" y="764373"/>
            <a:ext cx="4753466" cy="677077"/>
          </a:xfrm>
        </p:spPr>
        <p:txBody>
          <a:bodyPr>
            <a:normAutofit fontScale="90000"/>
          </a:bodyPr>
          <a:lstStyle/>
          <a:p>
            <a:r>
              <a:rPr lang="en-GB"/>
              <a:t>Funding requirements.</a:t>
            </a:r>
          </a:p>
        </p:txBody>
      </p:sp>
      <p:sp>
        <p:nvSpPr>
          <p:cNvPr id="3" name="Content Placeholder 2">
            <a:extLst>
              <a:ext uri="{FF2B5EF4-FFF2-40B4-BE49-F238E27FC236}">
                <a16:creationId xmlns:a16="http://schemas.microsoft.com/office/drawing/2014/main" id="{DDDDAD1E-14E8-77F0-FE7C-E0A3807EBD46}"/>
              </a:ext>
            </a:extLst>
          </p:cNvPr>
          <p:cNvSpPr>
            <a:spLocks noGrp="1"/>
          </p:cNvSpPr>
          <p:nvPr>
            <p:ph idx="1"/>
          </p:nvPr>
        </p:nvSpPr>
        <p:spPr>
          <a:xfrm>
            <a:off x="685799" y="1737359"/>
            <a:ext cx="5203723" cy="5558175"/>
          </a:xfrm>
        </p:spPr>
        <p:txBody>
          <a:bodyPr vert="horz" lIns="91440" tIns="45720" rIns="91440" bIns="45720" rtlCol="0" anchor="t">
            <a:noAutofit/>
          </a:bodyPr>
          <a:lstStyle/>
          <a:p>
            <a:r>
              <a:rPr lang="en-GB" sz="1200" dirty="0">
                <a:latin typeface="Aptos"/>
              </a:rPr>
              <a:t>Funding Requirements:</a:t>
            </a:r>
            <a:br>
              <a:rPr lang="en-GB" sz="1200" dirty="0">
                <a:latin typeface="Aptos"/>
              </a:rPr>
            </a:br>
            <a:r>
              <a:rPr lang="en-GB" sz="1200" dirty="0">
                <a:latin typeface="Aptos"/>
              </a:rPr>
              <a:t>We seek £100,000 in initial funding to cover:</a:t>
            </a:r>
          </a:p>
          <a:p>
            <a:r>
              <a:rPr lang="en-GB" sz="1200" dirty="0">
                <a:latin typeface="Aptos"/>
              </a:rPr>
              <a:t>Lease and Renovations: £30,000</a:t>
            </a:r>
          </a:p>
          <a:p>
            <a:r>
              <a:rPr lang="en-GB" sz="1200" dirty="0">
                <a:latin typeface="Aptos"/>
              </a:rPr>
              <a:t>Gym Equipment: £40,000</a:t>
            </a:r>
          </a:p>
          <a:p>
            <a:r>
              <a:rPr lang="en-GB" sz="1200" dirty="0">
                <a:latin typeface="Aptos"/>
              </a:rPr>
              <a:t>Marketing &amp; Promotion: £10,000</a:t>
            </a:r>
          </a:p>
          <a:p>
            <a:r>
              <a:rPr lang="en-GB" sz="1200" dirty="0">
                <a:latin typeface="Aptos"/>
              </a:rPr>
              <a:t>Staff Recruitment and Training: £10,000</a:t>
            </a:r>
          </a:p>
          <a:p>
            <a:r>
              <a:rPr lang="en-GB" sz="1200" dirty="0">
                <a:latin typeface="Aptos"/>
              </a:rPr>
              <a:t>Operating Capital: £10,000</a:t>
            </a:r>
          </a:p>
          <a:p>
            <a:r>
              <a:rPr lang="en-GB" sz="1200" dirty="0">
                <a:latin typeface="Aptos"/>
              </a:rPr>
              <a:t>Funding will be sourced through a combination of business loans, personal savings, and potentially investors (business angels or venture capitalists).</a:t>
            </a:r>
          </a:p>
          <a:p>
            <a:r>
              <a:rPr lang="en-GB" sz="1200" dirty="0">
                <a:latin typeface="Aptos"/>
              </a:rPr>
              <a:t>Startup Expenses:</a:t>
            </a:r>
            <a:br>
              <a:rPr lang="en-GB" sz="1200" dirty="0">
                <a:latin typeface="Aptos"/>
              </a:rPr>
            </a:br>
            <a:r>
              <a:rPr lang="en-GB" sz="1200" dirty="0">
                <a:latin typeface="Aptos"/>
              </a:rPr>
              <a:t>In the first month, we expect the following major expenses:</a:t>
            </a:r>
          </a:p>
          <a:p>
            <a:r>
              <a:rPr lang="en-GB" sz="1200" dirty="0">
                <a:latin typeface="Aptos"/>
              </a:rPr>
              <a:t>Rent: £3,000</a:t>
            </a:r>
          </a:p>
          <a:p>
            <a:r>
              <a:rPr lang="en-GB" sz="1200" dirty="0">
                <a:latin typeface="Aptos"/>
              </a:rPr>
              <a:t>Gym Equipment and Supplies: £5,000</a:t>
            </a:r>
          </a:p>
          <a:p>
            <a:r>
              <a:rPr lang="en-GB" sz="1200" dirty="0">
                <a:latin typeface="Aptos"/>
              </a:rPr>
              <a:t>Marketing Campaigns: £2,000</a:t>
            </a:r>
          </a:p>
          <a:p>
            <a:r>
              <a:rPr lang="en-GB" sz="1200" dirty="0">
                <a:latin typeface="Aptos"/>
              </a:rPr>
              <a:t>Staff Salaries: £4,000</a:t>
            </a:r>
          </a:p>
          <a:p>
            <a:r>
              <a:rPr lang="en-GB" sz="1200" dirty="0">
                <a:latin typeface="Aptos"/>
              </a:rPr>
              <a:t>Utilities &amp; Miscellaneous: £1,000</a:t>
            </a:r>
          </a:p>
          <a:p>
            <a:endParaRPr lang="en-GB" sz="1200" dirty="0">
              <a:highlight>
                <a:srgbClr val="FFFFFF"/>
              </a:highlight>
              <a:latin typeface="Aptos"/>
            </a:endParaRPr>
          </a:p>
          <a:p>
            <a:endParaRPr lang="en-GB" sz="1400" dirty="0"/>
          </a:p>
        </p:txBody>
      </p:sp>
      <p:sp>
        <p:nvSpPr>
          <p:cNvPr id="2059" name="Rounded Rectangle 14">
            <a:extLst>
              <a:ext uri="{FF2B5EF4-FFF2-40B4-BE49-F238E27FC236}">
                <a16:creationId xmlns:a16="http://schemas.microsoft.com/office/drawing/2014/main" id="{B5BA9375-863F-4B24-9083-14FE819F8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1066164"/>
            <a:ext cx="5305958" cy="514837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Money - Wikipedia">
            <a:extLst>
              <a:ext uri="{FF2B5EF4-FFF2-40B4-BE49-F238E27FC236}">
                <a16:creationId xmlns:a16="http://schemas.microsoft.com/office/drawing/2014/main" id="{43FD40CE-6794-A4AF-4E26-3FA3454964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597" r="26754"/>
          <a:stretch>
            <a:fillRect/>
          </a:stretch>
        </p:blipFill>
        <p:spPr bwMode="auto">
          <a:xfrm>
            <a:off x="7142480" y="1336567"/>
            <a:ext cx="3948472" cy="38840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158581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0f7507e3e125a784043706fed36641ff">
  <xsd:schema xmlns:xsd="http://www.w3.org/2001/XMLSchema" xmlns:xs="http://www.w3.org/2001/XMLSchema" xmlns:p="http://schemas.microsoft.com/office/2006/metadata/properties" xmlns:ns3="f799553d-1ac0-48da-9ae3-fe400ced9c3b" targetNamespace="http://schemas.microsoft.com/office/2006/metadata/properties" ma:root="true" ma:fieldsID="9a24e0806f95ad705ee428c15d953fc1"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Props1.xml><?xml version="1.0" encoding="utf-8"?>
<ds:datastoreItem xmlns:ds="http://schemas.openxmlformats.org/officeDocument/2006/customXml" ds:itemID="{8587E5C0-BDBD-4986-9400-AEF89378C1A7}">
  <ds:schemaRefs>
    <ds:schemaRef ds:uri="f799553d-1ac0-48da-9ae3-fe400ced9c3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BBB9C46-E0E9-45A9-AE8C-B70BD82F9DD6}">
  <ds:schemaRefs>
    <ds:schemaRef ds:uri="http://schemas.microsoft.com/sharepoint/v3/contenttype/forms"/>
  </ds:schemaRefs>
</ds:datastoreItem>
</file>

<file path=customXml/itemProps3.xml><?xml version="1.0" encoding="utf-8"?>
<ds:datastoreItem xmlns:ds="http://schemas.openxmlformats.org/officeDocument/2006/customXml" ds:itemID="{D27BB25B-208E-47E3-8754-D779F3154F1E}">
  <ds:schemaRefs>
    <ds:schemaRef ds:uri="http://schemas.microsoft.com/office/2006/metadata/properties"/>
    <ds:schemaRef ds:uri="http://www.w3.org/XML/1998/namespace"/>
    <ds:schemaRef ds:uri="http://schemas.openxmlformats.org/package/2006/metadata/core-properties"/>
    <ds:schemaRef ds:uri="http://purl.org/dc/dcmitype/"/>
    <ds:schemaRef ds:uri="http://purl.org/dc/terms/"/>
    <ds:schemaRef ds:uri="http://schemas.microsoft.com/office/2006/documentManagement/types"/>
    <ds:schemaRef ds:uri="f799553d-1ac0-48da-9ae3-fe400ced9c3b"/>
    <ds:schemaRef ds:uri="http://schemas.microsoft.com/office/infopath/2007/PartnerControl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TM04033937[[fn=Vapor Trail]]</Template>
  <TotalTime>0</TotalTime>
  <Words>527</Words>
  <Application>Microsoft Office PowerPoint</Application>
  <PresentationFormat>Widescreen</PresentationFormat>
  <Paragraphs>32</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Arial</vt:lpstr>
      <vt:lpstr>Century Gothic</vt:lpstr>
      <vt:lpstr>Segoe UI</vt:lpstr>
      <vt:lpstr>Vapor Trail</vt:lpstr>
      <vt:lpstr>PowerPoint Presentation</vt:lpstr>
      <vt:lpstr>Overview of the business.</vt:lpstr>
      <vt:lpstr>PESTEL analysis.</vt:lpstr>
      <vt:lpstr>Marketing strategies.</vt:lpstr>
      <vt:lpstr>Funding requirements.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Zara Haq (2439013)</dc:creator>
  <cp:lastModifiedBy>Zara Haq (2439013)</cp:lastModifiedBy>
  <cp:revision>1</cp:revision>
  <dcterms:created xsi:type="dcterms:W3CDTF">2026-03-06T14:36:29Z</dcterms:created>
  <dcterms:modified xsi:type="dcterms:W3CDTF">2026-03-06T16:18:55Z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