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329" r:id="rId2"/>
    <p:sldId id="341" r:id="rId3"/>
    <p:sldId id="330" r:id="rId4"/>
    <p:sldId id="331" r:id="rId5"/>
    <p:sldId id="332" r:id="rId6"/>
    <p:sldId id="333" r:id="rId7"/>
    <p:sldId id="334" r:id="rId8"/>
    <p:sldId id="335" r:id="rId9"/>
    <p:sldId id="336" r:id="rId10"/>
    <p:sldId id="337" r:id="rId11"/>
    <p:sldId id="340" r:id="rId12"/>
    <p:sldId id="339" r:id="rId13"/>
    <p:sldId id="338" r:id="rId14"/>
    <p:sldId id="342" r:id="rId1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73E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000" autoAdjust="0"/>
    <p:restoredTop sz="94660"/>
  </p:normalViewPr>
  <p:slideViewPr>
    <p:cSldViewPr>
      <p:cViewPr varScale="1">
        <p:scale>
          <a:sx n="73" d="100"/>
          <a:sy n="73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0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7F700E-D141-49AA-9D42-0DA36EDDBB03}" type="slidenum">
              <a:rPr lang="en-GB"/>
              <a:pPr/>
              <a:t>1</a:t>
            </a:fld>
            <a:endParaRPr lang="en-GB"/>
          </a:p>
        </p:txBody>
      </p:sp>
      <p:sp>
        <p:nvSpPr>
          <p:cNvPr id="159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CAE5A69-370F-4B68-869B-2031212570FA}" type="slidenum">
              <a:rPr lang="en-GB"/>
              <a:pPr/>
              <a:t>14</a:t>
            </a:fld>
            <a:endParaRPr lang="en-GB"/>
          </a:p>
        </p:txBody>
      </p:sp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F24160-E4BA-494D-A1BF-FD6F57B9238B}" type="datetime1">
              <a:rPr lang="en-GB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A7D28B-C6F2-48AF-8A3D-E2DAA2198555}" type="datetime1">
              <a:rPr lang="en-GB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FBBB23-762D-405C-9786-754696D62DF8}" type="datetime1">
              <a:rPr lang="en-GB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9081E4-F518-4ACB-ADB2-4D4E0ED0D908}" type="datetime1">
              <a:rPr lang="en-GB"/>
              <a:pPr/>
              <a:t>29/10/2012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BA6DF1-4661-4EB1-B72D-1EDA8A9733BF}" type="datetime1">
              <a:rPr lang="en-GB"/>
              <a:pPr/>
              <a:t>29/10/2012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DF52BF-B86D-465C-8F78-6FC3A3F5975D}" type="datetime1">
              <a:rPr lang="en-GB"/>
              <a:pPr/>
              <a:t>29/10/2012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1293B4-8C48-4CDD-9281-64FBD05B9582}" type="datetime1">
              <a:rPr lang="en-GB"/>
              <a:pPr/>
              <a:t>29/10/2012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177A87-369E-46D9-A117-7D6137DC3F3F}" type="datetime1">
              <a:rPr lang="en-GB"/>
              <a:pPr/>
              <a:t>29/10/2012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480CE2-E6B8-4CAD-B70E-932813CD67F4}" type="datetime1">
              <a:rPr lang="en-GB"/>
              <a:pPr/>
              <a:t>29/10/2012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F1E94-56EC-413B-A164-A58BDC925D3C}" type="datetime1">
              <a:rPr lang="en-GB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6DFF0F-C2F5-46EC-BEAB-046F0BBDEA9D}" type="datetime1">
              <a:rPr lang="en-GB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3025E8B1-A443-47A2-896F-10B5DF746B9E}" type="datetime1">
              <a:rPr lang="en-GB"/>
              <a:pPr/>
              <a:t>29/10/2012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684213" y="836613"/>
            <a:ext cx="7772400" cy="1152525"/>
          </a:xfrm>
        </p:spPr>
        <p:txBody>
          <a:bodyPr/>
          <a:lstStyle/>
          <a:p>
            <a:r>
              <a:rPr lang="en-GB" sz="40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Human Resource Management </a:t>
            </a:r>
            <a:endParaRPr lang="en-GB" sz="4000" b="1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8675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990600" y="1988840"/>
            <a:ext cx="3293368" cy="2808312"/>
          </a:xfrm>
        </p:spPr>
        <p:txBody>
          <a:bodyPr/>
          <a:lstStyle/>
          <a:p>
            <a:r>
              <a:rPr lang="en-GB" dirty="0" smtClean="0"/>
              <a:t>      </a:t>
            </a:r>
            <a:endParaRPr lang="en-GB" dirty="0"/>
          </a:p>
          <a:p>
            <a:r>
              <a:rPr lang="en-GB" sz="4400" b="1" dirty="0">
                <a:latin typeface="Calibri" pitchFamily="34" charset="0"/>
                <a:cs typeface="Calibri" pitchFamily="34" charset="0"/>
              </a:rPr>
              <a:t>Recruitment and </a:t>
            </a:r>
            <a:r>
              <a:rPr lang="en-GB" sz="4400" b="1" dirty="0" smtClean="0">
                <a:latin typeface="Calibri" pitchFamily="34" charset="0"/>
                <a:cs typeface="Calibri" pitchFamily="34" charset="0"/>
              </a:rPr>
              <a:t>Selection</a:t>
            </a:r>
            <a:endParaRPr lang="en-US" sz="4400" b="1" dirty="0">
              <a:latin typeface="Calibri" pitchFamily="34" charset="0"/>
              <a:cs typeface="Calibri" pitchFamily="34" charset="0"/>
            </a:endParaRPr>
          </a:p>
          <a:p>
            <a:endParaRPr lang="en-US" dirty="0"/>
          </a:p>
          <a:p>
            <a:pPr marL="457200" lvl="1" indent="0">
              <a:buFontTx/>
              <a:buChar char="-"/>
            </a:pPr>
            <a:r>
              <a:rPr lang="en-US" dirty="0"/>
              <a:t> </a:t>
            </a:r>
            <a:endParaRPr lang="en-GB" dirty="0"/>
          </a:p>
        </p:txBody>
      </p:sp>
      <p:pic>
        <p:nvPicPr>
          <p:cNvPr id="1026" name="Picture 2" descr="\\lv16\Staff\sb021\My Pictures\about_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988840"/>
            <a:ext cx="4163064" cy="35586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50938" y="214313"/>
            <a:ext cx="7793037" cy="1169987"/>
          </a:xfrm>
        </p:spPr>
        <p:txBody>
          <a:bodyPr/>
          <a:lstStyle/>
          <a:p>
            <a:pPr algn="l"/>
            <a:r>
              <a:rPr lang="en-US" sz="36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Recruitment and Selection</a:t>
            </a:r>
            <a:endParaRPr lang="en-GB" sz="3600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628800"/>
            <a:ext cx="8343528" cy="4475138"/>
          </a:xfrm>
        </p:spPr>
        <p:txBody>
          <a:bodyPr/>
          <a:lstStyle/>
          <a:p>
            <a:r>
              <a:rPr lang="en-GB" sz="2800" b="1" dirty="0">
                <a:latin typeface="Calibri" pitchFamily="34" charset="0"/>
                <a:cs typeface="Calibri" pitchFamily="34" charset="0"/>
              </a:rPr>
              <a:t>Recruitment 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– the process of generating a pool of capable people to apply for employment with an organisation</a:t>
            </a:r>
            <a:endParaRPr lang="en-US" sz="2800" dirty="0">
              <a:latin typeface="Calibri" pitchFamily="34" charset="0"/>
              <a:cs typeface="Calibri" pitchFamily="34" charset="0"/>
            </a:endParaRPr>
          </a:p>
          <a:p>
            <a:r>
              <a:rPr lang="en-US" sz="2800" b="1" dirty="0">
                <a:latin typeface="Calibri" pitchFamily="34" charset="0"/>
                <a:cs typeface="Calibri" pitchFamily="34" charset="0"/>
              </a:rPr>
              <a:t>Selection</a:t>
            </a:r>
            <a:r>
              <a:rPr lang="en-US" sz="2800" dirty="0">
                <a:latin typeface="Calibri" pitchFamily="34" charset="0"/>
                <a:cs typeface="Calibri" pitchFamily="34" charset="0"/>
              </a:rPr>
              <a:t> – the process by which managers and others use specific instruments to choose from a pool of applicants a person or persons most likely to succeed in the job(s), given management goals and legal requirements. </a:t>
            </a:r>
          </a:p>
          <a:p>
            <a:pPr algn="just">
              <a:buFont typeface="Wingdings" pitchFamily="2" charset="2"/>
              <a:buNone/>
            </a:pPr>
            <a:r>
              <a:rPr lang="en-GB" sz="2800" dirty="0">
                <a:latin typeface="Calibri" pitchFamily="34" charset="0"/>
                <a:cs typeface="Calibri" pitchFamily="34" charset="0"/>
              </a:rPr>
              <a:t>	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Bratton </a:t>
            </a:r>
            <a:r>
              <a:rPr lang="en-GB" sz="1400" dirty="0">
                <a:latin typeface="Calibri" pitchFamily="34" charset="0"/>
                <a:cs typeface="Calibri" pitchFamily="34" charset="0"/>
              </a:rPr>
              <a:t>and Gold  2003</a:t>
            </a:r>
            <a:r>
              <a:rPr lang="en-GB" sz="1400" dirty="0"/>
              <a:t>			</a:t>
            </a:r>
          </a:p>
        </p:txBody>
      </p:sp>
      <p:pic>
        <p:nvPicPr>
          <p:cNvPr id="3074" name="Picture 2" descr="\\lv16\Staff\sb021\My Pictures\recruitment-in-transport--logistic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869160"/>
            <a:ext cx="2769096" cy="175145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A Recruitment Policy</a:t>
            </a:r>
            <a:endParaRPr lang="en-GB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The organisations code – rules and standards covering: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c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onsidering, developing, promoting internal applicants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handling and processing applications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equality and fairness issues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a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ccuracy of literature, advertisements etc.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4762872" cy="1714202"/>
          </a:xfrm>
        </p:spPr>
        <p:txBody>
          <a:bodyPr/>
          <a:lstStyle/>
          <a:p>
            <a:r>
              <a:rPr lang="en-GB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Does the vacancy exist?</a:t>
            </a:r>
            <a:endParaRPr lang="en-GB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600200"/>
            <a:ext cx="8003232" cy="4525963"/>
          </a:xfrm>
        </p:spPr>
        <p:txBody>
          <a:bodyPr/>
          <a:lstStyle/>
          <a:p>
            <a:pPr>
              <a:buNone/>
            </a:pPr>
            <a:endParaRPr lang="en-GB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Doing away with the work altogether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Automate the work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Contract out the work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Re-organise the work – job enlargement, job enrichment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Re-organise the work / hours / job rotation.</a:t>
            </a:r>
          </a:p>
          <a:p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4100" name="Picture 4" descr="\\lv16\Staff\sb021\My Pictures\Recruitment-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88640"/>
            <a:ext cx="2627784" cy="19708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Define the details of the vacancy</a:t>
            </a:r>
            <a:endParaRPr lang="en-GB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Job Analysis – tasks,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 contribution,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competency and 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   training needs, reward level.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Job Description – (also useful for evaluation, monitoring, development, grading etc)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Employee (or Person) Specification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5122" name="Picture 2" descr="\\lv16\Staff\sb021\My Pictures\job_analys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484784"/>
            <a:ext cx="2343225" cy="16058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sz="2000" dirty="0" smtClean="0">
                <a:latin typeface="Calibri" pitchFamily="34" charset="0"/>
                <a:cs typeface="Calibri" pitchFamily="34" charset="0"/>
              </a:rPr>
              <a:t>Job Description / Employee Specification</a:t>
            </a:r>
            <a:endParaRPr lang="en-GB" sz="2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4038600" cy="5361459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Job </a:t>
            </a:r>
            <a:r>
              <a:rPr lang="en-GB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Description Essentials:</a:t>
            </a:r>
          </a:p>
          <a:p>
            <a:pPr>
              <a:buNone/>
            </a:pPr>
            <a:endParaRPr lang="en-GB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Job Title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Job location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Line Manager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Responsible staff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Overall Purpose of Job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F/T or other.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Main duties - prioritised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648200" y="764704"/>
            <a:ext cx="4038600" cy="5361459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Employee </a:t>
            </a:r>
            <a:r>
              <a:rPr lang="en-GB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Specification Objectives: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Agreed qualities, skills, qualifications, traits – plus ‘essential’ and ‘desirable’ statements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Informs advertisements /applicants etc = selection.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Short-listing ( &amp; long-listing) = selection.</a:t>
            </a:r>
          </a:p>
          <a:p>
            <a:pPr>
              <a:buNone/>
            </a:pPr>
            <a:r>
              <a:rPr lang="en-GB" sz="2000" dirty="0" err="1" smtClean="0">
                <a:latin typeface="Calibri" pitchFamily="34" charset="0"/>
                <a:cs typeface="Calibri" pitchFamily="34" charset="0"/>
              </a:rPr>
              <a:t>Eg</a:t>
            </a:r>
            <a:r>
              <a:rPr lang="en-GB" sz="2000" dirty="0" smtClean="0">
                <a:latin typeface="Calibri" pitchFamily="34" charset="0"/>
                <a:cs typeface="Calibri" pitchFamily="34" charset="0"/>
              </a:rPr>
              <a:t>: Rogers (1952) and Munro-Fraser (1954)</a:t>
            </a:r>
          </a:p>
          <a:p>
            <a:pPr>
              <a:buNone/>
            </a:pP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Define the details of the vacancy - </a:t>
            </a:r>
            <a:r>
              <a:rPr lang="en-GB" dirty="0" err="1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ctd</a:t>
            </a:r>
            <a:endParaRPr lang="en-GB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Using a competency framework – identifies core competencies required for effective performance – output requirements and standards of performance are stated.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Selecting the Employment Package – in tune with market place, congruent with internal pay structures,  will attract the required field of candidates, considers the wider ‘package’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Attracting the applicants:</a:t>
            </a:r>
            <a:endParaRPr lang="en-GB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u="sng" dirty="0" smtClean="0">
                <a:latin typeface="Calibri" pitchFamily="34" charset="0"/>
                <a:cs typeface="Calibri" pitchFamily="34" charset="0"/>
              </a:rPr>
              <a:t>Considerations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: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Using ‘third parties’ –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eg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: recruitment/advertising agencies, job centres, executive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earch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a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gencies, educational establishments, 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Internal candidates – issues around risk? morale? cost? familiarity?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q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uick? ‘new blood’? ‘peter principle’?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Attracting the applicants:</a:t>
            </a:r>
            <a:endParaRPr lang="en-GB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u="sng" dirty="0" smtClean="0">
                <a:latin typeface="Calibri" pitchFamily="34" charset="0"/>
                <a:cs typeface="Calibri" pitchFamily="34" charset="0"/>
              </a:rPr>
              <a:t>Advertisements</a:t>
            </a:r>
            <a:r>
              <a:rPr lang="en-GB" sz="2400" dirty="0" smtClean="0">
                <a:latin typeface="Calibri" pitchFamily="34" charset="0"/>
                <a:cs typeface="Calibri" pitchFamily="34" charset="0"/>
              </a:rPr>
              <a:t>: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select suitable channel / media (‘word of mouth’?)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Design ‘advert’ re: company image, select in and out criteria, give key information</a:t>
            </a:r>
          </a:p>
          <a:p>
            <a:pPr>
              <a:buNone/>
            </a:pPr>
            <a:r>
              <a:rPr lang="en-GB" sz="2400" u="sng" dirty="0" smtClean="0">
                <a:latin typeface="Calibri" pitchFamily="34" charset="0"/>
                <a:cs typeface="Calibri" pitchFamily="34" charset="0"/>
              </a:rPr>
              <a:t>Provide information</a:t>
            </a:r>
            <a:r>
              <a:rPr lang="en-GB" sz="2400" dirty="0" smtClean="0">
                <a:latin typeface="Calibri" pitchFamily="34" charset="0"/>
                <a:cs typeface="Calibri" pitchFamily="34" charset="0"/>
              </a:rPr>
              <a:t>: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Brochure or web page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Job Description and Employee Specification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Organisation Structure and Company Handbook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Application form and/or guidance</a:t>
            </a:r>
          </a:p>
          <a:p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Selecting the right person:</a:t>
            </a:r>
            <a:endParaRPr lang="en-GB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The steps: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Short-listing candidates for the next stage – </a:t>
            </a:r>
            <a:r>
              <a:rPr lang="en-GB" sz="2400" dirty="0" smtClean="0">
                <a:latin typeface="Calibri" pitchFamily="34" charset="0"/>
                <a:cs typeface="Calibri" pitchFamily="34" charset="0"/>
              </a:rPr>
              <a:t>number</a:t>
            </a:r>
            <a:r>
              <a:rPr lang="en-GB" sz="2400" dirty="0" smtClean="0">
                <a:latin typeface="Calibri" pitchFamily="34" charset="0"/>
                <a:cs typeface="Calibri" pitchFamily="34" charset="0"/>
              </a:rPr>
              <a:t>? ‘screened’ or ‘included’? 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Setting up tests – psychometric tests, aptitude, ability etc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Interviewing  (see next  2 slides)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Choosing the successful candidate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Obtaining references (possibly earlier)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Offering the position – acceptance / confirmation / start date /contingency.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Organising induction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Evaluating the results.</a:t>
            </a:r>
          </a:p>
          <a:p>
            <a:endParaRPr lang="en-GB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>
                <a:solidFill>
                  <a:srgbClr val="FFFF00"/>
                </a:solidFill>
              </a:rPr>
              <a:t>The traditional interview has been shown to be unreliable and subjective </a:t>
            </a:r>
            <a:endParaRPr lang="en-GB" sz="32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2050" name="Picture 2" descr="\\lv16\Staff\sb021\My Pictures\interview 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639242"/>
            <a:ext cx="4066666" cy="38059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>
                <a:solidFill>
                  <a:srgbClr val="FFFF00"/>
                </a:solidFill>
              </a:rPr>
              <a:t/>
            </a:r>
            <a:br>
              <a:rPr lang="en-GB" sz="3600" dirty="0" smtClean="0">
                <a:solidFill>
                  <a:srgbClr val="FFFF00"/>
                </a:solidFill>
              </a:rPr>
            </a:br>
            <a:r>
              <a:rPr lang="en-GB" sz="3600" dirty="0" smtClean="0">
                <a:solidFill>
                  <a:srgbClr val="FFFF00"/>
                </a:solidFill>
              </a:rPr>
              <a:t>General </a:t>
            </a:r>
            <a:r>
              <a:rPr lang="en-GB" sz="3600" dirty="0" smtClean="0">
                <a:solidFill>
                  <a:srgbClr val="FFFF00"/>
                </a:solidFill>
              </a:rPr>
              <a:t>advantages of the interview:</a:t>
            </a:r>
            <a:r>
              <a:rPr lang="en-GB" sz="3600" dirty="0" smtClean="0"/>
              <a:t/>
            </a:r>
            <a:br>
              <a:rPr lang="en-GB" sz="3600" dirty="0" smtClean="0"/>
            </a:br>
            <a:endParaRPr lang="en-GB" sz="3600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Relatively low-cost</a:t>
            </a:r>
          </a:p>
          <a:p>
            <a:r>
              <a:rPr lang="en-GB" sz="2800" dirty="0" smtClean="0"/>
              <a:t>Decisions require it – plus courtesy, introduction to the organisation</a:t>
            </a:r>
          </a:p>
          <a:p>
            <a:r>
              <a:rPr lang="en-GB" sz="2800" dirty="0" smtClean="0"/>
              <a:t>Used properly, valid judgements can be made – interpersonal behaviour, sociability, verbal fluency, confidence, etc</a:t>
            </a:r>
          </a:p>
          <a:p>
            <a:r>
              <a:rPr lang="en-GB" sz="2800" dirty="0" smtClean="0"/>
              <a:t>Can sell job to candidate and allows for ‘room to negotiate’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Problems associated with the selection interview:</a:t>
            </a:r>
            <a:endParaRPr lang="en-GB" sz="3200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Structure, layout and facilities (including ‘tour’)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Different views on person looked for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‘intuitive’ decisions and decisions made ‘on impressions’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Preference for candidates ‘like themselves’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Judgement clouded by stereotypes / ‘johari window’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Inability to assimilate all information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Interviewee behaviour – ‘impression management’ – ‘mirroring’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Ratings raised when under pressure to select</a:t>
            </a:r>
          </a:p>
          <a:p>
            <a:r>
              <a:rPr lang="en-GB" sz="2400" dirty="0" smtClean="0">
                <a:latin typeface="Calibri" pitchFamily="34" charset="0"/>
                <a:cs typeface="Calibri" pitchFamily="34" charset="0"/>
              </a:rPr>
              <a:t>Interviews can influence candidates response to offer / acceptance</a:t>
            </a:r>
          </a:p>
          <a:p>
            <a:endParaRPr lang="en-GB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29/10/2012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50938" y="214313"/>
            <a:ext cx="7793037" cy="1365250"/>
          </a:xfrm>
        </p:spPr>
        <p:txBody>
          <a:bodyPr/>
          <a:lstStyle/>
          <a:p>
            <a:r>
              <a:rPr lang="en-US" sz="32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Consequences of ineffective recruitment procedures</a:t>
            </a:r>
            <a:endParaRPr lang="en-GB" sz="3200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412776"/>
            <a:ext cx="7772400" cy="4803874"/>
          </a:xfrm>
        </p:spPr>
        <p:txBody>
          <a:bodyPr/>
          <a:lstStyle/>
          <a:p>
            <a:endParaRPr lang="en-GB" sz="2000" dirty="0"/>
          </a:p>
          <a:p>
            <a:pPr>
              <a:buClr>
                <a:srgbClr val="FFFF00"/>
              </a:buClr>
            </a:pPr>
            <a:r>
              <a:rPr lang="en-US" sz="2000" dirty="0" smtClean="0"/>
              <a:t>e</a:t>
            </a:r>
            <a:r>
              <a:rPr lang="en-US" sz="2000" dirty="0" smtClean="0"/>
              <a:t>xpensive - and expensive to repeat</a:t>
            </a:r>
          </a:p>
          <a:p>
            <a:pPr>
              <a:buClr>
                <a:srgbClr val="FFFF00"/>
              </a:buClr>
            </a:pPr>
            <a:r>
              <a:rPr lang="en-US" sz="2000" dirty="0" smtClean="0"/>
              <a:t>less </a:t>
            </a:r>
            <a:r>
              <a:rPr lang="en-US" sz="2000" dirty="0" smtClean="0"/>
              <a:t>time for managers to focus on their own jobs – time consumed in recruitment and </a:t>
            </a:r>
            <a:r>
              <a:rPr lang="en-US" sz="2000" dirty="0" smtClean="0"/>
              <a:t>induction</a:t>
            </a:r>
            <a:endParaRPr lang="en-US" sz="2000" dirty="0" smtClean="0"/>
          </a:p>
          <a:p>
            <a:pPr>
              <a:buClr>
                <a:srgbClr val="FFFF00"/>
              </a:buClr>
            </a:pPr>
            <a:r>
              <a:rPr lang="en-US" sz="2000" dirty="0" smtClean="0"/>
              <a:t>e</a:t>
            </a:r>
            <a:r>
              <a:rPr lang="en-US" sz="2000" dirty="0" smtClean="0"/>
              <a:t>xpensive to train and re-train – new workers are generally less productive</a:t>
            </a:r>
            <a:endParaRPr lang="en-US" sz="2000" dirty="0" smtClean="0"/>
          </a:p>
          <a:p>
            <a:pPr>
              <a:buClr>
                <a:srgbClr val="FFFF00"/>
              </a:buClr>
            </a:pPr>
            <a:r>
              <a:rPr lang="en-US" sz="2000" dirty="0" smtClean="0"/>
              <a:t>poor recruitment = constant </a:t>
            </a:r>
            <a:r>
              <a:rPr lang="en-US" sz="2000" dirty="0"/>
              <a:t>turnover of staff can bring about a low morale in the remaining </a:t>
            </a:r>
            <a:r>
              <a:rPr lang="en-US" sz="2000" dirty="0" smtClean="0"/>
              <a:t>staff =</a:t>
            </a:r>
            <a:endParaRPr lang="en-US" sz="2000" dirty="0"/>
          </a:p>
          <a:p>
            <a:pPr lvl="1">
              <a:buClr>
                <a:srgbClr val="FFFF00"/>
              </a:buClr>
            </a:pPr>
            <a:r>
              <a:rPr lang="en-US" sz="2000" dirty="0" smtClean="0"/>
              <a:t>f</a:t>
            </a:r>
            <a:r>
              <a:rPr lang="en-US" sz="2000" dirty="0" smtClean="0"/>
              <a:t>alls in productivity and standards </a:t>
            </a:r>
            <a:r>
              <a:rPr lang="en-US" sz="2000" dirty="0"/>
              <a:t>of work;</a:t>
            </a:r>
          </a:p>
          <a:p>
            <a:pPr lvl="1">
              <a:buClr>
                <a:srgbClr val="FFFF00"/>
              </a:buClr>
            </a:pPr>
            <a:r>
              <a:rPr lang="en-US" sz="2000" dirty="0"/>
              <a:t>h</a:t>
            </a:r>
            <a:r>
              <a:rPr lang="en-US" sz="2000" dirty="0" smtClean="0"/>
              <a:t>igher </a:t>
            </a:r>
            <a:r>
              <a:rPr lang="en-US" sz="2000" dirty="0"/>
              <a:t>absenteeism</a:t>
            </a:r>
          </a:p>
          <a:p>
            <a:pPr>
              <a:buClr>
                <a:srgbClr val="FFFF00"/>
              </a:buClr>
            </a:pPr>
            <a:r>
              <a:rPr lang="en-US" sz="2000" dirty="0" smtClean="0"/>
              <a:t>a</a:t>
            </a:r>
            <a:r>
              <a:rPr lang="en-US" sz="2000" dirty="0" smtClean="0"/>
              <a:t>n </a:t>
            </a:r>
            <a:r>
              <a:rPr lang="en-US" sz="2000" dirty="0"/>
              <a:t>unsettled organisational </a:t>
            </a:r>
            <a:r>
              <a:rPr lang="en-US" sz="2000" dirty="0" smtClean="0"/>
              <a:t>climate, challenges organization's image</a:t>
            </a:r>
          </a:p>
          <a:p>
            <a:pPr>
              <a:buClr>
                <a:srgbClr val="FFFF00"/>
              </a:buClr>
            </a:pPr>
            <a:endParaRPr lang="en-US" sz="2000" dirty="0" smtClean="0"/>
          </a:p>
          <a:p>
            <a:pPr>
              <a:buClr>
                <a:srgbClr val="FFFF00"/>
              </a:buClr>
            </a:pPr>
            <a:endParaRPr lang="en-US" sz="2000" dirty="0"/>
          </a:p>
          <a:p>
            <a:pPr lvl="1">
              <a:buFont typeface="Wingdings" pitchFamily="2" charset="2"/>
              <a:buNone/>
            </a:pPr>
            <a:r>
              <a:rPr lang="en-US" sz="2000" dirty="0"/>
              <a:t>                                                                     - (</a:t>
            </a:r>
            <a:r>
              <a:rPr lang="en-US" sz="2000" dirty="0" err="1"/>
              <a:t>Maund</a:t>
            </a:r>
            <a:r>
              <a:rPr lang="en-US" sz="2000" dirty="0"/>
              <a:t>, 2001) </a:t>
            </a:r>
            <a:endParaRPr lang="en-GB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210</TotalTime>
  <Words>756</Words>
  <Application>Microsoft Office PowerPoint</Application>
  <PresentationFormat>On-screen Show (4:3)</PresentationFormat>
  <Paragraphs>134</Paragraphs>
  <Slides>14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TSD_PP3</vt:lpstr>
      <vt:lpstr>Human Resource Management </vt:lpstr>
      <vt:lpstr>Recruitment and Selection</vt:lpstr>
      <vt:lpstr>A Recruitment Policy</vt:lpstr>
      <vt:lpstr>Does the vacancy exist?</vt:lpstr>
      <vt:lpstr>Define the details of the vacancy</vt:lpstr>
      <vt:lpstr>Job Description / Employee Specification</vt:lpstr>
      <vt:lpstr>Define the details of the vacancy - ctd</vt:lpstr>
      <vt:lpstr>Attracting the applicants:</vt:lpstr>
      <vt:lpstr>Attracting the applicants:</vt:lpstr>
      <vt:lpstr>Selecting the right person:</vt:lpstr>
      <vt:lpstr>The traditional interview has been shown to be unreliable and subjective </vt:lpstr>
      <vt:lpstr> General advantages of the interview: </vt:lpstr>
      <vt:lpstr>Problems associated with the selection interview:</vt:lpstr>
      <vt:lpstr>Consequences of ineffective recruitment procedures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Steve Emmens</cp:lastModifiedBy>
  <cp:revision>28</cp:revision>
  <dcterms:created xsi:type="dcterms:W3CDTF">2011-06-23T09:06:05Z</dcterms:created>
  <dcterms:modified xsi:type="dcterms:W3CDTF">2012-10-29T16:29:50Z</dcterms:modified>
</cp:coreProperties>
</file>