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5" r:id="rId1"/>
  </p:sldMasterIdLst>
  <p:notesMasterIdLst>
    <p:notesMasterId r:id="rId13"/>
  </p:notesMasterIdLst>
  <p:sldIdLst>
    <p:sldId id="256" r:id="rId2"/>
    <p:sldId id="257" r:id="rId3"/>
    <p:sldId id="258" r:id="rId4"/>
    <p:sldId id="260" r:id="rId5"/>
    <p:sldId id="259"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060" autoAdjust="0"/>
  </p:normalViewPr>
  <p:slideViewPr>
    <p:cSldViewPr snapToGrid="0">
      <p:cViewPr varScale="1">
        <p:scale>
          <a:sx n="50" d="100"/>
          <a:sy n="50" d="100"/>
        </p:scale>
        <p:origin x="1284"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04233E-CB6D-4D83-9903-8AFBAFBF756D}"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0CC256-76FD-4B2A-878B-5EA57CE9AAB7}" type="slidenum">
              <a:rPr lang="en-US" smtClean="0"/>
              <a:t>‹#›</a:t>
            </a:fld>
            <a:endParaRPr lang="en-US"/>
          </a:p>
        </p:txBody>
      </p:sp>
    </p:spTree>
    <p:extLst>
      <p:ext uri="{BB962C8B-B14F-4D97-AF65-F5344CB8AC3E}">
        <p14:creationId xmlns:p14="http://schemas.microsoft.com/office/powerpoint/2010/main" val="1131546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Safety and security are important factors for the employees of the housekeeping department. The managers of each hotel industry can make different polices and strategies to establish safety, secure and healthy workplace environment. The can guide employees to follow legal and ethical polices to make decisions and conduct functions in business places. The employees of housekeeping department can wear different safety guards like safety, glass, nonslip shoes, face shield, hand gloves, rubber apron and so on. Besides, employees must be conscious to manage obstacles and conduct satisfactory action procedure sin any complex business environment.</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2</a:t>
            </a:fld>
            <a:endParaRPr lang="en-US" dirty="0"/>
          </a:p>
        </p:txBody>
      </p:sp>
    </p:spTree>
    <p:extLst>
      <p:ext uri="{BB962C8B-B14F-4D97-AF65-F5344CB8AC3E}">
        <p14:creationId xmlns:p14="http://schemas.microsoft.com/office/powerpoint/2010/main" val="301678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employees of housekeeping department must be conscious and intellectual to manage risks and establish a healthy workplace environment. The need to focus on different health and safety polices like report unsafe condition, wear protective equipment, maintain a clean workplace, Follow legal and ethical polices and so on. Firstly, the need to inform the employer about different unsafe conditions in the workplace to solve those to establish a safety workplace environment. Employees can use different protective equipment to save themselves form different accidental situations in dynamic housekeeping places (</a:t>
            </a:r>
            <a:r>
              <a:rPr lang="en-US" dirty="0"/>
              <a:t>Guo and et al, 2018</a:t>
            </a:r>
            <a:r>
              <a:rPr lang="en-US" sz="1200" kern="1200" dirty="0">
                <a:solidFill>
                  <a:schemeClr val="tx1"/>
                </a:solidFill>
                <a:effectLst/>
                <a:latin typeface="+mn-lt"/>
                <a:ea typeface="+mn-ea"/>
                <a:cs typeface="+mn-cs"/>
              </a:rPr>
              <a:t>). They need to ensure a clean and healthy workplace environment. Besides, they must follow legal and ethical polices during performing any operation in the workplace. The employees of the housekeeping department can follow different strategies like- take machinery support, join safety training, take break during continues work, manage stress, investigate accident and so on. The right use of modern technologies and machinery tools help the employees of housekeeping to conduct effective actions and manage any risk in the workplace. Employees of housekeeping must join different safety training procedures to improve theoretical and practical knowledge. They can take break to reduce stress and perform satisfactory actions in the workplace.   </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3</a:t>
            </a:fld>
            <a:endParaRPr lang="en-US" dirty="0"/>
          </a:p>
        </p:txBody>
      </p:sp>
    </p:spTree>
    <p:extLst>
      <p:ext uri="{BB962C8B-B14F-4D97-AF65-F5344CB8AC3E}">
        <p14:creationId xmlns:p14="http://schemas.microsoft.com/office/powerpoint/2010/main" val="3083652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employees of the housekeeping department can use different safety guards and protective tools to reduce the tenacity during different accidental situations in the workplace. The managers of each hotel industry must ensure the availability of different safety guards and necessary tools to improve the safety and security of employees (</a:t>
            </a:r>
            <a:r>
              <a:rPr lang="en-US" dirty="0"/>
              <a:t>Olubusayo and et al, 2014</a:t>
            </a:r>
            <a:r>
              <a:rPr lang="en-US" sz="1200" kern="1200" dirty="0">
                <a:solidFill>
                  <a:schemeClr val="tx1"/>
                </a:solidFill>
                <a:effectLst/>
                <a:latin typeface="+mn-lt"/>
                <a:ea typeface="+mn-ea"/>
                <a:cs typeface="+mn-cs"/>
              </a:rPr>
              <a:t>). Besides, they must guide employees to ensure the right use of those safety guards in the workplace.</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4</a:t>
            </a:fld>
            <a:endParaRPr lang="en-US" dirty="0"/>
          </a:p>
        </p:txBody>
      </p:sp>
    </p:spTree>
    <p:extLst>
      <p:ext uri="{BB962C8B-B14F-4D97-AF65-F5344CB8AC3E}">
        <p14:creationId xmlns:p14="http://schemas.microsoft.com/office/powerpoint/2010/main" val="740877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employees of housekeeping can use safety glass to protect eyes from any dusts in the workplace. The use of safety glass protect the vision and also reduce the harmful effect in the housekeeping process. It protect the eyes from the harmful effect of the bright of welding torch and other colorful lights in the hotel. So right use of safety glass can improve the eyes safety and security of employees.</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5</a:t>
            </a:fld>
            <a:endParaRPr lang="en-US" dirty="0"/>
          </a:p>
        </p:txBody>
      </p:sp>
    </p:spTree>
    <p:extLst>
      <p:ext uri="{BB962C8B-B14F-4D97-AF65-F5344CB8AC3E}">
        <p14:creationId xmlns:p14="http://schemas.microsoft.com/office/powerpoint/2010/main" val="1778722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employees of housekeeping department can use different non-slip shoes to become safe during cleaning the room. The use of nonslip shoes improves the confident level of employees to perform effective actions in any complex workplace situations. It can reduce the accidents of employees in the workplace.</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6</a:t>
            </a:fld>
            <a:endParaRPr lang="en-US" dirty="0"/>
          </a:p>
        </p:txBody>
      </p:sp>
    </p:spTree>
    <p:extLst>
      <p:ext uri="{BB962C8B-B14F-4D97-AF65-F5344CB8AC3E}">
        <p14:creationId xmlns:p14="http://schemas.microsoft.com/office/powerpoint/2010/main" val="3268171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Hand gloves is a necessary requirement for the employees of the housekeeping department. It helps employees to clean any garbage in the workplaces. It protects the employees from different diseases that are related to dusts and garbage (</a:t>
            </a:r>
            <a:r>
              <a:rPr lang="en-US" dirty="0"/>
              <a:t>Unnikrishnan and et al, 2015</a:t>
            </a:r>
            <a:r>
              <a:rPr lang="en-US" sz="1200" kern="1200" dirty="0">
                <a:solidFill>
                  <a:schemeClr val="tx1"/>
                </a:solidFill>
                <a:effectLst/>
                <a:latin typeface="+mn-lt"/>
                <a:ea typeface="+mn-ea"/>
                <a:cs typeface="+mn-cs"/>
              </a:rPr>
              <a:t>). However, employees must clean the hand globes after using those. </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7</a:t>
            </a:fld>
            <a:endParaRPr lang="en-US" dirty="0"/>
          </a:p>
        </p:txBody>
      </p:sp>
    </p:spTree>
    <p:extLst>
      <p:ext uri="{BB962C8B-B14F-4D97-AF65-F5344CB8AC3E}">
        <p14:creationId xmlns:p14="http://schemas.microsoft.com/office/powerpoint/2010/main" val="1269602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Rubbers apron is an essential component for the employees of housekeeping department. Each employee of housekeeping department needs to use rubber apron to be safe from any unhealthy and accidental situation in the workplace (</a:t>
            </a:r>
            <a:r>
              <a:rPr lang="en-US" dirty="0"/>
              <a:t>Pinto, 2014</a:t>
            </a:r>
            <a:r>
              <a:rPr lang="en-US" sz="1200" kern="1200" dirty="0">
                <a:solidFill>
                  <a:schemeClr val="tx1"/>
                </a:solidFill>
                <a:effectLst/>
                <a:latin typeface="+mn-lt"/>
                <a:ea typeface="+mn-ea"/>
                <a:cs typeface="+mn-cs"/>
              </a:rPr>
              <a:t>). It covers from the chest to knee. The managers of hotel industry must ensure the availability of rubber apron for the each employees in housekeeping department.</a:t>
            </a:r>
          </a:p>
          <a:p>
            <a:pPr algn="just"/>
            <a:r>
              <a:rPr lang="en-US" sz="1200" kern="1200" dirty="0">
                <a:solidFill>
                  <a:schemeClr val="tx1"/>
                </a:solidFill>
                <a:effectLst/>
                <a:latin typeface="+mn-lt"/>
                <a:ea typeface="+mn-ea"/>
                <a:cs typeface="+mn-cs"/>
              </a:rPr>
              <a:t>The employees of the housekeeping department can use earplugs to protect themselves from loud setting during the noisy activity. The use of earplugs save the hearing quality of employees. If any employee lose hearing quality then can face different critical situations to perform his or her actions in the housekeeping process. However, employees must focus on healthy and safety during performing any actions in the housekeeping debarment.</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8</a:t>
            </a:fld>
            <a:endParaRPr lang="en-US" dirty="0"/>
          </a:p>
        </p:txBody>
      </p:sp>
    </p:spTree>
    <p:extLst>
      <p:ext uri="{BB962C8B-B14F-4D97-AF65-F5344CB8AC3E}">
        <p14:creationId xmlns:p14="http://schemas.microsoft.com/office/powerpoint/2010/main" val="3736869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government body of UK makes different laws, policies and regulations to improve the healthy and safety of employees in the workplace. The employees of the housekeeping department can follow those government’s policies and regulations during performing any action in the hotel industry. If the authority body of hotel industry practice, any illegal action employees must criticize those to establish a fruitful workplace environment. Employees of housekeeping department can follow ethical polices to perform responsible actions and improve overall workplace environment (</a:t>
            </a:r>
            <a:r>
              <a:rPr lang="en-US" dirty="0"/>
              <a:t>Zeng and et al, 2020</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9</a:t>
            </a:fld>
            <a:endParaRPr lang="en-US" dirty="0"/>
          </a:p>
        </p:txBody>
      </p:sp>
    </p:spTree>
    <p:extLst>
      <p:ext uri="{BB962C8B-B14F-4D97-AF65-F5344CB8AC3E}">
        <p14:creationId xmlns:p14="http://schemas.microsoft.com/office/powerpoint/2010/main" val="3741804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last, each employee of housekeeping department should follow different healthy and safety guides to reduce obstacles and perform effective actions in the workplace. Employees must be rational and intellectual to make effective decisions, manage stress and improve overall organizational functions of housekeeping process. They must use different safety guards and protective tools to be safe during various accidental situations in the workplace.</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10</a:t>
            </a:fld>
            <a:endParaRPr lang="en-US" dirty="0"/>
          </a:p>
        </p:txBody>
      </p:sp>
    </p:spTree>
    <p:extLst>
      <p:ext uri="{BB962C8B-B14F-4D97-AF65-F5344CB8AC3E}">
        <p14:creationId xmlns:p14="http://schemas.microsoft.com/office/powerpoint/2010/main" val="1933752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Unnikrishnan, S., Iqbal, R., Singh, A. and </a:t>
            </a:r>
            <a:r>
              <a:rPr lang="en-US" dirty="0" err="1"/>
              <a:t>Nimkar</a:t>
            </a:r>
            <a:r>
              <a:rPr lang="en-US" dirty="0"/>
              <a:t>, I.M., 2015. Safety management practices in small and medium enterprises in India. </a:t>
            </a:r>
            <a:r>
              <a:rPr lang="en-US" i="1" dirty="0"/>
              <a:t>Safety and health at work</a:t>
            </a:r>
            <a:r>
              <a:rPr lang="en-US" dirty="0"/>
              <a:t>, </a:t>
            </a:r>
            <a:r>
              <a:rPr lang="en-US" i="1" dirty="0"/>
              <a:t>6</a:t>
            </a:r>
            <a:r>
              <a:rPr lang="en-US" dirty="0"/>
              <a:t>(1), pp.46-55.</a:t>
            </a:r>
          </a:p>
          <a:p>
            <a:pPr algn="just"/>
            <a:r>
              <a:rPr lang="en-US" dirty="0"/>
              <a:t>Guo, M., Liu, S., Chu, F., Ye, L. and Zhang, Q., 2019. Supervisory and coworker support for safety: Buffers between job insecurity and safety performance of high-speed railway drivers in China. </a:t>
            </a:r>
            <a:r>
              <a:rPr lang="en-US" i="1" dirty="0"/>
              <a:t>Safety science</a:t>
            </a:r>
            <a:r>
              <a:rPr lang="en-US" dirty="0"/>
              <a:t>, </a:t>
            </a:r>
            <a:r>
              <a:rPr lang="en-US" i="1" dirty="0"/>
              <a:t>117</a:t>
            </a:r>
            <a:r>
              <a:rPr lang="en-US" dirty="0"/>
              <a:t>, pp.290-298.</a:t>
            </a:r>
          </a:p>
          <a:p>
            <a:pPr algn="just"/>
            <a:r>
              <a:rPr lang="en-US" dirty="0"/>
              <a:t>Zeng, H., Zhao, L. and Zhao, Y., 2020. Inclusive leadership and taking-charge behavior: roles of psychological safety and thriving at work. </a:t>
            </a:r>
            <a:r>
              <a:rPr lang="en-US" i="1" dirty="0"/>
              <a:t>Frontiers in psychology</a:t>
            </a:r>
            <a:r>
              <a:rPr lang="en-US" dirty="0"/>
              <a:t>, </a:t>
            </a:r>
            <a:r>
              <a:rPr lang="en-US" i="1" dirty="0"/>
              <a:t>11</a:t>
            </a:r>
            <a:r>
              <a:rPr lang="en-US" dirty="0"/>
              <a:t>, p.62.</a:t>
            </a:r>
          </a:p>
          <a:p>
            <a:pPr algn="just"/>
            <a:r>
              <a:rPr lang="en-US" dirty="0"/>
              <a:t>Olubusayo, H., Stephen, I.A. and Maxwell, O., 2014. Incentives packages and employees’ attitudes to work: a study of selected government </a:t>
            </a:r>
            <a:r>
              <a:rPr lang="en-US" dirty="0" err="1"/>
              <a:t>parastatals</a:t>
            </a:r>
            <a:r>
              <a:rPr lang="en-US" dirty="0"/>
              <a:t> in Ogun State, South-West, Nigeria. </a:t>
            </a:r>
            <a:r>
              <a:rPr lang="en-US" i="1" dirty="0"/>
              <a:t>International Journal of Research in Business and Social Science (2147-4478)</a:t>
            </a:r>
            <a:r>
              <a:rPr lang="en-US" dirty="0"/>
              <a:t>, </a:t>
            </a:r>
            <a:r>
              <a:rPr lang="en-US" i="1" dirty="0"/>
              <a:t>3</a:t>
            </a:r>
            <a:r>
              <a:rPr lang="en-US" dirty="0"/>
              <a:t>(1), pp.63-74.</a:t>
            </a:r>
          </a:p>
          <a:p>
            <a:pPr algn="just"/>
            <a:r>
              <a:rPr lang="en-US" dirty="0"/>
              <a:t>Pinto, A., 2014. QRAM a Qualitative Occupational Safety Risk Assessment Model for the construction industry that incorporate uncertainties by the use of fuzzy sets. </a:t>
            </a:r>
            <a:r>
              <a:rPr lang="en-US" i="1" dirty="0"/>
              <a:t>Safety Science</a:t>
            </a:r>
            <a:r>
              <a:rPr lang="en-US" dirty="0"/>
              <a:t>, </a:t>
            </a:r>
            <a:r>
              <a:rPr lang="en-US" i="1" dirty="0"/>
              <a:t>63</a:t>
            </a:r>
            <a:r>
              <a:rPr lang="en-US" dirty="0"/>
              <a:t>, pp.57-76.</a:t>
            </a:r>
          </a:p>
          <a:p>
            <a:endParaRPr lang="en-US" dirty="0"/>
          </a:p>
        </p:txBody>
      </p:sp>
      <p:sp>
        <p:nvSpPr>
          <p:cNvPr id="4" name="Slide Number Placeholder 3"/>
          <p:cNvSpPr>
            <a:spLocks noGrp="1"/>
          </p:cNvSpPr>
          <p:nvPr>
            <p:ph type="sldNum" sz="quarter" idx="10"/>
          </p:nvPr>
        </p:nvSpPr>
        <p:spPr/>
        <p:txBody>
          <a:bodyPr/>
          <a:lstStyle/>
          <a:p>
            <a:fld id="{D30CC256-76FD-4B2A-878B-5EA57CE9AAB7}" type="slidenum">
              <a:rPr lang="en-US" smtClean="0"/>
              <a:t>11</a:t>
            </a:fld>
            <a:endParaRPr lang="en-US"/>
          </a:p>
        </p:txBody>
      </p:sp>
    </p:spTree>
    <p:extLst>
      <p:ext uri="{BB962C8B-B14F-4D97-AF65-F5344CB8AC3E}">
        <p14:creationId xmlns:p14="http://schemas.microsoft.com/office/powerpoint/2010/main" val="1476507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7230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5105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9791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448458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59183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446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2207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612255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8703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7494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87174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18697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64711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02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85827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9851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688975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37458"/>
            <a:ext cx="7766936" cy="2460172"/>
          </a:xfrm>
        </p:spPr>
        <p:txBody>
          <a:bodyPr/>
          <a:lstStyle/>
          <a:p>
            <a:pPr algn="l"/>
            <a:br>
              <a:rPr lang="en-US" dirty="0"/>
            </a:br>
            <a:endParaRPr lang="en-US" dirty="0"/>
          </a:p>
        </p:txBody>
      </p:sp>
      <p:sp>
        <p:nvSpPr>
          <p:cNvPr id="3" name="Rectangle 2">
            <a:extLst>
              <a:ext uri="{FF2B5EF4-FFF2-40B4-BE49-F238E27FC236}">
                <a16:creationId xmlns:a16="http://schemas.microsoft.com/office/drawing/2014/main" id="{346F432B-9478-996C-4D53-59C1BE7824DB}"/>
              </a:ext>
            </a:extLst>
          </p:cNvPr>
          <p:cNvSpPr/>
          <p:nvPr/>
        </p:nvSpPr>
        <p:spPr>
          <a:xfrm>
            <a:off x="1328057" y="659879"/>
            <a:ext cx="7945946" cy="195942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Ashford International Hotel &amp; Spa                            Health &amp; Safety Guide                                Housekeeping Department</a:t>
            </a:r>
          </a:p>
        </p:txBody>
      </p:sp>
      <p:sp>
        <p:nvSpPr>
          <p:cNvPr id="6" name="TextBox 5">
            <a:extLst>
              <a:ext uri="{FF2B5EF4-FFF2-40B4-BE49-F238E27FC236}">
                <a16:creationId xmlns:a16="http://schemas.microsoft.com/office/drawing/2014/main" id="{22E217D0-A42E-C1EA-A78F-6D492CDDBE6B}"/>
              </a:ext>
            </a:extLst>
          </p:cNvPr>
          <p:cNvSpPr txBox="1"/>
          <p:nvPr/>
        </p:nvSpPr>
        <p:spPr>
          <a:xfrm>
            <a:off x="511628" y="3120050"/>
            <a:ext cx="8382000" cy="3200876"/>
          </a:xfrm>
          <a:prstGeom prst="rect">
            <a:avLst/>
          </a:prstGeom>
          <a:noFill/>
        </p:spPr>
        <p:txBody>
          <a:bodyPr wrap="square" rtlCol="0">
            <a:spAutoFit/>
          </a:bodyPr>
          <a:lstStyle/>
          <a:p>
            <a:endParaRPr lang="en-GB" sz="1600" dirty="0"/>
          </a:p>
          <a:p>
            <a:r>
              <a:rPr lang="en-GB" dirty="0"/>
              <a:t>Student Name: Georgiana  </a:t>
            </a:r>
            <a:r>
              <a:rPr lang="en-GB" dirty="0" err="1"/>
              <a:t>Otesanu</a:t>
            </a:r>
            <a:endParaRPr lang="en-GB" dirty="0"/>
          </a:p>
          <a:p>
            <a:r>
              <a:rPr lang="en-GB" dirty="0"/>
              <a:t>Student No :2239363</a:t>
            </a:r>
          </a:p>
          <a:p>
            <a:r>
              <a:rPr lang="en-GB" dirty="0"/>
              <a:t>Module Title: Operating Hotel Facilities</a:t>
            </a:r>
          </a:p>
          <a:p>
            <a:r>
              <a:rPr lang="en-GB" dirty="0"/>
              <a:t>Module Code:BMIH4006</a:t>
            </a:r>
          </a:p>
          <a:p>
            <a:r>
              <a:rPr lang="en-GB" dirty="0"/>
              <a:t>Lecturer: Dan Payne</a:t>
            </a:r>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8" name="Picture 7" descr="A black and white logo&#10;&#10;Description automatically generated">
            <a:extLst>
              <a:ext uri="{FF2B5EF4-FFF2-40B4-BE49-F238E27FC236}">
                <a16:creationId xmlns:a16="http://schemas.microsoft.com/office/drawing/2014/main" id="{30E5753D-19E3-C330-39C4-366507B5262D}"/>
              </a:ext>
            </a:extLst>
          </p:cNvPr>
          <p:cNvPicPr>
            <a:picLocks noChangeAspect="1"/>
          </p:cNvPicPr>
          <p:nvPr/>
        </p:nvPicPr>
        <p:blipFill>
          <a:blip r:embed="rId2"/>
          <a:stretch>
            <a:fillRect/>
          </a:stretch>
        </p:blipFill>
        <p:spPr>
          <a:xfrm>
            <a:off x="9425958" y="5290457"/>
            <a:ext cx="1938727" cy="714783"/>
          </a:xfrm>
          <a:prstGeom prst="rect">
            <a:avLst/>
          </a:prstGeom>
        </p:spPr>
      </p:pic>
    </p:spTree>
    <p:extLst>
      <p:ext uri="{BB962C8B-B14F-4D97-AF65-F5344CB8AC3E}">
        <p14:creationId xmlns:p14="http://schemas.microsoft.com/office/powerpoint/2010/main" val="3818010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lstStyle/>
          <a:p>
            <a:pPr algn="just"/>
            <a:r>
              <a:rPr lang="en-US" dirty="0"/>
              <a:t>Safety and security are important factors for the employees of the housekeeping department. </a:t>
            </a:r>
          </a:p>
          <a:p>
            <a:pPr algn="just"/>
            <a:r>
              <a:rPr lang="en-US" dirty="0"/>
              <a:t>The managers of each hotel industry can make different polices and strategies to establish safety, secure and healthy workplace environment. </a:t>
            </a:r>
          </a:p>
          <a:p>
            <a:pPr algn="just"/>
            <a:r>
              <a:rPr lang="en-US" dirty="0"/>
              <a:t>The employees of housekeeping department can wear different safety guards like safety, glass, nonslip shoes, face shield, hand gloves, rubber apron and so on. </a:t>
            </a:r>
          </a:p>
        </p:txBody>
      </p:sp>
      <p:pic>
        <p:nvPicPr>
          <p:cNvPr id="4" name="Picture 3">
            <a:extLst>
              <a:ext uri="{FF2B5EF4-FFF2-40B4-BE49-F238E27FC236}">
                <a16:creationId xmlns:a16="http://schemas.microsoft.com/office/drawing/2014/main" id="{74E8B139-81B7-837A-2448-026E386360F5}"/>
              </a:ext>
            </a:extLst>
          </p:cNvPr>
          <p:cNvPicPr>
            <a:picLocks noChangeAspect="1"/>
          </p:cNvPicPr>
          <p:nvPr/>
        </p:nvPicPr>
        <p:blipFill>
          <a:blip r:embed="rId3"/>
          <a:stretch>
            <a:fillRect/>
          </a:stretch>
        </p:blipFill>
        <p:spPr>
          <a:xfrm>
            <a:off x="9575970" y="5586953"/>
            <a:ext cx="1938696" cy="713294"/>
          </a:xfrm>
          <a:prstGeom prst="rect">
            <a:avLst/>
          </a:prstGeom>
        </p:spPr>
      </p:pic>
    </p:spTree>
    <p:extLst>
      <p:ext uri="{BB962C8B-B14F-4D97-AF65-F5344CB8AC3E}">
        <p14:creationId xmlns:p14="http://schemas.microsoft.com/office/powerpoint/2010/main" val="334228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Health and safety guide for the employees of housekeeping </a:t>
            </a:r>
            <a:br>
              <a:rPr lang="en-US" dirty="0"/>
            </a:br>
            <a:endParaRPr lang="en-US" dirty="0"/>
          </a:p>
        </p:txBody>
      </p:sp>
      <p:sp>
        <p:nvSpPr>
          <p:cNvPr id="3" name="Content Placeholder 2"/>
          <p:cNvSpPr>
            <a:spLocks noGrp="1"/>
          </p:cNvSpPr>
          <p:nvPr>
            <p:ph idx="1"/>
          </p:nvPr>
        </p:nvSpPr>
        <p:spPr>
          <a:xfrm>
            <a:off x="677334" y="2556374"/>
            <a:ext cx="8596668" cy="3880773"/>
          </a:xfrm>
        </p:spPr>
        <p:txBody>
          <a:bodyPr/>
          <a:lstStyle/>
          <a:p>
            <a:r>
              <a:rPr lang="en-US" dirty="0"/>
              <a:t>The need to focus on different health and safety polices like</a:t>
            </a:r>
          </a:p>
          <a:p>
            <a:r>
              <a:rPr lang="en-US" dirty="0"/>
              <a:t>Report unsafe condition</a:t>
            </a:r>
          </a:p>
          <a:p>
            <a:r>
              <a:rPr lang="en-US" dirty="0"/>
              <a:t>Wear protective equipment</a:t>
            </a:r>
          </a:p>
          <a:p>
            <a:r>
              <a:rPr lang="en-US" dirty="0"/>
              <a:t>Maintain a clean workplace</a:t>
            </a:r>
          </a:p>
          <a:p>
            <a:r>
              <a:rPr lang="en-US" dirty="0"/>
              <a:t>Follow legal and ethical polices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1056" y="2898655"/>
            <a:ext cx="3284063" cy="1743075"/>
          </a:xfrm>
          <a:prstGeom prst="rect">
            <a:avLst/>
          </a:prstGeom>
        </p:spPr>
      </p:pic>
      <p:pic>
        <p:nvPicPr>
          <p:cNvPr id="5" name="Picture 4">
            <a:extLst>
              <a:ext uri="{FF2B5EF4-FFF2-40B4-BE49-F238E27FC236}">
                <a16:creationId xmlns:a16="http://schemas.microsoft.com/office/drawing/2014/main" id="{C23D7E53-A63E-F756-E1D5-D3BACC0ED364}"/>
              </a:ext>
            </a:extLst>
          </p:cNvPr>
          <p:cNvPicPr>
            <a:picLocks noChangeAspect="1"/>
          </p:cNvPicPr>
          <p:nvPr/>
        </p:nvPicPr>
        <p:blipFill>
          <a:blip r:embed="rId4"/>
          <a:stretch>
            <a:fillRect/>
          </a:stretch>
        </p:blipFill>
        <p:spPr>
          <a:xfrm>
            <a:off x="9731309" y="5532525"/>
            <a:ext cx="1938696" cy="713294"/>
          </a:xfrm>
          <a:prstGeom prst="rect">
            <a:avLst/>
          </a:prstGeom>
        </p:spPr>
      </p:pic>
    </p:spTree>
    <p:extLst>
      <p:ext uri="{BB962C8B-B14F-4D97-AF65-F5344CB8AC3E}">
        <p14:creationId xmlns:p14="http://schemas.microsoft.com/office/powerpoint/2010/main" val="505871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Safety guards for the employees of housekeeping department </a:t>
            </a:r>
            <a:br>
              <a:rPr lang="en-US" dirty="0"/>
            </a:br>
            <a:endParaRPr lang="en-US" dirty="0"/>
          </a:p>
        </p:txBody>
      </p:sp>
      <p:sp>
        <p:nvSpPr>
          <p:cNvPr id="3" name="Content Placeholder 2"/>
          <p:cNvSpPr>
            <a:spLocks noGrp="1"/>
          </p:cNvSpPr>
          <p:nvPr>
            <p:ph idx="1"/>
          </p:nvPr>
        </p:nvSpPr>
        <p:spPr>
          <a:xfrm>
            <a:off x="677334" y="2160589"/>
            <a:ext cx="3812779" cy="3880773"/>
          </a:xfrm>
        </p:spPr>
        <p:txBody>
          <a:bodyPr/>
          <a:lstStyle/>
          <a:p>
            <a:pPr algn="just"/>
            <a:r>
              <a:rPr lang="en-US" dirty="0"/>
              <a:t>The employees of the housekeeping department can use different safety guards and protective tools to reduce the tenacity during different accidental situations in the workplace. </a:t>
            </a:r>
          </a:p>
          <a:p>
            <a:pPr algn="just"/>
            <a:r>
              <a:rPr lang="en-US" dirty="0"/>
              <a:t>The managers of each hotel industry must ensure the availability of different safety guards and necessary tools to improve the safety and security of employees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1549" y="2557462"/>
            <a:ext cx="3188743" cy="2724222"/>
          </a:xfrm>
          <a:prstGeom prst="rect">
            <a:avLst/>
          </a:prstGeom>
        </p:spPr>
      </p:pic>
      <p:pic>
        <p:nvPicPr>
          <p:cNvPr id="5" name="Picture 4">
            <a:extLst>
              <a:ext uri="{FF2B5EF4-FFF2-40B4-BE49-F238E27FC236}">
                <a16:creationId xmlns:a16="http://schemas.microsoft.com/office/drawing/2014/main" id="{E36A6B96-5512-D884-F5A8-E77EB73027E0}"/>
              </a:ext>
            </a:extLst>
          </p:cNvPr>
          <p:cNvPicPr>
            <a:picLocks noChangeAspect="1"/>
          </p:cNvPicPr>
          <p:nvPr/>
        </p:nvPicPr>
        <p:blipFill>
          <a:blip r:embed="rId4"/>
          <a:stretch>
            <a:fillRect/>
          </a:stretch>
        </p:blipFill>
        <p:spPr>
          <a:xfrm>
            <a:off x="9763967" y="5684715"/>
            <a:ext cx="1938696" cy="713294"/>
          </a:xfrm>
          <a:prstGeom prst="rect">
            <a:avLst/>
          </a:prstGeom>
        </p:spPr>
      </p:pic>
    </p:spTree>
    <p:extLst>
      <p:ext uri="{BB962C8B-B14F-4D97-AF65-F5344CB8AC3E}">
        <p14:creationId xmlns:p14="http://schemas.microsoft.com/office/powerpoint/2010/main" val="989950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safety glass </a:t>
            </a:r>
          </a:p>
        </p:txBody>
      </p:sp>
      <p:sp>
        <p:nvSpPr>
          <p:cNvPr id="3" name="Content Placeholder 2"/>
          <p:cNvSpPr>
            <a:spLocks noGrp="1"/>
          </p:cNvSpPr>
          <p:nvPr>
            <p:ph idx="1"/>
          </p:nvPr>
        </p:nvSpPr>
        <p:spPr/>
        <p:txBody>
          <a:bodyPr/>
          <a:lstStyle/>
          <a:p>
            <a:pPr algn="just"/>
            <a:r>
              <a:rPr lang="en-US" dirty="0"/>
              <a:t>The employees of housekeeping can use safety glass to protect eyes from any dusts in the workplace. </a:t>
            </a:r>
          </a:p>
          <a:p>
            <a:pPr algn="just"/>
            <a:r>
              <a:rPr lang="en-US" dirty="0"/>
              <a:t>It protect the eyes from the harmful effect of the bright of welding torch and other colorful lights in the hotel. </a:t>
            </a:r>
          </a:p>
        </p:txBody>
      </p:sp>
      <p:pic>
        <p:nvPicPr>
          <p:cNvPr id="4" name="Picture 3">
            <a:extLst>
              <a:ext uri="{FF2B5EF4-FFF2-40B4-BE49-F238E27FC236}">
                <a16:creationId xmlns:a16="http://schemas.microsoft.com/office/drawing/2014/main" id="{36DD4026-94AE-2186-7B71-9A4F110F2434}"/>
              </a:ext>
            </a:extLst>
          </p:cNvPr>
          <p:cNvPicPr>
            <a:picLocks noChangeAspect="1"/>
          </p:cNvPicPr>
          <p:nvPr/>
        </p:nvPicPr>
        <p:blipFill>
          <a:blip r:embed="rId3"/>
          <a:stretch>
            <a:fillRect/>
          </a:stretch>
        </p:blipFill>
        <p:spPr>
          <a:xfrm>
            <a:off x="9829280" y="5554295"/>
            <a:ext cx="1938696" cy="713294"/>
          </a:xfrm>
          <a:prstGeom prst="rect">
            <a:avLst/>
          </a:prstGeom>
        </p:spPr>
      </p:pic>
    </p:spTree>
    <p:extLst>
      <p:ext uri="{BB962C8B-B14F-4D97-AF65-F5344CB8AC3E}">
        <p14:creationId xmlns:p14="http://schemas.microsoft.com/office/powerpoint/2010/main" val="302372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nonslip shoes</a:t>
            </a:r>
          </a:p>
        </p:txBody>
      </p:sp>
      <p:sp>
        <p:nvSpPr>
          <p:cNvPr id="3" name="Content Placeholder 2"/>
          <p:cNvSpPr>
            <a:spLocks noGrp="1"/>
          </p:cNvSpPr>
          <p:nvPr>
            <p:ph idx="1"/>
          </p:nvPr>
        </p:nvSpPr>
        <p:spPr>
          <a:xfrm>
            <a:off x="677334" y="2160589"/>
            <a:ext cx="4072087" cy="3880773"/>
          </a:xfrm>
        </p:spPr>
        <p:txBody>
          <a:bodyPr/>
          <a:lstStyle/>
          <a:p>
            <a:r>
              <a:rPr lang="en-US" dirty="0"/>
              <a:t>The employees of housekeeping department can use different non-slip shoes to become safe during cleaning the room. </a:t>
            </a:r>
          </a:p>
          <a:p>
            <a:r>
              <a:rPr lang="en-US" dirty="0"/>
              <a:t>It can reduce the accidents of employees in the workplace.</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9421" y="2203855"/>
            <a:ext cx="2619375" cy="1743075"/>
          </a:xfrm>
          <a:prstGeom prst="rect">
            <a:avLst/>
          </a:prstGeom>
        </p:spPr>
      </p:pic>
      <p:pic>
        <p:nvPicPr>
          <p:cNvPr id="5" name="Picture 4">
            <a:extLst>
              <a:ext uri="{FF2B5EF4-FFF2-40B4-BE49-F238E27FC236}">
                <a16:creationId xmlns:a16="http://schemas.microsoft.com/office/drawing/2014/main" id="{446996E8-6C47-C8E0-EF8A-685B7E3C5AC8}"/>
              </a:ext>
            </a:extLst>
          </p:cNvPr>
          <p:cNvPicPr>
            <a:picLocks noChangeAspect="1"/>
          </p:cNvPicPr>
          <p:nvPr/>
        </p:nvPicPr>
        <p:blipFill>
          <a:blip r:embed="rId4"/>
          <a:stretch>
            <a:fillRect/>
          </a:stretch>
        </p:blipFill>
        <p:spPr>
          <a:xfrm>
            <a:off x="10014337" y="5684715"/>
            <a:ext cx="1938696" cy="713294"/>
          </a:xfrm>
          <a:prstGeom prst="rect">
            <a:avLst/>
          </a:prstGeom>
        </p:spPr>
      </p:pic>
    </p:spTree>
    <p:extLst>
      <p:ext uri="{BB962C8B-B14F-4D97-AF65-F5344CB8AC3E}">
        <p14:creationId xmlns:p14="http://schemas.microsoft.com/office/powerpoint/2010/main" val="3553653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hand gloves</a:t>
            </a:r>
          </a:p>
        </p:txBody>
      </p:sp>
      <p:sp>
        <p:nvSpPr>
          <p:cNvPr id="3" name="Content Placeholder 2"/>
          <p:cNvSpPr>
            <a:spLocks noGrp="1"/>
          </p:cNvSpPr>
          <p:nvPr>
            <p:ph idx="1"/>
          </p:nvPr>
        </p:nvSpPr>
        <p:spPr>
          <a:xfrm>
            <a:off x="677334" y="2160589"/>
            <a:ext cx="3689950" cy="3880773"/>
          </a:xfrm>
        </p:spPr>
        <p:txBody>
          <a:bodyPr/>
          <a:lstStyle/>
          <a:p>
            <a:r>
              <a:rPr lang="en-US" dirty="0"/>
              <a:t>Hand gloves is a necessary requirement for the employees of the housekeeping department. </a:t>
            </a:r>
          </a:p>
          <a:p>
            <a:r>
              <a:rPr lang="en-US" dirty="0"/>
              <a:t>It helps employees to clean any garbage in the workplaces.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0793" y="2160589"/>
            <a:ext cx="2643906" cy="2050221"/>
          </a:xfrm>
          <a:prstGeom prst="rect">
            <a:avLst/>
          </a:prstGeom>
        </p:spPr>
      </p:pic>
      <p:pic>
        <p:nvPicPr>
          <p:cNvPr id="5" name="Picture 4">
            <a:extLst>
              <a:ext uri="{FF2B5EF4-FFF2-40B4-BE49-F238E27FC236}">
                <a16:creationId xmlns:a16="http://schemas.microsoft.com/office/drawing/2014/main" id="{159F27B8-EFE2-36FB-E572-83817BA321AE}"/>
              </a:ext>
            </a:extLst>
          </p:cNvPr>
          <p:cNvPicPr>
            <a:picLocks noChangeAspect="1"/>
          </p:cNvPicPr>
          <p:nvPr/>
        </p:nvPicPr>
        <p:blipFill>
          <a:blip r:embed="rId4"/>
          <a:stretch>
            <a:fillRect/>
          </a:stretch>
        </p:blipFill>
        <p:spPr>
          <a:xfrm>
            <a:off x="9774852" y="5684715"/>
            <a:ext cx="1938696" cy="713294"/>
          </a:xfrm>
          <a:prstGeom prst="rect">
            <a:avLst/>
          </a:prstGeom>
        </p:spPr>
      </p:pic>
    </p:spTree>
    <p:extLst>
      <p:ext uri="{BB962C8B-B14F-4D97-AF65-F5344CB8AC3E}">
        <p14:creationId xmlns:p14="http://schemas.microsoft.com/office/powerpoint/2010/main" val="2449219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 rubber apron and earplugs </a:t>
            </a:r>
            <a:br>
              <a:rPr lang="en-US" dirty="0"/>
            </a:br>
            <a:endParaRPr lang="en-US" dirty="0"/>
          </a:p>
        </p:txBody>
      </p:sp>
      <p:sp>
        <p:nvSpPr>
          <p:cNvPr id="3" name="Content Placeholder 2"/>
          <p:cNvSpPr>
            <a:spLocks noGrp="1"/>
          </p:cNvSpPr>
          <p:nvPr>
            <p:ph idx="1"/>
          </p:nvPr>
        </p:nvSpPr>
        <p:spPr/>
        <p:txBody>
          <a:bodyPr/>
          <a:lstStyle/>
          <a:p>
            <a:pPr algn="just"/>
            <a:r>
              <a:rPr lang="en-US" dirty="0"/>
              <a:t>Each employee of housekeeping department needs to use rubber apron to be safe from any unhealthy and accidental situation in the workplace. </a:t>
            </a:r>
          </a:p>
          <a:p>
            <a:pPr algn="just"/>
            <a:r>
              <a:rPr lang="en-US" dirty="0"/>
              <a:t>The employees of the housekeeping department can use earplugs to protect themselves from loud setting during the noisy activity. </a:t>
            </a:r>
          </a:p>
        </p:txBody>
      </p:sp>
      <p:pic>
        <p:nvPicPr>
          <p:cNvPr id="4" name="Picture 3">
            <a:extLst>
              <a:ext uri="{FF2B5EF4-FFF2-40B4-BE49-F238E27FC236}">
                <a16:creationId xmlns:a16="http://schemas.microsoft.com/office/drawing/2014/main" id="{5531A9AB-B081-0547-81B4-B809C661A380}"/>
              </a:ext>
            </a:extLst>
          </p:cNvPr>
          <p:cNvPicPr>
            <a:picLocks noChangeAspect="1"/>
          </p:cNvPicPr>
          <p:nvPr/>
        </p:nvPicPr>
        <p:blipFill>
          <a:blip r:embed="rId3"/>
          <a:stretch>
            <a:fillRect/>
          </a:stretch>
        </p:blipFill>
        <p:spPr>
          <a:xfrm>
            <a:off x="10014337" y="5586953"/>
            <a:ext cx="1938696" cy="713294"/>
          </a:xfrm>
          <a:prstGeom prst="rect">
            <a:avLst/>
          </a:prstGeom>
        </p:spPr>
      </p:pic>
    </p:spTree>
    <p:extLst>
      <p:ext uri="{BB962C8B-B14F-4D97-AF65-F5344CB8AC3E}">
        <p14:creationId xmlns:p14="http://schemas.microsoft.com/office/powerpoint/2010/main" val="1738324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Follow laws, policies and regulations</a:t>
            </a:r>
          </a:p>
        </p:txBody>
      </p:sp>
      <p:sp>
        <p:nvSpPr>
          <p:cNvPr id="3" name="Content Placeholder 2"/>
          <p:cNvSpPr>
            <a:spLocks noGrp="1"/>
          </p:cNvSpPr>
          <p:nvPr>
            <p:ph idx="1"/>
          </p:nvPr>
        </p:nvSpPr>
        <p:spPr/>
        <p:txBody>
          <a:bodyPr/>
          <a:lstStyle/>
          <a:p>
            <a:pPr algn="just"/>
            <a:r>
              <a:rPr lang="en-US" dirty="0"/>
              <a:t>The employees of the housekeeping department can follow those government’s policies and regulations during performing any action in the hotel industry. </a:t>
            </a:r>
          </a:p>
          <a:p>
            <a:pPr algn="just"/>
            <a:r>
              <a:rPr lang="en-US" dirty="0"/>
              <a:t>Employees of housekeeping department can follow ethical polices to perform responsible actions and improve overall workplace environment.</a:t>
            </a:r>
          </a:p>
          <a:p>
            <a:endParaRPr lang="en-US" dirty="0"/>
          </a:p>
        </p:txBody>
      </p:sp>
      <p:pic>
        <p:nvPicPr>
          <p:cNvPr id="4" name="Picture 3">
            <a:extLst>
              <a:ext uri="{FF2B5EF4-FFF2-40B4-BE49-F238E27FC236}">
                <a16:creationId xmlns:a16="http://schemas.microsoft.com/office/drawing/2014/main" id="{7A21196E-D56E-64DA-41A7-F506E4FAC44A}"/>
              </a:ext>
            </a:extLst>
          </p:cNvPr>
          <p:cNvPicPr>
            <a:picLocks noChangeAspect="1"/>
          </p:cNvPicPr>
          <p:nvPr/>
        </p:nvPicPr>
        <p:blipFill>
          <a:blip r:embed="rId3"/>
          <a:stretch>
            <a:fillRect/>
          </a:stretch>
        </p:blipFill>
        <p:spPr>
          <a:xfrm>
            <a:off x="9818395" y="5597839"/>
            <a:ext cx="1938696" cy="713294"/>
          </a:xfrm>
          <a:prstGeom prst="rect">
            <a:avLst/>
          </a:prstGeom>
        </p:spPr>
      </p:pic>
    </p:spTree>
    <p:extLst>
      <p:ext uri="{BB962C8B-B14F-4D97-AF65-F5344CB8AC3E}">
        <p14:creationId xmlns:p14="http://schemas.microsoft.com/office/powerpoint/2010/main" val="2397537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pPr algn="just"/>
            <a:r>
              <a:rPr lang="en-US" dirty="0"/>
              <a:t>Employees must be rational and intellectual to make effective decisions, manage stress and improve overall organizational functions of housekeeping process.</a:t>
            </a:r>
          </a:p>
          <a:p>
            <a:pPr algn="just"/>
            <a:r>
              <a:rPr lang="en-US" dirty="0"/>
              <a:t>They must use different safety guards and protective tools to be safe during various accidental situations in the workplace.</a:t>
            </a:r>
          </a:p>
          <a:p>
            <a:endParaRPr lang="en-US" dirty="0"/>
          </a:p>
        </p:txBody>
      </p:sp>
      <p:pic>
        <p:nvPicPr>
          <p:cNvPr id="4" name="Picture 3">
            <a:extLst>
              <a:ext uri="{FF2B5EF4-FFF2-40B4-BE49-F238E27FC236}">
                <a16:creationId xmlns:a16="http://schemas.microsoft.com/office/drawing/2014/main" id="{C2C53716-CC1F-0687-DCA7-93D7E7B452D8}"/>
              </a:ext>
            </a:extLst>
          </p:cNvPr>
          <p:cNvPicPr>
            <a:picLocks noChangeAspect="1"/>
          </p:cNvPicPr>
          <p:nvPr/>
        </p:nvPicPr>
        <p:blipFill>
          <a:blip r:embed="rId3"/>
          <a:stretch>
            <a:fillRect/>
          </a:stretch>
        </p:blipFill>
        <p:spPr>
          <a:xfrm>
            <a:off x="9959909" y="5684715"/>
            <a:ext cx="1938696" cy="713294"/>
          </a:xfrm>
          <a:prstGeom prst="rect">
            <a:avLst/>
          </a:prstGeom>
        </p:spPr>
      </p:pic>
    </p:spTree>
    <p:extLst>
      <p:ext uri="{BB962C8B-B14F-4D97-AF65-F5344CB8AC3E}">
        <p14:creationId xmlns:p14="http://schemas.microsoft.com/office/powerpoint/2010/main" val="2118868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a:t>
            </a:r>
          </a:p>
        </p:txBody>
      </p:sp>
      <p:sp>
        <p:nvSpPr>
          <p:cNvPr id="3" name="Content Placeholder 2"/>
          <p:cNvSpPr>
            <a:spLocks noGrp="1"/>
          </p:cNvSpPr>
          <p:nvPr>
            <p:ph idx="1"/>
          </p:nvPr>
        </p:nvSpPr>
        <p:spPr>
          <a:xfrm>
            <a:off x="840620" y="1382487"/>
            <a:ext cx="8596668" cy="5725884"/>
          </a:xfrm>
        </p:spPr>
        <p:txBody>
          <a:bodyPr>
            <a:normAutofit fontScale="85000" lnSpcReduction="10000"/>
          </a:bodyPr>
          <a:lstStyle/>
          <a:p>
            <a:pPr algn="just"/>
            <a:r>
              <a:rPr lang="en-US" dirty="0"/>
              <a:t>Unnikrishnan, S., Iqbal, R., Singh, A. and </a:t>
            </a:r>
            <a:r>
              <a:rPr lang="en-US" dirty="0" err="1"/>
              <a:t>Nimkar</a:t>
            </a:r>
            <a:r>
              <a:rPr lang="en-US" dirty="0"/>
              <a:t>, I.M., 2015. Safety management practices in small and medium enterprises in India. </a:t>
            </a:r>
            <a:r>
              <a:rPr lang="en-US" i="1" dirty="0"/>
              <a:t>Safety and health at work</a:t>
            </a:r>
            <a:r>
              <a:rPr lang="en-US" dirty="0"/>
              <a:t>, </a:t>
            </a:r>
            <a:r>
              <a:rPr lang="en-US" i="1" dirty="0"/>
              <a:t>6</a:t>
            </a:r>
            <a:r>
              <a:rPr lang="en-US" dirty="0"/>
              <a:t>(1), pp.46-55.</a:t>
            </a:r>
          </a:p>
          <a:p>
            <a:pPr algn="just"/>
            <a:r>
              <a:rPr lang="en-US" dirty="0"/>
              <a:t>Guo, M., Liu, S., Chu, F., Ye, L. and Zhang, Q., 2018. Supervisory and coworker support for safety: Buffers between job insecurity and safety performance of high-speed railway drivers in China. </a:t>
            </a:r>
            <a:r>
              <a:rPr lang="en-US" i="1" dirty="0"/>
              <a:t>Safety science</a:t>
            </a:r>
            <a:r>
              <a:rPr lang="en-US" dirty="0"/>
              <a:t>, </a:t>
            </a:r>
            <a:r>
              <a:rPr lang="en-US" i="1" dirty="0"/>
              <a:t>117</a:t>
            </a:r>
            <a:r>
              <a:rPr lang="en-US" dirty="0"/>
              <a:t>, pp.290-298.</a:t>
            </a:r>
          </a:p>
          <a:p>
            <a:pPr algn="just"/>
            <a:r>
              <a:rPr lang="en-US" dirty="0"/>
              <a:t>Zeng, H., Zhao, L. and Zhao, Y., 2020. Inclusive leadership and taking-charge behavior: roles of psychological safety and thriving at work. </a:t>
            </a:r>
            <a:r>
              <a:rPr lang="en-US" i="1" dirty="0"/>
              <a:t>Frontiers in psychology</a:t>
            </a:r>
            <a:r>
              <a:rPr lang="en-US" dirty="0"/>
              <a:t>, </a:t>
            </a:r>
            <a:r>
              <a:rPr lang="en-US" i="1" dirty="0"/>
              <a:t>11</a:t>
            </a:r>
            <a:r>
              <a:rPr lang="en-US" dirty="0"/>
              <a:t>, p.62.</a:t>
            </a:r>
          </a:p>
          <a:p>
            <a:pPr algn="just"/>
            <a:r>
              <a:rPr lang="en-US" dirty="0"/>
              <a:t>Olubusayo, H., Stephen, I.A. and Maxwell, O., 2014. Incentives packages and employees’ attitudes to work: a study of selected government </a:t>
            </a:r>
            <a:r>
              <a:rPr lang="en-US" dirty="0" err="1"/>
              <a:t>parastatals</a:t>
            </a:r>
            <a:r>
              <a:rPr lang="en-US" dirty="0"/>
              <a:t> in Ogun State, South-West, Nigeria. </a:t>
            </a:r>
            <a:r>
              <a:rPr lang="en-US" i="1" dirty="0"/>
              <a:t>International Journal of Research in Business and Social Science (2147-4478)</a:t>
            </a:r>
            <a:r>
              <a:rPr lang="en-US" dirty="0"/>
              <a:t>, </a:t>
            </a:r>
            <a:r>
              <a:rPr lang="en-US" i="1" dirty="0"/>
              <a:t>3</a:t>
            </a:r>
            <a:r>
              <a:rPr lang="en-US" dirty="0"/>
              <a:t>(1), pp.63-74.</a:t>
            </a:r>
          </a:p>
          <a:p>
            <a:pPr algn="just"/>
            <a:r>
              <a:rPr lang="en-US" dirty="0"/>
              <a:t>Pinto, A., 2014. QRAM a Qualitative Occupational Safety Risk Assessment Model for the construction industry that incorporate uncertainties by the use of fuzzy sets. </a:t>
            </a:r>
            <a:r>
              <a:rPr lang="en-US" i="1" dirty="0"/>
              <a:t>Safety Science</a:t>
            </a:r>
            <a:r>
              <a:rPr lang="en-US" dirty="0"/>
              <a:t>, </a:t>
            </a:r>
            <a:r>
              <a:rPr lang="en-US" i="1" dirty="0"/>
              <a:t>63</a:t>
            </a:r>
            <a:r>
              <a:rPr lang="en-US" dirty="0"/>
              <a:t>, pp.57-76.</a:t>
            </a:r>
          </a:p>
          <a:p>
            <a:r>
              <a:rPr lang="en-GB" dirty="0"/>
              <a:t>https://www.bing.com/images/search?view=detailV2&amp;ccid=HwkxcBrx&amp;id=2FE5BFB1F70F6D6D08ABC22D83605121ADCF8614&amp;thid=OIP.HwkxcBrxiPIEuHt_CGcNJQAAAA&amp;mediaurl=https%3a%2f%2fbook.ashfordhotel.co.uk%2fuploads%2fimg%2fashford-international%2fashford-logo.png&amp;cdnurl=https%3a%2f%2fth.bing.com%2fth%2fid%2fR.1f0931701af188f204b87b7f08670d25%3frik%3dFIbPrSFRYIMtwg%26pid%3dImgRaw%26r%3d0&amp;exph=146&amp;expw=396&amp;q=ashford+international+hotel+%26+spa+brand&amp;simid=608033804910150382&amp;FORM=IRPRST&amp;ck=66B8528A81AF95EBB9520319A2DA8097&amp;selectedIndex=3&amp;itb=1&amp;ajaxhist=0&amp;ajaxserp=0</a:t>
            </a:r>
          </a:p>
        </p:txBody>
      </p:sp>
      <p:pic>
        <p:nvPicPr>
          <p:cNvPr id="4" name="Picture 3">
            <a:extLst>
              <a:ext uri="{FF2B5EF4-FFF2-40B4-BE49-F238E27FC236}">
                <a16:creationId xmlns:a16="http://schemas.microsoft.com/office/drawing/2014/main" id="{42338568-374E-E937-2694-F2375BF77F08}"/>
              </a:ext>
            </a:extLst>
          </p:cNvPr>
          <p:cNvPicPr>
            <a:picLocks noChangeAspect="1"/>
          </p:cNvPicPr>
          <p:nvPr/>
        </p:nvPicPr>
        <p:blipFill>
          <a:blip r:embed="rId3"/>
          <a:stretch>
            <a:fillRect/>
          </a:stretch>
        </p:blipFill>
        <p:spPr>
          <a:xfrm>
            <a:off x="9575970" y="5445439"/>
            <a:ext cx="1938696" cy="713294"/>
          </a:xfrm>
          <a:prstGeom prst="rect">
            <a:avLst/>
          </a:prstGeom>
        </p:spPr>
      </p:pic>
    </p:spTree>
    <p:extLst>
      <p:ext uri="{BB962C8B-B14F-4D97-AF65-F5344CB8AC3E}">
        <p14:creationId xmlns:p14="http://schemas.microsoft.com/office/powerpoint/2010/main" val="30906194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133</TotalTime>
  <Words>1945</Words>
  <Application>Microsoft Office PowerPoint</Application>
  <PresentationFormat>Widescreen</PresentationFormat>
  <Paragraphs>75</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 </vt:lpstr>
      <vt:lpstr>Introduction </vt:lpstr>
      <vt:lpstr>Health and safety guide for the employees of housekeeping  </vt:lpstr>
      <vt:lpstr>Safety guards for the employees of housekeeping department  </vt:lpstr>
      <vt:lpstr>Use safety glass </vt:lpstr>
      <vt:lpstr>Use nonslip shoes</vt:lpstr>
      <vt:lpstr>Use hand gloves</vt:lpstr>
      <vt:lpstr>Use rubber apron and earplugs  </vt:lpstr>
      <vt:lpstr>Follow laws, policies and regulations</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Ashik</dc:creator>
  <cp:lastModifiedBy>ovidiu dragusin</cp:lastModifiedBy>
  <cp:revision>11</cp:revision>
  <dcterms:created xsi:type="dcterms:W3CDTF">2024-02-08T19:20:18Z</dcterms:created>
  <dcterms:modified xsi:type="dcterms:W3CDTF">2024-02-21T22:20:53Z</dcterms:modified>
</cp:coreProperties>
</file>