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7" r:id="rId2"/>
    <p:sldId id="256" r:id="rId3"/>
    <p:sldId id="259" r:id="rId4"/>
    <p:sldId id="260" r:id="rId5"/>
    <p:sldId id="258" r:id="rId6"/>
    <p:sldId id="261" r:id="rId7"/>
    <p:sldId id="265" r:id="rId8"/>
    <p:sldId id="267" r:id="rId9"/>
    <p:sldId id="263" r:id="rId10"/>
    <p:sldId id="272" r:id="rId11"/>
    <p:sldId id="266" r:id="rId12"/>
    <p:sldId id="273" r:id="rId13"/>
    <p:sldId id="274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8F235E-D280-460B-8BB9-5AE4DE7AD7C1}" v="101" dt="2023-10-26T10:42:01.018"/>
    <p1510:client id="{9D74289F-B428-941A-46B4-4A3AF5042234}" v="4" dt="2023-10-26T10:54:14.435"/>
    <p1510:client id="{A00798FA-406F-14D6-83D2-A3AF50774C5F}" v="6" dt="2023-10-26T08:30:18.109"/>
    <p1510:client id="{D07269EA-7339-B045-59ED-FD7996C24A82}" v="129" dt="2023-10-26T10:22:56.765"/>
    <p1510:client id="{DDCF3B45-1266-3C71-57F7-AA922C2F6BEF}" v="4" dt="2023-10-25T19:42:28.1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5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honia Akpan (2026998)" userId="S::2026998@student.uwtsd.ac.uk::f4522fb3-2210-4efa-893b-5e84191431d5" providerId="AD" clId="Web-{9D74289F-B428-941A-46B4-4A3AF5042234}"/>
    <pc:docChg chg="modSld">
      <pc:chgData name="Anthonia Akpan (2026998)" userId="S::2026998@student.uwtsd.ac.uk::f4522fb3-2210-4efa-893b-5e84191431d5" providerId="AD" clId="Web-{9D74289F-B428-941A-46B4-4A3AF5042234}" dt="2023-10-26T10:54:14.435" v="1" actId="20577"/>
      <pc:docMkLst>
        <pc:docMk/>
      </pc:docMkLst>
      <pc:sldChg chg="modSp">
        <pc:chgData name="Anthonia Akpan (2026998)" userId="S::2026998@student.uwtsd.ac.uk::f4522fb3-2210-4efa-893b-5e84191431d5" providerId="AD" clId="Web-{9D74289F-B428-941A-46B4-4A3AF5042234}" dt="2023-10-26T10:54:14.435" v="1" actId="20577"/>
        <pc:sldMkLst>
          <pc:docMk/>
          <pc:sldMk cId="109857222" sldId="256"/>
        </pc:sldMkLst>
        <pc:spChg chg="mod">
          <ac:chgData name="Anthonia Akpan (2026998)" userId="S::2026998@student.uwtsd.ac.uk::f4522fb3-2210-4efa-893b-5e84191431d5" providerId="AD" clId="Web-{9D74289F-B428-941A-46B4-4A3AF5042234}" dt="2023-10-26T10:54:14.435" v="1" actId="20577"/>
          <ac:spMkLst>
            <pc:docMk/>
            <pc:sldMk cId="109857222" sldId="256"/>
            <ac:spMk id="4" creationId="{B5616E01-021A-11ED-07FD-BCD8318319E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9B5318-073B-EB47-A6EB-B67014F85D64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316187-03A4-7846-8E47-6FB0E679D1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491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316187-03A4-7846-8E47-6FB0E679D10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40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Assisted dying laws differ in many countries. Some countries permitting Euthanasia and assisted suicide under specific guidelines. Countries permitting are as follows: Netherlands, Belgium, </a:t>
            </a:r>
            <a:r>
              <a:rPr lang="en-US" err="1"/>
              <a:t>Switzerland,Canada</a:t>
            </a:r>
            <a:r>
              <a:rPr lang="en-US"/>
              <a:t>, and some parts of the United States. ( BBC News. 2021).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316187-03A4-7846-8E47-6FB0E679D10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867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lnSpc>
                <a:spcPct val="150000"/>
              </a:lnSpc>
              <a:buFont typeface="Wingdings" pitchFamily="2" charset="2"/>
              <a:buChar char="q"/>
            </a:pPr>
            <a:r>
              <a:rPr lang="en-US"/>
              <a:t>HOSPITAL:  Offers specialized Palliative care teams that work with other medical professionals &amp; provide comprehensive care. ( Center to advance palliative care. 2019).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q"/>
            </a:pPr>
            <a:r>
              <a:rPr lang="en-US"/>
              <a:t>HOSPICE CARE: Is widely recognize for end-of-lie &amp; Palliative care. Hospice care teams consist of Healthcare professional, such as Doctors, Nurses, Social worker, Chaplain &amp; volunteers, to meet the physical ,emotional &amp; spiritual needs of patients and families. ( National Hospice &amp; Palliative care Organization. 2021).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q"/>
            </a:pPr>
            <a:r>
              <a:rPr lang="en-US"/>
              <a:t>HOME BASE CARE: It provides palliative care in their own familiar </a:t>
            </a:r>
            <a:r>
              <a:rPr lang="en-US" err="1"/>
              <a:t>surounding</a:t>
            </a:r>
            <a:r>
              <a:rPr lang="en-US"/>
              <a:t>. A home visit by healthcare professionals to manage pains, symptoms, emotional and social needs.( </a:t>
            </a:r>
            <a:r>
              <a:rPr lang="en-US" err="1"/>
              <a:t>Kehl</a:t>
            </a:r>
            <a:r>
              <a:rPr lang="en-US"/>
              <a:t>. 2016).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316187-03A4-7846-8E47-6FB0E679D10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5868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To address the gap between need &amp; availability of end-of-life care a strategy must be implemented. ( World Health Organization. 2007).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en-US"/>
              <a:t>  Increase in fundings 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en-US"/>
              <a:t>Educational Awareness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en-US"/>
              <a:t>Integration &amp; Healthcare systems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en-US"/>
              <a:t>Collaboration &amp; Partnership.</a:t>
            </a:r>
          </a:p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316187-03A4-7846-8E47-6FB0E679D10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423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151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017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303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10/26/2023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70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10/26/2023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116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10/26/2023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344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10/26/2023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124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10/26/2023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913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10/26/2023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2601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284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276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386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0C938E-5802-7FCA-03BF-B8A239CEB449}"/>
              </a:ext>
            </a:extLst>
          </p:cNvPr>
          <p:cNvSpPr txBox="1"/>
          <p:nvPr/>
        </p:nvSpPr>
        <p:spPr>
          <a:xfrm>
            <a:off x="2037813" y="84249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5A89D50-C520-9DA1-A86A-D3A5B6B50933}"/>
              </a:ext>
            </a:extLst>
          </p:cNvPr>
          <p:cNvSpPr>
            <a:spLocks noGrp="1"/>
          </p:cNvSpPr>
          <p:nvPr/>
        </p:nvSpPr>
        <p:spPr>
          <a:xfrm>
            <a:off x="1182807" y="2411105"/>
            <a:ext cx="8848298" cy="38372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GB" sz="2400" b="1">
                <a:cs typeface="Calibri Light"/>
              </a:rPr>
              <a:t>DEBATE PRESENTED BY:</a:t>
            </a:r>
          </a:p>
          <a:p>
            <a:pPr marL="0" indent="0">
              <a:buNone/>
            </a:pPr>
            <a:r>
              <a:rPr lang="en-GB" sz="2400" b="1"/>
              <a:t>ANTHONIA AKPAN: 2026998</a:t>
            </a:r>
            <a:endParaRPr lang="en-GB" sz="2400" b="1">
              <a:cs typeface="Calibri Light"/>
            </a:endParaRPr>
          </a:p>
          <a:p>
            <a:pPr marL="0" indent="0">
              <a:buNone/>
            </a:pPr>
            <a:r>
              <a:rPr lang="en-GB" sz="2400" b="1"/>
              <a:t>SOCORRO ALAM  : 2029042</a:t>
            </a:r>
            <a:endParaRPr lang="en-GB" sz="2400" b="1">
              <a:cs typeface="Calibri Light"/>
            </a:endParaRPr>
          </a:p>
          <a:p>
            <a:pPr marL="0" indent="0">
              <a:buNone/>
            </a:pPr>
            <a:r>
              <a:rPr lang="en-GB" sz="2400" b="1"/>
              <a:t>MODULE                 : Living with Care: The Older Person</a:t>
            </a:r>
            <a:endParaRPr lang="en-GB" sz="2400" b="1">
              <a:cs typeface="Calibri Light"/>
            </a:endParaRPr>
          </a:p>
          <a:p>
            <a:pPr marL="0" indent="0">
              <a:buNone/>
            </a:pPr>
            <a:r>
              <a:rPr lang="en-GB" sz="2400" b="1"/>
              <a:t>MODULE CODE     : BMHP6009</a:t>
            </a:r>
            <a:endParaRPr lang="en-GB" sz="2400" b="1">
              <a:cs typeface="Calibri Light"/>
            </a:endParaRPr>
          </a:p>
          <a:p>
            <a:pPr marL="0" indent="0">
              <a:buNone/>
            </a:pPr>
            <a:r>
              <a:rPr lang="en-GB" sz="2400" b="1"/>
              <a:t>LECTURER               : Joanne Davies</a:t>
            </a:r>
            <a:endParaRPr lang="en-GB" sz="2400" b="1">
              <a:cs typeface="Calibri Light"/>
            </a:endParaRPr>
          </a:p>
          <a:p>
            <a:pPr marL="0" indent="0">
              <a:buNone/>
            </a:pPr>
            <a:r>
              <a:rPr lang="en-GB" sz="2400" b="1"/>
              <a:t>ASSIGNMENT TITTLE: Component 1 - Debate</a:t>
            </a:r>
            <a:endParaRPr lang="en-GB" sz="2400" b="1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91812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589" y="770467"/>
            <a:ext cx="5423694" cy="5552940"/>
          </a:xfrm>
        </p:spPr>
        <p:txBody>
          <a:bodyPr>
            <a:normAutofit/>
          </a:bodyPr>
          <a:lstStyle/>
          <a:p>
            <a:br>
              <a:rPr lang="en-GB" sz="2400" b="1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endParaRPr lang="en-GB" sz="2400">
              <a:latin typeface="Arial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CA118C4-32A6-466D-8453-BA738103A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2536" y="0"/>
            <a:ext cx="673946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ouple holding hands through an assisted suicide">
            <a:extLst>
              <a:ext uri="{FF2B5EF4-FFF2-40B4-BE49-F238E27FC236}">
                <a16:creationId xmlns:a16="http://schemas.microsoft.com/office/drawing/2014/main" id="{E51397B6-E939-684D-AA40-DAA0791526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92" r="15103"/>
          <a:stretch/>
        </p:blipFill>
        <p:spPr>
          <a:xfrm>
            <a:off x="5874426" y="234754"/>
            <a:ext cx="5452536" cy="55852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616E01-021A-11ED-07FD-BCD8318319E1}"/>
              </a:ext>
            </a:extLst>
          </p:cNvPr>
          <p:cNvSpPr txBox="1"/>
          <p:nvPr/>
        </p:nvSpPr>
        <p:spPr>
          <a:xfrm>
            <a:off x="17971" y="237227"/>
            <a:ext cx="5431766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800" b="1">
              <a:latin typeface="Arial"/>
              <a:cs typeface="Arial"/>
            </a:endParaRPr>
          </a:p>
          <a:p>
            <a:r>
              <a:rPr lang="en-GB" sz="2800" b="1" dirty="0">
                <a:latin typeface="Arial"/>
                <a:cs typeface="Arial"/>
              </a:rPr>
              <a:t>INTRODUCTION</a:t>
            </a:r>
          </a:p>
          <a:p>
            <a:endParaRPr lang="en-GB" sz="2800" b="1">
              <a:latin typeface="Arial"/>
              <a:cs typeface="Arial"/>
            </a:endParaRPr>
          </a:p>
          <a:p>
            <a:endParaRPr lang="en-GB" sz="2800" b="1">
              <a:latin typeface="Arial"/>
              <a:cs typeface="Arial"/>
            </a:endParaRPr>
          </a:p>
          <a:p>
            <a:endParaRPr lang="en-GB" sz="2800" b="1">
              <a:latin typeface="Arial"/>
              <a:cs typeface="Arial"/>
            </a:endParaRPr>
          </a:p>
          <a:p>
            <a:endParaRPr lang="en-GB" sz="2800" b="1">
              <a:latin typeface="Arial"/>
              <a:cs typeface="Arial"/>
            </a:endParaRPr>
          </a:p>
          <a:p>
            <a:r>
              <a:rPr lang="en-GB" sz="2800" b="1" dirty="0">
                <a:latin typeface="Arial"/>
                <a:cs typeface="Arial"/>
              </a:rPr>
              <a:t>END OF LIFE, EUTHANASIA AND ASSISTED SUICIDE</a:t>
            </a:r>
            <a:endParaRPr lang="en-GB" dirty="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15D62C-C7F2-2510-836A-95F86E768379}"/>
              </a:ext>
            </a:extLst>
          </p:cNvPr>
          <p:cNvSpPr txBox="1"/>
          <p:nvPr/>
        </p:nvSpPr>
        <p:spPr>
          <a:xfrm>
            <a:off x="6006830" y="6006830"/>
            <a:ext cx="3840262" cy="5116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7" name="Graphic 1" descr="The Royal Society of Medicine">
            <a:extLst>
              <a:ext uri="{FF2B5EF4-FFF2-40B4-BE49-F238E27FC236}">
                <a16:creationId xmlns:a16="http://schemas.microsoft.com/office/drawing/2014/main" id="{68AC4979-9156-216F-4F66-23E7BEC2F1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10485" y="5456675"/>
            <a:ext cx="2743200" cy="1246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81BAE2-86C3-6C66-2426-442124B997B2}"/>
              </a:ext>
            </a:extLst>
          </p:cNvPr>
          <p:cNvSpPr txBox="1"/>
          <p:nvPr/>
        </p:nvSpPr>
        <p:spPr>
          <a:xfrm>
            <a:off x="902863" y="71102"/>
            <a:ext cx="836697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r>
              <a:rPr lang="en-GB" sz="2400" b="1">
                <a:latin typeface="Arial"/>
                <a:cs typeface="Calibri Light"/>
              </a:rPr>
              <a:t>DEFINITION OF EUTHANASIA AND ASSISTED SUICIDE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513D2FA-E924-7A67-BC93-155212221291}"/>
              </a:ext>
            </a:extLst>
          </p:cNvPr>
          <p:cNvSpPr/>
          <p:nvPr/>
        </p:nvSpPr>
        <p:spPr>
          <a:xfrm>
            <a:off x="13415" y="1717183"/>
            <a:ext cx="5554012" cy="4716885"/>
          </a:xfrm>
          <a:prstGeom prst="ellipse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DD7E6DC-3F4F-359B-91E6-D185AA76C465}"/>
              </a:ext>
            </a:extLst>
          </p:cNvPr>
          <p:cNvSpPr/>
          <p:nvPr/>
        </p:nvSpPr>
        <p:spPr>
          <a:xfrm>
            <a:off x="5932330" y="1717182"/>
            <a:ext cx="6112098" cy="4716884"/>
          </a:xfrm>
          <a:prstGeom prst="ellipse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88B537-1D6C-A348-AD5C-F16F65A96536}"/>
              </a:ext>
            </a:extLst>
          </p:cNvPr>
          <p:cNvSpPr txBox="1"/>
          <p:nvPr/>
        </p:nvSpPr>
        <p:spPr>
          <a:xfrm>
            <a:off x="105982" y="1108119"/>
            <a:ext cx="330128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2000" b="1">
              <a:latin typeface="Arial"/>
              <a:cs typeface="Calibri Ligh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F5031A-5462-3013-D0A7-0A7B2D92EDCE}"/>
              </a:ext>
            </a:extLst>
          </p:cNvPr>
          <p:cNvSpPr txBox="1"/>
          <p:nvPr/>
        </p:nvSpPr>
        <p:spPr>
          <a:xfrm>
            <a:off x="6102196" y="2142226"/>
            <a:ext cx="6011446" cy="5563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/>
              <a:buChar char="v"/>
            </a:pPr>
            <a:r>
              <a:rPr lang="en-GB" sz="2400">
                <a:latin typeface="Arial"/>
                <a:cs typeface="Arial"/>
              </a:rPr>
              <a:t>Euthanasia is the process of deliberately ending one's life to lighten the person's pain or agony </a:t>
            </a:r>
            <a:endParaRPr lang="en-US">
              <a:cs typeface="Calibri Light" panose="020F0302020204030204"/>
            </a:endParaRPr>
          </a:p>
          <a:p>
            <a:pPr marL="342900" indent="-342900" algn="just">
              <a:lnSpc>
                <a:spcPct val="150000"/>
              </a:lnSpc>
              <a:buFont typeface="Wingdings"/>
              <a:buChar char="v"/>
            </a:pPr>
            <a:r>
              <a:rPr lang="en-GB" sz="2400">
                <a:latin typeface="Arial"/>
                <a:cs typeface="Arial"/>
              </a:rPr>
              <a:t>This can be achieved through a poisonous or deadly injection conducted by a doctor ( Brody, 1993 ).</a:t>
            </a:r>
          </a:p>
          <a:p>
            <a:pPr marL="342900" indent="-342900" algn="just">
              <a:lnSpc>
                <a:spcPct val="150000"/>
              </a:lnSpc>
              <a:buFont typeface="Wingdings"/>
              <a:buChar char="v"/>
            </a:pPr>
            <a:endParaRPr lang="en-GB" sz="2400">
              <a:latin typeface="Arial"/>
              <a:cs typeface="Arial"/>
            </a:endParaRPr>
          </a:p>
          <a:p>
            <a:pPr marL="342900" indent="-342900" algn="just">
              <a:lnSpc>
                <a:spcPct val="150000"/>
              </a:lnSpc>
              <a:buFont typeface="Wingdings"/>
              <a:buChar char="v"/>
            </a:pPr>
            <a:endParaRPr lang="en-GB" sz="2400">
              <a:latin typeface="Arial"/>
              <a:cs typeface="Arial"/>
            </a:endParaRPr>
          </a:p>
          <a:p>
            <a:pPr marL="342900" indent="-342900" algn="just">
              <a:lnSpc>
                <a:spcPct val="150000"/>
              </a:lnSpc>
              <a:buFont typeface="Wingdings"/>
              <a:buChar char="v"/>
            </a:pPr>
            <a:endParaRPr lang="en-GB" sz="240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24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86A322-CD37-B5D0-2F72-33032435C535}"/>
              </a:ext>
            </a:extLst>
          </p:cNvPr>
          <p:cNvSpPr txBox="1"/>
          <p:nvPr/>
        </p:nvSpPr>
        <p:spPr>
          <a:xfrm>
            <a:off x="114838" y="2196142"/>
            <a:ext cx="480293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Wingdings" pitchFamily="2" charset="2"/>
              <a:buChar char="v"/>
            </a:pPr>
            <a:r>
              <a:rPr lang="en-GB" sz="2400"/>
              <a:t> Euthanasia is an act of intentionally ending a person's life to relieve their suffering. </a:t>
            </a:r>
          </a:p>
          <a:p>
            <a:pPr marL="285750" indent="-285750" algn="just">
              <a:buFont typeface="Wingdings" pitchFamily="2" charset="2"/>
              <a:buChar char="v"/>
            </a:pPr>
            <a:r>
              <a:rPr lang="en-GB" sz="2400">
                <a:cs typeface="Calibri Light"/>
              </a:rPr>
              <a:t>It derive from </a:t>
            </a:r>
            <a:r>
              <a:rPr lang="en-GB" sz="2400" err="1">
                <a:cs typeface="Calibri Light"/>
              </a:rPr>
              <a:t>greek</a:t>
            </a:r>
            <a:r>
              <a:rPr lang="en-GB" sz="2400">
                <a:cs typeface="Calibri Light"/>
              </a:rPr>
              <a:t> "EU" meaning Good and "</a:t>
            </a:r>
            <a:r>
              <a:rPr lang="en-GB" sz="2400" err="1">
                <a:cs typeface="Calibri Light"/>
              </a:rPr>
              <a:t>thanatos</a:t>
            </a:r>
            <a:r>
              <a:rPr lang="en-GB" sz="2400">
                <a:cs typeface="Calibri Light"/>
              </a:rPr>
              <a:t>" means death. ( </a:t>
            </a:r>
            <a:r>
              <a:rPr lang="en-GB" sz="2400" err="1">
                <a:cs typeface="Calibri Light"/>
              </a:rPr>
              <a:t>Annadurai,K</a:t>
            </a:r>
            <a:r>
              <a:rPr lang="en-GB" sz="2400">
                <a:cs typeface="Calibri Light"/>
              </a:rPr>
              <a:t>. Et.al. 2014).</a:t>
            </a:r>
          </a:p>
          <a:p>
            <a:pPr marL="285750" indent="-285750" algn="just">
              <a:buFont typeface="Wingdings" pitchFamily="2" charset="2"/>
              <a:buChar char="v"/>
            </a:pPr>
            <a:r>
              <a:rPr lang="en-GB" sz="2400">
                <a:cs typeface="Calibri Light"/>
              </a:rPr>
              <a:t>Assisted Suicide is the act of helping a person end their own life and is done by consent of individual's who wishes to die.</a:t>
            </a:r>
          </a:p>
        </p:txBody>
      </p:sp>
    </p:spTree>
    <p:extLst>
      <p:ext uri="{BB962C8B-B14F-4D97-AF65-F5344CB8AC3E}">
        <p14:creationId xmlns:p14="http://schemas.microsoft.com/office/powerpoint/2010/main" val="3485423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C926F8-3B99-09A5-9C7E-13EB75D49FBF}"/>
              </a:ext>
            </a:extLst>
          </p:cNvPr>
          <p:cNvSpPr txBox="1"/>
          <p:nvPr/>
        </p:nvSpPr>
        <p:spPr>
          <a:xfrm>
            <a:off x="89884" y="119398"/>
            <a:ext cx="12037453" cy="1057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9F4926EC-9FE8-BCBE-B407-8CC5BC4873F9}"/>
              </a:ext>
            </a:extLst>
          </p:cNvPr>
          <p:cNvSpPr txBox="1"/>
          <p:nvPr/>
        </p:nvSpPr>
        <p:spPr>
          <a:xfrm>
            <a:off x="0" y="1352281"/>
            <a:ext cx="509896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 b="1">
              <a:cs typeface="Calibri Light"/>
            </a:endParaRP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E7F4FDA5-E454-E7D1-E7C5-994059C2254B}"/>
              </a:ext>
            </a:extLst>
          </p:cNvPr>
          <p:cNvSpPr txBox="1"/>
          <p:nvPr/>
        </p:nvSpPr>
        <p:spPr>
          <a:xfrm>
            <a:off x="142875" y="1495156"/>
            <a:ext cx="509896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 b="1"/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E7F4FDA5-E454-E7D1-E7C5-994059C2254B}"/>
              </a:ext>
            </a:extLst>
          </p:cNvPr>
          <p:cNvSpPr txBox="1"/>
          <p:nvPr/>
        </p:nvSpPr>
        <p:spPr>
          <a:xfrm>
            <a:off x="285750" y="3005307"/>
            <a:ext cx="5115172" cy="2062103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 sz="2000" b="1">
              <a:latin typeface="Arial"/>
              <a:ea typeface="Calibri Light"/>
              <a:cs typeface="Calibri Light"/>
            </a:endParaRPr>
          </a:p>
          <a:p>
            <a:pPr marL="285750" indent="-285750" algn="l">
              <a:buFont typeface="Wingdings" pitchFamily="2" charset="2"/>
              <a:buChar char="v"/>
            </a:pPr>
            <a:r>
              <a:rPr lang="en-GB">
                <a:latin typeface="Arial"/>
                <a:ea typeface="Calibri Light"/>
                <a:cs typeface="Calibri Light"/>
              </a:rPr>
              <a:t>However, there were ongoing debates on this issues for the need to reassess the law.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/>
                <a:ea typeface="Calibri Light"/>
                <a:cs typeface="Calibri Light"/>
              </a:rPr>
              <a:t>Law’s &amp; regulations are subjected to change in refer to other countries who legalised Euthanasia &amp; Assisted suicide. (BBC News.2021).</a:t>
            </a:r>
            <a:endParaRPr lang="en-GB">
              <a:ea typeface="Calibri Light"/>
              <a:cs typeface="Calibri Light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B8CC6F7-4CC1-DAE0-B270-04D823EB96D2}"/>
              </a:ext>
            </a:extLst>
          </p:cNvPr>
          <p:cNvSpPr>
            <a:spLocks noGrp="1"/>
          </p:cNvSpPr>
          <p:nvPr/>
        </p:nvSpPr>
        <p:spPr>
          <a:xfrm>
            <a:off x="200718" y="168310"/>
            <a:ext cx="10418933" cy="10087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b="1">
                <a:latin typeface="Arial"/>
                <a:ea typeface="Batang"/>
                <a:cs typeface="Arial"/>
              </a:rPr>
              <a:t>LAW GOVERNING EUTHANASIA AND ASSISTED SUICIDE IN THE UK AS COMPARE WITH OTHER COUNTRIES:</a:t>
            </a:r>
            <a:endParaRPr lang="en-US"/>
          </a:p>
        </p:txBody>
      </p:sp>
      <p:pic>
        <p:nvPicPr>
          <p:cNvPr id="2" name="Picture 1" descr="A person holding signs&#10;&#10;Description automatically generated">
            <a:extLst>
              <a:ext uri="{FF2B5EF4-FFF2-40B4-BE49-F238E27FC236}">
                <a16:creationId xmlns:a16="http://schemas.microsoft.com/office/drawing/2014/main" id="{26A0518B-FA97-BB7C-D0D8-ACB9DEEDC7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0914" y="863204"/>
            <a:ext cx="3249648" cy="17489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5CEB2C-6623-815B-DC5A-72457687E5D2}"/>
              </a:ext>
            </a:extLst>
          </p:cNvPr>
          <p:cNvSpPr txBox="1"/>
          <p:nvPr/>
        </p:nvSpPr>
        <p:spPr>
          <a:xfrm>
            <a:off x="6572927" y="2829128"/>
            <a:ext cx="562906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2000" b="1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It is an offence in the UK under the 1961 suicide Act and the coroners and Justice Act 2009.</a:t>
            </a:r>
          </a:p>
          <a:p>
            <a:pPr marL="342900" indent="-342900"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It is seen as manslaughter, and lead to life </a:t>
            </a:r>
          </a:p>
          <a:p>
            <a:r>
              <a:rPr lang="en-GB">
                <a:ea typeface="Calibri Light" panose="020F0302020204030204"/>
                <a:cs typeface="Calibri Light" panose="020F0302020204030204"/>
              </a:rPr>
              <a:t>      </a:t>
            </a:r>
            <a:r>
              <a:rPr lang="en-GB" sz="2000">
                <a:latin typeface="Arial"/>
                <a:ea typeface="Calibri Light" panose="020F0302020204030204"/>
                <a:cs typeface="Calibri Light" panose="020F0302020204030204"/>
              </a:rPr>
              <a:t>Imprisonment ( </a:t>
            </a:r>
            <a:r>
              <a:rPr lang="en-GB" sz="2000" err="1">
                <a:latin typeface="Arial"/>
                <a:ea typeface="Calibri Light" panose="020F0302020204030204"/>
                <a:cs typeface="Calibri Light" panose="020F0302020204030204"/>
              </a:rPr>
              <a:t>Burkhardt,et</a:t>
            </a:r>
            <a:r>
              <a:rPr lang="en-GB" sz="2000">
                <a:latin typeface="Arial"/>
                <a:ea typeface="Calibri Light" panose="020F0302020204030204"/>
                <a:cs typeface="Calibri Light" panose="020F0302020204030204"/>
              </a:rPr>
              <a:t> al.2006).</a:t>
            </a:r>
          </a:p>
          <a:p>
            <a:endParaRPr lang="en-GB" sz="2000">
              <a:latin typeface="Arial"/>
              <a:ea typeface="Calibri Light" panose="020F0302020204030204"/>
              <a:cs typeface="Calibri Light" panose="020F0302020204030204"/>
            </a:endParaRPr>
          </a:p>
          <a:p>
            <a:endParaRPr lang="en-GB" sz="2000">
              <a:latin typeface="Arial"/>
              <a:ea typeface="Calibri Light" panose="020F0302020204030204"/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713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8DBE92-2331-4285-8226-D398190D3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962AC3C-FEB4-4C6A-8CA6-D570CD009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3467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CFCF73-73C1-7074-C26F-9125E23129A8}"/>
              </a:ext>
            </a:extLst>
          </p:cNvPr>
          <p:cNvSpPr txBox="1"/>
          <p:nvPr/>
        </p:nvSpPr>
        <p:spPr>
          <a:xfrm>
            <a:off x="69646" y="632952"/>
            <a:ext cx="39886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FDF6FA-F04C-D660-8E9A-A17191684E54}"/>
              </a:ext>
            </a:extLst>
          </p:cNvPr>
          <p:cNvSpPr txBox="1"/>
          <p:nvPr/>
        </p:nvSpPr>
        <p:spPr>
          <a:xfrm>
            <a:off x="4055505" y="0"/>
            <a:ext cx="41276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8CFD2D-CC5A-3713-B27E-C2110DEDB9AD}"/>
              </a:ext>
            </a:extLst>
          </p:cNvPr>
          <p:cNvSpPr txBox="1"/>
          <p:nvPr/>
        </p:nvSpPr>
        <p:spPr>
          <a:xfrm>
            <a:off x="576906" y="87820"/>
            <a:ext cx="11006302" cy="7132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END OF LIFE AND PALLIATIVE CARE AS WELL AS HOW AND WHEN THIS IS DELIVERED </a:t>
            </a:r>
            <a:endParaRPr lang="en-GB"/>
          </a:p>
        </p:txBody>
      </p:sp>
      <p:pic>
        <p:nvPicPr>
          <p:cNvPr id="2" name="Picture 1" descr="Palliative Care: Another Level of Support in the Cancer Journey | New ...">
            <a:extLst>
              <a:ext uri="{FF2B5EF4-FFF2-40B4-BE49-F238E27FC236}">
                <a16:creationId xmlns:a16="http://schemas.microsoft.com/office/drawing/2014/main" id="{A39AD8CB-F66E-586E-1E2B-B66CBF6025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4793" y="583839"/>
            <a:ext cx="4900383" cy="34257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1298DD-986A-9A0E-0959-A87073695629}"/>
              </a:ext>
            </a:extLst>
          </p:cNvPr>
          <p:cNvSpPr txBox="1"/>
          <p:nvPr/>
        </p:nvSpPr>
        <p:spPr>
          <a:xfrm>
            <a:off x="2017138" y="4177489"/>
            <a:ext cx="5110263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Hospital</a:t>
            </a: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Hospice</a:t>
            </a:r>
          </a:p>
          <a:p>
            <a:pPr marL="285750" indent="-28575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Care Homes</a:t>
            </a:r>
          </a:p>
          <a:p>
            <a:pPr marL="285750" indent="-28575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At Home</a:t>
            </a:r>
          </a:p>
          <a:p>
            <a:pPr marL="285750" indent="-285750">
              <a:buFont typeface="Wingdings"/>
              <a:buChar char="v"/>
            </a:pPr>
            <a:endParaRPr lang="en-GB" sz="2000">
              <a:latin typeface="Arial"/>
              <a:cs typeface="Calibri Light" panose="020F03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10A86B-A4DE-BE1D-0935-2A5122CDD166}"/>
              </a:ext>
            </a:extLst>
          </p:cNvPr>
          <p:cNvSpPr txBox="1"/>
          <p:nvPr/>
        </p:nvSpPr>
        <p:spPr>
          <a:xfrm>
            <a:off x="8741383" y="2199531"/>
            <a:ext cx="28891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solidFill>
                  <a:srgbClr val="111111"/>
                </a:solidFill>
                <a:latin typeface="Merriweather"/>
                <a:ea typeface="Merriweather"/>
                <a:cs typeface="Merriweather"/>
              </a:rPr>
              <a:t>New Brunswick, N.J. – August 1, 2018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762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3AE534-F406-2A32-4A04-393DA4A235E9}"/>
              </a:ext>
            </a:extLst>
          </p:cNvPr>
          <p:cNvSpPr txBox="1"/>
          <p:nvPr/>
        </p:nvSpPr>
        <p:spPr>
          <a:xfrm>
            <a:off x="60798" y="105382"/>
            <a:ext cx="12016900" cy="3981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THE GAP BETWEEN NEED AND AVAILABILITY OF END-OF- LIFE CARE</a:t>
            </a:r>
            <a:endParaRPr lang="en-GB" b="1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28C21C-915A-0053-55D5-808CD0630CAD}"/>
              </a:ext>
            </a:extLst>
          </p:cNvPr>
          <p:cNvSpPr txBox="1"/>
          <p:nvPr/>
        </p:nvSpPr>
        <p:spPr>
          <a:xfrm>
            <a:off x="19544" y="1445741"/>
            <a:ext cx="5270697" cy="28126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R</a:t>
            </a:r>
            <a:r>
              <a:rPr lang="en-US" sz="2000">
                <a:latin typeface="Arial"/>
                <a:cs typeface="Arial"/>
              </a:rPr>
              <a:t>esources Limitation</a:t>
            </a:r>
            <a:endParaRPr lang="en-US"/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>
                <a:latin typeface="Arial"/>
                <a:cs typeface="Calibri Light"/>
              </a:rPr>
              <a:t>Funding Issues</a:t>
            </a:r>
            <a:endParaRPr lang="en-US">
              <a:cs typeface="Calibri Light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>
                <a:latin typeface="Arial"/>
                <a:cs typeface="Arial"/>
              </a:rPr>
              <a:t>Geographical Disparities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>
                <a:latin typeface="Arial"/>
                <a:cs typeface="Calibri Light"/>
              </a:rPr>
              <a:t>Lack of public Awareness and Understanding</a:t>
            </a:r>
            <a:endParaRPr lang="en-US">
              <a:cs typeface="Calibri Light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>
                <a:latin typeface="Arial"/>
                <a:cs typeface="Calibri Light"/>
              </a:rPr>
              <a:t>Eligibility to Health Care </a:t>
            </a:r>
            <a:endParaRPr lang="en-US">
              <a:cs typeface="Calibri Light"/>
            </a:endParaRPr>
          </a:p>
        </p:txBody>
      </p:sp>
      <p:pic>
        <p:nvPicPr>
          <p:cNvPr id="5" name="Picture 4" descr="Image result for barriers to health care">
            <a:extLst>
              <a:ext uri="{FF2B5EF4-FFF2-40B4-BE49-F238E27FC236}">
                <a16:creationId xmlns:a16="http://schemas.microsoft.com/office/drawing/2014/main" id="{75211DD1-78EA-1A88-5487-9149D6BD38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5508" y="1074761"/>
            <a:ext cx="6234347" cy="4848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944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EC4DBE-65B0-4859-AE30-1110247F7443}"/>
              </a:ext>
            </a:extLst>
          </p:cNvPr>
          <p:cNvSpPr txBox="1"/>
          <p:nvPr/>
        </p:nvSpPr>
        <p:spPr>
          <a:xfrm>
            <a:off x="148617" y="147265"/>
            <a:ext cx="11881794" cy="9659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cs typeface="Arial"/>
              </a:rPr>
              <a:t>LEGISLATION, POLICY AND THEORIES OF AGEING, WHICH ARE RELEVANT TO OLDER PEOLE APPROACHING THE END OF LIVES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259ADF-B846-7302-DC2C-B7AB3EC65686}"/>
              </a:ext>
            </a:extLst>
          </p:cNvPr>
          <p:cNvSpPr txBox="1"/>
          <p:nvPr/>
        </p:nvSpPr>
        <p:spPr>
          <a:xfrm>
            <a:off x="91872" y="1699639"/>
            <a:ext cx="5221533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2000" b="1">
              <a:latin typeface="Arial"/>
              <a:cs typeface="Calibri Light"/>
            </a:endParaRPr>
          </a:p>
          <a:p>
            <a:endParaRPr lang="en-GB" sz="2000" b="1">
              <a:latin typeface="Arial"/>
              <a:cs typeface="Calibri Light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GB">
                <a:latin typeface="Arial"/>
                <a:cs typeface="Calibri Light"/>
              </a:rPr>
              <a:t>Patient self-determination Act (1990)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GB">
                <a:latin typeface="Arial"/>
                <a:cs typeface="Calibri Light"/>
              </a:rPr>
              <a:t>National Hospice &amp; Palliative Care Organization (NHPCO). (2010)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GB">
                <a:latin typeface="Arial"/>
                <a:cs typeface="Calibri Light"/>
              </a:rPr>
              <a:t>“Aging process is influence by biological, Psychological, and Social factors”, </a:t>
            </a:r>
            <a:r>
              <a:rPr lang="en-GB" err="1">
                <a:latin typeface="Arial"/>
                <a:cs typeface="Calibri Light"/>
              </a:rPr>
              <a:t>Dr.</a:t>
            </a:r>
            <a:r>
              <a:rPr lang="en-GB">
                <a:latin typeface="Arial"/>
                <a:cs typeface="Calibri Light"/>
              </a:rPr>
              <a:t> George Engel (1977).</a:t>
            </a:r>
          </a:p>
          <a:p>
            <a:pPr marL="342900" indent="-342900">
              <a:buFont typeface="Wingdings" pitchFamily="2" charset="2"/>
              <a:buChar char="v"/>
            </a:pPr>
            <a:endParaRPr lang="en-GB">
              <a:latin typeface="Arial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9A9355-8BAE-B1CE-A793-477D1E94E75E}"/>
              </a:ext>
            </a:extLst>
          </p:cNvPr>
          <p:cNvSpPr txBox="1"/>
          <p:nvPr/>
        </p:nvSpPr>
        <p:spPr>
          <a:xfrm>
            <a:off x="5956841" y="1784756"/>
            <a:ext cx="606141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2000" b="1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endParaRPr lang="en-GB" sz="2000" b="1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 The Care Act ( 2014)</a:t>
            </a:r>
          </a:p>
          <a:p>
            <a:pPr marL="342900" indent="-342900">
              <a:buFont typeface="Wingdings"/>
              <a:buChar char="v"/>
            </a:pPr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The Equality Act (2010)</a:t>
            </a:r>
          </a:p>
          <a:p>
            <a:pPr marL="342900" indent="-342900">
              <a:buFont typeface="Wingdings"/>
              <a:buChar char="v"/>
            </a:pPr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The HR Act</a:t>
            </a:r>
          </a:p>
          <a:p>
            <a:pPr marL="342900" indent="-342900">
              <a:buFont typeface="Wingdings"/>
              <a:buChar char="v"/>
            </a:pPr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95572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Can Maslow Explain our Reaction to Working from Home?">
            <a:extLst>
              <a:ext uri="{FF2B5EF4-FFF2-40B4-BE49-F238E27FC236}">
                <a16:creationId xmlns:a16="http://schemas.microsoft.com/office/drawing/2014/main" id="{5D062617-2C9D-8A71-F79D-46EE7CA7D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5931" y="509110"/>
            <a:ext cx="3429540" cy="292370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229C87-75D3-0747-966C-FB971647E250}"/>
              </a:ext>
            </a:extLst>
          </p:cNvPr>
          <p:cNvSpPr txBox="1"/>
          <p:nvPr/>
        </p:nvSpPr>
        <p:spPr>
          <a:xfrm>
            <a:off x="89171" y="1098415"/>
            <a:ext cx="4051028" cy="4238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The Activity Theory: ( </a:t>
            </a:r>
            <a:r>
              <a:rPr lang="en-GB" sz="2000" err="1">
                <a:latin typeface="Arial"/>
                <a:cs typeface="Arial"/>
              </a:rPr>
              <a:t>Havighurst,R.J</a:t>
            </a:r>
            <a:r>
              <a:rPr lang="en-GB" sz="2000">
                <a:latin typeface="Arial"/>
                <a:cs typeface="Arial"/>
              </a:rPr>
              <a:t>. 1963).</a:t>
            </a:r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OLDER ADULTS STRIVE TO REMAIN ACTIVE &amp; ENGAGE.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SHOULD CONTINUE PARTICIPATING IN ACTIVITIES WHICH THEY ENJOY MOST.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HIGH LEVEL OF ACTIVITIES LEADS TO BETTER PHYSICAL &amp; MENTAL HEALTH OUTCOMES.</a:t>
            </a:r>
            <a:endParaRPr lang="en-GB" sz="1600">
              <a:cs typeface="Calibri Light" panose="020F03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76F39F-4F1D-5078-21E3-29B5BF2A4999}"/>
              </a:ext>
            </a:extLst>
          </p:cNvPr>
          <p:cNvSpPr txBox="1"/>
          <p:nvPr/>
        </p:nvSpPr>
        <p:spPr>
          <a:xfrm>
            <a:off x="8028021" y="983575"/>
            <a:ext cx="4078049" cy="26514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Disengagement Theory:</a:t>
            </a:r>
          </a:p>
          <a:p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endParaRPr lang="en-GB" sz="200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Disabilities to interact</a:t>
            </a:r>
            <a:endParaRPr lang="en-GB">
              <a:cs typeface="Calibri Light"/>
            </a:endParaRP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Loses interest to socialized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Hobbies</a:t>
            </a:r>
          </a:p>
        </p:txBody>
      </p:sp>
    </p:spTree>
    <p:extLst>
      <p:ext uri="{BB962C8B-B14F-4D97-AF65-F5344CB8AC3E}">
        <p14:creationId xmlns:p14="http://schemas.microsoft.com/office/powerpoint/2010/main" val="2399060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CD333CBE-B699-4E3B-9F45-C045F7734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 descr="An elderly couple holding hands&#10;&#10;Description automatically generated">
            <a:extLst>
              <a:ext uri="{FF2B5EF4-FFF2-40B4-BE49-F238E27FC236}">
                <a16:creationId xmlns:a16="http://schemas.microsoft.com/office/drawing/2014/main" id="{1860CE21-A7EB-268D-A3BE-65929A62BC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1" r="-1" b="-1"/>
          <a:stretch/>
        </p:blipFill>
        <p:spPr>
          <a:xfrm>
            <a:off x="-61846" y="180003"/>
            <a:ext cx="5639974" cy="31786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552081-C76D-B5DA-C98D-42E17268DFB8}"/>
              </a:ext>
            </a:extLst>
          </p:cNvPr>
          <p:cNvSpPr txBox="1"/>
          <p:nvPr/>
        </p:nvSpPr>
        <p:spPr>
          <a:xfrm>
            <a:off x="6308067" y="75482"/>
            <a:ext cx="584870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Calibri Light"/>
              </a:rPr>
              <a:t>PLANNING FOR END OF LIFE</a:t>
            </a:r>
            <a:endParaRPr lang="en-GB" sz="2800" b="1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9C4DCB-99CB-AB74-0378-F9AE03EBA244}"/>
              </a:ext>
            </a:extLst>
          </p:cNvPr>
          <p:cNvSpPr txBox="1"/>
          <p:nvPr/>
        </p:nvSpPr>
        <p:spPr>
          <a:xfrm>
            <a:off x="5601779" y="657765"/>
            <a:ext cx="6581953" cy="2343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Patients make advance treatment decisions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Aids the clinicians provide care compatible with their care.</a:t>
            </a:r>
          </a:p>
          <a:p>
            <a:pPr marL="285750" indent="-28575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It involves communication ( Sudore, and Fried, 2010).</a:t>
            </a:r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Calibri Light" panose="020F03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79D1E1-DD88-2B05-96BB-793EF6CB2C38}"/>
              </a:ext>
            </a:extLst>
          </p:cNvPr>
          <p:cNvSpPr txBox="1"/>
          <p:nvPr/>
        </p:nvSpPr>
        <p:spPr>
          <a:xfrm>
            <a:off x="6156799" y="3566809"/>
            <a:ext cx="6039793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LIVING WILL:</a:t>
            </a:r>
          </a:p>
          <a:p>
            <a:endParaRPr lang="en-US">
              <a:cs typeface="Calibri Light" panose="020F0302020204030204"/>
            </a:endParaRPr>
          </a:p>
          <a:p>
            <a:r>
              <a:rPr lang="en-GB" sz="2000" b="1">
                <a:latin typeface="Arial"/>
                <a:cs typeface="Arial"/>
              </a:rPr>
              <a:t>DNR:</a:t>
            </a:r>
          </a:p>
          <a:p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endParaRPr lang="en-GB" sz="2000" b="1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4B0CDD-865D-14CB-8066-59B23FAB3A7D}"/>
              </a:ext>
            </a:extLst>
          </p:cNvPr>
          <p:cNvSpPr txBox="1"/>
          <p:nvPr/>
        </p:nvSpPr>
        <p:spPr>
          <a:xfrm>
            <a:off x="86497" y="4028302"/>
            <a:ext cx="5491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399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CD333CBE-B699-4E3B-9F45-C045F7734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E437638-E86C-41B1-BC86-6F186CB35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287" y="0"/>
            <a:ext cx="12202287" cy="6858000"/>
          </a:xfrm>
          <a:prstGeom prst="rect">
            <a:avLst/>
          </a:prstGeom>
          <a:solidFill>
            <a:srgbClr val="224C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509356-5765-CBCB-378F-B0C6261BC40F}"/>
              </a:ext>
            </a:extLst>
          </p:cNvPr>
          <p:cNvSpPr txBox="1"/>
          <p:nvPr/>
        </p:nvSpPr>
        <p:spPr>
          <a:xfrm>
            <a:off x="4692690" y="1158876"/>
            <a:ext cx="7415023" cy="46939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Wingdings"/>
              <a:buChar char="v"/>
            </a:pPr>
            <a:endParaRPr lang="en-US">
              <a:solidFill>
                <a:schemeClr val="bg1"/>
              </a:solidFill>
              <a:latin typeface="Arial"/>
              <a:cs typeface="Calibri Light"/>
            </a:endParaRPr>
          </a:p>
        </p:txBody>
      </p:sp>
      <p:pic>
        <p:nvPicPr>
          <p:cNvPr id="34" name="Picture 33" descr="Two people holding each other's hands">
            <a:extLst>
              <a:ext uri="{FF2B5EF4-FFF2-40B4-BE49-F238E27FC236}">
                <a16:creationId xmlns:a16="http://schemas.microsoft.com/office/drawing/2014/main" id="{EF335E62-16CF-25B4-5EDB-4930FF7583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45" r="30551" b="-2"/>
          <a:stretch/>
        </p:blipFill>
        <p:spPr>
          <a:xfrm>
            <a:off x="-10288" y="10"/>
            <a:ext cx="4628007" cy="68644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CD5AFDF-A4DF-C368-C782-A1885131E1FE}"/>
              </a:ext>
            </a:extLst>
          </p:cNvPr>
          <p:cNvSpPr txBox="1"/>
          <p:nvPr/>
        </p:nvSpPr>
        <p:spPr>
          <a:xfrm>
            <a:off x="4681436" y="162128"/>
            <a:ext cx="746651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rial"/>
                <a:cs typeface="Calibri Light"/>
              </a:rPr>
              <a:t>       CONCLUSION AND RECOMMENDATION</a:t>
            </a:r>
            <a:endParaRPr lang="en-GB" sz="2000">
              <a:solidFill>
                <a:schemeClr val="bg1"/>
              </a:solidFill>
              <a:latin typeface="Arial"/>
              <a:cs typeface="Calibri Ligh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81275D-E571-4F8B-8594-AEC2B60D1874}"/>
              </a:ext>
            </a:extLst>
          </p:cNvPr>
          <p:cNvSpPr txBox="1"/>
          <p:nvPr/>
        </p:nvSpPr>
        <p:spPr>
          <a:xfrm>
            <a:off x="4743585" y="847117"/>
            <a:ext cx="7407070" cy="4862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Need for discussion in both academic fields and daily life.</a:t>
            </a:r>
            <a:endParaRPr lang="en-US">
              <a:solidFill>
                <a:schemeClr val="bg1"/>
              </a:solidFill>
            </a:endParaRP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Legally accepted.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It should be the last resort.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endParaRPr lang="en-GB" sz="2000">
              <a:solidFill>
                <a:schemeClr val="bg1"/>
              </a:solidFill>
              <a:latin typeface="Arial"/>
              <a:cs typeface="Calibri Light"/>
            </a:endParaRP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Respect and preserved at all cost.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Taking part in what is finally accepted and agreed.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Legislation and policies to promote healthy living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Proponents of legalization.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Advocate for improved Palliative care</a:t>
            </a:r>
          </a:p>
          <a:p>
            <a:pPr marL="342900" indent="-342900">
              <a:buFont typeface="Wingdings"/>
              <a:buChar char="v"/>
            </a:pPr>
            <a:endParaRPr lang="en-GB" sz="2000">
              <a:solidFill>
                <a:schemeClr val="bg1"/>
              </a:solidFill>
              <a:latin typeface="Arial"/>
              <a:cs typeface="Calibri Light"/>
            </a:endParaRPr>
          </a:p>
          <a:p>
            <a:endParaRPr lang="en-GB" sz="2000">
              <a:solidFill>
                <a:schemeClr val="bg1"/>
              </a:solidFill>
              <a:latin typeface="Arial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4430976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09A29E-018D-52A7-8C5E-EBCDBAE22C0B}"/>
              </a:ext>
            </a:extLst>
          </p:cNvPr>
          <p:cNvSpPr txBox="1"/>
          <p:nvPr/>
        </p:nvSpPr>
        <p:spPr>
          <a:xfrm>
            <a:off x="52615" y="104632"/>
            <a:ext cx="12192000" cy="86143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Calibri Light"/>
              </a:rPr>
              <a:t>REFERENCES </a:t>
            </a:r>
          </a:p>
          <a:p>
            <a:endParaRPr lang="en-GB" sz="1600" b="1">
              <a:latin typeface="Arial"/>
              <a:cs typeface="Calibri Light"/>
            </a:endParaRPr>
          </a:p>
          <a:p>
            <a:r>
              <a:rPr lang="en-GB" sz="1600" b="1">
                <a:latin typeface="Arial"/>
                <a:cs typeface="Arial"/>
              </a:rPr>
              <a:t>American Bar Association commission on Law &amp; Aging. (no date). Advance care planning &amp; healthcare directives &amp; Living wills. https://www.amaercanbar.org/groups/law-aging resources/</a:t>
            </a:r>
            <a:r>
              <a:rPr lang="en-GB" sz="1600" b="1" err="1">
                <a:latin typeface="Arial"/>
                <a:cs typeface="Arial"/>
              </a:rPr>
              <a:t>health_care_decision_making</a:t>
            </a:r>
            <a:r>
              <a:rPr lang="en-GB" sz="1600" b="1">
                <a:latin typeface="Arial"/>
                <a:cs typeface="Arial"/>
              </a:rPr>
              <a:t>/</a:t>
            </a:r>
            <a:r>
              <a:rPr lang="en-GB" sz="1600" b="1" err="1">
                <a:latin typeface="Arial"/>
                <a:cs typeface="Arial"/>
              </a:rPr>
              <a:t>healthcaredirectives</a:t>
            </a:r>
            <a:r>
              <a:rPr lang="en-GB" sz="1600" b="1">
                <a:latin typeface="Arial"/>
                <a:cs typeface="Arial"/>
              </a:rPr>
              <a:t>/</a:t>
            </a:r>
          </a:p>
          <a:p>
            <a:r>
              <a:rPr lang="en-GB" sz="1600" b="1">
                <a:latin typeface="Arial"/>
                <a:cs typeface="Arial"/>
              </a:rPr>
              <a:t>American Heart Association. (2015). Do not attempt resuscitation (DNAR) orders. https://www.ahajournals.org./doi/10.1161/cir.0000000000000240</a:t>
            </a:r>
          </a:p>
          <a:p>
            <a:r>
              <a:rPr lang="en-GB" sz="1600" b="1" err="1">
                <a:latin typeface="Arial"/>
                <a:cs typeface="Arial"/>
              </a:rPr>
              <a:t>Annadurai,K</a:t>
            </a:r>
            <a:r>
              <a:rPr lang="en-GB" sz="1600" b="1">
                <a:latin typeface="Arial"/>
                <a:cs typeface="Arial"/>
              </a:rPr>
              <a:t>., </a:t>
            </a:r>
            <a:r>
              <a:rPr lang="en-GB" sz="1600" b="1" err="1">
                <a:latin typeface="Arial"/>
                <a:cs typeface="Arial"/>
              </a:rPr>
              <a:t>Danasekaran,R</a:t>
            </a:r>
            <a:r>
              <a:rPr lang="en-GB" sz="1600" b="1">
                <a:latin typeface="Arial"/>
                <a:cs typeface="Arial"/>
              </a:rPr>
              <a:t>., &amp; </a:t>
            </a:r>
            <a:r>
              <a:rPr lang="en-GB" sz="1600" b="1" err="1">
                <a:latin typeface="Arial"/>
                <a:cs typeface="Arial"/>
              </a:rPr>
              <a:t>Mani,G</a:t>
            </a:r>
            <a:r>
              <a:rPr lang="en-GB" sz="1600" b="1">
                <a:latin typeface="Arial"/>
                <a:cs typeface="Arial"/>
              </a:rPr>
              <a:t>. (2014)‘Euthanasia’: Right to die with dignity: Journal of the family medicine &amp; primary care.</a:t>
            </a:r>
          </a:p>
          <a:p>
            <a:r>
              <a:rPr lang="en-GB" sz="1600" b="1" err="1">
                <a:latin typeface="Arial"/>
                <a:cs typeface="Arial"/>
              </a:rPr>
              <a:t>Asiamah</a:t>
            </a:r>
            <a:r>
              <a:rPr lang="en-GB" sz="1600" b="1">
                <a:latin typeface="Arial"/>
                <a:cs typeface="Arial"/>
              </a:rPr>
              <a:t>, N.( 2017) Social Engagement and Physical Activity: Commentary on why the activity and disengagement theories of ageing may both be valid. Cogent Medicine, 4(1), p.1289664.</a:t>
            </a:r>
          </a:p>
          <a:p>
            <a:r>
              <a:rPr lang="en-GB" sz="1600" b="1">
                <a:latin typeface="Arial"/>
                <a:cs typeface="Arial"/>
              </a:rPr>
              <a:t>Baum, E.E.( 2009) Advance Care Planning: Beyond the Living Will. Cleveland Clinic journal of medicine, 76(5), p.277.</a:t>
            </a:r>
          </a:p>
          <a:p>
            <a:r>
              <a:rPr lang="en-GB" sz="1600" b="1">
                <a:latin typeface="Arial"/>
                <a:cs typeface="Arial"/>
              </a:rPr>
              <a:t>BBC News.(2021). Assisted </a:t>
            </a:r>
            <a:r>
              <a:rPr lang="en-GB" sz="1600" b="1" err="1">
                <a:latin typeface="Arial"/>
                <a:cs typeface="Arial"/>
              </a:rPr>
              <a:t>dyingLaws</a:t>
            </a:r>
            <a:r>
              <a:rPr lang="en-GB" sz="1600" b="1">
                <a:latin typeface="Arial"/>
                <a:cs typeface="Arial"/>
              </a:rPr>
              <a:t> around the world. Retrieved from https://www.bbc.com/news/world-33009579</a:t>
            </a:r>
          </a:p>
          <a:p>
            <a:r>
              <a:rPr lang="en-GB" sz="1600" b="1">
                <a:latin typeface="Arial"/>
                <a:cs typeface="Arial"/>
              </a:rPr>
              <a:t>Brody, H. (1993) Causing, Intending, and Assisting Death. The Journal of clinical ethics, 4(2), pp.112-117.Assessed at journals. Uchicago.edu.</a:t>
            </a:r>
          </a:p>
          <a:p>
            <a:r>
              <a:rPr lang="en-GB" sz="1600" b="1">
                <a:latin typeface="Arial"/>
                <a:cs typeface="Arial"/>
              </a:rPr>
              <a:t>Burkhardt, S. La </a:t>
            </a:r>
            <a:r>
              <a:rPr lang="en-GB" sz="1600" b="1" err="1">
                <a:latin typeface="Arial"/>
                <a:cs typeface="Arial"/>
              </a:rPr>
              <a:t>Harpe</a:t>
            </a:r>
            <a:r>
              <a:rPr lang="en-GB" sz="1600" b="1">
                <a:latin typeface="Arial"/>
                <a:cs typeface="Arial"/>
              </a:rPr>
              <a:t>, R. Harding, T.W. and Sobel, J.( 2006) Euthanasia and Assisted Suicide: Comparison of Legal Aspects in Switzerland and other Countries. Medicine, science and the law, 46(4), pp.287-294. Assessed at journals. Sagepub.co.</a:t>
            </a:r>
          </a:p>
          <a:p>
            <a:r>
              <a:rPr lang="en-GB" sz="1600" b="1" err="1">
                <a:latin typeface="Arial"/>
                <a:cs typeface="Arial"/>
              </a:rPr>
              <a:t>Center</a:t>
            </a:r>
            <a:r>
              <a:rPr lang="en-GB" sz="1600" b="1">
                <a:latin typeface="Arial"/>
                <a:cs typeface="Arial"/>
              </a:rPr>
              <a:t> to Advance Palliative care. (2019). What is palliative care? Retrieved from https://www.capc.org/about/palliative-care/</a:t>
            </a:r>
          </a:p>
          <a:p>
            <a:r>
              <a:rPr lang="en-GB" sz="1600" b="1" err="1">
                <a:latin typeface="Arial"/>
                <a:cs typeface="Arial"/>
              </a:rPr>
              <a:t>Cherniack</a:t>
            </a:r>
            <a:r>
              <a:rPr lang="en-GB" sz="1600" b="1">
                <a:latin typeface="Arial"/>
                <a:cs typeface="Arial"/>
              </a:rPr>
              <a:t>, E.( 2002 ) Increasing Use of DNR Orders in the Elderly Worldwide: Whose Choice is it?. Journal of medical ethics, 28(5), pp.303-307. Assessed at escholarship.org.</a:t>
            </a:r>
          </a:p>
          <a:p>
            <a:r>
              <a:rPr lang="en-GB" sz="1600" b="1" err="1">
                <a:latin typeface="Arial"/>
                <a:cs typeface="Arial"/>
              </a:rPr>
              <a:t>Dwerkin,R</a:t>
            </a:r>
            <a:r>
              <a:rPr lang="en-GB" sz="1600" b="1">
                <a:latin typeface="Arial"/>
                <a:cs typeface="Arial"/>
              </a:rPr>
              <a:t>.(1993). Life’s dominion: An argument about </a:t>
            </a:r>
            <a:r>
              <a:rPr lang="en-GB" sz="1600" b="1" err="1">
                <a:latin typeface="Arial"/>
                <a:cs typeface="Arial"/>
              </a:rPr>
              <a:t>abortion,Euthanasia</a:t>
            </a:r>
            <a:r>
              <a:rPr lang="en-GB" sz="1600" b="1">
                <a:latin typeface="Arial"/>
                <a:cs typeface="Arial"/>
              </a:rPr>
              <a:t> and individual freedom. Vintage.</a:t>
            </a:r>
          </a:p>
          <a:p>
            <a:r>
              <a:rPr lang="en-GB" sz="1600" b="1" err="1">
                <a:latin typeface="Arial"/>
                <a:cs typeface="Arial"/>
              </a:rPr>
              <a:t>Engel,G.L</a:t>
            </a:r>
            <a:r>
              <a:rPr lang="en-GB" sz="1600" b="1">
                <a:latin typeface="Arial"/>
                <a:cs typeface="Arial"/>
              </a:rPr>
              <a:t>.(1977) The need for new medical model. A challenge for biomedicine science, 196(4286), 129-136</a:t>
            </a:r>
          </a:p>
          <a:p>
            <a:r>
              <a:rPr lang="en-GB" sz="1600" b="1" err="1">
                <a:latin typeface="Arial"/>
                <a:cs typeface="Arial"/>
              </a:rPr>
              <a:t>Engel,G.L</a:t>
            </a:r>
            <a:r>
              <a:rPr lang="en-GB" sz="1600" b="1">
                <a:latin typeface="Arial"/>
                <a:cs typeface="Arial"/>
              </a:rPr>
              <a:t>.(1977) The need for new medical model. A challenge for biomedicine science, 196(4286), 129-136</a:t>
            </a:r>
          </a:p>
          <a:p>
            <a:r>
              <a:rPr lang="en-GB" sz="1600" b="1" err="1">
                <a:latin typeface="Arial"/>
                <a:cs typeface="Arial"/>
              </a:rPr>
              <a:t>Fontalis</a:t>
            </a:r>
            <a:r>
              <a:rPr lang="en-GB" sz="1600" b="1">
                <a:latin typeface="Arial"/>
                <a:cs typeface="Arial"/>
              </a:rPr>
              <a:t>, A., </a:t>
            </a:r>
            <a:r>
              <a:rPr lang="en-GB" sz="1600" b="1" err="1">
                <a:latin typeface="Arial"/>
                <a:cs typeface="Arial"/>
              </a:rPr>
              <a:t>Prousali</a:t>
            </a:r>
            <a:r>
              <a:rPr lang="en-GB" sz="1600" b="1">
                <a:latin typeface="Arial"/>
                <a:cs typeface="Arial"/>
              </a:rPr>
              <a:t>, E. and Kulkarni, K.(2018) Euthanasia and Assisted Dying: what is the current position and what are the key arguments informing the debate?. Journal of the Royal Society of Medicine, 111(11) 407. Assessed at journals. Sagepub.com.</a:t>
            </a:r>
          </a:p>
          <a:p>
            <a:endParaRPr lang="en-GB" sz="1600">
              <a:latin typeface="Arial"/>
              <a:cs typeface="Calibri Light"/>
            </a:endParaRPr>
          </a:p>
          <a:p>
            <a:endParaRPr lang="en-GB">
              <a:latin typeface="Arial"/>
              <a:cs typeface="Calibri Light"/>
            </a:endParaRPr>
          </a:p>
          <a:p>
            <a:endParaRPr lang="en-GB">
              <a:latin typeface="Arial"/>
              <a:cs typeface="Calibri Light"/>
            </a:endParaRPr>
          </a:p>
          <a:p>
            <a:endParaRPr lang="en-GB">
              <a:latin typeface="Arial"/>
              <a:cs typeface="Calibri Light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ea typeface="Calibri Ligh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787574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09A29E-018D-52A7-8C5E-EBCDBAE22C0B}"/>
              </a:ext>
            </a:extLst>
          </p:cNvPr>
          <p:cNvSpPr txBox="1"/>
          <p:nvPr/>
        </p:nvSpPr>
        <p:spPr>
          <a:xfrm>
            <a:off x="52615" y="104632"/>
            <a:ext cx="12192000" cy="81219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Calibri Light"/>
              </a:rPr>
              <a:t>REFERENCES </a:t>
            </a:r>
          </a:p>
          <a:p>
            <a:endParaRPr lang="en-GB" sz="2000" b="1">
              <a:latin typeface="Arial"/>
              <a:cs typeface="Arial"/>
            </a:endParaRPr>
          </a:p>
          <a:p>
            <a:r>
              <a:rPr lang="en-GB" sz="1600" b="1" err="1">
                <a:latin typeface="Arial"/>
                <a:cs typeface="Calibri Light"/>
              </a:rPr>
              <a:t>Fontalis</a:t>
            </a:r>
            <a:r>
              <a:rPr lang="en-GB" sz="1600" b="1">
                <a:latin typeface="Arial"/>
                <a:cs typeface="Calibri Light"/>
              </a:rPr>
              <a:t>, A., </a:t>
            </a:r>
            <a:r>
              <a:rPr lang="en-GB" sz="1600" b="1" err="1">
                <a:latin typeface="Arial"/>
                <a:cs typeface="Calibri Light"/>
              </a:rPr>
              <a:t>Prousali</a:t>
            </a:r>
            <a:r>
              <a:rPr lang="en-GB" sz="1600" b="1">
                <a:latin typeface="Arial"/>
                <a:cs typeface="Calibri Light"/>
              </a:rPr>
              <a:t>, E. and Kulkarni, K.(2018) Euthanasia and Assisted Dying: what is the current position and what are the key arguments informing the debate?. Journal of the Royal Society of Medicine, 111(11) 407. Assessed at journals. Sagepub.com.</a:t>
            </a:r>
          </a:p>
          <a:p>
            <a:r>
              <a:rPr lang="en-GB" sz="1600" b="1">
                <a:latin typeface="Arial"/>
                <a:cs typeface="Calibri Light"/>
              </a:rPr>
              <a:t>Glendinning, C.(2003) Breaking down Barriers: Integrating Health and Care Services for Older People in England. Health policy, 65(2), pp.139 Assessed at sciencedirect.com.</a:t>
            </a:r>
          </a:p>
          <a:p>
            <a:r>
              <a:rPr lang="en-GB" sz="1600" b="1">
                <a:latin typeface="Arial"/>
                <a:cs typeface="Calibri Light"/>
              </a:rPr>
              <a:t>Glendinning, C.(2003) Breaking down Barriers: Integrating Health and Care Services for Older People in England. Health policy, 65(2), pp.139 Assessed at sciencedirect.com.</a:t>
            </a:r>
          </a:p>
          <a:p>
            <a:r>
              <a:rPr lang="en-GB" sz="1600" b="1" err="1">
                <a:latin typeface="Arial"/>
                <a:cs typeface="Calibri Light"/>
              </a:rPr>
              <a:t>Havighurst,R.J</a:t>
            </a:r>
            <a:r>
              <a:rPr lang="en-GB" sz="1600" b="1">
                <a:latin typeface="Arial"/>
                <a:cs typeface="Calibri Light"/>
              </a:rPr>
              <a:t>.(1963) Successful Aging. The Gerontologist, 3(1), 13-17</a:t>
            </a:r>
          </a:p>
          <a:p>
            <a:r>
              <a:rPr lang="en-GB" sz="1600" b="1" err="1">
                <a:latin typeface="Arial"/>
                <a:cs typeface="Calibri Light"/>
              </a:rPr>
              <a:t>Hui,D</a:t>
            </a:r>
            <a:r>
              <a:rPr lang="en-GB" sz="1600" b="1">
                <a:latin typeface="Arial"/>
                <a:cs typeface="Calibri Light"/>
              </a:rPr>
              <a:t>., </a:t>
            </a:r>
            <a:r>
              <a:rPr lang="en-GB" sz="1600" b="1" err="1">
                <a:latin typeface="Arial"/>
                <a:cs typeface="Calibri Light"/>
              </a:rPr>
              <a:t>Mori,M</a:t>
            </a:r>
            <a:r>
              <a:rPr lang="en-GB" sz="1600" b="1">
                <a:latin typeface="Arial"/>
                <a:cs typeface="Calibri Light"/>
              </a:rPr>
              <a:t>., </a:t>
            </a:r>
            <a:r>
              <a:rPr lang="en-GB" sz="1600" b="1" err="1">
                <a:latin typeface="Arial"/>
                <a:cs typeface="Calibri Light"/>
              </a:rPr>
              <a:t>Watanabe,S.M</a:t>
            </a:r>
            <a:r>
              <a:rPr lang="en-GB" sz="1600" b="1">
                <a:latin typeface="Arial"/>
                <a:cs typeface="Calibri Light"/>
              </a:rPr>
              <a:t>., </a:t>
            </a:r>
            <a:r>
              <a:rPr lang="en-GB" sz="1600" b="1" err="1">
                <a:latin typeface="Arial"/>
                <a:cs typeface="Calibri Light"/>
              </a:rPr>
              <a:t>Caraceni,A</a:t>
            </a:r>
            <a:r>
              <a:rPr lang="en-GB" sz="1600" b="1">
                <a:latin typeface="Arial"/>
                <a:cs typeface="Calibri Light"/>
              </a:rPr>
              <a:t>., Strasser,F.,</a:t>
            </a:r>
            <a:r>
              <a:rPr lang="en-GB" sz="1600" b="1" err="1">
                <a:latin typeface="Arial"/>
                <a:cs typeface="Calibri Light"/>
              </a:rPr>
              <a:t>Saarro,T</a:t>
            </a:r>
            <a:r>
              <a:rPr lang="en-GB" sz="1600" b="1">
                <a:latin typeface="Arial"/>
                <a:cs typeface="Calibri Light"/>
              </a:rPr>
              <a:t>., &amp; </a:t>
            </a:r>
            <a:r>
              <a:rPr lang="en-GB" sz="1600" b="1" err="1">
                <a:latin typeface="Arial"/>
                <a:cs typeface="Calibri Light"/>
              </a:rPr>
              <a:t>Glare,P</a:t>
            </a:r>
            <a:r>
              <a:rPr lang="en-GB" sz="1600" b="1">
                <a:latin typeface="Arial"/>
                <a:cs typeface="Calibri Light"/>
              </a:rPr>
              <a:t>.(2018) Referral criteria for outpatient speciality. Palliative cancer care: an International consensus. The Lancet oncology, 19(12), e659-e676</a:t>
            </a:r>
          </a:p>
          <a:p>
            <a:r>
              <a:rPr lang="en-GB" sz="1600" b="1" err="1">
                <a:latin typeface="Arial"/>
                <a:cs typeface="Calibri Light"/>
              </a:rPr>
              <a:t>Kehl,K</a:t>
            </a:r>
            <a:r>
              <a:rPr lang="en-GB" sz="1600" b="1">
                <a:latin typeface="Arial"/>
                <a:cs typeface="Calibri Light"/>
              </a:rPr>
              <a:t>.(2016). Moving towards peace: An analysis of home- based Palliative Nursing, 18(4), 269-276</a:t>
            </a:r>
          </a:p>
          <a:p>
            <a:r>
              <a:rPr lang="en-GB" sz="1600" b="1" err="1">
                <a:latin typeface="Arial"/>
                <a:cs typeface="Calibri Light"/>
              </a:rPr>
              <a:t>Lewis,M</a:t>
            </a:r>
            <a:r>
              <a:rPr lang="en-GB" sz="1600" b="1">
                <a:latin typeface="Arial"/>
                <a:cs typeface="Calibri Light"/>
              </a:rPr>
              <a:t>., </a:t>
            </a:r>
            <a:r>
              <a:rPr lang="en-GB" sz="1600" b="1" err="1">
                <a:latin typeface="Arial"/>
                <a:cs typeface="Calibri Light"/>
              </a:rPr>
              <a:t>Lichtenthal,W.E</a:t>
            </a:r>
            <a:r>
              <a:rPr lang="en-GB" sz="1600" b="1">
                <a:latin typeface="Arial"/>
                <a:cs typeface="Calibri Light"/>
              </a:rPr>
              <a:t>., </a:t>
            </a:r>
            <a:r>
              <a:rPr lang="en-GB" sz="1600" b="1" err="1">
                <a:latin typeface="Arial"/>
                <a:cs typeface="Calibri Light"/>
              </a:rPr>
              <a:t>Holland,J.C</a:t>
            </a:r>
            <a:r>
              <a:rPr lang="en-GB" sz="1600" b="1">
                <a:latin typeface="Arial"/>
                <a:cs typeface="Calibri Light"/>
              </a:rPr>
              <a:t>., &amp; </a:t>
            </a:r>
            <a:r>
              <a:rPr lang="en-GB" sz="1600" b="1" err="1">
                <a:latin typeface="Arial"/>
                <a:cs typeface="Calibri Light"/>
              </a:rPr>
              <a:t>Breitbart,W.S</a:t>
            </a:r>
            <a:r>
              <a:rPr lang="en-GB" sz="1600" b="1">
                <a:latin typeface="Arial"/>
                <a:cs typeface="Calibri Light"/>
              </a:rPr>
              <a:t>.(2020). The gap between the need &amp; availability of psychological support services for relatives of patients dying from cancer. Journal of pain &amp; symptom management, 59(2), 217-222</a:t>
            </a:r>
          </a:p>
          <a:p>
            <a:r>
              <a:rPr lang="en-GB" sz="1600" b="1">
                <a:latin typeface="Arial"/>
                <a:cs typeface="Calibri Light"/>
              </a:rPr>
              <a:t>Lockwood, G., Henderson, C. and Thornicroft, G.(2012) The Equality Act 2010 and Mental Health. The British Journal of Psychiatry, 200(3), pp.182-183. Assessed at cambridge.org.</a:t>
            </a:r>
          </a:p>
          <a:p>
            <a:r>
              <a:rPr lang="en-GB" sz="1600" b="1" err="1">
                <a:latin typeface="Arial"/>
                <a:cs typeface="Calibri Light"/>
              </a:rPr>
              <a:t>Lync,S</a:t>
            </a:r>
            <a:r>
              <a:rPr lang="en-GB" sz="1600" b="1">
                <a:latin typeface="Arial"/>
                <a:cs typeface="Calibri Light"/>
              </a:rPr>
              <a:t>.(2013) </a:t>
            </a:r>
            <a:r>
              <a:rPr lang="en-GB" sz="1600" b="1" err="1">
                <a:latin typeface="Arial"/>
                <a:cs typeface="Calibri Light"/>
              </a:rPr>
              <a:t>Hospiced</a:t>
            </a:r>
            <a:r>
              <a:rPr lang="en-GB" sz="1600" b="1">
                <a:latin typeface="Arial"/>
                <a:cs typeface="Calibri Light"/>
              </a:rPr>
              <a:t> and Palliative Care access Issues in Rural areas. American journal of Hospice and Palliative Medicine. 30(2), pp172-177.</a:t>
            </a:r>
          </a:p>
          <a:p>
            <a:r>
              <a:rPr lang="en-GB" sz="1600" b="1">
                <a:latin typeface="Arial"/>
                <a:cs typeface="Calibri Light"/>
              </a:rPr>
              <a:t>Mabry, J.B. and </a:t>
            </a:r>
            <a:r>
              <a:rPr lang="en-GB" sz="1600" b="1" err="1">
                <a:latin typeface="Arial"/>
                <a:cs typeface="Calibri Light"/>
              </a:rPr>
              <a:t>Bengtson,V.L</a:t>
            </a:r>
            <a:r>
              <a:rPr lang="en-GB" sz="1600" b="1">
                <a:latin typeface="Arial"/>
                <a:cs typeface="Calibri Light"/>
              </a:rPr>
              <a:t>.(2005) Disengagement theory. </a:t>
            </a:r>
            <a:r>
              <a:rPr lang="en-GB" sz="1600" b="1" err="1">
                <a:latin typeface="Arial"/>
                <a:cs typeface="Calibri Light"/>
              </a:rPr>
              <a:t>Encyclopedia</a:t>
            </a:r>
            <a:r>
              <a:rPr lang="en-GB" sz="1600" b="1">
                <a:latin typeface="Arial"/>
                <a:cs typeface="Calibri Light"/>
              </a:rPr>
              <a:t> of ageism, pp.11e3-117</a:t>
            </a:r>
          </a:p>
          <a:p>
            <a:r>
              <a:rPr lang="en-GB" sz="1600" b="1" err="1">
                <a:latin typeface="Arial"/>
                <a:cs typeface="Calibri Light"/>
              </a:rPr>
              <a:t>Mathes,E.W</a:t>
            </a:r>
            <a:r>
              <a:rPr lang="en-GB" sz="1600" b="1">
                <a:latin typeface="Arial"/>
                <a:cs typeface="Calibri Light"/>
              </a:rPr>
              <a:t>.(1981) Maslow’s </a:t>
            </a:r>
            <a:r>
              <a:rPr lang="en-GB" sz="1600" b="1" err="1">
                <a:latin typeface="Arial"/>
                <a:cs typeface="Calibri Light"/>
              </a:rPr>
              <a:t>Hierachy</a:t>
            </a:r>
            <a:r>
              <a:rPr lang="en-GB" sz="1600" b="1">
                <a:latin typeface="Arial"/>
                <a:cs typeface="Calibri Light"/>
              </a:rPr>
              <a:t> of Needs as a guide for Living. Journal of HumanisticPsychology,21(4), pp.69-72.</a:t>
            </a:r>
          </a:p>
          <a:p>
            <a:r>
              <a:rPr lang="en-GB" sz="1600" b="1">
                <a:latin typeface="Arial"/>
                <a:cs typeface="Calibri Light"/>
              </a:rPr>
              <a:t>National Hospice &amp; Palliative Care Organization.(2010) NHPCO’s Standards of practice programs. Retrieve from https://www.nhpco.org/wp-content/uploading/nhpco-standards-book-web.pdf </a:t>
            </a:r>
          </a:p>
          <a:p>
            <a:r>
              <a:rPr lang="en-GB" sz="1600" b="1">
                <a:latin typeface="Arial"/>
                <a:cs typeface="Calibri Light"/>
              </a:rPr>
              <a:t>National Hospice &amp; Palliative Care Organization.(2021)  Hospice FAQ’s. retrieved from https://www.nhpcd.org/patients-and -caregivers;/hospice-care-</a:t>
            </a:r>
            <a:r>
              <a:rPr lang="en-GB" sz="1600" b="1" err="1">
                <a:latin typeface="Arial"/>
                <a:cs typeface="Calibri Light"/>
              </a:rPr>
              <a:t>faqs</a:t>
            </a:r>
            <a:r>
              <a:rPr lang="en-GB" sz="1600" b="1">
                <a:latin typeface="Arial"/>
                <a:cs typeface="Calibri Light"/>
              </a:rPr>
              <a:t>/</a:t>
            </a:r>
          </a:p>
          <a:p>
            <a:endParaRPr lang="en-GB" sz="1600" b="1">
              <a:latin typeface="Arial"/>
              <a:cs typeface="Calibri Light"/>
            </a:endParaRPr>
          </a:p>
          <a:p>
            <a:endParaRPr lang="en-GB">
              <a:latin typeface="Arial"/>
              <a:cs typeface="Calibri Light"/>
            </a:endParaRPr>
          </a:p>
          <a:p>
            <a:endParaRPr lang="en-GB">
              <a:latin typeface="Arial"/>
              <a:cs typeface="Calibri Light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ea typeface="Calibri Ligh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13230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09A29E-018D-52A7-8C5E-EBCDBAE22C0B}"/>
              </a:ext>
            </a:extLst>
          </p:cNvPr>
          <p:cNvSpPr txBox="1"/>
          <p:nvPr/>
        </p:nvSpPr>
        <p:spPr>
          <a:xfrm>
            <a:off x="52615" y="104632"/>
            <a:ext cx="12192000" cy="42746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Calibri Light"/>
              </a:rPr>
              <a:t>REFERENCES </a:t>
            </a:r>
          </a:p>
          <a:p>
            <a:endParaRPr lang="en-GB" sz="2000" b="1">
              <a:latin typeface="Arial"/>
              <a:cs typeface="Arial"/>
            </a:endParaRPr>
          </a:p>
          <a:p>
            <a:r>
              <a:rPr lang="en-GB" sz="1600" b="1">
                <a:latin typeface="Arial"/>
                <a:cs typeface="Calibri Light"/>
              </a:rPr>
              <a:t>National Institute for Health and Care Excellence.(2019)  End-of-life care for adults. https://www.nice.org.uk/guidance/ng 142 </a:t>
            </a:r>
          </a:p>
          <a:p>
            <a:r>
              <a:rPr lang="en-GB" sz="1600" b="1" err="1">
                <a:latin typeface="Arial"/>
                <a:cs typeface="Calibri Light"/>
              </a:rPr>
              <a:t>Sudore,R.L</a:t>
            </a:r>
            <a:r>
              <a:rPr lang="en-GB" sz="1600" b="1">
                <a:latin typeface="Arial"/>
                <a:cs typeface="Calibri Light"/>
              </a:rPr>
              <a:t>. and </a:t>
            </a:r>
            <a:r>
              <a:rPr lang="en-GB" sz="1600" b="1" err="1">
                <a:latin typeface="Arial"/>
                <a:cs typeface="Calibri Light"/>
              </a:rPr>
              <a:t>Fried,T</a:t>
            </a:r>
            <a:r>
              <a:rPr lang="en-GB" sz="1600" b="1">
                <a:latin typeface="Arial"/>
                <a:cs typeface="Calibri Light"/>
              </a:rPr>
              <a:t>.(2010) Redefining the “Planning” in Advance care Planning: Preparing for the End-of-</a:t>
            </a:r>
            <a:r>
              <a:rPr lang="en-GB" sz="1600" b="1" err="1">
                <a:latin typeface="Arial"/>
                <a:cs typeface="Calibri Light"/>
              </a:rPr>
              <a:t>lifeDecision</a:t>
            </a:r>
            <a:r>
              <a:rPr lang="en-GB" sz="1600" b="1">
                <a:latin typeface="Arial"/>
                <a:cs typeface="Calibri Light"/>
              </a:rPr>
              <a:t> Making. Annals of internal Medicine, 153(4),pp256-261.</a:t>
            </a:r>
          </a:p>
          <a:p>
            <a:r>
              <a:rPr lang="en-GB" sz="1600" b="1">
                <a:latin typeface="Arial"/>
                <a:cs typeface="Calibri Light"/>
              </a:rPr>
              <a:t>U.S. Congress.(1990)  Patient self-determination  Act. </a:t>
            </a:r>
            <a:r>
              <a:rPr lang="en-GB" sz="1600" b="1" err="1">
                <a:latin typeface="Arial"/>
                <a:cs typeface="Calibri Light"/>
              </a:rPr>
              <a:t>Pub.L</a:t>
            </a:r>
            <a:r>
              <a:rPr lang="en-GB" sz="1600" b="1">
                <a:latin typeface="Arial"/>
                <a:cs typeface="Calibri Light"/>
              </a:rPr>
              <a:t>. no. 101-508,104 stat.1388</a:t>
            </a:r>
          </a:p>
          <a:p>
            <a:r>
              <a:rPr lang="en-GB" sz="1600" b="1" err="1">
                <a:latin typeface="Arial"/>
                <a:cs typeface="Calibri Light"/>
              </a:rPr>
              <a:t>Ventegodt,S</a:t>
            </a:r>
            <a:r>
              <a:rPr lang="en-GB" sz="1600" b="1">
                <a:latin typeface="Arial"/>
                <a:cs typeface="Calibri Light"/>
              </a:rPr>
              <a:t>., </a:t>
            </a:r>
            <a:r>
              <a:rPr lang="en-GB" sz="1600" b="1" err="1">
                <a:latin typeface="Arial"/>
                <a:cs typeface="Calibri Light"/>
              </a:rPr>
              <a:t>Merrick,J</a:t>
            </a:r>
            <a:r>
              <a:rPr lang="en-GB" sz="1600" b="1">
                <a:latin typeface="Arial"/>
                <a:cs typeface="Calibri Light"/>
              </a:rPr>
              <a:t>. and </a:t>
            </a:r>
            <a:r>
              <a:rPr lang="en-GB" sz="1600" b="1" err="1">
                <a:latin typeface="Arial"/>
                <a:cs typeface="Calibri Light"/>
              </a:rPr>
              <a:t>Andersen,N.J</a:t>
            </a:r>
            <a:r>
              <a:rPr lang="en-GB" sz="1600" b="1">
                <a:latin typeface="Arial"/>
                <a:cs typeface="Calibri Light"/>
              </a:rPr>
              <a:t>. (2003)  Quality of Life Theory 111 </a:t>
            </a:r>
            <a:r>
              <a:rPr lang="en-GB" sz="1600" b="1" err="1">
                <a:latin typeface="Arial"/>
                <a:cs typeface="Calibri Light"/>
              </a:rPr>
              <a:t>TheIQQl</a:t>
            </a:r>
            <a:r>
              <a:rPr lang="en-GB" sz="1600" b="1">
                <a:latin typeface="Arial"/>
                <a:cs typeface="Calibri Light"/>
              </a:rPr>
              <a:t> theory: An Integrated Theory of the </a:t>
            </a:r>
            <a:r>
              <a:rPr lang="en-GB" sz="1600" b="1" err="1">
                <a:latin typeface="Arial"/>
                <a:cs typeface="Calibri Light"/>
              </a:rPr>
              <a:t>GlobalQuality</a:t>
            </a:r>
            <a:r>
              <a:rPr lang="en-GB" sz="1600" b="1">
                <a:latin typeface="Arial"/>
                <a:cs typeface="Calibri Light"/>
              </a:rPr>
              <a:t> of life </a:t>
            </a:r>
            <a:r>
              <a:rPr lang="en-GB" sz="1600" b="1" err="1">
                <a:latin typeface="Arial"/>
                <a:cs typeface="Calibri Light"/>
              </a:rPr>
              <a:t>Concept.The</a:t>
            </a:r>
            <a:r>
              <a:rPr lang="en-GB" sz="1600" b="1">
                <a:latin typeface="Arial"/>
                <a:cs typeface="Calibri Light"/>
              </a:rPr>
              <a:t> scientific world journal,3,pp.1030-1040.</a:t>
            </a:r>
          </a:p>
          <a:p>
            <a:r>
              <a:rPr lang="en-GB" sz="1600" b="1">
                <a:latin typeface="Arial"/>
                <a:cs typeface="Calibri Light"/>
              </a:rPr>
              <a:t>World Health Organization.(2014). Definition of Palliative Care. https://www. Who. Int/cancer/</a:t>
            </a:r>
            <a:r>
              <a:rPr lang="en-GB" sz="1600" b="1" err="1">
                <a:latin typeface="Arial"/>
                <a:cs typeface="Calibri Light"/>
              </a:rPr>
              <a:t>palliativde</a:t>
            </a:r>
            <a:r>
              <a:rPr lang="en-GB" sz="1600" b="1">
                <a:latin typeface="Arial"/>
                <a:cs typeface="Calibri Light"/>
              </a:rPr>
              <a:t>/definition/</a:t>
            </a:r>
            <a:r>
              <a:rPr lang="en-GB" sz="1600" b="1" err="1">
                <a:latin typeface="Arial"/>
                <a:cs typeface="Calibri Light"/>
              </a:rPr>
              <a:t>en</a:t>
            </a:r>
            <a:r>
              <a:rPr lang="en-GB" sz="1600" b="1">
                <a:latin typeface="Arial"/>
                <a:cs typeface="Calibri Light"/>
              </a:rPr>
              <a:t>/</a:t>
            </a:r>
          </a:p>
          <a:p>
            <a:r>
              <a:rPr lang="en-GB" sz="1600" b="1">
                <a:latin typeface="Arial"/>
                <a:cs typeface="Calibri Light"/>
              </a:rPr>
              <a:t>World Health Organization.(2019) Strengthening Palliative Care throughout the life course. https://www.who.int/news-room/fact-sheets/detail/palliative-care.</a:t>
            </a:r>
          </a:p>
          <a:p>
            <a:endParaRPr lang="en-GB">
              <a:latin typeface="Arial"/>
              <a:cs typeface="Calibri Light"/>
            </a:endParaRPr>
          </a:p>
          <a:p>
            <a:endParaRPr lang="en-GB">
              <a:latin typeface="Arial"/>
              <a:cs typeface="Calibri Light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ea typeface="Calibri Ligh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7466643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1884</Words>
  <Application>Microsoft Office PowerPoint</Application>
  <PresentationFormat>Widescreen</PresentationFormat>
  <Paragraphs>152</Paragraphs>
  <Slides>13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Metropolitan</vt:lpstr>
      <vt:lpstr>PowerPoint Presentation</vt:lpstr>
      <vt:lpstr>  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Anthonia Akpan (2026998)</cp:lastModifiedBy>
  <cp:revision>3</cp:revision>
  <dcterms:created xsi:type="dcterms:W3CDTF">2023-10-16T20:07:59Z</dcterms:created>
  <dcterms:modified xsi:type="dcterms:W3CDTF">2023-10-26T10:54:14Z</dcterms:modified>
</cp:coreProperties>
</file>