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s/slide56.xml" ContentType="application/vnd.openxmlformats-officedocument.presentationml.slide+xml"/>
  <Override PartName="/ppt/slides/slide5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s/slide62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  <p:sldId id="318" r:id="rId25"/>
    <p:sldId id="319" r:id="rId26"/>
    <p:sldId id="279" r:id="rId27"/>
    <p:sldId id="267" r:id="rId28"/>
    <p:sldId id="280" r:id="rId29"/>
    <p:sldId id="281" r:id="rId30"/>
    <p:sldId id="268" r:id="rId31"/>
    <p:sldId id="282" r:id="rId32"/>
    <p:sldId id="283" r:id="rId33"/>
    <p:sldId id="285" r:id="rId34"/>
    <p:sldId id="286" r:id="rId35"/>
    <p:sldId id="284" r:id="rId36"/>
    <p:sldId id="263" r:id="rId37"/>
    <p:sldId id="271" r:id="rId38"/>
    <p:sldId id="264" r:id="rId39"/>
    <p:sldId id="265" r:id="rId40"/>
    <p:sldId id="266" r:id="rId41"/>
    <p:sldId id="272" r:id="rId42"/>
    <p:sldId id="269" r:id="rId43"/>
    <p:sldId id="270" r:id="rId44"/>
    <p:sldId id="273" r:id="rId45"/>
    <p:sldId id="276" r:id="rId46"/>
    <p:sldId id="278" r:id="rId47"/>
    <p:sldId id="277" r:id="rId48"/>
    <p:sldId id="274" r:id="rId49"/>
    <p:sldId id="288" r:id="rId50"/>
    <p:sldId id="289" r:id="rId51"/>
    <p:sldId id="287" r:id="rId52"/>
    <p:sldId id="290" r:id="rId53"/>
    <p:sldId id="291" r:id="rId54"/>
    <p:sldId id="292" r:id="rId55"/>
    <p:sldId id="293" r:id="rId56"/>
    <p:sldId id="294" r:id="rId57"/>
    <p:sldId id="295" r:id="rId58"/>
    <p:sldId id="296" r:id="rId59"/>
    <p:sldId id="297" r:id="rId60"/>
    <p:sldId id="298" r:id="rId61"/>
    <p:sldId id="299" r:id="rId62"/>
    <p:sldId id="300" r:id="rId63"/>
    <p:sldId id="301" r:id="rId6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4481065-672F-4A12-B1BE-D0F32C03684B}" type="datetimeFigureOut">
              <a:rPr lang="en-GB" smtClean="0"/>
              <a:pPr/>
              <a:t>14/03/2016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4B6E139-9C00-45E6-8AEF-E1C976692CA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t.aol.co.uk/aol/imageDetails?s_it=imageDetails&amp;query=WILFRID+OWEN&amp;img=http://bluehydrangeas.files.wordpress.com/2006/09/wilfred-owen.jpg&amp;site=&amp;host=http://bluehydrangeas.wordpress.com/2006/09/26/wilfred-owen/&amp;width=97&amp;height=150&amp;thumbUrl=http://images-partners-tbn.google.com/images?q=tbn:dgy27a-gQ3otOM:bluehydrangeas.files.wordpress.com/2006/09/wilfred-owen.jpg&amp;b=image?s_it=topsearchbox.imageDetails&amp;imgsz=&amp;query=WILFRID+OWEN&amp;oreq=239c036c7818c962&amp;imgHeight=1200&amp;imgWidth=778&amp;imgTitle=Wilfred+%3cb%3eOwen%3c/b%3e&amp;imgSize=275848&amp;hostName=bluehydrangeas.wordpress.com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jpeg"/><Relationship Id="rId9" Type="http://schemas.openxmlformats.org/officeDocument/2006/relationships/image" Target="../media/image58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ICWWbGXmINnydM&amp;tbnid=c1k5a_PhUQbp1M:&amp;ved=0CAUQjRw&amp;url=http://jameskwalker.co.uk/blog/tag/loneliness-of-the-long-distance-runner/&amp;ei=KMx0UsrpBcSa0QWu4YGQAg&amp;bvm=bv.55819444,d.d2k&amp;psig=AFQjCNEi0JxjCnn-O1wv69DPWYsxxlN0-g&amp;ust=1383472544388537" TargetMode="Externa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3.jpeg"/><Relationship Id="rId5" Type="http://schemas.openxmlformats.org/officeDocument/2006/relationships/hyperlink" Target="https://www.google.co.uk/imgres?imgurl&amp;imgrefurl=http://www.dailymail.co.uk/news/article-457896/Hazel-Blears-reveals-cameo-role-classic-movie.html&amp;h=0&amp;w=0&amp;sz=1&amp;tbnid=EzAOs1xGX94fGM&amp;tbnh=201&amp;tbnw=251&amp;zoom=1&amp;docid=JlbimTgTQem8NM&amp;ei=x850Uoa1Jqqu0QX3uIDwCw&amp;ved=0CAgQsCU" TargetMode="External"/><Relationship Id="rId4" Type="http://schemas.openxmlformats.org/officeDocument/2006/relationships/image" Target="../media/image62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source=images&amp;cd=&amp;cad=rja&amp;docid=YVYJX-5CiRUOXM&amp;tbnid=yLggk7NiZ0Q9DM:&amp;ved=0CAgQjRwwAA&amp;url=http://www.bbc.co.uk/shropshire/content/articles/2005/04/07/great_salopians_john_osbourne_feature.shtml&amp;ei=Vs10UpbDJ8a60QXpi4DICg&amp;psig=AFQjCNGKwSnCwCGyG1yCqVM6Zd5wh-9AZw&amp;ust=1383472854702831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6.jpeg"/><Relationship Id="rId5" Type="http://schemas.openxmlformats.org/officeDocument/2006/relationships/hyperlink" Target="http://www.google.co.uk/url?sa=i&amp;rct=j&amp;q=&amp;esrc=s&amp;frm=1&amp;source=images&amp;cd=&amp;cad=rja&amp;docid=Vj-gAkeHj-4_VM&amp;tbnid=oXZqj3IwTUT1jM:&amp;ved=0CAUQjRw&amp;url=http://en.wikipedia.org/wiki/Joan_Littlewood&amp;ei=3M10UsPHFabG0QXO44CoDw&amp;bvm=bv.55819444,d.d2k&amp;psig=AFQjCNEHxaLfYq35bif3tLXe2o9UPi1FzQ&amp;ust=1383472968766320" TargetMode="External"/><Relationship Id="rId4" Type="http://schemas.openxmlformats.org/officeDocument/2006/relationships/image" Target="../media/image65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EAc6jcM70Fo46M&amp;tbnid=-sbF0xRfj1elHM:&amp;ved=0CAUQjRw&amp;url=http://en.wikipedia.org/wiki/Tom_Jones_(film)&amp;ei=i9B0UrnSFIW40QXVmYDACg&amp;bvm=bv.55819444,d.d2k&amp;psig=AFQjCNG_XIzamu0p7qQW_tSzqmnZCs_buw&amp;ust=1383473667526828" TargetMode="External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e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jpeg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jpeg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gif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jpeg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hyperlink" Target="http://www.nationalarchives.gov.uk/help-with-your-research/research-guides/birth-marriage-death-england-and-wales/" TargetMode="Externa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hyperlink" Target="http://www.archifdyceredigion.org.uk/catalogue.php" TargetMode="Externa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hyperlink" Target="http://newspapers.library.wales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AHAH 4005 INTRODUCTION TO FIELDWORK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ONE  - PART TWO </a:t>
            </a:r>
          </a:p>
          <a:p>
            <a:r>
              <a:rPr lang="en-GB" dirty="0" smtClean="0"/>
              <a:t>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579071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explore method and approach  - ‘Methodology’ (within the discipline of History/ Medieval History)</a:t>
            </a:r>
          </a:p>
          <a:p>
            <a:endParaRPr lang="en-GB" dirty="0" smtClean="0"/>
          </a:p>
          <a:p>
            <a:pPr marL="137160" indent="0">
              <a:buNone/>
            </a:pPr>
            <a:r>
              <a:rPr lang="en-GB" dirty="0" smtClean="0"/>
              <a:t>Simply:    ‘HOW WE DO HISTORY’:</a:t>
            </a:r>
          </a:p>
          <a:p>
            <a:pPr marL="651510" indent="-514350">
              <a:buAutoNum type="arabicPeriod"/>
            </a:pPr>
            <a:r>
              <a:rPr lang="en-GB" dirty="0" smtClean="0"/>
              <a:t>How we write History</a:t>
            </a:r>
          </a:p>
          <a:p>
            <a:pPr marL="651510" indent="-514350">
              <a:buAutoNum type="arabicPeriod"/>
            </a:pPr>
            <a:r>
              <a:rPr lang="en-GB" dirty="0" smtClean="0"/>
              <a:t>How we record History </a:t>
            </a:r>
          </a:p>
          <a:p>
            <a:pPr marL="651510" indent="-514350">
              <a:buAutoNum type="arabicPeriod"/>
            </a:pPr>
            <a:r>
              <a:rPr lang="en-GB" dirty="0" smtClean="0"/>
              <a:t>How we collect/retrieve/store/ </a:t>
            </a:r>
            <a:r>
              <a:rPr lang="en-GB" b="1" u="sng" dirty="0" smtClean="0"/>
              <a:t>interpret </a:t>
            </a:r>
            <a:r>
              <a:rPr lang="en-GB" dirty="0" smtClean="0"/>
              <a:t>historical fact </a:t>
            </a:r>
          </a:p>
          <a:p>
            <a:pPr marL="651510" indent="-514350"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1783429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Exploring Method and Approach also means awareness of change and HISTORIOGRAPHY, around:</a:t>
            </a:r>
          </a:p>
          <a:p>
            <a:r>
              <a:rPr lang="en-GB" dirty="0" smtClean="0"/>
              <a:t>New facts and information</a:t>
            </a:r>
          </a:p>
          <a:p>
            <a:r>
              <a:rPr lang="en-GB" dirty="0" smtClean="0"/>
              <a:t>New narratives</a:t>
            </a:r>
          </a:p>
          <a:p>
            <a:r>
              <a:rPr lang="en-GB" dirty="0" smtClean="0"/>
              <a:t>New contexts</a:t>
            </a:r>
          </a:p>
          <a:p>
            <a:r>
              <a:rPr lang="en-GB" dirty="0" smtClean="0"/>
              <a:t>New interpretations</a:t>
            </a:r>
          </a:p>
          <a:p>
            <a:r>
              <a:rPr lang="en-GB" dirty="0" smtClean="0"/>
              <a:t>New stresses </a:t>
            </a:r>
          </a:p>
          <a:p>
            <a:r>
              <a:rPr lang="en-GB" b="1" dirty="0" smtClean="0"/>
              <a:t>OR SHOULD I STRESS  ‘DIFFERING’?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08229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4500" y="1700808"/>
            <a:ext cx="5715000" cy="4320480"/>
          </a:xfrm>
        </p:spPr>
      </p:pic>
    </p:spTree>
    <p:extLst>
      <p:ext uri="{BB962C8B-B14F-4D97-AF65-F5344CB8AC3E}">
        <p14:creationId xmlns:p14="http://schemas.microsoft.com/office/powerpoint/2010/main" xmlns="" val="1459383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SOURCES remain key to historical study</a:t>
            </a:r>
          </a:p>
          <a:p>
            <a:r>
              <a:rPr lang="en-GB" dirty="0" smtClean="0"/>
              <a:t>The range and scope of both primary and secondary sources is immense</a:t>
            </a:r>
          </a:p>
          <a:p>
            <a:r>
              <a:rPr lang="en-GB" dirty="0" smtClean="0"/>
              <a:t>‘Hands on’ approach to sources, particularly primary sources, central to AHAH 4005 module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628800"/>
            <a:ext cx="3168352" cy="4464495"/>
          </a:xfrm>
        </p:spPr>
      </p:pic>
    </p:spTree>
    <p:extLst>
      <p:ext uri="{BB962C8B-B14F-4D97-AF65-F5344CB8AC3E}">
        <p14:creationId xmlns:p14="http://schemas.microsoft.com/office/powerpoint/2010/main" xmlns="" val="2628184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-SCOPE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523317"/>
            <a:ext cx="4038600" cy="2679729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1700808"/>
            <a:ext cx="4038600" cy="4320480"/>
          </a:xfrm>
        </p:spPr>
      </p:pic>
    </p:spTree>
    <p:extLst>
      <p:ext uri="{BB962C8B-B14F-4D97-AF65-F5344CB8AC3E}">
        <p14:creationId xmlns:p14="http://schemas.microsoft.com/office/powerpoint/2010/main" xmlns="" val="2501041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PERSONAL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8939" y="1600200"/>
            <a:ext cx="2995122" cy="452596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556792"/>
            <a:ext cx="1695450" cy="2705100"/>
          </a:xfrm>
        </p:spPr>
      </p:pic>
      <p:pic>
        <p:nvPicPr>
          <p:cNvPr id="1026" name="Picture 2" descr="Image result for diaries of soldiers in world war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56992"/>
            <a:ext cx="264604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2197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STUDY OF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Relationship between individual and social surroundings – the way human beings experience the world around them</a:t>
            </a:r>
          </a:p>
          <a:p>
            <a:r>
              <a:rPr lang="en-GB" dirty="0" smtClean="0"/>
              <a:t>Shaping of memory by ideologies, myths and culture – how the world is invested with meaning</a:t>
            </a:r>
          </a:p>
          <a:p>
            <a:r>
              <a:rPr lang="en-GB" dirty="0" smtClean="0"/>
              <a:t>Central is an understanding of the nature of memory  and the conceptualisation of the relationship between ‘memory ‘and ‘history’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57174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‘HISTORY’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Pierre Nora, Editor of </a:t>
            </a:r>
            <a:r>
              <a:rPr lang="en-GB" dirty="0" err="1" smtClean="0"/>
              <a:t>Lieux</a:t>
            </a:r>
            <a:r>
              <a:rPr lang="en-GB" dirty="0" smtClean="0"/>
              <a:t> de Memoire (Sites of Memory) – the impact of ‘History’ as an academic discipline on ‘Memory’ as a continuous narrative of a collective: English version: </a:t>
            </a:r>
            <a:r>
              <a:rPr lang="en-GB" i="1" dirty="0" smtClean="0"/>
              <a:t>Realms of Memory, </a:t>
            </a:r>
            <a:r>
              <a:rPr lang="en-GB" dirty="0" smtClean="0"/>
              <a:t>(New York, 1996-8)</a:t>
            </a:r>
            <a:endParaRPr lang="en-GB" dirty="0"/>
          </a:p>
        </p:txBody>
      </p:sp>
      <p:pic>
        <p:nvPicPr>
          <p:cNvPr id="6" name="Content Placeholder 5" descr="nora_pierre03_bien_spip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700808"/>
            <a:ext cx="3175000" cy="4320480"/>
          </a:xfrm>
        </p:spPr>
      </p:pic>
    </p:spTree>
    <p:extLst>
      <p:ext uri="{BB962C8B-B14F-4D97-AF65-F5344CB8AC3E}">
        <p14:creationId xmlns:p14="http://schemas.microsoft.com/office/powerpoint/2010/main" xmlns="" val="1977240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‘HISTORY’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Tracking historiography and critical reflection against the erosion of the influence of memory within its communal setting</a:t>
            </a:r>
          </a:p>
          <a:p>
            <a:endParaRPr lang="en-GB" dirty="0" smtClean="0"/>
          </a:p>
          <a:p>
            <a:r>
              <a:rPr lang="en-GB" dirty="0" smtClean="0"/>
              <a:t>What remains are ‘the Sites of Memory’ or ‘merely the lingering awareness of memories and traditions that once had social meaning’ Geoffrey </a:t>
            </a:r>
            <a:r>
              <a:rPr lang="en-GB" dirty="0" err="1" smtClean="0"/>
              <a:t>Cubitt</a:t>
            </a:r>
            <a:r>
              <a:rPr lang="en-GB" dirty="0" smtClean="0"/>
              <a:t>,  </a:t>
            </a:r>
            <a:r>
              <a:rPr lang="en-GB" i="1" dirty="0" smtClean="0"/>
              <a:t>History and Memory’ </a:t>
            </a:r>
            <a:r>
              <a:rPr lang="en-GB" dirty="0" smtClean="0"/>
              <a:t>(Manchester, Manchester University Press, 2007), p.47</a:t>
            </a:r>
          </a:p>
          <a:p>
            <a:endParaRPr lang="en-GB" dirty="0"/>
          </a:p>
        </p:txBody>
      </p:sp>
      <p:pic>
        <p:nvPicPr>
          <p:cNvPr id="6" name="Content Placeholder 5" descr="51WIWCvyYA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844824"/>
            <a:ext cx="3312368" cy="4032448"/>
          </a:xfrm>
        </p:spPr>
      </p:pic>
    </p:spTree>
    <p:extLst>
      <p:ext uri="{BB962C8B-B14F-4D97-AF65-F5344CB8AC3E}">
        <p14:creationId xmlns:p14="http://schemas.microsoft.com/office/powerpoint/2010/main" xmlns="" val="2401982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INDIVIDUAL AND SOCIAL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Connection between personal knowledge and  experience, and knowledge acquired as part of the collective</a:t>
            </a:r>
          </a:p>
          <a:p>
            <a:r>
              <a:rPr lang="en-GB" dirty="0" smtClean="0"/>
              <a:t>Individuals remember ‘not as isolated agents but as social beings’ (</a:t>
            </a:r>
            <a:r>
              <a:rPr lang="en-GB" dirty="0" err="1" smtClean="0"/>
              <a:t>Cubitt</a:t>
            </a:r>
            <a:r>
              <a:rPr lang="en-GB" dirty="0" smtClean="0"/>
              <a:t>, p.118)</a:t>
            </a:r>
          </a:p>
          <a:p>
            <a:r>
              <a:rPr lang="en-GB" dirty="0" smtClean="0"/>
              <a:t>‘Individuals remember in ways that are fluctuating and discontinuous, and this reflects the fact that the social environment they inhabit is a complex and shifting one’ (</a:t>
            </a:r>
            <a:r>
              <a:rPr lang="en-GB" dirty="0" err="1" smtClean="0"/>
              <a:t>Cubitt</a:t>
            </a:r>
            <a:r>
              <a:rPr lang="en-GB" dirty="0" smtClean="0"/>
              <a:t>, p.159)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73398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‘Before’ and ‘After’ categorisation of war (e.g. The Great War), part of ‘a shared sense of the general significance of a particular event’ </a:t>
            </a:r>
            <a:r>
              <a:rPr lang="en-GB" dirty="0" err="1" smtClean="0"/>
              <a:t>Ludmilla</a:t>
            </a:r>
            <a:r>
              <a:rPr lang="en-GB" dirty="0" smtClean="0"/>
              <a:t>  </a:t>
            </a:r>
            <a:r>
              <a:rPr lang="en-GB" dirty="0" err="1" smtClean="0"/>
              <a:t>Jordanova</a:t>
            </a:r>
            <a:r>
              <a:rPr lang="en-GB" dirty="0" smtClean="0"/>
              <a:t>,  </a:t>
            </a:r>
            <a:r>
              <a:rPr lang="en-GB" i="1" dirty="0" smtClean="0"/>
              <a:t>History in Practice </a:t>
            </a:r>
            <a:r>
              <a:rPr lang="en-GB" dirty="0" smtClean="0"/>
              <a:t>(London: Arnold, 2000), p.122</a:t>
            </a:r>
            <a:endParaRPr lang="en-GB" dirty="0"/>
          </a:p>
        </p:txBody>
      </p:sp>
      <p:pic>
        <p:nvPicPr>
          <p:cNvPr id="5" name="Content Placeholder 4" descr="imagesCAG8QFW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700808"/>
            <a:ext cx="2664296" cy="4032448"/>
          </a:xfrm>
        </p:spPr>
      </p:pic>
    </p:spTree>
    <p:extLst>
      <p:ext uri="{BB962C8B-B14F-4D97-AF65-F5344CB8AC3E}">
        <p14:creationId xmlns:p14="http://schemas.microsoft.com/office/powerpoint/2010/main" xmlns="" val="5766572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jordanova_ludmill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692696"/>
            <a:ext cx="3024336" cy="5256584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/>
          <a:lstStyle/>
          <a:p>
            <a:r>
              <a:rPr lang="en-GB" dirty="0" smtClean="0"/>
              <a:t>LUDMILLA JORDANOVA, </a:t>
            </a:r>
          </a:p>
          <a:p>
            <a:endParaRPr lang="en-GB" i="1" dirty="0" smtClean="0"/>
          </a:p>
          <a:p>
            <a:r>
              <a:rPr lang="en-GB" i="1" dirty="0" smtClean="0"/>
              <a:t>HISTORY IN PRACTICE, </a:t>
            </a:r>
            <a:r>
              <a:rPr lang="en-GB" dirty="0" smtClean="0"/>
              <a:t>(LONDON: ARNOLD, 2000)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32642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Remembering war or other significant events e.g. The Holocaust, are linked to subsequent actions manifested through points of reference (memorials or museums) </a:t>
            </a:r>
          </a:p>
          <a:p>
            <a:r>
              <a:rPr lang="en-GB" dirty="0" smtClean="0"/>
              <a:t>Interpreting meaning attributed to such points of reference is not straight forward, as meaning given to, and taken from them are multi-layered and can change overtime </a:t>
            </a:r>
          </a:p>
          <a:p>
            <a:r>
              <a:rPr lang="en-GB" dirty="0" smtClean="0"/>
              <a:t>New meaning is brought on by the ‘constant give and take between memorials and viewers ...the responses of viewers to their own world in light of a memorialised past – the consequences of memory’ James Young, </a:t>
            </a:r>
            <a:r>
              <a:rPr lang="en-GB" i="1" dirty="0" smtClean="0"/>
              <a:t>The Texture of Memory </a:t>
            </a:r>
            <a:r>
              <a:rPr lang="en-GB" dirty="0" smtClean="0"/>
              <a:t>(London: Yale, 1993), </a:t>
            </a:r>
            <a:r>
              <a:rPr lang="en-GB" dirty="0" err="1" smtClean="0"/>
              <a:t>p.ix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530258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‘AXES’ OF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James Young refers to:</a:t>
            </a:r>
          </a:p>
          <a:p>
            <a:endParaRPr lang="en-GB" dirty="0" smtClean="0"/>
          </a:p>
          <a:p>
            <a:r>
              <a:rPr lang="en-GB" dirty="0" smtClean="0"/>
              <a:t> ‘the many complicated historical, political, and aesthetic axes on which memory is constructed. For neither memory nor intention is ever monolithic: each depends on the vast array of forces – material, aesthetic, spatial, ideological – converging in one memorial site’</a:t>
            </a:r>
          </a:p>
          <a:p>
            <a:r>
              <a:rPr lang="en-GB" i="1" dirty="0" smtClean="0"/>
              <a:t>The Texture of Memory, </a:t>
            </a:r>
            <a:r>
              <a:rPr lang="en-GB" dirty="0" smtClean="0"/>
              <a:t>p. 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16319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JAMES  YOUNG:</a:t>
            </a:r>
          </a:p>
          <a:p>
            <a:endParaRPr lang="en-GB" dirty="0" smtClean="0"/>
          </a:p>
          <a:p>
            <a:r>
              <a:rPr lang="en-GB" i="1" smtClean="0"/>
              <a:t>THE TEXTURE OF MEMORY: HOLOCAUST MEMORIALS AND MEANING </a:t>
            </a:r>
            <a:r>
              <a:rPr lang="en-GB" smtClean="0"/>
              <a:t>(YALE UNIVERSITY, 1993)</a:t>
            </a:r>
            <a:endParaRPr lang="en-GB" i="1"/>
          </a:p>
        </p:txBody>
      </p:sp>
      <p:pic>
        <p:nvPicPr>
          <p:cNvPr id="5" name="Content Placeholder 4" descr="51hco1Bahk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124744"/>
            <a:ext cx="3509714" cy="4824536"/>
          </a:xfrm>
        </p:spPr>
      </p:pic>
    </p:spTree>
    <p:extLst>
      <p:ext uri="{BB962C8B-B14F-4D97-AF65-F5344CB8AC3E}">
        <p14:creationId xmlns:p14="http://schemas.microsoft.com/office/powerpoint/2010/main" xmlns="" val="1454553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‘MEMORY’ AND ‘IRONY’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66124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Paul </a:t>
            </a:r>
            <a:r>
              <a:rPr lang="en-GB" dirty="0" err="1" smtClean="0"/>
              <a:t>Fussell’s</a:t>
            </a:r>
            <a:r>
              <a:rPr lang="en-GB" dirty="0" smtClean="0"/>
              <a:t> modern classic: </a:t>
            </a:r>
            <a:r>
              <a:rPr lang="en-GB" i="1" dirty="0" smtClean="0"/>
              <a:t>The Great War and Modern Memory </a:t>
            </a:r>
            <a:r>
              <a:rPr lang="en-GB" dirty="0" smtClean="0"/>
              <a:t>(Oxford: OUP, [2nd Edition],1977)</a:t>
            </a:r>
          </a:p>
          <a:p>
            <a:r>
              <a:rPr lang="en-GB" dirty="0" smtClean="0"/>
              <a:t>Through wartime reminiscences of soldier-writers he explores ‘the application of mind and memory to the events of the Great War’ (page 35)</a:t>
            </a:r>
          </a:p>
          <a:p>
            <a:r>
              <a:rPr lang="en-GB" dirty="0" smtClean="0"/>
              <a:t>one dominant form of modern understanding - </a:t>
            </a:r>
            <a:r>
              <a:rPr lang="en-GB" b="1" dirty="0" smtClean="0"/>
              <a:t>IRONY</a:t>
            </a:r>
          </a:p>
          <a:p>
            <a:endParaRPr lang="en-GB" dirty="0"/>
          </a:p>
        </p:txBody>
      </p:sp>
      <p:pic>
        <p:nvPicPr>
          <p:cNvPr id="5" name="Content Placeholder 4" descr="978019502171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660232" y="1628800"/>
            <a:ext cx="2123728" cy="3240360"/>
          </a:xfrm>
        </p:spPr>
      </p:pic>
      <p:pic>
        <p:nvPicPr>
          <p:cNvPr id="1026" name="Picture 2" descr="C:\Users\Sony\Pictures\fussell_pau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73016"/>
            <a:ext cx="2088232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800136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 AND IRONY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Robert Graves, </a:t>
            </a:r>
            <a:r>
              <a:rPr lang="en-GB" i="1" dirty="0" smtClean="0"/>
              <a:t>Goodbye to All That </a:t>
            </a:r>
            <a:r>
              <a:rPr lang="en-GB" dirty="0" smtClean="0"/>
              <a:t>(London: Penguin, 1960 [3</a:t>
            </a:r>
            <a:r>
              <a:rPr lang="en-GB" baseline="30000" dirty="0" smtClean="0"/>
              <a:t>rd</a:t>
            </a:r>
            <a:r>
              <a:rPr lang="en-GB" dirty="0" smtClean="0"/>
              <a:t> Edition]).</a:t>
            </a:r>
          </a:p>
          <a:p>
            <a:r>
              <a:rPr lang="en-GB" dirty="0" smtClean="0"/>
              <a:t>Siegfried Sassoon, </a:t>
            </a:r>
            <a:r>
              <a:rPr lang="en-GB" i="1" dirty="0" smtClean="0"/>
              <a:t>Selected Poems</a:t>
            </a:r>
            <a:r>
              <a:rPr lang="en-GB" dirty="0" smtClean="0"/>
              <a:t> (London: Faber, 1979 [5</a:t>
            </a:r>
            <a:r>
              <a:rPr lang="en-GB" baseline="30000" dirty="0" smtClean="0"/>
              <a:t>th</a:t>
            </a:r>
            <a:r>
              <a:rPr lang="en-GB" dirty="0" smtClean="0"/>
              <a:t> Edition]).</a:t>
            </a:r>
          </a:p>
          <a:p>
            <a:r>
              <a:rPr lang="en-GB" dirty="0" smtClean="0"/>
              <a:t>Edmund Blunden, </a:t>
            </a:r>
            <a:r>
              <a:rPr lang="en-GB" i="1" dirty="0" smtClean="0"/>
              <a:t>The Undertones of War </a:t>
            </a:r>
            <a:r>
              <a:rPr lang="en-GB" dirty="0" smtClean="0"/>
              <a:t>(London:Penguin,1982 [3</a:t>
            </a:r>
            <a:r>
              <a:rPr lang="en-GB" baseline="30000" dirty="0" smtClean="0"/>
              <a:t>rd</a:t>
            </a:r>
            <a:r>
              <a:rPr lang="en-GB" dirty="0" smtClean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robertgraves-778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664296" cy="3744416"/>
          </a:xfrm>
        </p:spPr>
      </p:pic>
    </p:spTree>
    <p:extLst>
      <p:ext uri="{BB962C8B-B14F-4D97-AF65-F5344CB8AC3E}">
        <p14:creationId xmlns:p14="http://schemas.microsoft.com/office/powerpoint/2010/main" xmlns="" val="4130363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‘WAR MEMORY’ AND NEW MEANING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1918 – the ‘before’ and ‘after’ dichotomy (reflecting the contrast between a perceived pre-war idyll and wartime nastiness), and evident in </a:t>
            </a:r>
            <a:r>
              <a:rPr lang="en-GB" dirty="0" err="1" smtClean="0"/>
              <a:t>Fussell’s</a:t>
            </a:r>
            <a:r>
              <a:rPr lang="en-GB" dirty="0" smtClean="0"/>
              <a:t> modern understanding of the war – irony,  highlighted in Samuel </a:t>
            </a:r>
            <a:r>
              <a:rPr lang="en-GB" dirty="0" err="1" smtClean="0"/>
              <a:t>Hyne’s</a:t>
            </a:r>
            <a:r>
              <a:rPr lang="en-GB" dirty="0" smtClean="0"/>
              <a:t> observations:</a:t>
            </a:r>
          </a:p>
          <a:p>
            <a:r>
              <a:rPr lang="en-GB" dirty="0" smtClean="0"/>
              <a:t>A breach ‘in the perceived continuity of history...was the war’s most striking legacy’ </a:t>
            </a:r>
            <a:r>
              <a:rPr lang="en-GB" i="1" dirty="0" smtClean="0"/>
              <a:t>A War Imagined </a:t>
            </a:r>
            <a:r>
              <a:rPr lang="en-GB" dirty="0" smtClean="0"/>
              <a:t>(Pimlico, 1990), p.78</a:t>
            </a:r>
          </a:p>
          <a:p>
            <a:r>
              <a:rPr lang="en-GB" dirty="0" smtClean="0"/>
              <a:t>Perceived discontinuity evolved through collective memory into myths about the war and what it was like</a:t>
            </a:r>
          </a:p>
          <a:p>
            <a:endParaRPr lang="en-GB" dirty="0"/>
          </a:p>
        </p:txBody>
      </p:sp>
      <p:pic>
        <p:nvPicPr>
          <p:cNvPr id="5" name="Content Placeholder 4" descr="51zidunaxqL__SL500_AA300_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38750" y="1772816"/>
            <a:ext cx="2857500" cy="4248472"/>
          </a:xfrm>
        </p:spPr>
      </p:pic>
    </p:spTree>
    <p:extLst>
      <p:ext uri="{BB962C8B-B14F-4D97-AF65-F5344CB8AC3E}">
        <p14:creationId xmlns:p14="http://schemas.microsoft.com/office/powerpoint/2010/main" xmlns="" val="40604037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BRITTAIN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‘it seems to me that the war will make a big division of before and after in the history of the world, almost if not quite as big as the B.C. And A.D. division made by the birth of Christ’.</a:t>
            </a:r>
          </a:p>
          <a:p>
            <a:r>
              <a:rPr lang="en-GB" dirty="0" smtClean="0"/>
              <a:t>Vera </a:t>
            </a:r>
            <a:r>
              <a:rPr lang="en-GB" dirty="0" err="1" smtClean="0"/>
              <a:t>Brittain</a:t>
            </a:r>
            <a:r>
              <a:rPr lang="en-GB" dirty="0" smtClean="0"/>
              <a:t>, </a:t>
            </a:r>
            <a:r>
              <a:rPr lang="en-GB" i="1" dirty="0" smtClean="0"/>
              <a:t>Testament of Youth: An Autobiographical Study of the Years 1900-1925</a:t>
            </a:r>
            <a:r>
              <a:rPr lang="en-GB" dirty="0" smtClean="0"/>
              <a:t> (London: Virago, 1978 [2</a:t>
            </a:r>
            <a:r>
              <a:rPr lang="en-GB" baseline="30000" dirty="0" smtClean="0"/>
              <a:t>nd</a:t>
            </a:r>
            <a:r>
              <a:rPr lang="en-GB" dirty="0" smtClean="0"/>
              <a:t> Edition]).</a:t>
            </a:r>
          </a:p>
          <a:p>
            <a:endParaRPr lang="en-GB" dirty="0"/>
          </a:p>
        </p:txBody>
      </p:sp>
      <p:pic>
        <p:nvPicPr>
          <p:cNvPr id="5" name="Content Placeholder 4" descr="poet-britta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3024336" cy="4392488"/>
          </a:xfrm>
        </p:spPr>
      </p:pic>
    </p:spTree>
    <p:extLst>
      <p:ext uri="{BB962C8B-B14F-4D97-AF65-F5344CB8AC3E}">
        <p14:creationId xmlns:p14="http://schemas.microsoft.com/office/powerpoint/2010/main" xmlns="" val="32262362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Traditional aspects of European culture proved resilient; hence communities after 1918 were able to reach back ‘into their traditional cultural heritage’ and make sense of the war</a:t>
            </a:r>
          </a:p>
          <a:p>
            <a:r>
              <a:rPr lang="en-GB" dirty="0" smtClean="0"/>
              <a:t> Jay Winter, </a:t>
            </a:r>
            <a:r>
              <a:rPr lang="en-GB" i="1" dirty="0" smtClean="0"/>
              <a:t>Sites of Memory, Sites of Mourning: The Great War in European</a:t>
            </a:r>
            <a:r>
              <a:rPr lang="en-GB" dirty="0" smtClean="0"/>
              <a:t> </a:t>
            </a:r>
            <a:r>
              <a:rPr lang="en-GB" i="1" dirty="0" smtClean="0"/>
              <a:t>Cultural History</a:t>
            </a:r>
            <a:r>
              <a:rPr lang="en-GB" dirty="0" smtClean="0"/>
              <a:t> (Cambridge: Cambridge University Press, 1995), p.9.</a:t>
            </a:r>
          </a:p>
          <a:p>
            <a:r>
              <a:rPr lang="en-GB" dirty="0" smtClean="0"/>
              <a:t> </a:t>
            </a:r>
          </a:p>
          <a:p>
            <a:endParaRPr lang="en-GB" dirty="0"/>
          </a:p>
        </p:txBody>
      </p:sp>
      <p:pic>
        <p:nvPicPr>
          <p:cNvPr id="5" name="Content Placeholder 4" descr="Sites-of-Memory-Sites-of-Mourning-978052163988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4849" y="1600200"/>
            <a:ext cx="2885301" cy="4525963"/>
          </a:xfrm>
        </p:spPr>
      </p:pic>
    </p:spTree>
    <p:extLst>
      <p:ext uri="{BB962C8B-B14F-4D97-AF65-F5344CB8AC3E}">
        <p14:creationId xmlns:p14="http://schemas.microsoft.com/office/powerpoint/2010/main" xmlns="" val="12104792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FORWARD...LOOKING BACK!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‘Paul </a:t>
            </a:r>
            <a:r>
              <a:rPr lang="en-GB" dirty="0" err="1" smtClean="0"/>
              <a:t>Fussell’s</a:t>
            </a:r>
            <a:r>
              <a:rPr lang="en-GB" dirty="0" smtClean="0"/>
              <a:t> war generation faced forward to find its answers in modernism...Jay Winter’s turned back to seek neo-classical and romantic solutions from the past. Whereas </a:t>
            </a:r>
            <a:r>
              <a:rPr lang="en-GB" dirty="0" err="1" smtClean="0"/>
              <a:t>Fussell</a:t>
            </a:r>
            <a:r>
              <a:rPr lang="en-GB" dirty="0" smtClean="0"/>
              <a:t> emphasises catastrophe and discontinuity, Winter tends to highlight recovery and continuity’.</a:t>
            </a:r>
          </a:p>
          <a:p>
            <a:r>
              <a:rPr lang="en-GB" dirty="0" smtClean="0"/>
              <a:t>Peter </a:t>
            </a:r>
            <a:r>
              <a:rPr lang="en-GB" dirty="0" err="1" smtClean="0"/>
              <a:t>Hoffenburg</a:t>
            </a:r>
            <a:r>
              <a:rPr lang="en-GB" dirty="0" smtClean="0"/>
              <a:t>, ‘Landscape, Memory and the Australian War Experience, 1915-1918’, </a:t>
            </a:r>
            <a:r>
              <a:rPr lang="en-GB" i="1" dirty="0" smtClean="0"/>
              <a:t>Journal of Contemporary History</a:t>
            </a:r>
            <a:r>
              <a:rPr lang="en-GB" dirty="0" smtClean="0"/>
              <a:t>, (2001), Vol. 36, No. 1, pp. 111-31.</a:t>
            </a:r>
          </a:p>
          <a:p>
            <a:r>
              <a:rPr lang="en-GB" dirty="0" smtClean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2945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SITES OF MEMORY...</a:t>
            </a:r>
            <a:endParaRPr lang="en-GB" dirty="0"/>
          </a:p>
        </p:txBody>
      </p:sp>
      <p:pic>
        <p:nvPicPr>
          <p:cNvPr id="7" name="Content Placeholder 6" descr="2371771357_b23099c438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4828" y="1600200"/>
            <a:ext cx="3023343" cy="4525963"/>
          </a:xfrm>
        </p:spPr>
      </p:pic>
      <p:pic>
        <p:nvPicPr>
          <p:cNvPr id="8" name="Content Placeholder 7" descr="914476_1a46917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xmlns="" val="3553565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‘WAR MEMORY’ AND NEW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Respecting the dead – Pilgrimage, Battlefield Tourism and the search for meaning</a:t>
            </a:r>
          </a:p>
          <a:p>
            <a:r>
              <a:rPr lang="en-GB" dirty="0" smtClean="0"/>
              <a:t>‘Economy of sacrifice’ – those at home and those at the front</a:t>
            </a:r>
          </a:p>
          <a:p>
            <a:r>
              <a:rPr lang="en-GB" dirty="0" smtClean="0"/>
              <a:t>Memory of war was determined by ‘Existing predilections in the cultural, political, religious and communitarian, rather than the other way round’ – Adrian Gregory </a:t>
            </a:r>
            <a:r>
              <a:rPr lang="en-GB" i="1" dirty="0" smtClean="0"/>
              <a:t>The Silence of Memory </a:t>
            </a:r>
            <a:r>
              <a:rPr lang="en-GB" dirty="0" smtClean="0"/>
              <a:t>(Berg,1994), p.5. War memory is fluid in nature constantly shaped by political and economic events, as opposed to shaping events – reflecting Geoffrey </a:t>
            </a:r>
            <a:r>
              <a:rPr lang="en-GB" dirty="0" err="1" smtClean="0"/>
              <a:t>Cubitt’s</a:t>
            </a:r>
            <a:r>
              <a:rPr lang="en-GB" dirty="0" smtClean="0"/>
              <a:t>  shifting environments (see above)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977886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GREGORY</a:t>
            </a:r>
            <a:endParaRPr lang="en-GB" dirty="0"/>
          </a:p>
        </p:txBody>
      </p:sp>
      <p:pic>
        <p:nvPicPr>
          <p:cNvPr id="4" name="Content Placeholder 3" descr="607079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600200"/>
            <a:ext cx="3888432" cy="4997152"/>
          </a:xfrm>
        </p:spPr>
      </p:pic>
    </p:spTree>
    <p:extLst>
      <p:ext uri="{BB962C8B-B14F-4D97-AF65-F5344CB8AC3E}">
        <p14:creationId xmlns:p14="http://schemas.microsoft.com/office/powerpoint/2010/main" xmlns="" val="6762392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 OBSERVATION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Founded in 1937 by anthropologist Tom Harrison et al</a:t>
            </a:r>
          </a:p>
          <a:p>
            <a:r>
              <a:rPr lang="en-GB" dirty="0" smtClean="0"/>
              <a:t>Recorded everyday life in Britain through volunteer observers and open questionnaires – the views of the ‘man in the street’  - from saving habits to the Abdication!</a:t>
            </a:r>
          </a:p>
          <a:p>
            <a:r>
              <a:rPr lang="en-GB" dirty="0" smtClean="0"/>
              <a:t>Helped shaped social policy in Britain</a:t>
            </a:r>
          </a:p>
          <a:p>
            <a:r>
              <a:rPr lang="en-GB" dirty="0" smtClean="0"/>
              <a:t>The archive is housed at the University of Sussex; – re-launched in 1981 after decline </a:t>
            </a:r>
            <a:r>
              <a:rPr lang="en-GB" smtClean="0"/>
              <a:t>in the 1960s</a:t>
            </a:r>
            <a:endParaRPr lang="en-GB" dirty="0"/>
          </a:p>
        </p:txBody>
      </p:sp>
      <p:pic>
        <p:nvPicPr>
          <p:cNvPr id="7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  <p:extLst>
      <p:ext uri="{BB962C8B-B14F-4D97-AF65-F5344CB8AC3E}">
        <p14:creationId xmlns:p14="http://schemas.microsoft.com/office/powerpoint/2010/main" xmlns="" val="31909938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MAPS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617946"/>
            <a:ext cx="4038600" cy="249047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xmlns="" val="40869912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ESTATE MAPS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7209" y="1600200"/>
            <a:ext cx="6749581" cy="4708525"/>
          </a:xfrm>
        </p:spPr>
      </p:pic>
    </p:spTree>
    <p:extLst>
      <p:ext uri="{BB962C8B-B14F-4D97-AF65-F5344CB8AC3E}">
        <p14:creationId xmlns:p14="http://schemas.microsoft.com/office/powerpoint/2010/main" xmlns="" val="21199425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ENCLOSURE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844824"/>
            <a:ext cx="5361384" cy="4392488"/>
          </a:xfrm>
        </p:spPr>
      </p:pic>
    </p:spTree>
    <p:extLst>
      <p:ext uri="{BB962C8B-B14F-4D97-AF65-F5344CB8AC3E}">
        <p14:creationId xmlns:p14="http://schemas.microsoft.com/office/powerpoint/2010/main" xmlns="" val="146293858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 - Photographs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0268" y="1628800"/>
            <a:ext cx="3712464" cy="446449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70264" y="1600200"/>
            <a:ext cx="3394472" cy="4525963"/>
          </a:xfrm>
        </p:spPr>
      </p:pic>
    </p:spTree>
    <p:extLst>
      <p:ext uri="{BB962C8B-B14F-4D97-AF65-F5344CB8AC3E}">
        <p14:creationId xmlns:p14="http://schemas.microsoft.com/office/powerpoint/2010/main" xmlns="" val="18042062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FAMILY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0058" y="1600200"/>
            <a:ext cx="7243884" cy="4708525"/>
          </a:xfrm>
        </p:spPr>
      </p:pic>
    </p:spTree>
    <p:extLst>
      <p:ext uri="{BB962C8B-B14F-4D97-AF65-F5344CB8AC3E}">
        <p14:creationId xmlns:p14="http://schemas.microsoft.com/office/powerpoint/2010/main" xmlns="" val="41952010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639887"/>
            <a:ext cx="8229600" cy="4629150"/>
          </a:xfrm>
        </p:spPr>
      </p:pic>
    </p:spTree>
    <p:extLst>
      <p:ext uri="{BB962C8B-B14F-4D97-AF65-F5344CB8AC3E}">
        <p14:creationId xmlns:p14="http://schemas.microsoft.com/office/powerpoint/2010/main" xmlns="" val="21916536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CARTE DE VISITE/CABINET CARDS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52415" y="1600200"/>
            <a:ext cx="2648169" cy="4525963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1916832"/>
            <a:ext cx="4536504" cy="3816424"/>
          </a:xfrm>
        </p:spPr>
      </p:pic>
    </p:spTree>
    <p:extLst>
      <p:ext uri="{BB962C8B-B14F-4D97-AF65-F5344CB8AC3E}">
        <p14:creationId xmlns:p14="http://schemas.microsoft.com/office/powerpoint/2010/main" xmlns="" val="23624248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on another day…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340768"/>
            <a:ext cx="7920880" cy="5040560"/>
          </a:xfrm>
        </p:spPr>
      </p:pic>
    </p:spTree>
    <p:extLst>
      <p:ext uri="{BB962C8B-B14F-4D97-AF65-F5344CB8AC3E}">
        <p14:creationId xmlns:p14="http://schemas.microsoft.com/office/powerpoint/2010/main" xmlns="" val="57620822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PICTURE POSTCARDS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5000" y="2112962"/>
            <a:ext cx="5334000" cy="3683000"/>
          </a:xfrm>
        </p:spPr>
      </p:pic>
    </p:spTree>
    <p:extLst>
      <p:ext uri="{BB962C8B-B14F-4D97-AF65-F5344CB8AC3E}">
        <p14:creationId xmlns:p14="http://schemas.microsoft.com/office/powerpoint/2010/main" xmlns="" val="26281329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VISUAL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844824"/>
            <a:ext cx="3676972" cy="417646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182377"/>
            <a:ext cx="4038600" cy="3361609"/>
          </a:xfrm>
        </p:spPr>
      </p:pic>
    </p:spTree>
    <p:extLst>
      <p:ext uri="{BB962C8B-B14F-4D97-AF65-F5344CB8AC3E}">
        <p14:creationId xmlns:p14="http://schemas.microsoft.com/office/powerpoint/2010/main" xmlns="" val="20526091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ART</a:t>
            </a:r>
            <a:endParaRPr lang="en-GB"/>
          </a:p>
        </p:txBody>
      </p:sp>
      <p:pic>
        <p:nvPicPr>
          <p:cNvPr id="14339" name="Picture 4" descr="C:\Users\tenbystaff\Pictures\untitled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88950" y="981075"/>
            <a:ext cx="2419350" cy="1885950"/>
          </a:xfrm>
          <a:noFill/>
        </p:spPr>
      </p:pic>
      <p:pic>
        <p:nvPicPr>
          <p:cNvPr id="14340" name="Picture 5" descr="C:\Users\tenbystaff\Pictures\imag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916113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C:\Users\tenbystaff\Pictures\'Stormtroops_Advancing_Under_Gas',_etching_and_aquatint_by_Otto_Dix,_19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412875"/>
            <a:ext cx="3621087" cy="243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2" name="Picture 7" descr="C:\Users\tenbystaff\Pictures\untitl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163" y="3716338"/>
            <a:ext cx="262890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Picture 8" descr="C:\Users\tenbystaff\Pictures\untitl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365625"/>
            <a:ext cx="2447925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8" descr="C:\Users\tenbystaff\Pictures\Travoys_Arriving_with_Wounded_at_a_Dressing-Station_at_Smol,_Macedonia,_September_1916_(1919)_(Art_IWM_ART_2268)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587875"/>
            <a:ext cx="2808288" cy="227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29058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VISUAL</a:t>
            </a:r>
            <a:endParaRPr lang="en-GB" dirty="0"/>
          </a:p>
        </p:txBody>
      </p:sp>
      <p:pic>
        <p:nvPicPr>
          <p:cNvPr id="5" name="Picture 7" descr="DUNSTON_WAR_MEMORIAL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1043608" y="1484784"/>
            <a:ext cx="691276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204219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SOURCES - VISUAL</a:t>
            </a:r>
            <a:endParaRPr lang="en-US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5843" name="Picture 17" descr="1497040561_2da2fdb57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92659"/>
            <a:ext cx="8568952" cy="53487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710287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VISUAL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844824"/>
            <a:ext cx="4248471" cy="417646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520265"/>
            <a:ext cx="4038600" cy="2685833"/>
          </a:xfrm>
        </p:spPr>
      </p:pic>
    </p:spTree>
    <p:extLst>
      <p:ext uri="{BB962C8B-B14F-4D97-AF65-F5344CB8AC3E}">
        <p14:creationId xmlns:p14="http://schemas.microsoft.com/office/powerpoint/2010/main" xmlns="" val="23446923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SOURCES - LITERATURE</a:t>
            </a:r>
            <a:endParaRPr lang="en-US" dirty="0" smtClean="0"/>
          </a:p>
        </p:txBody>
      </p:sp>
      <p:sp>
        <p:nvSpPr>
          <p:cNvPr id="11267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SASSOON AND WILFRED OWEN (1893-1918)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MET AT CRAIGLOCKHART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FREQUENT MEETINGS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COLLABORATED ON SOME WORKS INCLUDING OWEN’S </a:t>
            </a:r>
            <a:r>
              <a:rPr lang="en-GB" altLang="en-US" sz="2000" i="1" smtClean="0"/>
              <a:t>ANTHEM FOR DOOMED YOUTH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i="1" smtClean="0"/>
          </a:p>
          <a:p>
            <a:pPr eaLnBrk="1" hangingPunct="1">
              <a:lnSpc>
                <a:spcPct val="90000"/>
              </a:lnSpc>
            </a:pPr>
            <a:r>
              <a:rPr lang="en-GB" altLang="en-US" sz="2000" smtClean="0"/>
              <a:t>ALSO BY OWEN</a:t>
            </a:r>
            <a:r>
              <a:rPr lang="en-GB" altLang="en-US" sz="2000" i="1" smtClean="0"/>
              <a:t>: DULCE ET DECORUM EST PRO PATRIA MORI; STRANGE MEETING</a:t>
            </a:r>
            <a:endParaRPr lang="en-US" altLang="en-US" sz="2000" i="1" smtClean="0"/>
          </a:p>
        </p:txBody>
      </p:sp>
      <p:pic>
        <p:nvPicPr>
          <p:cNvPr id="11268" name="Picture 7" descr="siegfried_sasso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716463" y="1700213"/>
            <a:ext cx="2376487" cy="2736850"/>
          </a:xfrm>
          <a:noFill/>
        </p:spPr>
      </p:pic>
      <p:pic>
        <p:nvPicPr>
          <p:cNvPr id="11269" name="Picture 9" descr="Wilfred Owe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1863" y="3644900"/>
            <a:ext cx="2232025" cy="265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9089840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SOURCES - LITERATURE</a:t>
            </a:r>
          </a:p>
        </p:txBody>
      </p:sp>
      <p:sp>
        <p:nvSpPr>
          <p:cNvPr id="87045" name="Rectangle 5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 fontScale="925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ISAAC ROSENBERG 1890-1918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POETRY CLOSE TO DAILY REALITY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dirty="0" smtClean="0"/>
              <a:t>‘was to work up the horrifying experiences of war into stuff of immortal poetry’ GIDDINGS, P.52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 i="1" dirty="0" smtClean="0"/>
              <a:t>MARCHING </a:t>
            </a:r>
            <a:r>
              <a:rPr lang="en-GB" sz="2400" dirty="0" smtClean="0"/>
              <a:t>; </a:t>
            </a:r>
            <a:r>
              <a:rPr lang="en-GB" sz="2400" i="1" dirty="0" smtClean="0"/>
              <a:t>BREAK OF DAY IN THE TRENCHES</a:t>
            </a:r>
            <a:r>
              <a:rPr lang="en-GB" sz="2400" dirty="0" smtClean="0"/>
              <a:t>; </a:t>
            </a:r>
            <a:r>
              <a:rPr lang="en-GB" sz="2400" i="1" dirty="0" smtClean="0"/>
              <a:t>DEAD MAN’S DUMP.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dirty="0" smtClean="0"/>
          </a:p>
        </p:txBody>
      </p:sp>
      <p:sp>
        <p:nvSpPr>
          <p:cNvPr id="87046" name="Rectangle 6"/>
          <p:cNvSpPr>
            <a:spLocks noGrp="1" noChangeArrowheads="1"/>
          </p:cNvSpPr>
          <p:nvPr>
            <p:ph sz="half" idx="2"/>
          </p:nvPr>
        </p:nvSpPr>
        <p:spPr/>
        <p:txBody>
          <a:bodyPr rtlCol="0">
            <a:normAutofit fontScale="925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 smtClean="0"/>
          </a:p>
        </p:txBody>
      </p:sp>
      <p:pic>
        <p:nvPicPr>
          <p:cNvPr id="9221" name="Picture 8" descr="Isaac%20Rosenberg%2040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628775"/>
            <a:ext cx="3455987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4268223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CLASSICS</a:t>
            </a:r>
            <a:endParaRPr lang="en-GB" dirty="0"/>
          </a:p>
        </p:txBody>
      </p:sp>
      <p:pic>
        <p:nvPicPr>
          <p:cNvPr id="12291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755650" y="1268413"/>
            <a:ext cx="1704975" cy="2628900"/>
          </a:xfrm>
        </p:spPr>
      </p:pic>
      <p:sp>
        <p:nvSpPr>
          <p:cNvPr id="12292" name="AutoShape 5" descr="Image result for goodbye to all that"/>
          <p:cNvSpPr>
            <a:spLocks noChangeAspect="1" noChangeArrowheads="1"/>
          </p:cNvSpPr>
          <p:nvPr/>
        </p:nvSpPr>
        <p:spPr bwMode="auto">
          <a:xfrm>
            <a:off x="0" y="-1365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3" name="Picture 6" descr="C:\Users\tenbystaff\Pictures\untitl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7950" y="1557338"/>
            <a:ext cx="1905000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8" descr="Image result for journey's en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325" y="1225550"/>
            <a:ext cx="1733550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5" name="AutoShape 10" descr="Image result for testament of youth"/>
          <p:cNvSpPr>
            <a:spLocks noChangeAspect="1" noChangeArrowheads="1"/>
          </p:cNvSpPr>
          <p:nvPr/>
        </p:nvSpPr>
        <p:spPr bwMode="auto">
          <a:xfrm>
            <a:off x="152400" y="158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sp>
        <p:nvSpPr>
          <p:cNvPr id="12296" name="AutoShape 12" descr="Image result for testament of youth"/>
          <p:cNvSpPr>
            <a:spLocks noChangeAspect="1" noChangeArrowheads="1"/>
          </p:cNvSpPr>
          <p:nvPr/>
        </p:nvSpPr>
        <p:spPr bwMode="auto">
          <a:xfrm>
            <a:off x="304800" y="16827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Book Antiqu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Book Antiqu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Book Antiqu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Book Antiqu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Book Antiqu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1800"/>
          </a:p>
        </p:txBody>
      </p:sp>
      <p:pic>
        <p:nvPicPr>
          <p:cNvPr id="12297" name="Picture 13" descr="C:\Users\tenbystaff\Pictures\untitl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288" y="3841750"/>
            <a:ext cx="1704975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14" descr="C:\Users\tenbystaff\Pictures\untitl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875" y="4070350"/>
            <a:ext cx="162877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9" name="Picture 15" descr="C:\Users\tenbystaff\Pictures\untitl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96557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0" name="Picture 16" descr="C:\Users\tenbystaff\Pictures\untitl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25" y="3989388"/>
            <a:ext cx="175260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301" name="Picture 17" descr="C:\Users\tenbystaff\Pictures\untitl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2950" y="1381125"/>
            <a:ext cx="17240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424184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– LITERATURE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700808"/>
            <a:ext cx="3528392" cy="4536504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772816"/>
            <a:ext cx="2952328" cy="4392487"/>
          </a:xfrm>
        </p:spPr>
      </p:pic>
    </p:spTree>
    <p:extLst>
      <p:ext uri="{BB962C8B-B14F-4D97-AF65-F5344CB8AC3E}">
        <p14:creationId xmlns:p14="http://schemas.microsoft.com/office/powerpoint/2010/main" xmlns="" val="326407456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FILM AND DRAMA -  ANGRY YOUNG MEN! AND WOMEN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new realism - breakthroughs in Literature, Drama and Film</a:t>
            </a:r>
          </a:p>
          <a:p>
            <a:r>
              <a:rPr lang="en-GB" dirty="0" smtClean="0"/>
              <a:t>Alan </a:t>
            </a:r>
            <a:r>
              <a:rPr lang="en-GB" dirty="0" err="1" smtClean="0"/>
              <a:t>Sillitoe</a:t>
            </a:r>
            <a:r>
              <a:rPr lang="en-GB" dirty="0" smtClean="0"/>
              <a:t> (Angry Young Man) – </a:t>
            </a:r>
            <a:r>
              <a:rPr lang="en-GB" i="1" dirty="0" smtClean="0"/>
              <a:t>Saturday Night Sunday Morning </a:t>
            </a:r>
            <a:r>
              <a:rPr lang="en-GB" dirty="0" smtClean="0"/>
              <a:t>(1958); </a:t>
            </a:r>
            <a:r>
              <a:rPr lang="en-GB" i="1" dirty="0" smtClean="0"/>
              <a:t>Loneliness of a Long Distance Runner </a:t>
            </a:r>
            <a:r>
              <a:rPr lang="en-GB" dirty="0" smtClean="0"/>
              <a:t>(1959)</a:t>
            </a:r>
          </a:p>
          <a:p>
            <a:r>
              <a:rPr lang="en-GB" i="1" dirty="0" err="1" smtClean="0"/>
              <a:t>Shelagh</a:t>
            </a:r>
            <a:r>
              <a:rPr lang="en-GB" i="1" dirty="0" smtClean="0"/>
              <a:t> Delaney A Taste of Honey (1958)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7" y="1600201"/>
            <a:ext cx="2740179" cy="2620888"/>
          </a:xfrm>
        </p:spPr>
      </p:pic>
      <p:pic>
        <p:nvPicPr>
          <p:cNvPr id="1026" name="Picture 2" descr="http://jameskwalker.co.uk/blog/wp-content/uploads/2012/10/loneliness-cov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2047875" cy="290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8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http://t3.gstatic.com/images?q=tbn:ANd9GcQtR_ovoyWaIQcyDSt3tlwWDx5RUY0odh0gQSPzNgEAxjxQ9t0RGwBGfSfN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3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07682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KITCHEN SINK!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JOHN OSBORNE  - </a:t>
            </a:r>
            <a:r>
              <a:rPr lang="en-GB" i="1" dirty="0" smtClean="0"/>
              <a:t>LOOK BACK IN ANGER (1956)</a:t>
            </a:r>
          </a:p>
          <a:p>
            <a:endParaRPr lang="en-GB" i="1" dirty="0" smtClean="0"/>
          </a:p>
          <a:p>
            <a:r>
              <a:rPr lang="en-GB" dirty="0" smtClean="0"/>
              <a:t>HAROLD PINTER  - </a:t>
            </a:r>
            <a:r>
              <a:rPr lang="en-GB" i="1" dirty="0" smtClean="0"/>
              <a:t>THE CARETAKER (1960); THE SERVANT (1963)</a:t>
            </a:r>
          </a:p>
          <a:p>
            <a:r>
              <a:rPr lang="en-GB" i="1" dirty="0" smtClean="0"/>
              <a:t>JOAN LITTLEWOOD’S – THEATRE WORKSHOP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1412776"/>
            <a:ext cx="2160240" cy="2736304"/>
          </a:xfrm>
        </p:spPr>
      </p:pic>
      <p:pic>
        <p:nvPicPr>
          <p:cNvPr id="2050" name="Picture 2" descr="http://www.bbc.co.uk/shropshire/content/images/2005/04/07/john_osborne_203_203x15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52936"/>
            <a:ext cx="207759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en/2/2f/Joan_Littlewoo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9953" y="3798686"/>
            <a:ext cx="22098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504488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Breakthrough in British film adaptations – Tony Richardson’s ‘Tom Jones’</a:t>
            </a:r>
          </a:p>
          <a:p>
            <a:endParaRPr lang="en-GB" i="1" dirty="0"/>
          </a:p>
          <a:p>
            <a:r>
              <a:rPr lang="en-GB" i="1" dirty="0" smtClean="0"/>
              <a:t>Lindsay Anderson’s ‘If’ – ‘Which side will you be on?’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33124" y="1600200"/>
            <a:ext cx="3268751" cy="4525963"/>
          </a:xfrm>
        </p:spPr>
      </p:pic>
      <p:pic>
        <p:nvPicPr>
          <p:cNvPr id="3074" name="Picture 2" descr="http://upload.wikimedia.org/wikipedia/en/c/ca/Poster_-_Tom_Jones_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400300" cy="273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44524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- EPHEMERA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988840"/>
            <a:ext cx="3960440" cy="396044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1137" y="3034506"/>
            <a:ext cx="2752725" cy="1657350"/>
          </a:xfrm>
        </p:spPr>
      </p:pic>
    </p:spTree>
    <p:extLst>
      <p:ext uri="{BB962C8B-B14F-4D97-AF65-F5344CB8AC3E}">
        <p14:creationId xmlns:p14="http://schemas.microsoft.com/office/powerpoint/2010/main" xmlns="" val="239747852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1. PUBLIC RECORDS:</a:t>
            </a:r>
          </a:p>
          <a:p>
            <a:r>
              <a:rPr lang="en-GB" dirty="0"/>
              <a:t>Records of </a:t>
            </a:r>
            <a:r>
              <a:rPr lang="en-GB" smtClean="0"/>
              <a:t>law court proceedings</a:t>
            </a:r>
            <a:endParaRPr lang="en-GB" dirty="0"/>
          </a:p>
          <a:p>
            <a:r>
              <a:rPr lang="en-GB" dirty="0"/>
              <a:t>Records of births, marriages, and deaths</a:t>
            </a:r>
          </a:p>
          <a:p>
            <a:r>
              <a:rPr lang="en-GB" dirty="0"/>
              <a:t>Statistics regarding population and the economic activity of a country</a:t>
            </a:r>
          </a:p>
          <a:p>
            <a:endParaRPr lang="en-GB" dirty="0" smtClean="0"/>
          </a:p>
          <a:p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1771170"/>
            <a:ext cx="4038600" cy="4184023"/>
          </a:xfrm>
        </p:spPr>
      </p:pic>
    </p:spTree>
    <p:extLst>
      <p:ext uri="{BB962C8B-B14F-4D97-AF65-F5344CB8AC3E}">
        <p14:creationId xmlns:p14="http://schemas.microsoft.com/office/powerpoint/2010/main" xmlns="" val="22613421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2. OFFICIAL RECORDS:</a:t>
            </a:r>
          </a:p>
          <a:p>
            <a:r>
              <a:rPr lang="en-GB" dirty="0" smtClean="0"/>
              <a:t>Records of Local Government</a:t>
            </a:r>
          </a:p>
          <a:p>
            <a:pPr lvl="1"/>
            <a:r>
              <a:rPr lang="en-GB" dirty="0" smtClean="0"/>
              <a:t>County Council/Borough Council/District Council records</a:t>
            </a:r>
          </a:p>
          <a:p>
            <a:pPr lvl="1"/>
            <a:r>
              <a:rPr lang="en-GB" dirty="0" smtClean="0"/>
              <a:t>School Boards/Board of Guardians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844824"/>
            <a:ext cx="3672408" cy="4248472"/>
          </a:xfrm>
        </p:spPr>
      </p:pic>
    </p:spTree>
    <p:extLst>
      <p:ext uri="{BB962C8B-B14F-4D97-AF65-F5344CB8AC3E}">
        <p14:creationId xmlns:p14="http://schemas.microsoft.com/office/powerpoint/2010/main" xmlns="" val="10459723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3. ECCLESIATICAL RECORDS:</a:t>
            </a:r>
          </a:p>
          <a:p>
            <a:r>
              <a:rPr lang="en-GB" dirty="0"/>
              <a:t>Registers of baptisms, marriages and burials </a:t>
            </a:r>
            <a:endParaRPr lang="en-GB" dirty="0" smtClean="0"/>
          </a:p>
          <a:p>
            <a:r>
              <a:rPr lang="en-GB" dirty="0" smtClean="0"/>
              <a:t>Vestry minutes</a:t>
            </a:r>
          </a:p>
          <a:p>
            <a:r>
              <a:rPr lang="en-GB" dirty="0" smtClean="0"/>
              <a:t>Churchwardens</a:t>
            </a:r>
            <a:r>
              <a:rPr lang="en-GB" dirty="0"/>
              <a:t>' accounts</a:t>
            </a:r>
            <a:r>
              <a:rPr lang="en-GB" dirty="0" smtClean="0"/>
              <a:t>,</a:t>
            </a:r>
          </a:p>
          <a:p>
            <a:r>
              <a:rPr lang="en-GB" dirty="0" smtClean="0"/>
              <a:t>Rate </a:t>
            </a:r>
            <a:r>
              <a:rPr lang="en-GB" dirty="0"/>
              <a:t>books </a:t>
            </a:r>
            <a:endParaRPr lang="en-GB" dirty="0" smtClean="0"/>
          </a:p>
          <a:p>
            <a:r>
              <a:rPr lang="en-GB" dirty="0" smtClean="0"/>
              <a:t>Parish tithe maps </a:t>
            </a:r>
            <a:endParaRPr lang="en-GB" b="1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1988840"/>
            <a:ext cx="4060056" cy="3744416"/>
          </a:xfrm>
        </p:spPr>
      </p:pic>
    </p:spTree>
    <p:extLst>
      <p:ext uri="{BB962C8B-B14F-4D97-AF65-F5344CB8AC3E}">
        <p14:creationId xmlns:p14="http://schemas.microsoft.com/office/powerpoint/2010/main" xmlns="" val="132588759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smtClean="0"/>
              <a:t>4. DEPOSITED RECORDS:</a:t>
            </a:r>
          </a:p>
          <a:p>
            <a:r>
              <a:rPr lang="en-GB" dirty="0" smtClean="0"/>
              <a:t>Individual Records – Diaries </a:t>
            </a:r>
            <a:r>
              <a:rPr lang="en-GB" dirty="0" err="1" smtClean="0"/>
              <a:t>etc</a:t>
            </a:r>
            <a:endParaRPr lang="en-GB" dirty="0" smtClean="0"/>
          </a:p>
          <a:p>
            <a:r>
              <a:rPr lang="en-GB" dirty="0" smtClean="0"/>
              <a:t>Institutions or Companies</a:t>
            </a:r>
          </a:p>
          <a:p>
            <a:r>
              <a:rPr lang="en-GB" dirty="0" smtClean="0"/>
              <a:t>Groups and Societies</a:t>
            </a:r>
          </a:p>
          <a:p>
            <a:r>
              <a:rPr lang="en-GB" dirty="0" smtClean="0"/>
              <a:t>Solicitors records</a:t>
            </a:r>
          </a:p>
          <a:p>
            <a:r>
              <a:rPr lang="en-GB" dirty="0" smtClean="0"/>
              <a:t>Newspapers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24475" y="3015456"/>
            <a:ext cx="2686050" cy="1695450"/>
          </a:xfrm>
        </p:spPr>
      </p:pic>
    </p:spTree>
    <p:extLst>
      <p:ext uri="{BB962C8B-B14F-4D97-AF65-F5344CB8AC3E}">
        <p14:creationId xmlns:p14="http://schemas.microsoft.com/office/powerpoint/2010/main" xmlns="" val="14162836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CENSUS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Decennial Census first appeared in 1801</a:t>
            </a:r>
          </a:p>
          <a:p>
            <a:r>
              <a:rPr lang="en-GB" dirty="0" smtClean="0"/>
              <a:t>Aim?: Census/listing of men of fighting age – French/Napoleonic Wars</a:t>
            </a:r>
          </a:p>
          <a:p>
            <a:r>
              <a:rPr lang="en-GB" dirty="0" smtClean="0"/>
              <a:t>Malthusianism and links between population, poverty, famine and disease  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770798"/>
            <a:ext cx="4038600" cy="2184767"/>
          </a:xfrm>
        </p:spPr>
      </p:pic>
    </p:spTree>
    <p:extLst>
      <p:ext uri="{BB962C8B-B14F-4D97-AF65-F5344CB8AC3E}">
        <p14:creationId xmlns:p14="http://schemas.microsoft.com/office/powerpoint/2010/main" xmlns="" val="340211473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CENSUS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1801 CENSUS LINK TO:</a:t>
            </a:r>
          </a:p>
          <a:p>
            <a:r>
              <a:rPr lang="en-GB" dirty="0" smtClean="0"/>
              <a:t>The Legislative:</a:t>
            </a:r>
          </a:p>
          <a:p>
            <a:r>
              <a:rPr lang="en-GB" dirty="0" smtClean="0"/>
              <a:t>Knowledge of Industrial might</a:t>
            </a:r>
          </a:p>
          <a:p>
            <a:r>
              <a:rPr lang="en-GB" dirty="0" smtClean="0"/>
              <a:t>Knowledge of potential military might/defensive capabilities</a:t>
            </a:r>
          </a:p>
          <a:p>
            <a:r>
              <a:rPr lang="en-GB" dirty="0" smtClean="0"/>
              <a:t>Establish population and sustenance needs  </a:t>
            </a:r>
          </a:p>
          <a:p>
            <a:r>
              <a:rPr lang="en-GB" b="1" dirty="0" smtClean="0"/>
              <a:t>IMAGE FROM: </a:t>
            </a:r>
            <a:r>
              <a:rPr lang="en-GB" b="1" dirty="0"/>
              <a:t>LEEDS 1801 CENSUS</a:t>
            </a:r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1428" y="1600200"/>
            <a:ext cx="2612143" cy="4525963"/>
          </a:xfrm>
        </p:spPr>
      </p:pic>
    </p:spTree>
    <p:extLst>
      <p:ext uri="{BB962C8B-B14F-4D97-AF65-F5344CB8AC3E}">
        <p14:creationId xmlns:p14="http://schemas.microsoft.com/office/powerpoint/2010/main" xmlns="" val="61439576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 - EVOLUTION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1801-31  - Statistical head count with enumerators notes (head of households noted)</a:t>
            </a:r>
          </a:p>
          <a:p>
            <a:r>
              <a:rPr lang="en-GB" dirty="0" smtClean="0"/>
              <a:t>1841  - List of all members of household or institution. Name, age, occupation, born in county of residence? </a:t>
            </a:r>
          </a:p>
          <a:p>
            <a:r>
              <a:rPr lang="en-GB" dirty="0" smtClean="0"/>
              <a:t>Image  - 1841 Census (Buckingham Palace)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449671"/>
            <a:ext cx="4038600" cy="2827020"/>
          </a:xfrm>
        </p:spPr>
      </p:pic>
    </p:spTree>
    <p:extLst>
      <p:ext uri="{BB962C8B-B14F-4D97-AF65-F5344CB8AC3E}">
        <p14:creationId xmlns:p14="http://schemas.microsoft.com/office/powerpoint/2010/main" xmlns="" val="27478656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– EVOLUTION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1851 Census expansion: </a:t>
            </a:r>
          </a:p>
          <a:p>
            <a:r>
              <a:rPr lang="en-GB" dirty="0" smtClean="0"/>
              <a:t>Relationship to head of household?</a:t>
            </a:r>
          </a:p>
          <a:p>
            <a:r>
              <a:rPr lang="en-GB" dirty="0" smtClean="0"/>
              <a:t>Marital status ?</a:t>
            </a:r>
          </a:p>
          <a:p>
            <a:r>
              <a:rPr lang="en-GB" dirty="0" smtClean="0"/>
              <a:t>Place of birth?</a:t>
            </a:r>
          </a:p>
          <a:p>
            <a:r>
              <a:rPr lang="en-GB" dirty="0" smtClean="0"/>
              <a:t>Language spoken?</a:t>
            </a:r>
          </a:p>
          <a:p>
            <a:r>
              <a:rPr lang="en-GB" dirty="0" smtClean="0"/>
              <a:t>Are you blind, deaf, dumb?  </a:t>
            </a:r>
          </a:p>
          <a:p>
            <a:r>
              <a:rPr lang="en-GB" b="1" dirty="0" smtClean="0"/>
              <a:t>IMAGE: CENSUS 1851 FROM TWICKENHAM 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528424"/>
            <a:ext cx="4038600" cy="2669514"/>
          </a:xfrm>
        </p:spPr>
      </p:pic>
    </p:spTree>
    <p:extLst>
      <p:ext uri="{BB962C8B-B14F-4D97-AF65-F5344CB8AC3E}">
        <p14:creationId xmlns:p14="http://schemas.microsoft.com/office/powerpoint/2010/main" xmlns="" val="184331506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Census 1851 (Sunday 30th March):</a:t>
            </a:r>
          </a:p>
          <a:p>
            <a:r>
              <a:rPr lang="en-GB" dirty="0" smtClean="0"/>
              <a:t>Survey of all places of worship – Anglican; Nonconformist; Roman Catholic; Jewish</a:t>
            </a:r>
          </a:p>
          <a:p>
            <a:r>
              <a:rPr lang="en-GB" dirty="0" smtClean="0"/>
              <a:t>Snapshot of attendance and hence religious belief</a:t>
            </a:r>
          </a:p>
          <a:p>
            <a:r>
              <a:rPr lang="en-GB" dirty="0" smtClean="0"/>
              <a:t>‘Hit and </a:t>
            </a:r>
            <a:r>
              <a:rPr lang="en-GB" dirty="0" err="1" smtClean="0"/>
              <a:t>miss’</a:t>
            </a:r>
            <a:r>
              <a:rPr lang="en-GB" dirty="0" smtClean="0"/>
              <a:t> prone to optimistic returns</a:t>
            </a:r>
          </a:p>
          <a:p>
            <a:r>
              <a:rPr lang="en-GB" dirty="0" smtClean="0"/>
              <a:t>At TNA Kew – HO 129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xmlns="" val="412290325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- 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1871 – Are you an imbecile, idiot, lunatic?</a:t>
            </a:r>
          </a:p>
          <a:p>
            <a:r>
              <a:rPr lang="en-GB" dirty="0" smtClean="0"/>
              <a:t>1881/1891 – Language spoken?</a:t>
            </a:r>
          </a:p>
          <a:p>
            <a:r>
              <a:rPr lang="en-GB" dirty="0" smtClean="0"/>
              <a:t>1891 – Employer? Employee ? Number of rooms occupied?</a:t>
            </a:r>
          </a:p>
          <a:p>
            <a:r>
              <a:rPr lang="en-GB" dirty="0" smtClean="0"/>
              <a:t>1911 – onus around the head of household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1844824"/>
            <a:ext cx="4038600" cy="3960439"/>
          </a:xfrm>
        </p:spPr>
      </p:pic>
    </p:spTree>
    <p:extLst>
      <p:ext uri="{BB962C8B-B14F-4D97-AF65-F5344CB8AC3E}">
        <p14:creationId xmlns:p14="http://schemas.microsoft.com/office/powerpoint/2010/main" xmlns="" val="170225847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1961 – Questions on Qualifications; on Migration; on household tenure?</a:t>
            </a:r>
            <a:endParaRPr lang="en-GB" dirty="0"/>
          </a:p>
          <a:p>
            <a:r>
              <a:rPr lang="en-GB" dirty="0" smtClean="0"/>
              <a:t>1991 – Questions on Ethnic grouping?</a:t>
            </a:r>
          </a:p>
          <a:p>
            <a:r>
              <a:rPr lang="en-GB" dirty="0" smtClean="0"/>
              <a:t>2001 – Questions on civil partnerships?</a:t>
            </a:r>
          </a:p>
          <a:p>
            <a:r>
              <a:rPr lang="en-GB" dirty="0" smtClean="0"/>
              <a:t>100 YEAR RULE!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38750" y="2653506"/>
            <a:ext cx="2857500" cy="2419350"/>
          </a:xfrm>
        </p:spPr>
      </p:pic>
    </p:spTree>
    <p:extLst>
      <p:ext uri="{BB962C8B-B14F-4D97-AF65-F5344CB8AC3E}">
        <p14:creationId xmlns:p14="http://schemas.microsoft.com/office/powerpoint/2010/main" xmlns="" val="7746483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Births , Marriages, Deaths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1837 – Mandatory register of B,M,D, in England and Wales. Onus on registrars</a:t>
            </a:r>
          </a:p>
          <a:p>
            <a:r>
              <a:rPr lang="en-GB" dirty="0" smtClean="0"/>
              <a:t>1870 – still up to 10% of births not registered </a:t>
            </a:r>
          </a:p>
          <a:p>
            <a:r>
              <a:rPr lang="en-GB" dirty="0" smtClean="0"/>
              <a:t>1875 – compulsory registration more rigorous. Those present required to report  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2500" y="1700808"/>
            <a:ext cx="3810000" cy="4248472"/>
          </a:xfrm>
        </p:spPr>
      </p:pic>
    </p:spTree>
    <p:extLst>
      <p:ext uri="{BB962C8B-B14F-4D97-AF65-F5344CB8AC3E}">
        <p14:creationId xmlns:p14="http://schemas.microsoft.com/office/powerpoint/2010/main" xmlns="" val="139649033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Births, Marriages, and Deaths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to find, try:</a:t>
            </a:r>
          </a:p>
          <a:p>
            <a:r>
              <a:rPr lang="en-GB" dirty="0" smtClean="0"/>
              <a:t>The National Archives:</a:t>
            </a:r>
          </a:p>
          <a:p>
            <a:r>
              <a:rPr lang="en-GB" dirty="0">
                <a:hlinkClick r:id="rId2"/>
              </a:rPr>
              <a:t>http://www.nationalarchives.gov.uk/help-with-your-research/research-guides/birth-marriage-death-england-and-wales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78038" y="3499499"/>
            <a:ext cx="1778924" cy="727364"/>
          </a:xfrm>
        </p:spPr>
      </p:pic>
    </p:spTree>
    <p:extLst>
      <p:ext uri="{BB962C8B-B14F-4D97-AF65-F5344CB8AC3E}">
        <p14:creationId xmlns:p14="http://schemas.microsoft.com/office/powerpoint/2010/main" xmlns="" val="75772393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Births, Marriages, Deaths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txBody>
          <a:bodyPr>
            <a:normAutofit/>
          </a:bodyPr>
          <a:lstStyle/>
          <a:p>
            <a:r>
              <a:rPr lang="en-GB" dirty="0" smtClean="0"/>
              <a:t>Try:</a:t>
            </a:r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www.archifdyceredigion.org.uk/catalogue.php</a:t>
            </a:r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9" y="1772816"/>
            <a:ext cx="4032448" cy="4248471"/>
          </a:xfrm>
        </p:spPr>
      </p:pic>
    </p:spTree>
    <p:extLst>
      <p:ext uri="{BB962C8B-B14F-4D97-AF65-F5344CB8AC3E}">
        <p14:creationId xmlns:p14="http://schemas.microsoft.com/office/powerpoint/2010/main" xmlns="" val="305477224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NEWSPAPERS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Try the National Library website: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http://newspapers.library.wales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</a:t>
            </a:r>
            <a:r>
              <a:rPr lang="en-GB" dirty="0"/>
              <a:t>available from Ceredigion Archives are local </a:t>
            </a:r>
            <a:r>
              <a:rPr lang="en-GB" dirty="0" smtClean="0"/>
              <a:t>newspapers:</a:t>
            </a:r>
          </a:p>
          <a:p>
            <a:r>
              <a:rPr lang="en-GB" dirty="0" smtClean="0"/>
              <a:t> </a:t>
            </a:r>
            <a:r>
              <a:rPr lang="en-GB" i="1" dirty="0"/>
              <a:t>The Cardigan and </a:t>
            </a:r>
            <a:r>
              <a:rPr lang="en-GB" i="1" dirty="0" err="1"/>
              <a:t>Tivyside</a:t>
            </a:r>
            <a:r>
              <a:rPr lang="en-GB" i="1" dirty="0"/>
              <a:t> Advertiser</a:t>
            </a:r>
            <a:r>
              <a:rPr lang="en-GB" dirty="0"/>
              <a:t> (1866-date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and various issues of the </a:t>
            </a:r>
            <a:r>
              <a:rPr lang="en-GB" i="1" dirty="0"/>
              <a:t>Cambrian News </a:t>
            </a:r>
            <a:r>
              <a:rPr lang="en-GB" dirty="0"/>
              <a:t>(from 1871 -date, with gaps!)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and </a:t>
            </a:r>
            <a:r>
              <a:rPr lang="en-GB" dirty="0"/>
              <a:t>the </a:t>
            </a:r>
            <a:r>
              <a:rPr lang="en-GB" i="1" dirty="0"/>
              <a:t>Cardigan Bay Visitor</a:t>
            </a:r>
            <a:r>
              <a:rPr lang="en-GB" dirty="0"/>
              <a:t> (1890, 1905-1907).</a:t>
            </a:r>
            <a:br>
              <a:rPr lang="en-GB" dirty="0"/>
            </a:b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1137" y="3029744"/>
            <a:ext cx="2752725" cy="1666875"/>
          </a:xfrm>
        </p:spPr>
      </p:pic>
    </p:spTree>
    <p:extLst>
      <p:ext uri="{BB962C8B-B14F-4D97-AF65-F5344CB8AC3E}">
        <p14:creationId xmlns:p14="http://schemas.microsoft.com/office/powerpoint/2010/main" xmlns="" val="4925004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296</TotalTime>
  <Words>1959</Words>
  <Application>Microsoft Office PowerPoint</Application>
  <PresentationFormat>On-screen Show (4:3)</PresentationFormat>
  <Paragraphs>221</Paragraphs>
  <Slides>63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4" baseType="lpstr">
      <vt:lpstr>Apex</vt:lpstr>
      <vt:lpstr>AHAH 4005 INTRODUCTION TO FIELDWORK</vt:lpstr>
      <vt:lpstr>AIMS</vt:lpstr>
      <vt:lpstr>CHANGE</vt:lpstr>
      <vt:lpstr>SOURCES</vt:lpstr>
      <vt:lpstr>SOURCES</vt:lpstr>
      <vt:lpstr>SOURCES -SCOPE</vt:lpstr>
      <vt:lpstr>SOURCES - PERSONAL</vt:lpstr>
      <vt:lpstr>THE STUDY OF MEMORY</vt:lpstr>
      <vt:lpstr>‘MEMORY’ AND ‘HISTORY’</vt:lpstr>
      <vt:lpstr>‘MEMORY’ AND ‘HISTORY’</vt:lpstr>
      <vt:lpstr>INDIVIDUAL AND SOCIAL MEMORY</vt:lpstr>
      <vt:lpstr>‘MEMORY’ AND WAR</vt:lpstr>
      <vt:lpstr>Slide 13</vt:lpstr>
      <vt:lpstr>‘MEMORY’ AND WAR</vt:lpstr>
      <vt:lpstr>THE ‘AXES’ OF MEMORY</vt:lpstr>
      <vt:lpstr>Slide 16</vt:lpstr>
      <vt:lpstr>‘MEMORY’ AND ‘IRONY’</vt:lpstr>
      <vt:lpstr>WAR AND IRONY</vt:lpstr>
      <vt:lpstr>‘WAR MEMORY’ AND NEW MEANING </vt:lpstr>
      <vt:lpstr>BRITTAIN</vt:lpstr>
      <vt:lpstr>CRITIQUE</vt:lpstr>
      <vt:lpstr>LOOKING FORWARD...LOOKING BACK!</vt:lpstr>
      <vt:lpstr>SITES OF MEMORY...</vt:lpstr>
      <vt:lpstr>‘WAR MEMORY’ AND NEW MEANING</vt:lpstr>
      <vt:lpstr>GREGORY</vt:lpstr>
      <vt:lpstr>MASS OBSERVATION</vt:lpstr>
      <vt:lpstr>SOURCES - MAPS</vt:lpstr>
      <vt:lpstr>ESTATE MAPS</vt:lpstr>
      <vt:lpstr>ENCLOSURE</vt:lpstr>
      <vt:lpstr>Sources  - Photographs</vt:lpstr>
      <vt:lpstr>THE FAMILY</vt:lpstr>
      <vt:lpstr>SCENES</vt:lpstr>
      <vt:lpstr>CARTE DE VISITE/CABINET CARDS</vt:lpstr>
      <vt:lpstr>And on another day…</vt:lpstr>
      <vt:lpstr>PICTURE POSTCARDS</vt:lpstr>
      <vt:lpstr>SOURCES - VISUAL</vt:lpstr>
      <vt:lpstr>ART</vt:lpstr>
      <vt:lpstr>SOURCES - VISUAL</vt:lpstr>
      <vt:lpstr>SOURCES - VISUAL</vt:lpstr>
      <vt:lpstr>SOURCES - VISUAL</vt:lpstr>
      <vt:lpstr>SOURCES - LITERATURE</vt:lpstr>
      <vt:lpstr>SOURCES - LITERATURE</vt:lpstr>
      <vt:lpstr>THE CLASSICS</vt:lpstr>
      <vt:lpstr>SOURCES – LITERATURE </vt:lpstr>
      <vt:lpstr>FILM AND DRAMA -  ANGRY YOUNG MEN! AND WOMEN</vt:lpstr>
      <vt:lpstr>KITCHEN SINK!</vt:lpstr>
      <vt:lpstr>IF!</vt:lpstr>
      <vt:lpstr>SOURCES - EPHEMERA</vt:lpstr>
      <vt:lpstr>TYPES</vt:lpstr>
      <vt:lpstr>TYPES</vt:lpstr>
      <vt:lpstr>TYPES</vt:lpstr>
      <vt:lpstr>TYPES</vt:lpstr>
      <vt:lpstr>THE CENSUS</vt:lpstr>
      <vt:lpstr>THE CENSUS</vt:lpstr>
      <vt:lpstr>CENSUS  - EVOLUTION </vt:lpstr>
      <vt:lpstr>CENSUS – EVOLUTION </vt:lpstr>
      <vt:lpstr>RELIGION </vt:lpstr>
      <vt:lpstr>CENSUS - EVOLUTION</vt:lpstr>
      <vt:lpstr>CENSUS EVOLUTION</vt:lpstr>
      <vt:lpstr>Births , Marriages, Deaths</vt:lpstr>
      <vt:lpstr>Births, Marriages, and Deaths</vt:lpstr>
      <vt:lpstr>Births, Marriages, Deaths </vt:lpstr>
      <vt:lpstr>NEWSPAPERS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AHAH 4005 INTRODUCTION TO FIELDWORK</dc:title>
  <dc:creator>Lester Mason</dc:creator>
  <cp:lastModifiedBy>sh019</cp:lastModifiedBy>
  <cp:revision>32</cp:revision>
  <dcterms:created xsi:type="dcterms:W3CDTF">2016-01-05T16:06:04Z</dcterms:created>
  <dcterms:modified xsi:type="dcterms:W3CDTF">2016-03-14T11:09:59Z</dcterms:modified>
</cp:coreProperties>
</file>