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66" r:id="rId6"/>
    <p:sldId id="267" r:id="rId7"/>
    <p:sldId id="268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9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43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A7F91-16A8-4206-8D6F-E017E2021D90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E1395-E137-4100-AC76-EE15B00F6C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62130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A7F91-16A8-4206-8D6F-E017E2021D90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0D4E1395-E137-4100-AC76-EE15B00F6C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9076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A7F91-16A8-4206-8D6F-E017E2021D90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E1395-E137-4100-AC76-EE15B00F6C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07731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A7F91-16A8-4206-8D6F-E017E2021D90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E1395-E137-4100-AC76-EE15B00F6C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48648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A7F91-16A8-4206-8D6F-E017E2021D90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E1395-E137-4100-AC76-EE15B00F6C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80719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A7F91-16A8-4206-8D6F-E017E2021D90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E1395-E137-4100-AC76-EE15B00F6C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13244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A7F91-16A8-4206-8D6F-E017E2021D90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E1395-E137-4100-AC76-EE15B00F6C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0912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A7F91-16A8-4206-8D6F-E017E2021D90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E1395-E137-4100-AC76-EE15B00F6C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56838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A7F91-16A8-4206-8D6F-E017E2021D90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E1395-E137-4100-AC76-EE15B00F6C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3402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A7F91-16A8-4206-8D6F-E017E2021D90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E1395-E137-4100-AC76-EE15B00F6C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99269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A7F91-16A8-4206-8D6F-E017E2021D90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E1395-E137-4100-AC76-EE15B00F6C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3054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A7F91-16A8-4206-8D6F-E017E2021D90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E1395-E137-4100-AC76-EE15B00F6C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675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A7F91-16A8-4206-8D6F-E017E2021D90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E1395-E137-4100-AC76-EE15B00F6C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76552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A7F91-16A8-4206-8D6F-E017E2021D90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E1395-E137-4100-AC76-EE15B00F6C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72400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A7F91-16A8-4206-8D6F-E017E2021D90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E1395-E137-4100-AC76-EE15B00F6C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0822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A7F91-16A8-4206-8D6F-E017E2021D90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E1395-E137-4100-AC76-EE15B00F6C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0878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3A7F91-16A8-4206-8D6F-E017E2021D90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4E1395-E137-4100-AC76-EE15B00F6C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2752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13A7F91-16A8-4206-8D6F-E017E2021D90}" type="datetimeFigureOut">
              <a:rPr lang="en-GB" smtClean="0"/>
              <a:t>29/04/2024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0D4E1395-E137-4100-AC76-EE15B00F6C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541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emrush.com/lp/myterms-competitive-research/en/?kw=%2Bhow%20%2Bto%20%2Bfind%20%2Bcompetitor%20%2Bbusiness&amp;cmp=Core12_SRCH_Competitors_Research_BING&amp;label=competitors_research&amp;Network=o&amp;Device=c&amp;utm_content=&amp;kwid=kwd-81913885249433:loc-188&amp;cmpid=554222773&amp;agpid=1310618297775870&amp;BU=MR&amp;extid=&amp;adpos=&amp;msclkid=88dcb17c60ed1fd40fffd75fbed5c421&amp;utm_source=bing&amp;utm_medium=cpc&amp;utm_campaign=Core12_SRCH_Competitors_Research_BING&amp;utm_term=%2Bhow%20%2Bto%20%2Bfind%20%2Bcompetitor%20%2Bbusiness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ing.com/ck/a?!&amp;&amp;p=178e8084e4a4181eJmltdHM9MTcxNDM0ODgwMCZpZ3VpZD0wYWI0MjY5Ni00ZmRiLTY0ZDctMDMzOC0zMmU2NGU2MDY1NjImaW5zaWQ9NTE1Mw&amp;ptn=3&amp;ver=2&amp;hsh=3&amp;fclid=0ab42696-4fdb-64d7-0338-32e64e606562&amp;psq=developing+innovation+aND+CREATIVITY+FOR+BUSINESS+ADVANTAGE+Proposed+solution(Product%2fService&amp;u=a1aHR0cHM6Ly93d3cuaGFydmFyZGJ1c2luZXNzLm9yZy9maXZlLXN0ZXBzLXRvLWltcGxlbWVudGluZy1pbm5vdmF0aW9uLw&amp;ntb=1" TargetMode="External"/><Relationship Id="rId3" Type="http://schemas.openxmlformats.org/officeDocument/2006/relationships/hyperlink" Target="https://www.bing.com/ck/a?!&amp;&amp;p=95f525123f638103JmltdHM9MTcxNDM0ODgwMCZpZ3VpZD0wYWI0MjY5Ni00ZmRiLTY0ZDctMDMzOC0zMmU2NGU2MDY1NjImaW5zaWQ9NTIyMw&amp;ptn=3&amp;ver=2&amp;hsh=3&amp;fclid=0ab42696-4fdb-64d7-0338-32e64e606562&amp;psq=developing+innovation+aND+CREATIVITY++FOR+BUSINESS+ADVANTAGE+&amp;u=a1aHR0cHM6Ly9kaWdpdGFsbGVhZGVyc2hpcC5jb20vYmxvZy9jcmVhdGl2aXR5LWFuZC1pbm5vdmF0aW9uLWluLWEtYnVzaW5lc3MtZW52aXJvbm1lbnQv&amp;ntb=1" TargetMode="External"/><Relationship Id="rId7" Type="http://schemas.openxmlformats.org/officeDocument/2006/relationships/hyperlink" Target="https://www.bing.com/ck/a?!&amp;&amp;p=25694a352e154a73JmltdHM9MTcxNDM0ODgwMCZpZ3VpZD0wYWI0MjY5Ni00ZmRiLTY0ZDctMDMzOC0zMmU2NGU2MDY1NjImaW5zaWQ9NTE3OA&amp;ptn=3&amp;ver=2&amp;hsh=3&amp;fclid=0ab42696-4fdb-64d7-0338-32e64e606562&amp;psq=developing+innovation+aND+CREATIVITY+FOR+BUSINESS+ADVANTAGE+highlights+of+market+and+competitive+analysis&amp;u=a1aHR0cHM6Ly93d3cuc2NpZW5jZWRpcmVjdC5jb20vc2NpZW5jZS9hcnRpY2xlL3BpaS9TMDAxOTg1MDExMTAwMTYzNQ&amp;ntb=1" TargetMode="External"/><Relationship Id="rId2" Type="http://schemas.openxmlformats.org/officeDocument/2006/relationships/hyperlink" Target="https://www.semrush.com/lp/myterms-competitive-research/en/?kw=%2Bhow%20%2Bto%20%2Bfind%20%2Bcompetitor%20%2Bbusiness&amp;cmp=Core12_SRCH_Competitors_Research_BING&amp;label=competitors_research&amp;Network=o&amp;Device=c&amp;utm_content=&amp;kwid=kwd-81913885249433:loc-188&amp;cmpid=554222773&amp;agpid=1310618297775870&amp;BU=MR&amp;extid=&amp;adpos=&amp;msclkid=88dcb17c60ed1fd40fffd75fbed5c421&amp;utm_source=bing&amp;utm_medium=cpc&amp;utm_campaign=Core12_SRCH_Competitors_Research_BING&amp;utm_term=%2Bhow%20%2Bto%20%2Bfind%20%2Bcompetitor%20%2Bbusines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ing.com/ck/a?!&amp;&amp;p=65cdc9a637d4e522JmltdHM9MTcxNDM0ODgwMCZpZ3VpZD0wYWI0MjY5Ni00ZmRiLTY0ZDctMDMzOC0zMmU2NGU2MDY1NjImaW5zaWQ9NTI0Ng&amp;ptn=3&amp;ver=2&amp;hsh=3&amp;fclid=0ab42696-4fdb-64d7-0338-32e64e606562&amp;psq=developing+innovation+aND+CREATIVITY+FOR+BUSINESS+ADVANTAGE+competition+and+differentiation&amp;u=a1aHR0cHM6Ly93d3cuZm9yYmVzLmNvbS9zaXRlcy9mb3JiZXNjb21tdW5pY2F0aW9uc2NvdW5jaWwvMjAyMi8xMC8wMy90aGUtcm9sZS1vZi1pbm5vdmF0aW5nLWluLWNvbXBldGl0aXZlLXN1Y2Nlc3MtYW5kLWhvdy10by1kby1pdC8&amp;ntb=1" TargetMode="External"/><Relationship Id="rId5" Type="http://schemas.openxmlformats.org/officeDocument/2006/relationships/hyperlink" Target="https://www.bing.com/ck/a?!&amp;&amp;p=38a6c859c963d2fdJmltdHM9MTcxNDM0ODgwMCZpZ3VpZD0wYWI0MjY5Ni00ZmRiLTY0ZDctMDMzOC0zMmU2NGU2MDY1NjImaW5zaWQ9NTIxOA&amp;ptn=3&amp;ver=2&amp;hsh=3&amp;fclid=0ab42696-4fdb-64d7-0338-32e64e606562&amp;psq=developing+innovation+aND+CREATIVITY++FOR+BUSINESS+ADVANTAGE+leaRNINGS+AND+FUTURE+BENEFITS&amp;u=a1aHR0cHM6Ly93d3cuaW1kLm9yZy9yZWZsZWN0aW9ucy9pbm5vdmF0aW9uLWluLWJ1c2luZXNzLWltcG9ydGFuY2UtYmVuZWZpdHMtZXhhbXBsZXMv&amp;ntb=1" TargetMode="External"/><Relationship Id="rId10" Type="http://schemas.openxmlformats.org/officeDocument/2006/relationships/hyperlink" Target="https://www.bing.com/ck/a?!&amp;&amp;p=8d75bb0ba264a961JmltdHM9MTcxNDM0ODgwMCZpZ3VpZD0wYWI0MjY5Ni00ZmRiLTY0ZDctMDMzOC0zMmU2NGU2MDY1NjImaW5zaWQ9NTIxNw&amp;ptn=3&amp;ver=2&amp;hsh=3&amp;fclid=0ab42696-4fdb-64d7-0338-32e64e606562&amp;psq=virtual+personal+styling+services+what+it+is&amp;u=a1aHR0cHM6Ly93d3cubWFyY2lhY3Jpdm9yb3QuY29tL2pvdXJuYWwvd2hhdC1pcy12aXJ0dWFsLXN0eWxpbmctYW5kLWhvdy1kb2VzLWl0LXdvcms&amp;ntb=1" TargetMode="External"/><Relationship Id="rId4" Type="http://schemas.openxmlformats.org/officeDocument/2006/relationships/hyperlink" Target="https://www.bing.com/ck/a?!&amp;&amp;p=e23de04ec7f04721JmltdHM9MTcxNDM0ODgwMCZpZ3VpZD0wYWI0MjY5Ni00ZmRiLTY0ZDctMDMzOC0zMmU2NGU2MDY1NjImaW5zaWQ9NTI2MQ&amp;ptn=3&amp;ver=2&amp;hsh=3&amp;fclid=0ab42696-4fdb-64d7-0338-32e64e606562&amp;psq=developing+innovation+aND+CREATIVITY++FOR+BUSINESS+ADVANTAGE++marketing+strategy&amp;u=a1aHR0cHM6Ly93d3cubWNraW5zZXkuY29tL2NhcGFiaWxpdGllcy9ncm93dGgtbWFya2V0aW5nLWFuZC1zYWxlcy9vdXItaW5zaWdodHMvdGhlLW1hcmtldGluZy1yZWNpcGUtZm9yLWdyb3d0aC1jcmVhdGl2aXR5LWRhdGEtYW5kLXJlbGF0aW9uc2hpcHM&amp;ntb=1" TargetMode="External"/><Relationship Id="rId9" Type="http://schemas.openxmlformats.org/officeDocument/2006/relationships/hyperlink" Target="https://www.harvardbusiness.org/five-steps-to-implementing-innovatio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58348C3-6249-4952-AA86-C63DB35EA9F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E6174AD-DBB0-43E6-98C2-738DB3A1524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59100" y="-4763"/>
            <a:ext cx="5014912" cy="6862763"/>
            <a:chOff x="2928938" y="-4763"/>
            <a:chExt cx="5014912" cy="6862763"/>
          </a:xfrm>
        </p:grpSpPr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50A59800-3661-4778-9D8A-F816C85C41D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7A810977-C816-4698-B7E7-0E6BDED794A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181E4B1B-2437-4A14-8927-817FC7AED67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3F98AD26-9FF7-44EA-B876-9C857F8ED97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32EBB12A-A9CE-446F-9462-15DAC0D0FA5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85925599-F99B-48E5-A384-76136C0818B7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145F1E1-2EB3-CA79-31C7-82F4EB702A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48299" y="1380068"/>
            <a:ext cx="6054723" cy="261619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700"/>
              <a:t>Developing Innovation and Creativity for Business Advantage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CA49B4-FB8B-42C6-D93E-06618C09CA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36254" y="3996267"/>
            <a:ext cx="5166768" cy="138853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200" dirty="0"/>
              <a:t>Student name:Donatas </a:t>
            </a:r>
            <a:r>
              <a:rPr lang="en-GB" sz="1200" dirty="0" err="1"/>
              <a:t>Keliauskas</a:t>
            </a:r>
            <a:endParaRPr lang="en-GB" sz="1200" dirty="0"/>
          </a:p>
          <a:p>
            <a:pPr>
              <a:lnSpc>
                <a:spcPct val="90000"/>
              </a:lnSpc>
            </a:pPr>
            <a:r>
              <a:rPr lang="en-GB" sz="1200" dirty="0"/>
              <a:t>Student number:2120434</a:t>
            </a:r>
          </a:p>
          <a:p>
            <a:pPr>
              <a:lnSpc>
                <a:spcPct val="90000"/>
              </a:lnSpc>
            </a:pPr>
            <a:r>
              <a:rPr lang="en-GB" sz="1200" dirty="0"/>
              <a:t>Module code:BMSW6102</a:t>
            </a:r>
          </a:p>
          <a:p>
            <a:pPr>
              <a:lnSpc>
                <a:spcPct val="90000"/>
              </a:lnSpc>
            </a:pPr>
            <a:r>
              <a:rPr lang="en-GB" sz="1200" dirty="0"/>
              <a:t>Lecturer </a:t>
            </a:r>
            <a:r>
              <a:rPr lang="en-GB" sz="1200" dirty="0" err="1"/>
              <a:t>name:Piyumika</a:t>
            </a:r>
            <a:r>
              <a:rPr lang="en-GB" sz="1200" dirty="0"/>
              <a:t> </a:t>
            </a:r>
            <a:r>
              <a:rPr lang="en-GB" sz="1200" dirty="0" err="1"/>
              <a:t>Kgamage</a:t>
            </a:r>
            <a:endParaRPr lang="en-GB" sz="1200" dirty="0"/>
          </a:p>
          <a:p>
            <a:pPr>
              <a:lnSpc>
                <a:spcPct val="90000"/>
              </a:lnSpc>
            </a:pPr>
            <a:r>
              <a:rPr lang="en-GB" sz="1200" dirty="0"/>
              <a:t>Virtual Personal Styling Service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097CEA6-0D96-686E-5FEF-2DB22712B4E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3155" t="9091" r="1956"/>
          <a:stretch/>
        </p:blipFill>
        <p:spPr>
          <a:xfrm>
            <a:off x="20" y="10"/>
            <a:ext cx="5448280" cy="6857990"/>
          </a:xfrm>
          <a:custGeom>
            <a:avLst/>
            <a:gdLst/>
            <a:ahLst/>
            <a:cxnLst/>
            <a:rect l="l" t="t" r="r" b="b"/>
            <a:pathLst>
              <a:path w="5448300" h="6858000">
                <a:moveTo>
                  <a:pt x="0" y="0"/>
                </a:moveTo>
                <a:lnTo>
                  <a:pt x="3513666" y="0"/>
                </a:lnTo>
                <a:lnTo>
                  <a:pt x="2861733" y="2548466"/>
                </a:lnTo>
                <a:lnTo>
                  <a:pt x="5448300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3205006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F4551E-A9A6-A751-F78E-CBA5D88A23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Table of contents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4FA9B5-71EB-F4D6-0890-554DB87DDC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438399"/>
            <a:ext cx="10018713" cy="3352801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dirty="0"/>
              <a:t>Introduction</a:t>
            </a:r>
          </a:p>
          <a:p>
            <a:r>
              <a:rPr lang="en-GB" dirty="0"/>
              <a:t>The market gap or problem</a:t>
            </a:r>
          </a:p>
          <a:p>
            <a:r>
              <a:rPr lang="en-GB" dirty="0"/>
              <a:t>Proposed solution(Product/Service)</a:t>
            </a:r>
          </a:p>
          <a:p>
            <a:r>
              <a:rPr lang="en-GB" dirty="0"/>
              <a:t>Highlights of market and competitive analysis</a:t>
            </a:r>
          </a:p>
          <a:p>
            <a:r>
              <a:rPr lang="en-GB" dirty="0"/>
              <a:t>Summary Business Product/Service concept and model</a:t>
            </a:r>
          </a:p>
          <a:p>
            <a:r>
              <a:rPr lang="en-GB" dirty="0"/>
              <a:t>Competition and differentiation strategy</a:t>
            </a:r>
          </a:p>
          <a:p>
            <a:r>
              <a:rPr lang="en-GB" dirty="0"/>
              <a:t>Marketing strategy</a:t>
            </a:r>
          </a:p>
          <a:p>
            <a:r>
              <a:rPr lang="en-GB" dirty="0"/>
              <a:t>Privacy and data protection</a:t>
            </a:r>
          </a:p>
          <a:p>
            <a:r>
              <a:rPr lang="en-GB" dirty="0"/>
              <a:t>Learnings and future benefits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33020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Personal Styling Service for Men">
            <a:extLst>
              <a:ext uri="{FF2B5EF4-FFF2-40B4-BE49-F238E27FC236}">
                <a16:creationId xmlns:a16="http://schemas.microsoft.com/office/drawing/2014/main" id="{4DADC684-1D22-714F-09F2-FC9203358B2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55"/>
          <a:stretch/>
        </p:blipFill>
        <p:spPr bwMode="auto"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33" name="Group 1032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1034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5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6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7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8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9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4688D06-3D59-21F4-533D-F15525EFE7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2080" y="685800"/>
            <a:ext cx="5260680" cy="1752599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Introduction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6F1B63-803B-0654-8761-C20E2C593E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2666999"/>
            <a:ext cx="5260680" cy="3124201"/>
          </a:xfrm>
        </p:spPr>
        <p:txBody>
          <a:bodyPr>
            <a:normAutofit/>
          </a:bodyPr>
          <a:lstStyle/>
          <a:p>
            <a:r>
              <a:rPr lang="en-GB" sz="2000" dirty="0"/>
              <a:t>Today, we’ll explore an innovative solution to the challenge of personal styling: a virtual service blending AI and human touch.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0572522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D172C-5F14-DCA1-3BD3-36CE0DA967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Innovative idea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CFE924-20D6-0F9F-69F0-0E89C4DB7F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"Virtual Wardrobe Whisperer: Our AI-powered styling service </a:t>
            </a:r>
            <a:r>
              <a:rPr lang="en-GB" dirty="0" err="1"/>
              <a:t>analyzes</a:t>
            </a:r>
            <a:r>
              <a:rPr lang="en-GB" dirty="0"/>
              <a:t> your preferences and body type, curating </a:t>
            </a:r>
            <a:r>
              <a:rPr lang="en-GB" dirty="0" err="1"/>
              <a:t>personalized</a:t>
            </a:r>
            <a:r>
              <a:rPr lang="en-GB" dirty="0"/>
              <a:t> outfit suggestions delivered straight to your inbox, </a:t>
            </a:r>
            <a:r>
              <a:rPr lang="en-GB" dirty="0" err="1"/>
              <a:t>revolutionizing</a:t>
            </a:r>
            <a:r>
              <a:rPr lang="en-GB" dirty="0"/>
              <a:t> your fashion game from the comfort of home."</a:t>
            </a:r>
          </a:p>
        </p:txBody>
      </p:sp>
    </p:spTree>
    <p:extLst>
      <p:ext uri="{BB962C8B-B14F-4D97-AF65-F5344CB8AC3E}">
        <p14:creationId xmlns:p14="http://schemas.microsoft.com/office/powerpoint/2010/main" val="20733937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CB74F4-7CEA-6E7A-B2B6-5D3F1D84B3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market gap or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8C72A2-9208-5581-7188-8E5300E614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Many people struggle to find the time or expertise to curate stylish outfits that suit their individual  preferences, body type, and </a:t>
            </a:r>
            <a:r>
              <a:rPr lang="en-GB" dirty="0" err="1"/>
              <a:t>budget.Traditional</a:t>
            </a:r>
            <a:r>
              <a:rPr lang="en-GB" dirty="0"/>
              <a:t> personal styling services can be expensive and inconvenient.(include citation)</a:t>
            </a:r>
          </a:p>
        </p:txBody>
      </p:sp>
    </p:spTree>
    <p:extLst>
      <p:ext uri="{BB962C8B-B14F-4D97-AF65-F5344CB8AC3E}">
        <p14:creationId xmlns:p14="http://schemas.microsoft.com/office/powerpoint/2010/main" val="19208694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E4C39A5A-6D63-4FAC-B6C2-D37778B97AC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80E46C4F-3514-46CB-AE42-CB607835263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E5084902-5C24-45E2-B5A3-092541E3CE7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37FA1E91-A8BC-48A2-AC9A-E89FD9612F77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764E3167-8F97-4F74-BF1C-06B09CB712D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7008DBEC-8AE7-4A3E-92FB-A56EDF90DF0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0A04160F-52CD-4394-AAF9-EE7B5A1F47E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BEDAAAC-9BC8-3A55-808B-6149CFFAB7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3496" y="685800"/>
            <a:ext cx="2543201" cy="1752599"/>
          </a:xfrm>
        </p:spPr>
        <p:txBody>
          <a:bodyPr anchor="b">
            <a:normAutofit/>
          </a:bodyPr>
          <a:lstStyle/>
          <a:p>
            <a:pPr algn="l"/>
            <a:r>
              <a:rPr lang="en-GB" sz="1500" dirty="0"/>
              <a:t>Proposed solution(Product/Service)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9E36B6-8A55-FA02-9C6B-438770E2A5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666999"/>
            <a:ext cx="2812387" cy="3124201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/>
              <a:t>A virtual personal styling service that utilizes AI technology and real stylists to provide personalized outfit recommendations based on clients’ preferences,body measurements,and budget.Clients can receive curated outfits via a mobile app or website,along with styling tips and links to purchase the items.</a:t>
            </a: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55599FE3-8CCE-4364-9F89-0C11699C4F6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1162" y="648931"/>
            <a:ext cx="6881862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0C16702-2F63-E110-D673-A84EA95E9A7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430" r="1" b="1"/>
          <a:stretch/>
        </p:blipFill>
        <p:spPr>
          <a:xfrm>
            <a:off x="4941202" y="1011765"/>
            <a:ext cx="6237359" cy="4546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52251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E9467-8C92-A7FB-F370-64A1742944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Highlights of Market and competitive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373211-71DE-C0C7-AC8A-AA3042F784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7002" y="2552699"/>
            <a:ext cx="10018713" cy="3124201"/>
          </a:xfrm>
        </p:spPr>
        <p:txBody>
          <a:bodyPr/>
          <a:lstStyle/>
          <a:p>
            <a:r>
              <a:rPr lang="en-GB" dirty="0"/>
              <a:t>Growing demand for convenient and personalized shopping experiences</a:t>
            </a:r>
          </a:p>
          <a:p>
            <a:r>
              <a:rPr lang="en-GB" dirty="0"/>
              <a:t>Competitive landscape includes traditional personal styling </a:t>
            </a:r>
            <a:r>
              <a:rPr lang="en-GB" dirty="0" err="1"/>
              <a:t>services,fashion</a:t>
            </a:r>
            <a:r>
              <a:rPr lang="en-GB" dirty="0"/>
              <a:t> subscription </a:t>
            </a:r>
            <a:r>
              <a:rPr lang="en-GB" dirty="0" err="1"/>
              <a:t>boxes,and</a:t>
            </a:r>
            <a:r>
              <a:rPr lang="en-GB" dirty="0"/>
              <a:t> AI driven fashion apps.</a:t>
            </a:r>
          </a:p>
          <a:p>
            <a:r>
              <a:rPr lang="en-GB" dirty="0"/>
              <a:t>Key competitors include Stitch </a:t>
            </a:r>
            <a:r>
              <a:rPr lang="en-GB" dirty="0" err="1"/>
              <a:t>fix,Trunk</a:t>
            </a:r>
            <a:r>
              <a:rPr lang="en-GB" dirty="0"/>
              <a:t> </a:t>
            </a:r>
            <a:r>
              <a:rPr lang="en-GB" dirty="0" err="1"/>
              <a:t>Club,and</a:t>
            </a:r>
            <a:r>
              <a:rPr lang="en-GB" dirty="0"/>
              <a:t> Amazon’s personal shopper </a:t>
            </a:r>
          </a:p>
          <a:p>
            <a:pPr marL="0" indent="0">
              <a:buNone/>
            </a:pPr>
            <a:r>
              <a:rPr lang="en-GB" b="0" i="0" dirty="0" err="1">
                <a:solidFill>
                  <a:srgbClr val="111111"/>
                </a:solidFill>
                <a:effectLst/>
                <a:latin typeface="Roboto" panose="020F0502020204030204" pitchFamily="2" charset="0"/>
              </a:rPr>
              <a:t>semrush</a:t>
            </a:r>
            <a:r>
              <a:rPr lang="en-GB" b="0" i="0" dirty="0">
                <a:solidFill>
                  <a:srgbClr val="111111"/>
                </a:solidFill>
                <a:effectLst/>
                <a:latin typeface="Roboto" panose="020F0502020204030204" pitchFamily="2" charset="0"/>
              </a:rPr>
              <a:t>(2024).’ Competitor Analysis Made </a:t>
            </a:r>
            <a:r>
              <a:rPr lang="en-GB" b="0" i="0" dirty="0" err="1">
                <a:solidFill>
                  <a:srgbClr val="111111"/>
                </a:solidFill>
                <a:effectLst/>
                <a:latin typeface="Roboto" panose="020F0502020204030204" pitchFamily="2" charset="0"/>
              </a:rPr>
              <a:t>Easy’.Available</a:t>
            </a:r>
            <a:r>
              <a:rPr lang="en-GB" b="0" i="0" dirty="0">
                <a:solidFill>
                  <a:srgbClr val="111111"/>
                </a:solidFill>
                <a:effectLst/>
                <a:latin typeface="Roboto" panose="020F0502020204030204" pitchFamily="2" charset="0"/>
              </a:rPr>
              <a:t> </a:t>
            </a:r>
            <a:r>
              <a:rPr lang="en-GB" b="0" i="0" dirty="0" err="1">
                <a:solidFill>
                  <a:srgbClr val="111111"/>
                </a:solidFill>
                <a:effectLst/>
                <a:latin typeface="Roboto" panose="020F0502020204030204" pitchFamily="2" charset="0"/>
              </a:rPr>
              <a:t>at:</a:t>
            </a:r>
            <a:r>
              <a:rPr lang="en-GB" dirty="0" err="1">
                <a:hlinkClick r:id="rId2"/>
              </a:rPr>
              <a:t>Semrush</a:t>
            </a:r>
            <a:r>
              <a:rPr lang="en-GB" dirty="0">
                <a:hlinkClick r:id="rId2"/>
              </a:rPr>
              <a:t>: Your One-Stop-Shop For Competitive Research</a:t>
            </a:r>
            <a:r>
              <a:rPr lang="en-GB" dirty="0"/>
              <a:t>(Accessed,04,2024)</a:t>
            </a:r>
          </a:p>
        </p:txBody>
      </p:sp>
    </p:spTree>
    <p:extLst>
      <p:ext uri="{BB962C8B-B14F-4D97-AF65-F5344CB8AC3E}">
        <p14:creationId xmlns:p14="http://schemas.microsoft.com/office/powerpoint/2010/main" val="3111903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9BB036-FC89-5E32-9E62-5416324398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Summary Business Product/Service Concept and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E6EBFD-52B7-E8A0-C9D7-0F67F56645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Subscription-based model offering different tiers of service based on frequency of styling requests and level of personalization</a:t>
            </a:r>
          </a:p>
          <a:p>
            <a:r>
              <a:rPr lang="en-GB" dirty="0"/>
              <a:t>Utilizes a combination  of AI algorithms and human stylists to provide accurate and personalized recommendations.</a:t>
            </a:r>
          </a:p>
          <a:p>
            <a:r>
              <a:rPr lang="en-GB" dirty="0"/>
              <a:t>Revenue streams include subscription fees, affiliate commissions from partner </a:t>
            </a:r>
            <a:r>
              <a:rPr lang="en-GB" dirty="0" err="1"/>
              <a:t>retailers,and</a:t>
            </a:r>
            <a:r>
              <a:rPr lang="en-GB" dirty="0"/>
              <a:t> potentially sponsored content or collaborations with fashion brands.</a:t>
            </a:r>
          </a:p>
        </p:txBody>
      </p:sp>
    </p:spTree>
    <p:extLst>
      <p:ext uri="{BB962C8B-B14F-4D97-AF65-F5344CB8AC3E}">
        <p14:creationId xmlns:p14="http://schemas.microsoft.com/office/powerpoint/2010/main" val="40240524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FCD9B94-D70B-4446-85E5-ACD3904289C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EF375FB-A0EA-1EFC-6B80-CC449DE6AF8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25000"/>
          </a:blip>
          <a:srcRect t="3370" b="1236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A181A49-1246-98BD-2915-E38F1E90CA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 anchor="b">
            <a:normAutofit/>
          </a:bodyPr>
          <a:lstStyle/>
          <a:p>
            <a:pPr algn="l"/>
            <a:r>
              <a:rPr lang="en-GB" dirty="0" err="1"/>
              <a:t>Competetition</a:t>
            </a:r>
            <a:r>
              <a:rPr lang="en-GB" dirty="0"/>
              <a:t> and Differentiation Strategy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CF4EE6-1EE4-A8B8-705C-D9009931A7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9402" y="2666999"/>
            <a:ext cx="10233621" cy="3124201"/>
          </a:xfrm>
        </p:spPr>
        <p:txBody>
          <a:bodyPr anchor="t">
            <a:normAutofit/>
          </a:bodyPr>
          <a:lstStyle/>
          <a:p>
            <a:r>
              <a:rPr lang="en-GB" dirty="0"/>
              <a:t>Differentiate  by offering a seamless virtual styling experience with a focus on both AI-driven recommendations and personalized human touch</a:t>
            </a:r>
          </a:p>
          <a:p>
            <a:r>
              <a:rPr lang="en-GB" dirty="0"/>
              <a:t>Emphasize the convenience and affordability compared to traditional personal styling services</a:t>
            </a:r>
          </a:p>
          <a:p>
            <a:r>
              <a:rPr lang="en-GB" dirty="0"/>
              <a:t>Build partnerships with a wide range of fashion retailers to offer a diverse selection of clothing options</a:t>
            </a:r>
          </a:p>
        </p:txBody>
      </p:sp>
    </p:spTree>
    <p:extLst>
      <p:ext uri="{BB962C8B-B14F-4D97-AF65-F5344CB8AC3E}">
        <p14:creationId xmlns:p14="http://schemas.microsoft.com/office/powerpoint/2010/main" val="17707749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E2C67C-D598-A0B3-E85A-4998B4B047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Marketing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57FC0D-DD58-7204-32A1-FCA9EE7851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128643"/>
            <a:ext cx="10018713" cy="3124201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Target audience: Busy professionals, fashion </a:t>
            </a:r>
            <a:r>
              <a:rPr lang="en-GB" dirty="0" err="1"/>
              <a:t>enthusiasts,and</a:t>
            </a:r>
            <a:r>
              <a:rPr lang="en-GB" dirty="0"/>
              <a:t> individuals seeking  personalized style advice</a:t>
            </a:r>
          </a:p>
          <a:p>
            <a:r>
              <a:rPr lang="en-GB" dirty="0"/>
              <a:t>Employ a comprehensive Integrated Marketing communications approach ,leveraging social media platforms and influencer </a:t>
            </a:r>
            <a:r>
              <a:rPr lang="en-GB" dirty="0" err="1"/>
              <a:t>calloborations</a:t>
            </a:r>
            <a:r>
              <a:rPr lang="en-GB" dirty="0"/>
              <a:t> to amplify brand visibility ,foster </a:t>
            </a:r>
            <a:r>
              <a:rPr lang="en-GB" dirty="0" err="1"/>
              <a:t>engagement,and</a:t>
            </a:r>
            <a:r>
              <a:rPr lang="en-GB" dirty="0"/>
              <a:t> attract new users effectively</a:t>
            </a:r>
          </a:p>
          <a:p>
            <a:r>
              <a:rPr lang="en-GB" dirty="0"/>
              <a:t>Offer promotions or referral incentives to encourage word-of-mouth marketing</a:t>
            </a:r>
          </a:p>
          <a:p>
            <a:r>
              <a:rPr lang="en-GB" dirty="0"/>
              <a:t>Leverage data analytics to continuously  refine and improve the recommendation algorithm</a:t>
            </a:r>
          </a:p>
        </p:txBody>
      </p:sp>
    </p:spTree>
    <p:extLst>
      <p:ext uri="{BB962C8B-B14F-4D97-AF65-F5344CB8AC3E}">
        <p14:creationId xmlns:p14="http://schemas.microsoft.com/office/powerpoint/2010/main" val="23949778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FE6080-19D2-5936-A9DB-E42DF360D5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Privacy and Data protection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44DD80-A3B9-BF1D-8262-4C66426494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3429000"/>
            <a:ext cx="10018713" cy="3124201"/>
          </a:xfrm>
        </p:spPr>
        <p:txBody>
          <a:bodyPr/>
          <a:lstStyle/>
          <a:p>
            <a:r>
              <a:rPr lang="en-GB" dirty="0"/>
              <a:t>Implement robust security measures to protect clients’ personal information and styling preferences</a:t>
            </a:r>
          </a:p>
          <a:p>
            <a:r>
              <a:rPr lang="en-GB" dirty="0"/>
              <a:t>Obtain explicit consent from users for data collection and use, and provide transparent information about how their data will be utilized</a:t>
            </a:r>
          </a:p>
          <a:p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GDPR or the general data protection regulation is legalisation that sets  out rules for how business and </a:t>
            </a:r>
            <a:r>
              <a:rPr lang="en-GB" dirty="0" err="1">
                <a:solidFill>
                  <a:schemeClr val="accent5">
                    <a:lumMod val="75000"/>
                  </a:schemeClr>
                </a:solidFill>
              </a:rPr>
              <a:t>organizations</a:t>
            </a:r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 must handle personal data</a:t>
            </a:r>
          </a:p>
        </p:txBody>
      </p:sp>
    </p:spTree>
    <p:extLst>
      <p:ext uri="{BB962C8B-B14F-4D97-AF65-F5344CB8AC3E}">
        <p14:creationId xmlns:p14="http://schemas.microsoft.com/office/powerpoint/2010/main" val="41595747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203D85-FBC4-B420-B67E-EA0B5A988F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Learnings and future benefits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3A69A4-35B8-C9E2-FAB9-3AAD0E919E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Through this </a:t>
            </a:r>
            <a:r>
              <a:rPr lang="en-GB" dirty="0">
                <a:highlight>
                  <a:srgbClr val="FFFF00"/>
                </a:highlight>
              </a:rPr>
              <a:t>assignment</a:t>
            </a:r>
            <a:r>
              <a:rPr lang="en-GB" dirty="0"/>
              <a:t> I’ve gained a deeper understanding of market INNOVATION, </a:t>
            </a:r>
            <a:r>
              <a:rPr lang="en-GB" dirty="0" err="1"/>
              <a:t>analysis,competitive</a:t>
            </a:r>
            <a:r>
              <a:rPr lang="en-GB" dirty="0"/>
              <a:t> positioning, and the importance of differentiation in a business concept</a:t>
            </a:r>
          </a:p>
          <a:p>
            <a:r>
              <a:rPr lang="en-GB" dirty="0"/>
              <a:t>This experience has equipped me with valuable skills in strategic planning, marketing, and data privacy, which will be beneficial in future entrepreneurial </a:t>
            </a:r>
            <a:r>
              <a:rPr lang="en-GB" dirty="0" err="1"/>
              <a:t>endeavors</a:t>
            </a:r>
            <a:r>
              <a:rPr lang="en-GB" dirty="0"/>
              <a:t> or </a:t>
            </a:r>
            <a:r>
              <a:rPr lang="en-GB" dirty="0" err="1"/>
              <a:t>carrer</a:t>
            </a:r>
            <a:r>
              <a:rPr lang="en-GB" dirty="0"/>
              <a:t> opportunities in the business sector</a:t>
            </a:r>
          </a:p>
          <a:p>
            <a:r>
              <a:rPr lang="en-GB" dirty="0"/>
              <a:t>In the future virtual personal styling services has to become even more advanced with the integration of augmented reality (</a:t>
            </a:r>
            <a:r>
              <a:rPr lang="en-GB" dirty="0" err="1"/>
              <a:t>AR</a:t>
            </a:r>
            <a:r>
              <a:rPr lang="en-GB" dirty="0"/>
              <a:t>)  technology.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40763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0954AD-1830-EBF1-8EAE-D315A7610F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D4C04E-F3A9-60C4-33C5-8B77793FAF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conclusion, our virtual personal styling service offers a unique blend of technology and human blend  of technology and  human expertise, poised to redefine the fashion industry and enhance the shopping expertise for </a:t>
            </a:r>
            <a:r>
              <a:rPr lang="en-GB" dirty="0" err="1"/>
              <a:t>all.Thank</a:t>
            </a:r>
            <a:r>
              <a:rPr lang="en-GB" dirty="0"/>
              <a:t> you.</a:t>
            </a:r>
          </a:p>
        </p:txBody>
      </p:sp>
    </p:spTree>
    <p:extLst>
      <p:ext uri="{BB962C8B-B14F-4D97-AF65-F5344CB8AC3E}">
        <p14:creationId xmlns:p14="http://schemas.microsoft.com/office/powerpoint/2010/main" val="19669805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B78C02-2A41-7A78-D095-86E7F04CD8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CA05E9-89EA-C346-679A-5AA2B775CD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en-GB" b="0" i="0" dirty="0" err="1">
                <a:solidFill>
                  <a:srgbClr val="111111"/>
                </a:solidFill>
                <a:effectLst/>
                <a:latin typeface="Roboto" panose="020F0502020204030204" pitchFamily="2" charset="0"/>
              </a:rPr>
              <a:t>semrush</a:t>
            </a:r>
            <a:r>
              <a:rPr lang="en-GB" b="0" i="0" dirty="0">
                <a:solidFill>
                  <a:srgbClr val="111111"/>
                </a:solidFill>
                <a:effectLst/>
                <a:latin typeface="Roboto" panose="020F0502020204030204" pitchFamily="2" charset="0"/>
              </a:rPr>
              <a:t>(2024).’ Competitor Analysis Made </a:t>
            </a:r>
            <a:r>
              <a:rPr lang="en-GB" b="0" i="0" dirty="0" err="1">
                <a:solidFill>
                  <a:srgbClr val="111111"/>
                </a:solidFill>
                <a:effectLst/>
                <a:latin typeface="Roboto" panose="020F0502020204030204" pitchFamily="2" charset="0"/>
              </a:rPr>
              <a:t>Easy’.Available</a:t>
            </a:r>
            <a:r>
              <a:rPr lang="en-GB" b="0" i="0" dirty="0">
                <a:solidFill>
                  <a:srgbClr val="111111"/>
                </a:solidFill>
                <a:effectLst/>
                <a:latin typeface="Roboto" panose="020F0502020204030204" pitchFamily="2" charset="0"/>
              </a:rPr>
              <a:t> </a:t>
            </a:r>
            <a:r>
              <a:rPr lang="en-GB" b="0" i="0" dirty="0" err="1">
                <a:solidFill>
                  <a:srgbClr val="111111"/>
                </a:solidFill>
                <a:effectLst/>
                <a:latin typeface="Roboto" panose="020F0502020204030204" pitchFamily="2" charset="0"/>
              </a:rPr>
              <a:t>at:</a:t>
            </a:r>
            <a:r>
              <a:rPr lang="en-GB" dirty="0" err="1">
                <a:hlinkClick r:id="rId2"/>
              </a:rPr>
              <a:t>Semrush</a:t>
            </a:r>
            <a:r>
              <a:rPr lang="en-GB" dirty="0">
                <a:hlinkClick r:id="rId2"/>
              </a:rPr>
              <a:t>: Your One-Stop-Shop For Competitive Research</a:t>
            </a:r>
            <a:r>
              <a:rPr lang="en-GB" dirty="0"/>
              <a:t>(Accessed,04,2024)</a:t>
            </a:r>
          </a:p>
          <a:p>
            <a:r>
              <a:rPr lang="en-GB" dirty="0"/>
              <a:t>Business in a Box(2024).’ </a:t>
            </a:r>
            <a:r>
              <a:rPr lang="en-GB" dirty="0" err="1"/>
              <a:t>Gdpr</a:t>
            </a:r>
            <a:r>
              <a:rPr lang="en-GB" dirty="0"/>
              <a:t> </a:t>
            </a:r>
            <a:r>
              <a:rPr lang="en-GB" dirty="0" err="1"/>
              <a:t>Policy’.Available</a:t>
            </a:r>
            <a:r>
              <a:rPr lang="en-GB" dirty="0"/>
              <a:t> </a:t>
            </a:r>
            <a:r>
              <a:rPr lang="en-GB" dirty="0" err="1"/>
              <a:t>at:https</a:t>
            </a:r>
            <a:r>
              <a:rPr lang="en-GB" dirty="0"/>
              <a:t>://</a:t>
            </a:r>
            <a:r>
              <a:rPr lang="en-GB" dirty="0" smtClean="0"/>
              <a:t>www.bing.com/aclk?ld=e84VQYHDJ8eHGxbY_ILmD1zzVUCUyEmhalg652mM_ewdBws8wIBVIhTcx8hx2vFAl81aqRJoxPQdgfDmsuNzlW4GU5VVQqdc4ry3EyV7tNXo0qftxR-D3D7U9PuPFZiXg0i7kNGtZrQZ1GgUPhy4sEpZTT-uf-hg0abh51qkpRFGHRXzVGEIU8JrqJJAFnlQmYEHn_UQ&amp;u=aHR0cHMlM2ElMmYlMmZ3d3cuYnVzaW5lc3MtaW4tYS1ib3guY29tJTJmZG9jcyUyZiUzZnElM2RnZHByLXByaXZhY3ktcG9saWN5JTI2YSUzZGdkcHItcHJpdmFjeS1wb2xpY3klMjZzJTNkYmluZyUyNmMlM2R3b3JsZHRvcCUyNm1zY2xraWQlM2QxMjBlMTE1YjFmN2YxNWExYWIwZDc3NzQ5NDUwNDNlMCUyNnV0bV9zb3VyY2UlM2RiaW5nJTI2dXRtX21lZGl1bSUzZGNwYyUyNnV0bV9jYW1wYWlnbiUzZFRvcCUyNTIwRG9jX0J1c2luZXNzJTI1MjBQb2xpY2llcyUyNTIwVHlwZV9Xb3JsZHRvcF9CSU5HJTI2dXRtX3Rlcm0lM2RnZHByJTI1MjBwb2xpY3klMjZ1dG1fY29udGVudCUzZGdkcHIlMjUyMHByaXZhY3klMjUyMHBvbGljeQ&amp;rlid=120e115b1f7f15a1ab0d7774945043e0&amp;ntb=1</a:t>
            </a:r>
          </a:p>
          <a:p>
            <a:r>
              <a:rPr lang="en-GB" dirty="0" smtClean="0"/>
              <a:t>Digital Leadership(2023).’</a:t>
            </a:r>
            <a:r>
              <a:rPr lang="en-US" b="1" u="sng" dirty="0">
                <a:hlinkClick r:id="rId3"/>
              </a:rPr>
              <a:t> Importance of Creativity and Innovation in Business </a:t>
            </a:r>
            <a:r>
              <a:rPr lang="en-US" b="1" u="sng" dirty="0" err="1" smtClean="0">
                <a:hlinkClick r:id="rId3"/>
              </a:rPr>
              <a:t>Environment</a:t>
            </a:r>
            <a:r>
              <a:rPr lang="en-US" b="1" dirty="0" err="1" smtClean="0"/>
              <a:t>.’Available</a:t>
            </a:r>
            <a:r>
              <a:rPr lang="en-US" b="1" dirty="0"/>
              <a:t> </a:t>
            </a:r>
            <a:r>
              <a:rPr lang="en-US" b="1" dirty="0" err="1"/>
              <a:t>at:https</a:t>
            </a:r>
            <a:r>
              <a:rPr lang="en-US" b="1" dirty="0"/>
              <a:t>://www.bing.com/search?q=developing%20innovation%20aND%20CREATIVITY%20%20FOR%20BUSINESS%20ADVANTAGE%20&amp;qs=n&amp;form=QBRE&amp;=%25eManage%20Your%20Search%20History%25E&amp;sp=-1&amp;ghc=1&amp;lq=1&amp;pq=developing%20innovation%20and%20creativity%20%20for%20business%20advantage%20&amp;sc=2-61&amp;sk=&amp;cvid=F40529BBCC6E47DE8DAA8B1A4742986B&amp;ghsh=0&amp;ghacc=0&amp;ghpl</a:t>
            </a:r>
            <a:r>
              <a:rPr lang="en-US" b="1" dirty="0" smtClean="0"/>
              <a:t>=</a:t>
            </a:r>
          </a:p>
          <a:p>
            <a:r>
              <a:rPr lang="en-GB" dirty="0" err="1" smtClean="0"/>
              <a:t>Mckinsey&amp;company</a:t>
            </a:r>
            <a:r>
              <a:rPr lang="en-GB" dirty="0" smtClean="0"/>
              <a:t>(2019).’</a:t>
            </a:r>
            <a:r>
              <a:rPr lang="en-US" b="1" u="sng" dirty="0">
                <a:hlinkClick r:id="rId4"/>
              </a:rPr>
              <a:t> The marketing recipe for growth: Creativity, data, and </a:t>
            </a:r>
            <a:r>
              <a:rPr lang="en-US" b="1" u="sng" dirty="0" err="1" smtClean="0">
                <a:hlinkClick r:id="rId4"/>
              </a:rPr>
              <a:t>relationships</a:t>
            </a:r>
            <a:r>
              <a:rPr lang="en-US" b="1" dirty="0" err="1" smtClean="0"/>
              <a:t>.’Available</a:t>
            </a:r>
            <a:r>
              <a:rPr lang="en-US" b="1" dirty="0"/>
              <a:t> </a:t>
            </a:r>
            <a:r>
              <a:rPr lang="en-US" b="1" dirty="0" err="1"/>
              <a:t>at:https</a:t>
            </a:r>
            <a:r>
              <a:rPr lang="en-US" b="1" dirty="0"/>
              <a:t>://</a:t>
            </a:r>
            <a:r>
              <a:rPr lang="en-US" b="1" dirty="0" smtClean="0"/>
              <a:t>www.mckinsey.com/capabilities/growth-marketing-and-sales/our-insights/the-marketing-recipe-for-growth-creativity-data-and-relationships</a:t>
            </a:r>
          </a:p>
          <a:p>
            <a:r>
              <a:rPr lang="en-GB" dirty="0" smtClean="0"/>
              <a:t>IMD BUSINESS SCHOOL(2023).’</a:t>
            </a:r>
            <a:r>
              <a:rPr lang="en-US" b="1" u="sng" dirty="0">
                <a:hlinkClick r:id="rId5"/>
              </a:rPr>
              <a:t> Innovation in business: Importance, benefits, &amp; </a:t>
            </a:r>
            <a:r>
              <a:rPr lang="en-US" b="1" u="sng" dirty="0" err="1" smtClean="0">
                <a:hlinkClick r:id="rId5"/>
              </a:rPr>
              <a:t>examples</a:t>
            </a:r>
            <a:r>
              <a:rPr lang="en-US" b="1" dirty="0" err="1" smtClean="0"/>
              <a:t>’.Available</a:t>
            </a:r>
            <a:r>
              <a:rPr lang="en-US" b="1" dirty="0"/>
              <a:t> </a:t>
            </a:r>
            <a:r>
              <a:rPr lang="en-US" b="1" dirty="0" err="1"/>
              <a:t>at:https</a:t>
            </a:r>
            <a:r>
              <a:rPr lang="en-US" b="1" dirty="0"/>
              <a:t>://www.imd.org/reflections/innovation-in-business-importance-benefits-examples/#:~:text=A%20few%20benefits%20of%20innovation%20for%20both%20old,talent.%20...%207%20Promote%20resilience%20and%20sustainability.%</a:t>
            </a:r>
            <a:r>
              <a:rPr lang="en-US" b="1" dirty="0" smtClean="0"/>
              <a:t>20</a:t>
            </a:r>
          </a:p>
          <a:p>
            <a:r>
              <a:rPr lang="en-GB" b="1" dirty="0" smtClean="0"/>
              <a:t>Forbes(2022).’</a:t>
            </a:r>
            <a:r>
              <a:rPr lang="en-US" b="1" u="sng" dirty="0">
                <a:hlinkClick r:id="rId6"/>
              </a:rPr>
              <a:t> The Role Of Innovating In Competitive Success And How To Do </a:t>
            </a:r>
            <a:r>
              <a:rPr lang="en-US" b="1" u="sng" dirty="0" err="1" smtClean="0">
                <a:hlinkClick r:id="rId6"/>
              </a:rPr>
              <a:t>It</a:t>
            </a:r>
            <a:r>
              <a:rPr lang="en-US" b="1" dirty="0" err="1" smtClean="0"/>
              <a:t>’.Available</a:t>
            </a:r>
            <a:r>
              <a:rPr lang="en-US" b="1" dirty="0"/>
              <a:t> </a:t>
            </a:r>
            <a:r>
              <a:rPr lang="en-US" b="1" dirty="0" err="1"/>
              <a:t>at:https</a:t>
            </a:r>
            <a:r>
              <a:rPr lang="en-US" b="1" dirty="0"/>
              <a:t>://www.forbes.com/sites/forbescommunicationscouncil/2022/10/03/the-role-of-innovating-in-competitive-success-and-how-to-do-it</a:t>
            </a:r>
            <a:r>
              <a:rPr lang="en-US" b="1" dirty="0" smtClean="0"/>
              <a:t>/</a:t>
            </a:r>
          </a:p>
          <a:p>
            <a:r>
              <a:rPr lang="en-GB" b="1" dirty="0" err="1" smtClean="0"/>
              <a:t>Ideascale</a:t>
            </a:r>
            <a:r>
              <a:rPr lang="en-GB" b="1" dirty="0" smtClean="0"/>
              <a:t>(2023).’</a:t>
            </a:r>
            <a:r>
              <a:rPr lang="en-US" b="1" dirty="0"/>
              <a:t> What is Business Model Innovation? Definition, Framework, Examples and Best </a:t>
            </a:r>
            <a:r>
              <a:rPr lang="en-US" b="1" dirty="0" err="1" smtClean="0"/>
              <a:t>Practices’.Available</a:t>
            </a:r>
            <a:r>
              <a:rPr lang="en-US" b="1" dirty="0"/>
              <a:t> </a:t>
            </a:r>
            <a:r>
              <a:rPr lang="en-US" b="1" dirty="0" err="1"/>
              <a:t>at:https</a:t>
            </a:r>
            <a:r>
              <a:rPr lang="en-US" b="1" dirty="0"/>
              <a:t>://ideascale.com/blog/what-is-business-model-innovation</a:t>
            </a:r>
            <a:r>
              <a:rPr lang="en-US" b="1" dirty="0" smtClean="0"/>
              <a:t>/</a:t>
            </a:r>
          </a:p>
          <a:p>
            <a:r>
              <a:rPr lang="en-GB" b="1" dirty="0" err="1" smtClean="0"/>
              <a:t>Sciencedirect</a:t>
            </a:r>
            <a:r>
              <a:rPr lang="en-GB" b="1" dirty="0" smtClean="0"/>
              <a:t>(2011).’</a:t>
            </a:r>
            <a:r>
              <a:rPr lang="en-US" u="sng" dirty="0">
                <a:hlinkClick r:id="rId7"/>
              </a:rPr>
              <a:t> Capabilities, innovation and competitive </a:t>
            </a:r>
            <a:r>
              <a:rPr lang="en-US" u="sng" dirty="0" err="1" smtClean="0">
                <a:hlinkClick r:id="rId7"/>
              </a:rPr>
              <a:t>advantage</a:t>
            </a:r>
            <a:r>
              <a:rPr lang="en-US" b="1" dirty="0" err="1" smtClean="0"/>
              <a:t>’.Available</a:t>
            </a:r>
            <a:r>
              <a:rPr lang="en-US" b="1" dirty="0"/>
              <a:t> </a:t>
            </a:r>
            <a:r>
              <a:rPr lang="en-US" b="1" dirty="0" err="1"/>
              <a:t>at:https</a:t>
            </a:r>
            <a:r>
              <a:rPr lang="en-US" b="1" dirty="0"/>
              <a:t>://</a:t>
            </a:r>
            <a:r>
              <a:rPr lang="en-US" b="1" dirty="0" smtClean="0"/>
              <a:t>www.sciencedirect.com/science/article/abs/pii/S0019850111001635</a:t>
            </a:r>
          </a:p>
          <a:p>
            <a:r>
              <a:rPr lang="en-GB" b="1" dirty="0" smtClean="0"/>
              <a:t>Harvard business publishing(2019).’</a:t>
            </a:r>
            <a:r>
              <a:rPr lang="en-US" b="1" u="sng" dirty="0">
                <a:hlinkClick r:id="rId8"/>
              </a:rPr>
              <a:t> Five Steps to Implementing </a:t>
            </a:r>
            <a:r>
              <a:rPr lang="en-US" u="sng" dirty="0">
                <a:hlinkClick r:id="rId8"/>
              </a:rPr>
              <a:t>Innovation</a:t>
            </a:r>
            <a:r>
              <a:rPr lang="en-US" b="1" u="sng" dirty="0">
                <a:hlinkClick r:id="rId8"/>
              </a:rPr>
              <a:t> - </a:t>
            </a:r>
            <a:r>
              <a:rPr lang="en-US" u="sng" dirty="0">
                <a:hlinkClick r:id="rId8"/>
              </a:rPr>
              <a:t>Harvard Business </a:t>
            </a:r>
            <a:r>
              <a:rPr lang="en-US" u="sng" dirty="0" err="1" smtClean="0">
                <a:hlinkClick r:id="rId8"/>
              </a:rPr>
              <a:t>Publishing</a:t>
            </a:r>
            <a:r>
              <a:rPr lang="en-US" b="1" dirty="0" err="1" smtClean="0"/>
              <a:t>’.Available</a:t>
            </a:r>
            <a:r>
              <a:rPr lang="en-US" b="1" dirty="0" smtClean="0"/>
              <a:t> at:</a:t>
            </a:r>
            <a:r>
              <a:rPr lang="en-US" dirty="0"/>
              <a:t> </a:t>
            </a:r>
            <a:r>
              <a:rPr lang="en-US" dirty="0">
                <a:hlinkClick r:id="rId9"/>
              </a:rPr>
              <a:t>https://www.harvardbusiness.org/five-steps-to-implementing-innovation</a:t>
            </a:r>
            <a:r>
              <a:rPr lang="en-US" dirty="0" smtClean="0">
                <a:hlinkClick r:id="rId9"/>
              </a:rPr>
              <a:t>/</a:t>
            </a:r>
            <a:endParaRPr lang="en-US" dirty="0" smtClean="0"/>
          </a:p>
          <a:p>
            <a:r>
              <a:rPr lang="en-US" b="1" dirty="0"/>
              <a:t>Marcia </a:t>
            </a:r>
            <a:r>
              <a:rPr lang="en-US" b="1" dirty="0" err="1" smtClean="0"/>
              <a:t>Crivorot</a:t>
            </a:r>
            <a:r>
              <a:rPr lang="en-US" b="1" dirty="0" smtClean="0"/>
              <a:t>(2020)’</a:t>
            </a:r>
            <a:r>
              <a:rPr lang="en-US" b="1" u="sng" dirty="0">
                <a:hlinkClick r:id="rId10"/>
              </a:rPr>
              <a:t> What is Virtual Styling and how does it </a:t>
            </a:r>
            <a:r>
              <a:rPr lang="en-US" b="1" u="sng" dirty="0" err="1">
                <a:hlinkClick r:id="rId10"/>
              </a:rPr>
              <a:t>work</a:t>
            </a:r>
            <a:r>
              <a:rPr lang="en-US" b="1" u="sng" dirty="0" err="1" smtClean="0">
                <a:hlinkClick r:id="rId10"/>
              </a:rPr>
              <a:t>?</a:t>
            </a:r>
            <a:r>
              <a:rPr lang="en-US" b="1" dirty="0" err="1" smtClean="0"/>
              <a:t>’.Available</a:t>
            </a:r>
            <a:r>
              <a:rPr lang="en-US" b="1" dirty="0"/>
              <a:t> </a:t>
            </a:r>
            <a:r>
              <a:rPr lang="en-US" b="1" dirty="0" err="1"/>
              <a:t>at:https</a:t>
            </a:r>
            <a:r>
              <a:rPr lang="en-US" b="1"/>
              <a:t>://www.marciacrivorot.com/journal/what-is-virtual-styling-and-how-does-it-work</a:t>
            </a:r>
            <a:endParaRPr lang="en-US" b="1" dirty="0" smtClean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056904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127E10D480A448750C80349128C1B" ma:contentTypeVersion="8" ma:contentTypeDescription="Create a new document." ma:contentTypeScope="" ma:versionID="3c45e3865f7705855058e252e9dc930c">
  <xsd:schema xmlns:xsd="http://www.w3.org/2001/XMLSchema" xmlns:xs="http://www.w3.org/2001/XMLSchema" xmlns:p="http://schemas.microsoft.com/office/2006/metadata/properties" xmlns:ns3="88dc3e3e-6a5a-47f5-baa4-de851cdf642c" xmlns:ns4="e96181bd-7638-4872-b83c-8fd44324247a" targetNamespace="http://schemas.microsoft.com/office/2006/metadata/properties" ma:root="true" ma:fieldsID="58669f6af9c0fa71cfcdbfd16be12171" ns3:_="" ns4:_="">
    <xsd:import namespace="88dc3e3e-6a5a-47f5-baa4-de851cdf642c"/>
    <xsd:import namespace="e96181bd-7638-4872-b83c-8fd44324247a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SearchProperties" minOccurs="0"/>
                <xsd:element ref="ns4:_activity" minOccurs="0"/>
                <xsd:element ref="ns4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8dc3e3e-6a5a-47f5-baa4-de851cdf642c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96181bd-7638-4872-b83c-8fd44324247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4" nillable="true" ma:displayName="_activity" ma:hidden="true" ma:internalName="_activity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96181bd-7638-4872-b83c-8fd44324247a" xsi:nil="true"/>
  </documentManagement>
</p:properties>
</file>

<file path=customXml/itemProps1.xml><?xml version="1.0" encoding="utf-8"?>
<ds:datastoreItem xmlns:ds="http://schemas.openxmlformats.org/officeDocument/2006/customXml" ds:itemID="{0DC7E5DA-AB79-466E-B169-9EC217AAECB9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88dc3e3e-6a5a-47f5-baa4-de851cdf642c"/>
    <ds:schemaRef ds:uri="e96181bd-7638-4872-b83c-8fd44324247a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8C02305-E1A7-456C-9320-09E35620B29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20C89B6-B8CF-4A4F-A5D3-D643596E3577}">
  <ds:schemaRefs>
    <ds:schemaRef ds:uri="http://purl.org/dc/dcmitype/"/>
    <ds:schemaRef ds:uri="88dc3e3e-6a5a-47f5-baa4-de851cdf642c"/>
    <ds:schemaRef ds:uri="http://purl.org/dc/elements/1.1/"/>
    <ds:schemaRef ds:uri="http://schemas.microsoft.com/office/2006/metadata/properties"/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e96181bd-7638-4872-b83c-8fd44324247a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209</TotalTime>
  <Words>813</Words>
  <Application>Microsoft Office PowerPoint</Application>
  <PresentationFormat>Widescreen</PresentationFormat>
  <Paragraphs>70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Corbel</vt:lpstr>
      <vt:lpstr>Roboto</vt:lpstr>
      <vt:lpstr>Parallax</vt:lpstr>
      <vt:lpstr>Developing Innovation and Creativity for Business Advantage</vt:lpstr>
      <vt:lpstr>Table of contents </vt:lpstr>
      <vt:lpstr>Introduction</vt:lpstr>
      <vt:lpstr>Innovative idea</vt:lpstr>
      <vt:lpstr>The market gap or problem</vt:lpstr>
      <vt:lpstr>Proposed solution(Product/Service)</vt:lpstr>
      <vt:lpstr>Highlights of Market and competitive analysis</vt:lpstr>
      <vt:lpstr>Summary Business Product/Service Concept and Model</vt:lpstr>
      <vt:lpstr>Competetition and Differentiation Strategy</vt:lpstr>
      <vt:lpstr>Marketing Strategy</vt:lpstr>
      <vt:lpstr>Privacy and Data protection</vt:lpstr>
      <vt:lpstr>Learnings and future benefits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Innovation and Creativity for Business Advantage</dc:title>
  <dc:creator>Donatas Keliauskas (2120434)</dc:creator>
  <cp:lastModifiedBy>NL Adult</cp:lastModifiedBy>
  <cp:revision>5</cp:revision>
  <dcterms:created xsi:type="dcterms:W3CDTF">2024-04-07T13:04:18Z</dcterms:created>
  <dcterms:modified xsi:type="dcterms:W3CDTF">2024-04-29T12:22:36Z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0x0101002F3127E10D480A448750C80349128C1B</vt:lpwstr>
  </property>
</Properties>
</file>