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64" r:id="rId2"/>
    <p:sldId id="260" r:id="rId3"/>
    <p:sldId id="265" r:id="rId4"/>
    <p:sldId id="273" r:id="rId5"/>
    <p:sldId id="266" r:id="rId6"/>
    <p:sldId id="269" r:id="rId7"/>
    <p:sldId id="284" r:id="rId8"/>
    <p:sldId id="270" r:id="rId9"/>
    <p:sldId id="271" r:id="rId10"/>
    <p:sldId id="285" r:id="rId11"/>
    <p:sldId id="274" r:id="rId12"/>
    <p:sldId id="275" r:id="rId13"/>
    <p:sldId id="276" r:id="rId14"/>
    <p:sldId id="277" r:id="rId15"/>
    <p:sldId id="278" r:id="rId16"/>
    <p:sldId id="282" r:id="rId17"/>
    <p:sldId id="279" r:id="rId18"/>
    <p:sldId id="283" r:id="rId19"/>
    <p:sldId id="280" r:id="rId20"/>
    <p:sldId id="281" r:id="rId21"/>
  </p:sldIdLst>
  <p:sldSz cx="12192000" cy="6858000"/>
  <p:notesSz cx="6797675" cy="99250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02" autoAdjust="0"/>
    <p:restoredTop sz="94436" autoAdjust="0"/>
  </p:normalViewPr>
  <p:slideViewPr>
    <p:cSldViewPr snapToGrid="0">
      <p:cViewPr varScale="1">
        <p:scale>
          <a:sx n="83" d="100"/>
          <a:sy n="83" d="100"/>
        </p:scale>
        <p:origin x="12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79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79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A7ED1F-F9E7-4A8B-B8D0-67AA9B42D2A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7076"/>
            <a:ext cx="2945659" cy="4979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7076"/>
            <a:ext cx="2945659" cy="4979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34B50C-DE2A-4F6E-B9DE-C4D5DC5384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1078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79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79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3F0FBD-0CEA-48B4-9106-923F6D4C63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0688" y="1239838"/>
            <a:ext cx="5956300" cy="33512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6431"/>
            <a:ext cx="5438140" cy="390798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7076"/>
            <a:ext cx="2945659" cy="4979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7076"/>
            <a:ext cx="2945659" cy="4979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4F41AD-1C25-43F4-B042-9700D288C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058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7B78C9D-31C2-418C-91D7-97357483D33F}" type="slidenum">
              <a:rPr lang="en-US" smtClean="0">
                <a:cs typeface="Arial" charset="0"/>
              </a:rPr>
              <a:pPr/>
              <a:t>1</a:t>
            </a:fld>
            <a:endParaRPr lang="en-US" dirty="0" smtClean="0">
              <a:cs typeface="Arial" charset="0"/>
            </a:endParaRPr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727493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Extension slide to have on WB white students are drawing graphs.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F41AD-1C25-43F4-B042-9700D288C29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461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F41AD-1C25-43F4-B042-9700D288C29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9626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F41AD-1C25-43F4-B042-9700D288C29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0613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F41AD-1C25-43F4-B042-9700D288C29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0847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Extension slide to have on WB white students are drawing graphs.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F41AD-1C25-43F4-B042-9700D288C29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038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F41AD-1C25-43F4-B042-9700D288C29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0621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F41AD-1C25-43F4-B042-9700D288C29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4002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Extension slide to have on WB white students are drawing graphs.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F41AD-1C25-43F4-B042-9700D288C29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4803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Extension slide to have on WB white students are drawing graphs.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F41AD-1C25-43F4-B042-9700D288C29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6968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Extension slide to have on WB white students are drawing graphs.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F41AD-1C25-43F4-B042-9700D288C29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7348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Extension slide to have on WB white students are drawing graphs.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F41AD-1C25-43F4-B042-9700D288C29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7249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Clcik</a:t>
            </a:r>
            <a:r>
              <a:rPr lang="en-GB" dirty="0" smtClean="0"/>
              <a:t> tile to find out the correct value.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F41AD-1C25-43F4-B042-9700D288C29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7645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9229A-5EF6-401E-847D-3D65B4420DDC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77D43-41AB-4619-9E99-5068AA936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871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9229A-5EF6-401E-847D-3D65B4420DDC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77D43-41AB-4619-9E99-5068AA936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293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9229A-5EF6-401E-847D-3D65B4420DDC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77D43-41AB-4619-9E99-5068AA936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389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9229A-5EF6-401E-847D-3D65B4420DDC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77D43-41AB-4619-9E99-5068AA936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496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9229A-5EF6-401E-847D-3D65B4420DDC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77D43-41AB-4619-9E99-5068AA936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993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9229A-5EF6-401E-847D-3D65B4420DDC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77D43-41AB-4619-9E99-5068AA936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569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9229A-5EF6-401E-847D-3D65B4420DDC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77D43-41AB-4619-9E99-5068AA936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252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9229A-5EF6-401E-847D-3D65B4420DDC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77D43-41AB-4619-9E99-5068AA936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471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9229A-5EF6-401E-847D-3D65B4420DDC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77D43-41AB-4619-9E99-5068AA936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935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9229A-5EF6-401E-847D-3D65B4420DDC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77D43-41AB-4619-9E99-5068AA936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724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9229A-5EF6-401E-847D-3D65B4420DDC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77D43-41AB-4619-9E99-5068AA936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347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D9229A-5EF6-401E-847D-3D65B4420DDC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077D43-41AB-4619-9E99-5068AA936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75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5" name="Rectangle 9"/>
          <p:cNvSpPr>
            <a:spLocks noChangeArrowheads="1"/>
          </p:cNvSpPr>
          <p:nvPr/>
        </p:nvSpPr>
        <p:spPr bwMode="auto">
          <a:xfrm>
            <a:off x="3372053" y="634684"/>
            <a:ext cx="5508104" cy="65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3600" b="1" u="sng" dirty="0" smtClean="0">
                <a:latin typeface="Times New Roman" charset="0"/>
                <a:ea typeface="Times New Roman" charset="0"/>
                <a:cs typeface="Times New Roman" charset="0"/>
              </a:rPr>
              <a:t>Trigonometric </a:t>
            </a:r>
            <a:r>
              <a:rPr lang="en-US" sz="3600" b="1" u="sng" dirty="0">
                <a:latin typeface="Times New Roman" charset="0"/>
                <a:ea typeface="Times New Roman" charset="0"/>
                <a:cs typeface="Times New Roman" charset="0"/>
              </a:rPr>
              <a:t>Graphs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44865" y="1678161"/>
            <a:ext cx="10656070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Learning Objective</a:t>
            </a:r>
            <a:r>
              <a:rPr lang="en-GB" sz="3200" b="1" dirty="0"/>
              <a:t>: </a:t>
            </a:r>
            <a:endParaRPr lang="en-GB" sz="3200" b="1" dirty="0" smtClean="0"/>
          </a:p>
          <a:p>
            <a:endParaRPr lang="en-GB" sz="3200" b="1" dirty="0"/>
          </a:p>
          <a:p>
            <a:r>
              <a:rPr lang="en-GB" sz="3200" b="1" dirty="0"/>
              <a:t>T</a:t>
            </a:r>
            <a:r>
              <a:rPr lang="en-GB" sz="3200" b="1" dirty="0" smtClean="0"/>
              <a:t>o recognise the graphs of sine, cosine &amp; tangent    </a:t>
            </a:r>
            <a:endParaRPr lang="en-GB" sz="3200" b="1" dirty="0"/>
          </a:p>
          <a:p>
            <a:endParaRPr lang="en-GB" sz="3200" b="1" u="sng" dirty="0"/>
          </a:p>
          <a:p>
            <a:r>
              <a:rPr lang="en-GB" sz="3200" b="1" u="sng" dirty="0"/>
              <a:t>Starter:</a:t>
            </a:r>
            <a:r>
              <a:rPr lang="en-GB" sz="3200" b="1" dirty="0"/>
              <a:t> </a:t>
            </a:r>
            <a:endParaRPr lang="en-GB" sz="3200" b="1" dirty="0" smtClean="0"/>
          </a:p>
          <a:p>
            <a:r>
              <a:rPr lang="en-GB" sz="3200" b="1" dirty="0" smtClean="0"/>
              <a:t>Substitute </a:t>
            </a:r>
            <a:r>
              <a:rPr lang="en-GB" sz="3200" b="1" dirty="0"/>
              <a:t>x=</a:t>
            </a:r>
            <a:r>
              <a:rPr lang="en-GB" sz="3200" b="1" dirty="0">
                <a:solidFill>
                  <a:srgbClr val="92D050"/>
                </a:solidFill>
              </a:rPr>
              <a:t>1</a:t>
            </a:r>
            <a:r>
              <a:rPr lang="en-GB" sz="3200" b="1" dirty="0"/>
              <a:t>, </a:t>
            </a:r>
            <a:r>
              <a:rPr lang="en-GB" sz="3200" b="1" dirty="0">
                <a:solidFill>
                  <a:srgbClr val="FFC000"/>
                </a:solidFill>
              </a:rPr>
              <a:t>3</a:t>
            </a:r>
            <a:r>
              <a:rPr lang="en-GB" sz="3200" b="1" dirty="0"/>
              <a:t>, </a:t>
            </a:r>
            <a:r>
              <a:rPr lang="en-GB" sz="3200" b="1" dirty="0">
                <a:solidFill>
                  <a:srgbClr val="FF0000"/>
                </a:solidFill>
              </a:rPr>
              <a:t>-2 </a:t>
            </a:r>
            <a:r>
              <a:rPr lang="en-GB" sz="3200" b="1" dirty="0"/>
              <a:t>into the following expressions;</a:t>
            </a:r>
          </a:p>
          <a:p>
            <a:r>
              <a:rPr lang="en-GB" sz="3200" b="1" dirty="0" err="1">
                <a:solidFill>
                  <a:srgbClr val="FF0000"/>
                </a:solidFill>
              </a:rPr>
              <a:t>i</a:t>
            </a:r>
            <a:r>
              <a:rPr lang="en-GB" sz="3200" b="1" dirty="0">
                <a:solidFill>
                  <a:srgbClr val="FF0000"/>
                </a:solidFill>
              </a:rPr>
              <a:t>)   3x</a:t>
            </a:r>
          </a:p>
          <a:p>
            <a:pPr marL="571500" indent="-571500">
              <a:buAutoNum type="romanLcParenR" startAt="2"/>
            </a:pPr>
            <a:r>
              <a:rPr lang="en-GB" sz="3200" b="1" dirty="0">
                <a:solidFill>
                  <a:srgbClr val="FF0000"/>
                </a:solidFill>
              </a:rPr>
              <a:t>x</a:t>
            </a:r>
            <a:r>
              <a:rPr lang="en-GB" sz="3200" b="1" baseline="30000" dirty="0">
                <a:solidFill>
                  <a:srgbClr val="FF0000"/>
                </a:solidFill>
              </a:rPr>
              <a:t>2</a:t>
            </a:r>
            <a:r>
              <a:rPr lang="en-GB" sz="3200" b="1" dirty="0">
                <a:solidFill>
                  <a:srgbClr val="FF0000"/>
                </a:solidFill>
              </a:rPr>
              <a:t> – 1</a:t>
            </a:r>
          </a:p>
          <a:p>
            <a:pPr marL="571500" indent="-571500">
              <a:buFontTx/>
              <a:buAutoNum type="romanLcParenR" startAt="2"/>
            </a:pPr>
            <a:r>
              <a:rPr lang="en-GB" sz="3200" b="1" dirty="0">
                <a:solidFill>
                  <a:srgbClr val="FF0000"/>
                </a:solidFill>
              </a:rPr>
              <a:t>x</a:t>
            </a:r>
            <a:r>
              <a:rPr lang="en-GB" sz="3200" b="1" baseline="30000" dirty="0">
                <a:solidFill>
                  <a:srgbClr val="FF0000"/>
                </a:solidFill>
              </a:rPr>
              <a:t>3 </a:t>
            </a:r>
            <a:r>
              <a:rPr lang="en-GB" sz="3200" b="1" dirty="0">
                <a:solidFill>
                  <a:srgbClr val="FF0000"/>
                </a:solidFill>
              </a:rPr>
              <a:t>– 3</a:t>
            </a:r>
          </a:p>
          <a:p>
            <a:endParaRPr lang="en-GB" sz="3200" b="1" dirty="0">
              <a:solidFill>
                <a:srgbClr val="FF0000"/>
              </a:solidFill>
            </a:endParaRPr>
          </a:p>
          <a:p>
            <a:endParaRPr lang="en-GB" sz="2800" dirty="0"/>
          </a:p>
          <a:p>
            <a:endParaRPr lang="en-GB" sz="2000" b="1" dirty="0"/>
          </a:p>
          <a:p>
            <a:pPr lvl="2"/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6667037"/>
              </p:ext>
            </p:extLst>
          </p:nvPr>
        </p:nvGraphicFramePr>
        <p:xfrm>
          <a:off x="5076194" y="4647237"/>
          <a:ext cx="3696072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2024"/>
                <a:gridCol w="1232024"/>
                <a:gridCol w="1232024"/>
              </a:tblGrid>
              <a:tr h="442848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-6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442848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442848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-2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-11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488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2094"/>
            <a:ext cx="10515600" cy="1325563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Trigonometric Graphs</a:t>
            </a:r>
            <a:endParaRPr lang="en-GB" sz="5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plotting the graphs of trigonometric functions you need to set you axis similar to the one below. The reason why will become apparent once you start plotting them……………</a:t>
            </a:r>
          </a:p>
        </p:txBody>
      </p:sp>
      <p:pic>
        <p:nvPicPr>
          <p:cNvPr id="2050" name="Picture 2" descr="http://www.greeknstuff.com/images/GreekLetters/theta1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9527" y="4823446"/>
            <a:ext cx="233339" cy="367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1334" y="3117378"/>
            <a:ext cx="6348193" cy="3740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80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2094"/>
            <a:ext cx="10515600" cy="1325563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Trigonometric Graphs - Task</a:t>
            </a:r>
            <a:endParaRPr lang="en-GB" sz="5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13082"/>
            <a:ext cx="10515600" cy="502891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4000" b="1" u="sng" dirty="0" smtClean="0">
                <a:solidFill>
                  <a:srgbClr val="00B050"/>
                </a:solidFill>
              </a:rPr>
              <a:t>Task 1</a:t>
            </a:r>
            <a:r>
              <a:rPr lang="en-GB" sz="4000" dirty="0"/>
              <a:t> </a:t>
            </a:r>
            <a:r>
              <a:rPr lang="en-GB" sz="4000" dirty="0" smtClean="0"/>
              <a:t>- Using the worksheets provided, draw the graphs of the sine</a:t>
            </a:r>
            <a:r>
              <a:rPr lang="en-GB" sz="4000" dirty="0"/>
              <a:t> </a:t>
            </a:r>
            <a:r>
              <a:rPr lang="en-GB" sz="4000" dirty="0" smtClean="0"/>
              <a:t>&amp; cosine functions. </a:t>
            </a:r>
          </a:p>
          <a:p>
            <a:pPr marL="0" indent="0">
              <a:lnSpc>
                <a:spcPct val="120000"/>
              </a:lnSpc>
              <a:buNone/>
            </a:pPr>
            <a:endParaRPr lang="en-GB" sz="4000" dirty="0" smtClean="0"/>
          </a:p>
        </p:txBody>
      </p:sp>
    </p:spTree>
    <p:extLst>
      <p:ext uri="{BB962C8B-B14F-4D97-AF65-F5344CB8AC3E}">
        <p14:creationId xmlns:p14="http://schemas.microsoft.com/office/powerpoint/2010/main" val="224539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923" y="262094"/>
            <a:ext cx="11066585" cy="1325563"/>
          </a:xfrm>
          <a:solidFill>
            <a:srgbClr val="FFC00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Sketching Graphs</a:t>
            </a:r>
            <a:endParaRPr lang="en-GB" sz="5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8922" y="1776225"/>
            <a:ext cx="11066585" cy="45215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Sketching graphs is a different skill in maths to drawing a graph.</a:t>
            </a:r>
          </a:p>
          <a:p>
            <a:pPr marL="0" indent="0">
              <a:buNone/>
            </a:pPr>
            <a:r>
              <a:rPr lang="en-GB" sz="3200" dirty="0" smtClean="0"/>
              <a:t>It requires you to plot a graph </a:t>
            </a:r>
            <a:r>
              <a:rPr lang="en-GB" sz="3200" i="1" dirty="0" smtClean="0"/>
              <a:t>roughly. </a:t>
            </a:r>
          </a:p>
          <a:p>
            <a:pPr marL="0" indent="0">
              <a:buNone/>
            </a:pPr>
            <a:endParaRPr lang="en-GB" b="1" u="sng" dirty="0" smtClean="0"/>
          </a:p>
          <a:p>
            <a:pPr marL="0" indent="0">
              <a:buNone/>
            </a:pPr>
            <a:r>
              <a:rPr lang="en-GB" b="1" u="sng" dirty="0" smtClean="0"/>
              <a:t>Key Steps</a:t>
            </a:r>
          </a:p>
          <a:p>
            <a:pPr lvl="3">
              <a:buFont typeface="Wingdings" panose="05000000000000000000" pitchFamily="2" charset="2"/>
              <a:buChar char="Ø"/>
            </a:pPr>
            <a:r>
              <a:rPr lang="en-GB" sz="2800" b="1" dirty="0" smtClean="0"/>
              <a:t> </a:t>
            </a:r>
            <a:r>
              <a:rPr lang="en-GB" sz="2800" dirty="0" smtClean="0"/>
              <a:t>Plot the points where the graph will cut the axes.</a:t>
            </a:r>
          </a:p>
          <a:p>
            <a:pPr lvl="3">
              <a:buFont typeface="Wingdings" panose="05000000000000000000" pitchFamily="2" charset="2"/>
              <a:buChar char="Ø"/>
            </a:pPr>
            <a:r>
              <a:rPr lang="en-GB" sz="2800" dirty="0" smtClean="0"/>
              <a:t> Plot the maximum and minimum points.</a:t>
            </a:r>
          </a:p>
          <a:p>
            <a:pPr lvl="3">
              <a:buFont typeface="Wingdings" panose="05000000000000000000" pitchFamily="2" charset="2"/>
              <a:buChar char="Ø"/>
            </a:pPr>
            <a:r>
              <a:rPr lang="en-GB" sz="2800" dirty="0" smtClean="0"/>
              <a:t>Free-hand draw the graph going through these points. </a:t>
            </a:r>
            <a:endParaRPr lang="en-GB" sz="2800" dirty="0"/>
          </a:p>
          <a:p>
            <a:pPr lvl="1"/>
            <a:endParaRPr lang="en-GB" i="1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385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923" y="262094"/>
            <a:ext cx="11066585" cy="1325563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Sine Graph</a:t>
            </a:r>
            <a:endParaRPr lang="en-GB" sz="5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8923" y="1776226"/>
            <a:ext cx="10515600" cy="10747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Compare your graph with the person sat next to you.</a:t>
            </a:r>
          </a:p>
          <a:p>
            <a:r>
              <a:rPr lang="en-GB" dirty="0" smtClean="0"/>
              <a:t>Are there any differences? </a:t>
            </a:r>
          </a:p>
          <a:p>
            <a:endParaRPr lang="en-GB" dirty="0"/>
          </a:p>
        </p:txBody>
      </p:sp>
      <p:sp>
        <p:nvSpPr>
          <p:cNvPr id="8" name="Content Placeholder 3"/>
          <p:cNvSpPr txBox="1">
            <a:spLocks/>
          </p:cNvSpPr>
          <p:nvPr/>
        </p:nvSpPr>
        <p:spPr>
          <a:xfrm>
            <a:off x="6377356" y="4463071"/>
            <a:ext cx="10515600" cy="10747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4000" b="1" dirty="0" smtClean="0">
                <a:solidFill>
                  <a:srgbClr val="002060"/>
                </a:solidFill>
              </a:rPr>
              <a:t>Do they look similar?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23" y="3445351"/>
            <a:ext cx="5682054" cy="3110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29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923" y="262094"/>
            <a:ext cx="11066585" cy="1325563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Cosine Graph</a:t>
            </a:r>
            <a:endParaRPr lang="en-GB" sz="5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8923" y="1776226"/>
            <a:ext cx="10515600" cy="10747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Compare your graph with the person sat next to you.</a:t>
            </a:r>
          </a:p>
          <a:p>
            <a:r>
              <a:rPr lang="en-GB" dirty="0" smtClean="0"/>
              <a:t>Are there any differences? </a:t>
            </a:r>
          </a:p>
          <a:p>
            <a:endParaRPr lang="en-GB" dirty="0"/>
          </a:p>
        </p:txBody>
      </p:sp>
      <p:sp>
        <p:nvSpPr>
          <p:cNvPr id="8" name="Content Placeholder 3"/>
          <p:cNvSpPr txBox="1">
            <a:spLocks/>
          </p:cNvSpPr>
          <p:nvPr/>
        </p:nvSpPr>
        <p:spPr>
          <a:xfrm>
            <a:off x="6377356" y="4463071"/>
            <a:ext cx="10515600" cy="10747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4000" b="1" dirty="0" smtClean="0">
                <a:solidFill>
                  <a:srgbClr val="002060"/>
                </a:solidFill>
              </a:rPr>
              <a:t>Do they look similar?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452" y="3388333"/>
            <a:ext cx="5525271" cy="3162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238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2094"/>
            <a:ext cx="10515600" cy="1325563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Trigonometric Graphs - Task</a:t>
            </a:r>
            <a:endParaRPr lang="en-GB" sz="5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13082"/>
            <a:ext cx="10515600" cy="502891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4000" b="1" u="sng" dirty="0" smtClean="0">
                <a:solidFill>
                  <a:srgbClr val="FFC000"/>
                </a:solidFill>
              </a:rPr>
              <a:t>Task 2 -</a:t>
            </a:r>
            <a:r>
              <a:rPr lang="en-GB" sz="4000" dirty="0" smtClean="0">
                <a:solidFill>
                  <a:srgbClr val="00B050"/>
                </a:solidFill>
              </a:rPr>
              <a:t> </a:t>
            </a:r>
            <a:r>
              <a:rPr lang="en-GB" sz="4000" dirty="0" smtClean="0"/>
              <a:t>Using your worksheet, draw the graph of the tangent function on this axis.</a:t>
            </a:r>
          </a:p>
          <a:p>
            <a:pPr marL="457200" lvl="1" indent="0">
              <a:lnSpc>
                <a:spcPct val="120000"/>
              </a:lnSpc>
              <a:buNone/>
            </a:pPr>
            <a:endParaRPr lang="en-GB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1976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923" y="262094"/>
            <a:ext cx="11066585" cy="1325563"/>
          </a:xfrm>
          <a:solidFill>
            <a:srgbClr val="FFC00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Tangent Graph</a:t>
            </a:r>
            <a:endParaRPr lang="en-GB" sz="5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8923" y="1776226"/>
            <a:ext cx="10515600" cy="1074738"/>
          </a:xfrm>
        </p:spPr>
        <p:txBody>
          <a:bodyPr/>
          <a:lstStyle/>
          <a:p>
            <a:r>
              <a:rPr lang="en-GB" dirty="0" smtClean="0"/>
              <a:t>Are there any differences? </a:t>
            </a:r>
          </a:p>
          <a:p>
            <a:endParaRPr lang="en-GB" dirty="0"/>
          </a:p>
        </p:txBody>
      </p:sp>
      <p:sp>
        <p:nvSpPr>
          <p:cNvPr id="6" name="Content Placeholder 3"/>
          <p:cNvSpPr txBox="1">
            <a:spLocks/>
          </p:cNvSpPr>
          <p:nvPr/>
        </p:nvSpPr>
        <p:spPr>
          <a:xfrm>
            <a:off x="468923" y="2850964"/>
            <a:ext cx="10515600" cy="10747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Compare your graph with the one below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8" name="Content Placeholder 3"/>
          <p:cNvSpPr txBox="1">
            <a:spLocks/>
          </p:cNvSpPr>
          <p:nvPr/>
        </p:nvSpPr>
        <p:spPr>
          <a:xfrm>
            <a:off x="6377356" y="4463071"/>
            <a:ext cx="10515600" cy="10747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4000" b="1" dirty="0" smtClean="0">
                <a:solidFill>
                  <a:srgbClr val="002060"/>
                </a:solidFill>
              </a:rPr>
              <a:t>Do they look similar?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23" y="3728675"/>
            <a:ext cx="5420481" cy="254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255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923" y="262094"/>
            <a:ext cx="11066585" cy="1325563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Sine &amp; Cosine</a:t>
            </a:r>
            <a:endParaRPr lang="en-GB" sz="5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8922" y="1587656"/>
            <a:ext cx="11066585" cy="3190406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2400" i="1" u="sng" dirty="0" smtClean="0"/>
              <a:t>Sketch</a:t>
            </a:r>
            <a:r>
              <a:rPr lang="en-GB" sz="2400" dirty="0" smtClean="0"/>
              <a:t> both the sine and cosine graphs on the </a:t>
            </a:r>
            <a:r>
              <a:rPr lang="en-GB" sz="2400" u="sng" dirty="0" smtClean="0"/>
              <a:t>same</a:t>
            </a:r>
            <a:r>
              <a:rPr lang="en-GB" sz="2400" dirty="0" smtClean="0"/>
              <a:t> axis. Make them stand out by sketching them in different colours.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400" dirty="0" smtClean="0"/>
              <a:t>Are there any differences? </a:t>
            </a:r>
          </a:p>
        </p:txBody>
      </p:sp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6378" y="4319699"/>
            <a:ext cx="4199129" cy="2403639"/>
          </a:xfrm>
          <a:prstGeom prst="rect">
            <a:avLst/>
          </a:prstGeom>
          <a:solidFill>
            <a:schemeClr val="accent1">
              <a:alpha val="0"/>
            </a:schemeClr>
          </a:solidFill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21" y="4435521"/>
            <a:ext cx="3968070" cy="2171996"/>
          </a:xfrm>
          <a:prstGeom prst="rect">
            <a:avLst/>
          </a:prstGeom>
          <a:solidFill>
            <a:schemeClr val="accent1">
              <a:alpha val="0"/>
            </a:schemeClr>
          </a:solidFill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</p:pic>
      <p:pic>
        <p:nvPicPr>
          <p:cNvPr id="1026" name="Picture 2" descr="Image result for sine and cosine graph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1255" y="4435521"/>
            <a:ext cx="7172504" cy="215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2977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2094"/>
            <a:ext cx="10515600" cy="1325563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Trigonometric Graphs - Task</a:t>
            </a:r>
            <a:endParaRPr lang="en-GB" sz="5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13082"/>
            <a:ext cx="10515600" cy="5028912"/>
          </a:xfrm>
        </p:spPr>
        <p:txBody>
          <a:bodyPr>
            <a:normAutofit fontScale="85000" lnSpcReduction="20000"/>
          </a:bodyPr>
          <a:lstStyle/>
          <a:p>
            <a:pPr marL="457200" lvl="1" indent="0">
              <a:lnSpc>
                <a:spcPct val="120000"/>
              </a:lnSpc>
              <a:buNone/>
            </a:pPr>
            <a:endParaRPr lang="en-GB" sz="4000" dirty="0">
              <a:solidFill>
                <a:srgbClr val="00B050"/>
              </a:solidFill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4000" b="1" u="sng" dirty="0" smtClean="0">
                <a:solidFill>
                  <a:srgbClr val="FF0000"/>
                </a:solidFill>
              </a:rPr>
              <a:t>Task 3</a:t>
            </a:r>
            <a:r>
              <a:rPr lang="en-GB" sz="4000" dirty="0">
                <a:solidFill>
                  <a:srgbClr val="FF0000"/>
                </a:solidFill>
              </a:rPr>
              <a:t> </a:t>
            </a:r>
            <a:r>
              <a:rPr lang="en-GB" sz="4000" dirty="0" smtClean="0">
                <a:solidFill>
                  <a:srgbClr val="FF0000"/>
                </a:solidFill>
              </a:rPr>
              <a:t>-</a:t>
            </a:r>
            <a:r>
              <a:rPr lang="en-GB" sz="4000" dirty="0" smtClean="0"/>
              <a:t> Think about the following questions……..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4000" dirty="0" smtClean="0"/>
          </a:p>
          <a:p>
            <a:pPr marL="971550" lvl="1" indent="-514350">
              <a:lnSpc>
                <a:spcPct val="120000"/>
              </a:lnSpc>
              <a:buFont typeface="+mj-lt"/>
              <a:buAutoNum type="arabicParenR"/>
            </a:pPr>
            <a:r>
              <a:rPr lang="en-GB" sz="4000" dirty="0" smtClean="0"/>
              <a:t>What </a:t>
            </a:r>
            <a:r>
              <a:rPr lang="en-GB" sz="4000" dirty="0"/>
              <a:t>do you notice when the graphs get to </a:t>
            </a:r>
            <a:r>
              <a:rPr lang="en-GB" sz="4000" dirty="0" smtClean="0"/>
              <a:t>360</a:t>
            </a:r>
            <a:r>
              <a:rPr lang="en-GB" sz="4000" baseline="30000" dirty="0" smtClean="0"/>
              <a:t>0</a:t>
            </a:r>
            <a:r>
              <a:rPr lang="en-GB" sz="4000" dirty="0" smtClean="0"/>
              <a:t>? Why?</a:t>
            </a:r>
          </a:p>
          <a:p>
            <a:pPr marL="971550" lvl="1" indent="-514350">
              <a:lnSpc>
                <a:spcPct val="120000"/>
              </a:lnSpc>
              <a:buFont typeface="+mj-lt"/>
              <a:buAutoNum type="arabicParenR"/>
            </a:pPr>
            <a:endParaRPr lang="en-GB" sz="4000" dirty="0" smtClean="0"/>
          </a:p>
          <a:p>
            <a:pPr marL="971550" lvl="1" indent="-514350">
              <a:lnSpc>
                <a:spcPct val="120000"/>
              </a:lnSpc>
              <a:buFont typeface="+mj-lt"/>
              <a:buAutoNum type="arabicParenR"/>
            </a:pPr>
            <a:r>
              <a:rPr lang="en-GB" sz="4000" dirty="0" smtClean="0"/>
              <a:t>Could </a:t>
            </a:r>
            <a:r>
              <a:rPr lang="en-GB" sz="4000" dirty="0"/>
              <a:t>you describe the relationship between the graphs of Sine and Cosine</a:t>
            </a:r>
            <a:r>
              <a:rPr lang="en-GB" sz="4000" dirty="0" smtClean="0"/>
              <a:t>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34510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2094"/>
            <a:ext cx="10515600" cy="1325563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Solving Trigonometric Graphs</a:t>
            </a:r>
            <a:endParaRPr lang="en-GB" sz="5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13083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You need to also be able to solve trigonometric equations.</a:t>
            </a:r>
            <a:endParaRPr lang="en-GB" sz="2800" dirty="0"/>
          </a:p>
          <a:p>
            <a:pPr marL="0" indent="0">
              <a:buNone/>
            </a:pPr>
            <a:r>
              <a:rPr lang="en-GB" b="1" u="sng" dirty="0" smtClean="0"/>
              <a:t>Example</a:t>
            </a:r>
          </a:p>
          <a:p>
            <a:pPr marL="914400" lvl="2" indent="0">
              <a:buNone/>
            </a:pPr>
            <a:r>
              <a:rPr lang="en-GB" sz="2000" dirty="0" smtClean="0"/>
              <a:t>Solve,         Tan(x) = 0.5   between 0</a:t>
            </a:r>
            <a:r>
              <a:rPr lang="en-GB" sz="2000" baseline="30000" dirty="0" smtClean="0"/>
              <a:t>0</a:t>
            </a:r>
            <a:r>
              <a:rPr lang="en-GB" sz="2000" dirty="0" smtClean="0"/>
              <a:t> &amp; 360</a:t>
            </a:r>
            <a:r>
              <a:rPr lang="en-GB" sz="2000" baseline="30000" dirty="0" smtClean="0"/>
              <a:t>0</a:t>
            </a:r>
            <a:r>
              <a:rPr lang="en-GB" sz="2000" dirty="0" smtClean="0"/>
              <a:t>.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We can solve this equation using the graph of the </a:t>
            </a:r>
            <a:r>
              <a:rPr lang="en-GB" i="1" dirty="0" smtClean="0"/>
              <a:t>tangent</a:t>
            </a:r>
            <a:r>
              <a:rPr lang="en-GB" dirty="0" smtClean="0"/>
              <a:t> function.</a:t>
            </a:r>
            <a:endParaRPr lang="en-GB" sz="2800" dirty="0"/>
          </a:p>
          <a:p>
            <a:pPr marL="971550" lvl="1" indent="-514350">
              <a:buFont typeface="+mj-lt"/>
              <a:buAutoNum type="arabicParenR"/>
            </a:pPr>
            <a:endParaRPr lang="en-GB" sz="2800" dirty="0"/>
          </a:p>
          <a:p>
            <a:pPr marL="971550" lvl="1" indent="-514350">
              <a:buFont typeface="+mj-lt"/>
              <a:buAutoNum type="arabicParenR"/>
            </a:pPr>
            <a:endParaRPr lang="en-GB" dirty="0"/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1050" y="4015062"/>
            <a:ext cx="6058545" cy="28429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862446" y="4528590"/>
            <a:ext cx="3974204" cy="138499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Any ideas of how we would solve this equation for the value of x?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75681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2094"/>
            <a:ext cx="10515600" cy="1325563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Solving Trigonometric Graphs</a:t>
            </a:r>
            <a:endParaRPr lang="en-GB" sz="5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87657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Example</a:t>
            </a:r>
          </a:p>
          <a:p>
            <a:pPr marL="457200" lvl="1" indent="0" algn="ctr">
              <a:buNone/>
            </a:pPr>
            <a:r>
              <a:rPr lang="en-GB" sz="2400" dirty="0" smtClean="0"/>
              <a:t>Solve,         Tan(x) = 0.5   between 0</a:t>
            </a:r>
            <a:r>
              <a:rPr lang="en-GB" sz="2400" baseline="30000" dirty="0" smtClean="0"/>
              <a:t>0</a:t>
            </a:r>
            <a:r>
              <a:rPr lang="en-GB" sz="2400" dirty="0" smtClean="0"/>
              <a:t> &amp; 360</a:t>
            </a:r>
            <a:r>
              <a:rPr lang="en-GB" sz="2400" baseline="30000" dirty="0" smtClean="0"/>
              <a:t>0</a:t>
            </a:r>
            <a:r>
              <a:rPr lang="en-GB" sz="2400" dirty="0" smtClean="0"/>
              <a:t>.</a:t>
            </a:r>
          </a:p>
          <a:p>
            <a:pPr marL="914400" lvl="2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We can solve this equation using the graph of the </a:t>
            </a:r>
            <a:r>
              <a:rPr lang="en-GB" i="1" dirty="0" smtClean="0"/>
              <a:t>tangent</a:t>
            </a:r>
            <a:r>
              <a:rPr lang="en-GB" dirty="0" smtClean="0"/>
              <a:t> function.</a:t>
            </a:r>
            <a:endParaRPr lang="en-GB" sz="2800" dirty="0"/>
          </a:p>
          <a:p>
            <a:pPr marL="971550" lvl="1" indent="-514350">
              <a:buFont typeface="+mj-lt"/>
              <a:buAutoNum type="arabicParenR"/>
            </a:pPr>
            <a:endParaRPr lang="en-GB" sz="2800" dirty="0"/>
          </a:p>
          <a:p>
            <a:pPr marL="971550" lvl="1" indent="-514350">
              <a:buFont typeface="+mj-lt"/>
              <a:buAutoNum type="arabicParenR"/>
            </a:pPr>
            <a:endParaRPr lang="en-GB" dirty="0"/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0419" y="3351777"/>
            <a:ext cx="7225048" cy="339031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38200" y="4358622"/>
            <a:ext cx="172912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Tan x = 0.5</a:t>
            </a:r>
            <a:endParaRPr lang="en-US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2567328" y="4620232"/>
            <a:ext cx="1970468" cy="96634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829577" y="4716866"/>
            <a:ext cx="6156102" cy="0"/>
          </a:xfrm>
          <a:prstGeom prst="line">
            <a:avLst/>
          </a:prstGeom>
          <a:ln w="57150">
            <a:solidFill>
              <a:srgbClr val="00B0F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10972800" y="4716867"/>
            <a:ext cx="0" cy="164975"/>
          </a:xfrm>
          <a:prstGeom prst="line">
            <a:avLst/>
          </a:prstGeom>
          <a:ln w="57150">
            <a:solidFill>
              <a:srgbClr val="00B0F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5267460" y="4716866"/>
            <a:ext cx="12878" cy="16497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8270662" y="4722830"/>
            <a:ext cx="12878" cy="16497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/>
        </p:nvSpPr>
        <p:spPr>
          <a:xfrm>
            <a:off x="4914362" y="5558232"/>
            <a:ext cx="1004552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26.6</a:t>
            </a:r>
            <a:r>
              <a:rPr lang="en-US" sz="2400" b="0" cap="none" spc="0" baseline="3000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24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7237927" y="5559817"/>
            <a:ext cx="2113206" cy="83099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 </a:t>
            </a:r>
            <a:r>
              <a:rPr lang="en-US" sz="2400" b="0" cap="none" spc="0" baseline="3000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 </a:t>
            </a:r>
            <a:r>
              <a:rPr lang="en-US" sz="2400" b="0" cap="none" spc="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+ 26.6</a:t>
            </a:r>
            <a:r>
              <a:rPr lang="en-US" sz="2400" b="0" cap="none" spc="0" baseline="3000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</a:p>
          <a:p>
            <a:pPr algn="ctr"/>
            <a:r>
              <a:rPr lang="en-US" sz="240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= 206.6</a:t>
            </a:r>
            <a:r>
              <a:rPr lang="en-US" sz="2400" baseline="3000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24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4" name="Straight Arrow Connector 23"/>
          <p:cNvCxnSpPr/>
          <p:nvPr/>
        </p:nvCxnSpPr>
        <p:spPr>
          <a:xfrm flipV="1">
            <a:off x="5280338" y="5014611"/>
            <a:ext cx="0" cy="545206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8277101" y="5013026"/>
            <a:ext cx="0" cy="545206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414541" y="5454877"/>
            <a:ext cx="3754554" cy="954107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 Tan x = 0.5,</a:t>
            </a:r>
          </a:p>
          <a:p>
            <a:pPr algn="ctr"/>
            <a:r>
              <a:rPr lang="en-US" sz="28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When </a:t>
            </a:r>
            <a:r>
              <a:rPr lang="en-US" sz="2800" b="1" i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x = 26.6</a:t>
            </a:r>
            <a:r>
              <a:rPr lang="en-US" sz="2800" b="1" i="1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r>
              <a:rPr lang="en-US" sz="2800" b="1" i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8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&amp;</a:t>
            </a:r>
            <a:r>
              <a:rPr lang="en-US" sz="2800" b="1" i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206.6</a:t>
            </a:r>
            <a:r>
              <a:rPr lang="en-US" sz="2800" b="1" i="1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2800" b="1" i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5694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1" grpId="0" animBg="1"/>
      <p:bldP spid="22" grpId="0" animBg="1"/>
      <p:bldP spid="2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1519" y="2866474"/>
            <a:ext cx="6761046" cy="370078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2094"/>
            <a:ext cx="10515600" cy="1325563"/>
          </a:xfrm>
          <a:solidFill>
            <a:srgbClr val="FF000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Solving Trigonometric Graphs</a:t>
            </a:r>
            <a:endParaRPr lang="en-GB" sz="5400" b="1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87657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Question</a:t>
            </a:r>
          </a:p>
          <a:p>
            <a:pPr marL="457200" lvl="1" indent="0" algn="ctr">
              <a:buNone/>
            </a:pPr>
            <a:r>
              <a:rPr lang="en-GB" dirty="0"/>
              <a:t>Using your sine </a:t>
            </a:r>
            <a:r>
              <a:rPr lang="en-GB" dirty="0" smtClean="0"/>
              <a:t>graph, s</a:t>
            </a:r>
            <a:r>
              <a:rPr lang="en-GB" sz="2400" dirty="0" smtClean="0"/>
              <a:t>olve         Sin x = 0.5   between 0</a:t>
            </a:r>
            <a:r>
              <a:rPr lang="en-GB" sz="2400" baseline="30000" dirty="0" smtClean="0"/>
              <a:t>0</a:t>
            </a:r>
            <a:r>
              <a:rPr lang="en-GB" sz="2400" dirty="0" smtClean="0"/>
              <a:t> &amp; 180</a:t>
            </a:r>
            <a:r>
              <a:rPr lang="en-GB" sz="2400" baseline="30000" dirty="0" smtClean="0"/>
              <a:t>0</a:t>
            </a:r>
            <a:r>
              <a:rPr lang="en-GB" sz="2400" dirty="0" smtClean="0"/>
              <a:t>.</a:t>
            </a:r>
          </a:p>
          <a:p>
            <a:pPr marL="457200" lvl="1" indent="0">
              <a:buNone/>
            </a:pPr>
            <a:endParaRPr lang="en-GB" sz="2800" dirty="0"/>
          </a:p>
          <a:p>
            <a:pPr marL="971550" lvl="1" indent="-514350">
              <a:buFont typeface="+mj-lt"/>
              <a:buAutoNum type="arabicParenR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115175" y="3295909"/>
            <a:ext cx="165782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Sin x = 0.5</a:t>
            </a:r>
            <a:endParaRPr lang="en-US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2697026" y="3606159"/>
            <a:ext cx="2299977" cy="26248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5334456" y="3859146"/>
            <a:ext cx="2753476" cy="7869"/>
          </a:xfrm>
          <a:prstGeom prst="line">
            <a:avLst/>
          </a:prstGeom>
          <a:ln w="57150">
            <a:solidFill>
              <a:srgbClr val="00B0F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 flipV="1">
            <a:off x="8067378" y="3933708"/>
            <a:ext cx="20554" cy="733736"/>
          </a:xfrm>
          <a:prstGeom prst="line">
            <a:avLst/>
          </a:prstGeom>
          <a:ln w="57150">
            <a:solidFill>
              <a:srgbClr val="00B0F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5725828" y="3867015"/>
            <a:ext cx="42535" cy="80042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7662856" y="3867015"/>
            <a:ext cx="0" cy="75885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/>
        </p:nvSpPr>
        <p:spPr>
          <a:xfrm>
            <a:off x="5315674" y="5840931"/>
            <a:ext cx="1004552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30</a:t>
            </a:r>
            <a:r>
              <a:rPr lang="en-US" sz="2400" b="0" cap="none" spc="0" baseline="3000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24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7245687" y="5840930"/>
            <a:ext cx="893057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150</a:t>
            </a:r>
            <a:r>
              <a:rPr lang="en-US" sz="2400" b="0" cap="none" spc="0" baseline="3000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24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4" name="Straight Arrow Connector 23"/>
          <p:cNvCxnSpPr/>
          <p:nvPr/>
        </p:nvCxnSpPr>
        <p:spPr>
          <a:xfrm flipH="1" flipV="1">
            <a:off x="5739421" y="4716865"/>
            <a:ext cx="7674" cy="1060312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22" idx="0"/>
          </p:cNvCxnSpPr>
          <p:nvPr/>
        </p:nvCxnSpPr>
        <p:spPr>
          <a:xfrm flipH="1" flipV="1">
            <a:off x="7676329" y="4762624"/>
            <a:ext cx="15887" cy="1078306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725997" y="4717156"/>
            <a:ext cx="3215945" cy="954107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 Sin x = 0.5,</a:t>
            </a:r>
          </a:p>
          <a:p>
            <a:pPr algn="ctr"/>
            <a:r>
              <a:rPr lang="en-US" sz="28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When </a:t>
            </a:r>
            <a:r>
              <a:rPr lang="en-US" sz="2800" b="1" i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x = 30</a:t>
            </a:r>
            <a:r>
              <a:rPr lang="en-US" sz="2800" b="1" i="1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r>
              <a:rPr lang="en-US" sz="2800" b="1" i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8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&amp;</a:t>
            </a:r>
            <a:r>
              <a:rPr lang="en-US" sz="2800" b="1" i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150</a:t>
            </a:r>
            <a:r>
              <a:rPr lang="en-US" sz="2800" b="1" i="1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2800" b="1" i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91242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1" grpId="0" animBg="1"/>
      <p:bldP spid="22" grpId="0" animBg="1"/>
      <p:bldP spid="2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87657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Using your graphs, solve the following trigonometric functions for x, where 0</a:t>
            </a:r>
            <a:r>
              <a:rPr lang="en-GB" baseline="30000" dirty="0" smtClean="0"/>
              <a:t>0</a:t>
            </a:r>
            <a:r>
              <a:rPr lang="en-GB" dirty="0" smtClean="0"/>
              <a:t> ≤ x ≤ 360</a:t>
            </a:r>
            <a:r>
              <a:rPr lang="en-GB" baseline="30000" dirty="0" smtClean="0"/>
              <a:t>0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38200" y="262094"/>
            <a:ext cx="10515600" cy="1325563"/>
          </a:xfrm>
          <a:solidFill>
            <a:srgbClr val="FF000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Solving Trigonometric Graphs</a:t>
            </a:r>
            <a:endParaRPr lang="en-GB" sz="5400" b="1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9032508"/>
              </p:ext>
            </p:extLst>
          </p:nvPr>
        </p:nvGraphicFramePr>
        <p:xfrm>
          <a:off x="1622738" y="2627290"/>
          <a:ext cx="9118242" cy="3734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59121"/>
                <a:gridCol w="4559121"/>
              </a:tblGrid>
              <a:tr h="746975">
                <a:tc>
                  <a:txBody>
                    <a:bodyPr/>
                    <a:lstStyle/>
                    <a:p>
                      <a:pPr algn="ctr"/>
                      <a:r>
                        <a:rPr lang="en-GB" sz="4000" b="1" dirty="0" smtClean="0">
                          <a:solidFill>
                            <a:schemeClr val="tx1"/>
                          </a:solidFill>
                        </a:rPr>
                        <a:t>Starter</a:t>
                      </a:r>
                      <a:endParaRPr lang="en-GB" sz="40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b="1" dirty="0" smtClean="0">
                          <a:solidFill>
                            <a:schemeClr val="bg1"/>
                          </a:solidFill>
                        </a:rPr>
                        <a:t>Extension</a:t>
                      </a:r>
                      <a:endParaRPr lang="en-GB" sz="4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746975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Sin x = 1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bg1"/>
                          </a:solidFill>
                        </a:rPr>
                        <a:t>Cos x = -1</a:t>
                      </a:r>
                      <a:endParaRPr lang="en-GB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746975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Cos</a:t>
                      </a:r>
                      <a:r>
                        <a:rPr lang="en-GB" sz="2800" b="1" baseline="0" dirty="0" smtClean="0">
                          <a:solidFill>
                            <a:schemeClr val="tx1"/>
                          </a:solidFill>
                        </a:rPr>
                        <a:t> x = 1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bg1"/>
                          </a:solidFill>
                        </a:rPr>
                        <a:t>Cos x = -0.5</a:t>
                      </a:r>
                      <a:endParaRPr lang="en-GB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746975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Cos</a:t>
                      </a:r>
                      <a:r>
                        <a:rPr lang="en-GB" sz="2800" b="1" baseline="0" dirty="0" smtClean="0">
                          <a:solidFill>
                            <a:schemeClr val="tx1"/>
                          </a:solidFill>
                        </a:rPr>
                        <a:t> x = 0.5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dirty="0" smtClean="0">
                          <a:solidFill>
                            <a:schemeClr val="bg1"/>
                          </a:solidFill>
                        </a:rPr>
                        <a:t>Sin</a:t>
                      </a:r>
                      <a:r>
                        <a:rPr lang="en-GB" sz="2800" b="1" baseline="0" dirty="0" smtClean="0">
                          <a:solidFill>
                            <a:schemeClr val="bg1"/>
                          </a:solidFill>
                        </a:rPr>
                        <a:t> x = -0.5</a:t>
                      </a:r>
                      <a:endParaRPr lang="en-GB" sz="2800" b="1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746975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Sin</a:t>
                      </a:r>
                      <a:r>
                        <a:rPr lang="en-GB" sz="2800" b="1" baseline="0" dirty="0" smtClean="0">
                          <a:solidFill>
                            <a:schemeClr val="tx1"/>
                          </a:solidFill>
                        </a:rPr>
                        <a:t> x = 0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bg1"/>
                          </a:solidFill>
                        </a:rPr>
                        <a:t>2 Sin x = 1</a:t>
                      </a:r>
                      <a:endParaRPr lang="en-GB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2944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Solve the following trigonometric functions for x: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38200" y="262094"/>
            <a:ext cx="10515600" cy="1325563"/>
          </a:xfrm>
          <a:solidFill>
            <a:srgbClr val="FF000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Solving Trigonometric Graphs</a:t>
            </a:r>
            <a:endParaRPr lang="en-GB" sz="5400" b="1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900767"/>
              </p:ext>
            </p:extLst>
          </p:nvPr>
        </p:nvGraphicFramePr>
        <p:xfrm>
          <a:off x="1648497" y="2614412"/>
          <a:ext cx="9015210" cy="367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07605"/>
                <a:gridCol w="4507605"/>
              </a:tblGrid>
              <a:tr h="734096">
                <a:tc>
                  <a:txBody>
                    <a:bodyPr/>
                    <a:lstStyle/>
                    <a:p>
                      <a:pPr algn="ctr"/>
                      <a:r>
                        <a:rPr lang="en-GB" sz="4000" dirty="0" smtClean="0">
                          <a:solidFill>
                            <a:schemeClr val="tx1"/>
                          </a:solidFill>
                        </a:rPr>
                        <a:t>Starter</a:t>
                      </a:r>
                      <a:endParaRPr lang="en-GB" sz="4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dirty="0" smtClean="0"/>
                        <a:t>Extension</a:t>
                      </a:r>
                      <a:endParaRPr lang="en-GB" sz="40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734096">
                <a:tc>
                  <a:txBody>
                    <a:bodyPr/>
                    <a:lstStyle/>
                    <a:p>
                      <a:pPr algn="ctr"/>
                      <a:r>
                        <a:rPr lang="en-GB" sz="2800" baseline="0" dirty="0" smtClean="0">
                          <a:solidFill>
                            <a:schemeClr val="tx1"/>
                          </a:solidFill>
                        </a:rPr>
                        <a:t>x =  90</a:t>
                      </a:r>
                      <a:r>
                        <a:rPr lang="en-GB" sz="2800" baseline="300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aseline="0" dirty="0" smtClean="0">
                          <a:solidFill>
                            <a:schemeClr val="bg1"/>
                          </a:solidFill>
                        </a:rPr>
                        <a:t>x =  180</a:t>
                      </a:r>
                      <a:r>
                        <a:rPr lang="en-GB" sz="2800" baseline="300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en-GB" sz="280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73409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aseline="0" dirty="0" smtClean="0">
                          <a:solidFill>
                            <a:schemeClr val="tx1"/>
                          </a:solidFill>
                        </a:rPr>
                        <a:t>x =  0</a:t>
                      </a:r>
                      <a:r>
                        <a:rPr lang="en-GB" sz="2800" baseline="300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r>
                        <a:rPr lang="en-GB" sz="2800" baseline="0" dirty="0" smtClean="0">
                          <a:solidFill>
                            <a:schemeClr val="tx1"/>
                          </a:solidFill>
                        </a:rPr>
                        <a:t> &amp; 360</a:t>
                      </a:r>
                      <a:r>
                        <a:rPr lang="en-GB" sz="2800" baseline="300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sz="28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aseline="0" dirty="0" smtClean="0">
                          <a:solidFill>
                            <a:schemeClr val="bg1"/>
                          </a:solidFill>
                        </a:rPr>
                        <a:t>x =  120</a:t>
                      </a:r>
                      <a:r>
                        <a:rPr lang="en-GB" sz="2800" baseline="300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r>
                        <a:rPr lang="en-GB" sz="2800" baseline="0" dirty="0" smtClean="0">
                          <a:solidFill>
                            <a:schemeClr val="bg1"/>
                          </a:solidFill>
                        </a:rPr>
                        <a:t> &amp; 240</a:t>
                      </a:r>
                      <a:r>
                        <a:rPr lang="en-GB" sz="2800" baseline="300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en-GB" sz="280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73409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aseline="0" dirty="0" smtClean="0">
                          <a:solidFill>
                            <a:schemeClr val="tx1"/>
                          </a:solidFill>
                        </a:rPr>
                        <a:t>x =  60</a:t>
                      </a:r>
                      <a:r>
                        <a:rPr lang="en-GB" sz="2800" baseline="300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r>
                        <a:rPr lang="en-GB" sz="2800" baseline="0" dirty="0" smtClean="0">
                          <a:solidFill>
                            <a:schemeClr val="tx1"/>
                          </a:solidFill>
                        </a:rPr>
                        <a:t> &amp; 120</a:t>
                      </a:r>
                      <a:r>
                        <a:rPr lang="en-GB" sz="2800" baseline="300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sz="28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aseline="0" dirty="0" smtClean="0">
                          <a:solidFill>
                            <a:schemeClr val="bg1"/>
                          </a:solidFill>
                        </a:rPr>
                        <a:t>x =  210</a:t>
                      </a:r>
                      <a:r>
                        <a:rPr lang="en-GB" sz="2800" baseline="300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r>
                        <a:rPr lang="en-GB" sz="2800" baseline="0" dirty="0" smtClean="0">
                          <a:solidFill>
                            <a:schemeClr val="bg1"/>
                          </a:solidFill>
                        </a:rPr>
                        <a:t> &amp; 330</a:t>
                      </a:r>
                      <a:r>
                        <a:rPr lang="en-GB" sz="2800" baseline="300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en-GB" sz="280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73409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aseline="0" dirty="0" smtClean="0">
                          <a:solidFill>
                            <a:schemeClr val="tx1"/>
                          </a:solidFill>
                        </a:rPr>
                        <a:t>x =  0</a:t>
                      </a:r>
                      <a:r>
                        <a:rPr lang="en-GB" sz="2800" baseline="300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r>
                        <a:rPr lang="en-GB" sz="2800" baseline="0" dirty="0" smtClean="0">
                          <a:solidFill>
                            <a:schemeClr val="tx1"/>
                          </a:solidFill>
                        </a:rPr>
                        <a:t> &amp; 180</a:t>
                      </a:r>
                      <a:r>
                        <a:rPr lang="en-GB" sz="2800" baseline="300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r>
                        <a:rPr lang="en-GB" sz="2800" baseline="0" dirty="0" smtClean="0">
                          <a:solidFill>
                            <a:schemeClr val="tx1"/>
                          </a:solidFill>
                        </a:rPr>
                        <a:t> &amp; 360</a:t>
                      </a:r>
                      <a:r>
                        <a:rPr lang="en-GB" sz="2800" baseline="300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sz="28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aseline="0" dirty="0" smtClean="0">
                          <a:solidFill>
                            <a:schemeClr val="bg1"/>
                          </a:solidFill>
                        </a:rPr>
                        <a:t>x = 30</a:t>
                      </a:r>
                      <a:r>
                        <a:rPr lang="en-GB" sz="2800" baseline="300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r>
                        <a:rPr lang="en-GB" sz="2800" baseline="0" dirty="0" smtClean="0">
                          <a:solidFill>
                            <a:schemeClr val="bg1"/>
                          </a:solidFill>
                        </a:rPr>
                        <a:t> &amp; 150</a:t>
                      </a:r>
                      <a:r>
                        <a:rPr lang="en-GB" sz="2800" baseline="300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en-GB" sz="280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132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Which of the following trigonometric values do you now know?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38200" y="262094"/>
            <a:ext cx="10515600" cy="1325563"/>
          </a:xfrm>
          <a:solidFill>
            <a:srgbClr val="002060"/>
          </a:solidFill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Plenary</a:t>
            </a:r>
            <a:endParaRPr lang="en-GB" sz="5400" b="1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6" name="Picture 2" descr="Image result for trigonometric graph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6986" y="2297334"/>
            <a:ext cx="7276564" cy="456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837904" y="3103808"/>
            <a:ext cx="1120462" cy="11848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4975537" y="3103807"/>
            <a:ext cx="1168759" cy="11848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6113172" y="3103806"/>
            <a:ext cx="1120462" cy="11848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7250806" y="3103806"/>
            <a:ext cx="1219200" cy="11848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8470006" y="3103806"/>
            <a:ext cx="1120462" cy="11848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3822879" y="4288663"/>
            <a:ext cx="1120462" cy="11848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4975538" y="4288663"/>
            <a:ext cx="1183784" cy="11848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/>
          <p:cNvSpPr/>
          <p:nvPr/>
        </p:nvSpPr>
        <p:spPr>
          <a:xfrm>
            <a:off x="6144297" y="4288663"/>
            <a:ext cx="1120462" cy="11848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/>
          <p:cNvSpPr/>
          <p:nvPr/>
        </p:nvSpPr>
        <p:spPr>
          <a:xfrm>
            <a:off x="7293198" y="4288663"/>
            <a:ext cx="1120462" cy="11848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8426538" y="4288663"/>
            <a:ext cx="1206321" cy="11848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3837904" y="5473519"/>
            <a:ext cx="1153734" cy="12750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/>
          <p:cNvSpPr/>
          <p:nvPr/>
        </p:nvSpPr>
        <p:spPr>
          <a:xfrm>
            <a:off x="4966952" y="5473517"/>
            <a:ext cx="1153734" cy="12750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6128197" y="5473516"/>
            <a:ext cx="1153734" cy="12750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/>
          <p:cNvSpPr/>
          <p:nvPr/>
        </p:nvSpPr>
        <p:spPr>
          <a:xfrm>
            <a:off x="7289442" y="5486394"/>
            <a:ext cx="1153734" cy="12750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/>
          <p:cNvSpPr/>
          <p:nvPr/>
        </p:nvSpPr>
        <p:spPr>
          <a:xfrm>
            <a:off x="8426001" y="5486393"/>
            <a:ext cx="1153734" cy="12750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561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2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3632921"/>
              </p:ext>
            </p:extLst>
          </p:nvPr>
        </p:nvGraphicFramePr>
        <p:xfrm>
          <a:off x="915987" y="476516"/>
          <a:ext cx="7993490" cy="60061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</a:tblGrid>
              <a:tr h="60061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0061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60061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6006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006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006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006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6006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6006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60061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Straight Arrow Connector 5"/>
          <p:cNvCxnSpPr/>
          <p:nvPr/>
        </p:nvCxnSpPr>
        <p:spPr>
          <a:xfrm>
            <a:off x="886121" y="3422897"/>
            <a:ext cx="8444070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877351" y="128789"/>
            <a:ext cx="0" cy="3322749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877351" y="3451538"/>
            <a:ext cx="0" cy="327123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/>
          <p:cNvSpPr/>
          <p:nvPr/>
        </p:nvSpPr>
        <p:spPr>
          <a:xfrm>
            <a:off x="432998" y="3097595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3183975" y="3501210"/>
            <a:ext cx="566181" cy="338554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  <a:r>
              <a:rPr lang="en-US" sz="1600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363222" y="128789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284674" y="5916412"/>
            <a:ext cx="60144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-1</a:t>
            </a:r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5717618" y="3501210"/>
            <a:ext cx="566182" cy="338554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360</a:t>
            </a:r>
            <a:r>
              <a:rPr lang="en-US" sz="1600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8201879" y="3501210"/>
            <a:ext cx="566182" cy="338554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540</a:t>
            </a:r>
            <a:r>
              <a:rPr lang="en-US" sz="1600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1962327" y="3501210"/>
            <a:ext cx="461986" cy="338554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</a:t>
            </a:r>
            <a:r>
              <a:rPr lang="en-US" sz="1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r>
              <a:rPr lang="en-US" sz="1600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4475488" y="3501210"/>
            <a:ext cx="566181" cy="338554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  <a:r>
              <a:rPr lang="en-US" sz="1600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6959749" y="3501210"/>
            <a:ext cx="566181" cy="338554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450</a:t>
            </a:r>
            <a:r>
              <a:rPr lang="en-US" sz="1600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41572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915987" y="476518"/>
          <a:ext cx="7993490" cy="57878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  <a:gridCol w="420710"/>
              </a:tblGrid>
              <a:tr h="48231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8231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8231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8231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823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823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823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823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823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823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823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8231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Straight Arrow Connector 5"/>
          <p:cNvCxnSpPr/>
          <p:nvPr/>
        </p:nvCxnSpPr>
        <p:spPr>
          <a:xfrm>
            <a:off x="886121" y="3422897"/>
            <a:ext cx="8444070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877351" y="128789"/>
            <a:ext cx="0" cy="3322749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877351" y="3451538"/>
            <a:ext cx="0" cy="327123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/>
          <p:cNvSpPr/>
          <p:nvPr/>
        </p:nvSpPr>
        <p:spPr>
          <a:xfrm>
            <a:off x="432998" y="3097595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3183975" y="3501210"/>
            <a:ext cx="566181" cy="338554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</a:t>
            </a:r>
            <a:r>
              <a:rPr lang="en-US" sz="1600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363222" y="128789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284674" y="5916412"/>
            <a:ext cx="60144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-3</a:t>
            </a:r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5717618" y="3501210"/>
            <a:ext cx="566182" cy="338554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360</a:t>
            </a:r>
            <a:r>
              <a:rPr lang="en-US" sz="1600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8201879" y="3501210"/>
            <a:ext cx="566182" cy="338554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540</a:t>
            </a:r>
            <a:r>
              <a:rPr lang="en-US" sz="1600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1962327" y="3501210"/>
            <a:ext cx="461986" cy="338554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</a:t>
            </a:r>
            <a:r>
              <a:rPr lang="en-US" sz="1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r>
              <a:rPr lang="en-US" sz="1600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4475488" y="3501210"/>
            <a:ext cx="566181" cy="338554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270</a:t>
            </a:r>
            <a:r>
              <a:rPr lang="en-US" sz="1600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6959749" y="3501210"/>
            <a:ext cx="566181" cy="338554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450</a:t>
            </a:r>
            <a:r>
              <a:rPr lang="en-US" sz="1600" baseline="30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30992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163" y="241860"/>
            <a:ext cx="10569939" cy="6228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93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163" y="241860"/>
            <a:ext cx="10569939" cy="6228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9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474</TotalTime>
  <Words>695</Words>
  <Application>Microsoft Office PowerPoint</Application>
  <PresentationFormat>Widescreen</PresentationFormat>
  <Paragraphs>149</Paragraphs>
  <Slides>20</Slides>
  <Notes>13</Notes>
  <HiddenSlides>4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Aharoni</vt:lpstr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Trigonometric Graphs</vt:lpstr>
      <vt:lpstr>Trigonometric Graphs - Task</vt:lpstr>
      <vt:lpstr>Sketching Graphs</vt:lpstr>
      <vt:lpstr>Sine Graph</vt:lpstr>
      <vt:lpstr>Cosine Graph</vt:lpstr>
      <vt:lpstr>Trigonometric Graphs - Task</vt:lpstr>
      <vt:lpstr>Tangent Graph</vt:lpstr>
      <vt:lpstr>Sine &amp; Cosine</vt:lpstr>
      <vt:lpstr>Trigonometric Graphs - Task</vt:lpstr>
      <vt:lpstr>Solving Trigonometric Graphs</vt:lpstr>
      <vt:lpstr>Solving Trigonometric Graphs</vt:lpstr>
      <vt:lpstr>Solving Trigonometric Graphs</vt:lpstr>
      <vt:lpstr>Solving Trigonometric Graphs</vt:lpstr>
      <vt:lpstr>Solving Trigonometric Graphs</vt:lpstr>
      <vt:lpstr>Plenary</vt:lpstr>
      <vt:lpstr>PowerPoint Presentation</vt:lpstr>
      <vt:lpstr>PowerPoint Presentation</vt:lpstr>
      <vt:lpstr>PowerPoint Presentation</vt:lpstr>
      <vt:lpstr>PowerPoint Presentation</vt:lpstr>
    </vt:vector>
  </TitlesOfParts>
  <Company>Olympus Academy Trust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Nathan Hardee</dc:creator>
  <cp:lastModifiedBy>Gregory Owen</cp:lastModifiedBy>
  <cp:revision>27</cp:revision>
  <cp:lastPrinted>2015-03-19T13:10:58Z</cp:lastPrinted>
  <dcterms:created xsi:type="dcterms:W3CDTF">2015-03-17T17:11:50Z</dcterms:created>
  <dcterms:modified xsi:type="dcterms:W3CDTF">2018-02-20T07:44:05Z</dcterms:modified>
</cp:coreProperties>
</file>