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7" r:id="rId5"/>
    <p:sldId id="311" r:id="rId6"/>
    <p:sldId id="296" r:id="rId7"/>
    <p:sldId id="298" r:id="rId8"/>
    <p:sldId id="299" r:id="rId9"/>
    <p:sldId id="301" r:id="rId10"/>
    <p:sldId id="302" r:id="rId11"/>
    <p:sldId id="303" r:id="rId12"/>
    <p:sldId id="307" r:id="rId13"/>
    <p:sldId id="297" r:id="rId14"/>
    <p:sldId id="304" r:id="rId15"/>
    <p:sldId id="305" r:id="rId16"/>
    <p:sldId id="309" r:id="rId17"/>
    <p:sldId id="308" r:id="rId18"/>
    <p:sldId id="310" r:id="rId19"/>
    <p:sldId id="312" r:id="rId20"/>
    <p:sldId id="295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8615" autoAdjust="0"/>
  </p:normalViewPr>
  <p:slideViewPr>
    <p:cSldViewPr>
      <p:cViewPr varScale="1">
        <p:scale>
          <a:sx n="91" d="100"/>
          <a:sy n="91" d="100"/>
        </p:scale>
        <p:origin x="214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10/23/24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10/23/24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10/23/24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10/23/24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10/23/24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10/23/24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10/23/24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10/23/24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Vx5FKZb6l4?feature=oembed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6: Analysing and </a:t>
            </a:r>
            <a:r>
              <a:rPr lang="en-GB"/>
              <a:t>Solving Problems</a:t>
            </a:r>
            <a:r>
              <a:rPr lang="en-GB" dirty="0"/>
              <a:t> </a:t>
            </a:r>
          </a:p>
          <a:p>
            <a:r>
              <a:rPr lang="en-GB" dirty="0"/>
              <a:t>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23-Oct-2024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  <a:p>
            <a:r>
              <a:rPr lang="en-GB" dirty="0"/>
              <a:t>Prioritisation of Requirements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E226A-1825-DF96-A3D6-EC646CBE2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Can you deliver what the customer wants?</a:t>
            </a:r>
          </a:p>
        </p:txBody>
      </p:sp>
      <p:pic>
        <p:nvPicPr>
          <p:cNvPr id="6" name="Content Placeholder 5" descr="A cartoon of a swing in a tree&#10;&#10;Description automatically generated">
            <a:extLst>
              <a:ext uri="{FF2B5EF4-FFF2-40B4-BE49-F238E27FC236}">
                <a16:creationId xmlns:a16="http://schemas.microsoft.com/office/drawing/2014/main" id="{2636F94B-FC78-795B-5847-F0EEAC4E1CCD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44" y="2320781"/>
            <a:ext cx="9108537" cy="3412475"/>
          </a:xfrm>
        </p:spPr>
      </p:pic>
    </p:spTree>
    <p:extLst>
      <p:ext uri="{BB962C8B-B14F-4D97-AF65-F5344CB8AC3E}">
        <p14:creationId xmlns:p14="http://schemas.microsoft.com/office/powerpoint/2010/main" val="684492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Before providing a computing solution, you must ensure that you understand the requirements fully.</a:t>
            </a:r>
          </a:p>
          <a:p>
            <a:r>
              <a:rPr lang="en-GB" dirty="0"/>
              <a:t>We have already used one technique of requirements analysis:</a:t>
            </a:r>
          </a:p>
          <a:p>
            <a:pPr lvl="1"/>
            <a:r>
              <a:rPr lang="en-GB" dirty="0"/>
              <a:t>Identifying inputs and outputs</a:t>
            </a:r>
          </a:p>
          <a:p>
            <a:r>
              <a:rPr lang="en-GB" dirty="0"/>
              <a:t>Another common approach is to construct a numbered list of requirements or features.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139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numbered list approach:</a:t>
            </a:r>
          </a:p>
          <a:p>
            <a:r>
              <a:rPr lang="en-GB" dirty="0"/>
              <a:t>The initial number list contains the main requirements or features of the needed solution.</a:t>
            </a:r>
          </a:p>
          <a:p>
            <a:r>
              <a:rPr lang="en-GB" dirty="0"/>
              <a:t>Each numbered item is then broken down into more detail.</a:t>
            </a:r>
          </a:p>
        </p:txBody>
      </p:sp>
    </p:spTree>
    <p:extLst>
      <p:ext uri="{BB962C8B-B14F-4D97-AF65-F5344CB8AC3E}">
        <p14:creationId xmlns:p14="http://schemas.microsoft.com/office/powerpoint/2010/main" val="203176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For example, you may start with: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</a:t>
            </a:r>
            <a:r>
              <a:rPr lang="en-GB" dirty="0"/>
              <a:t>	  The customer must have an account</a:t>
            </a:r>
          </a:p>
          <a:p>
            <a:r>
              <a:rPr lang="en-GB" dirty="0"/>
              <a:t>This could then be expanded to: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1.1</a:t>
            </a:r>
            <a:r>
              <a:rPr lang="en-GB" dirty="0"/>
              <a:t>	  The customer must be older than 18 to create an account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</a:t>
            </a:r>
            <a:r>
              <a:rPr lang="en-GB" dirty="0"/>
              <a:t>	  The customer must register to create an account</a:t>
            </a:r>
          </a:p>
          <a:p>
            <a:r>
              <a:rPr lang="en-GB" dirty="0"/>
              <a:t>1.2 could be expanded further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1.2.1</a:t>
            </a:r>
            <a:r>
              <a:rPr lang="en-GB" dirty="0"/>
              <a:t>  The customer must choose a unique username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1.2.2</a:t>
            </a:r>
            <a:r>
              <a:rPr lang="en-GB" dirty="0"/>
              <a:t>  The customer must choose a valid password</a:t>
            </a:r>
          </a:p>
          <a:p>
            <a:pPr marL="45720" indent="0">
              <a:buNone/>
            </a:pPr>
            <a:r>
              <a:rPr lang="en-GB" dirty="0"/>
              <a:t>These lists can soon become very long!</a:t>
            </a:r>
          </a:p>
        </p:txBody>
      </p:sp>
    </p:spTree>
    <p:extLst>
      <p:ext uri="{BB962C8B-B14F-4D97-AF65-F5344CB8AC3E}">
        <p14:creationId xmlns:p14="http://schemas.microsoft.com/office/powerpoint/2010/main" val="380180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MoSCoW</a:t>
            </a:r>
            <a:r>
              <a:rPr lang="en-GB" dirty="0"/>
              <a:t> method is a prioritisation list used to reach an understanding on the importance of each requirement or feature.</a:t>
            </a:r>
          </a:p>
          <a:p>
            <a:r>
              <a:rPr lang="en-GB" dirty="0"/>
              <a:t>Think of it as simple approach to </a:t>
            </a:r>
            <a:r>
              <a:rPr lang="en-GB" b="1" i="1" dirty="0"/>
              <a:t>distinguishing between wants and needs</a:t>
            </a:r>
            <a:r>
              <a:rPr lang="en-GB" dirty="0"/>
              <a:t>.</a:t>
            </a:r>
          </a:p>
          <a:p>
            <a:r>
              <a:rPr lang="en-GB" dirty="0"/>
              <a:t>Requirements/features are specified using the following keywords:</a:t>
            </a:r>
          </a:p>
          <a:p>
            <a:pPr lvl="1"/>
            <a:r>
              <a:rPr lang="en-GB" b="1" dirty="0"/>
              <a:t>M</a:t>
            </a:r>
            <a:r>
              <a:rPr lang="en-GB" dirty="0"/>
              <a:t>UST Have</a:t>
            </a:r>
          </a:p>
          <a:p>
            <a:pPr lvl="1"/>
            <a:r>
              <a:rPr lang="en-GB" b="1" dirty="0"/>
              <a:t>S</a:t>
            </a:r>
            <a:r>
              <a:rPr lang="en-GB" dirty="0"/>
              <a:t>HOULD Have</a:t>
            </a:r>
          </a:p>
        </p:txBody>
      </p:sp>
      <p:sp>
        <p:nvSpPr>
          <p:cNvPr id="5" name="Rectangle 4"/>
          <p:cNvSpPr/>
          <p:nvPr/>
        </p:nvSpPr>
        <p:spPr>
          <a:xfrm>
            <a:off x="4104456" y="4907776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C</a:t>
            </a:r>
            <a:r>
              <a:rPr lang="en-GB" sz="2600" dirty="0">
                <a:solidFill>
                  <a:prstClr val="black"/>
                </a:solidFill>
              </a:rPr>
              <a:t>OULD Have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W</a:t>
            </a:r>
            <a:r>
              <a:rPr lang="en-GB" sz="2600" dirty="0">
                <a:solidFill>
                  <a:prstClr val="black"/>
                </a:solidFill>
              </a:rPr>
              <a:t>ON’T Have</a:t>
            </a:r>
          </a:p>
        </p:txBody>
      </p:sp>
    </p:spTree>
    <p:extLst>
      <p:ext uri="{BB962C8B-B14F-4D97-AF65-F5344CB8AC3E}">
        <p14:creationId xmlns:p14="http://schemas.microsoft.com/office/powerpoint/2010/main" val="2766300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Must Have</a:t>
            </a:r>
            <a:endParaRPr lang="en-GB" dirty="0"/>
          </a:p>
          <a:p>
            <a:pPr lvl="1"/>
            <a:r>
              <a:rPr lang="en-GB" dirty="0"/>
              <a:t>These requirements/feature are critical for the solution to work or be a success.</a:t>
            </a:r>
          </a:p>
          <a:p>
            <a:pPr lvl="1"/>
            <a:r>
              <a:rPr lang="en-GB" dirty="0"/>
              <a:t>If one of these is not included in the solution, the solution is considered a failure.</a:t>
            </a:r>
          </a:p>
          <a:p>
            <a:r>
              <a:rPr lang="en-GB" b="1" dirty="0"/>
              <a:t>Should Have</a:t>
            </a:r>
            <a:endParaRPr lang="en-GB" dirty="0"/>
          </a:p>
          <a:p>
            <a:pPr lvl="1"/>
            <a:r>
              <a:rPr lang="en-GB" dirty="0"/>
              <a:t>These requirements/features are important but does not have to be added now.</a:t>
            </a:r>
          </a:p>
          <a:p>
            <a:pPr lvl="1"/>
            <a:r>
              <a:rPr lang="en-GB" dirty="0"/>
              <a:t>Important features that are not time-critical.</a:t>
            </a:r>
          </a:p>
          <a:p>
            <a:pPr lvl="1"/>
            <a:r>
              <a:rPr lang="en-GB" dirty="0"/>
              <a:t>If solution is running out of time, these could be delayed and solution will still work and considered a success.</a:t>
            </a:r>
          </a:p>
        </p:txBody>
      </p:sp>
    </p:spTree>
    <p:extLst>
      <p:ext uri="{BB962C8B-B14F-4D97-AF65-F5344CB8AC3E}">
        <p14:creationId xmlns:p14="http://schemas.microsoft.com/office/powerpoint/2010/main" val="3482608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Could Have</a:t>
            </a:r>
          </a:p>
          <a:p>
            <a:pPr lvl="1"/>
            <a:r>
              <a:rPr lang="en-GB" dirty="0"/>
              <a:t>Desirable, nice to have requirements/features, but they are not necessary.</a:t>
            </a:r>
          </a:p>
          <a:p>
            <a:pPr lvl="1"/>
            <a:r>
              <a:rPr lang="en-GB" dirty="0"/>
              <a:t>They are usually features that could improve the user experience that will be added if time and budget allows.</a:t>
            </a:r>
          </a:p>
          <a:p>
            <a:r>
              <a:rPr lang="en-GB" b="1" dirty="0"/>
              <a:t>Won’t Have (this time), Also known as “Would Like to Have”</a:t>
            </a:r>
          </a:p>
          <a:p>
            <a:pPr lvl="1"/>
            <a:r>
              <a:rPr lang="en-GB" dirty="0"/>
              <a:t>Requirements/features not appropriate this time and they are dropped from the solution.</a:t>
            </a:r>
          </a:p>
          <a:p>
            <a:pPr lvl="1"/>
            <a:r>
              <a:rPr lang="en-GB" dirty="0"/>
              <a:t>These features may be considered and added at a later time.</a:t>
            </a:r>
          </a:p>
        </p:txBody>
      </p:sp>
    </p:spTree>
    <p:extLst>
      <p:ext uri="{BB962C8B-B14F-4D97-AF65-F5344CB8AC3E}">
        <p14:creationId xmlns:p14="http://schemas.microsoft.com/office/powerpoint/2010/main" val="1198021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</a:t>
            </a:r>
            <a:br>
              <a:rPr lang="en-GB" dirty="0"/>
            </a:br>
            <a:r>
              <a:rPr lang="en-GB" sz="3600" dirty="0"/>
              <a:t>Would you like a cup of tea?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Let’s think of a set of </a:t>
            </a:r>
            <a:r>
              <a:rPr lang="en-GB" dirty="0" err="1"/>
              <a:t>MoSCoW</a:t>
            </a:r>
            <a:r>
              <a:rPr lang="en-GB" dirty="0"/>
              <a:t> requirements to be able to offer visitors a cup of tea</a:t>
            </a:r>
          </a:p>
          <a:p>
            <a:r>
              <a:rPr lang="en-GB" dirty="0"/>
              <a:t>Would you like a cup of tea?</a:t>
            </a:r>
          </a:p>
          <a:p>
            <a:pPr lvl="1"/>
            <a:r>
              <a:rPr lang="en-GB" dirty="0"/>
              <a:t>Using the following list of items, come up with a </a:t>
            </a:r>
            <a:r>
              <a:rPr lang="en-GB" dirty="0" err="1"/>
              <a:t>MoSCoW</a:t>
            </a:r>
            <a:r>
              <a:rPr lang="en-GB" dirty="0"/>
              <a:t> requirements prioritisation list:</a:t>
            </a:r>
          </a:p>
          <a:p>
            <a:pPr lvl="2"/>
            <a:r>
              <a:rPr lang="en-GB" dirty="0"/>
              <a:t>A Mug or Cup</a:t>
            </a:r>
          </a:p>
          <a:p>
            <a:pPr lvl="2"/>
            <a:r>
              <a:rPr lang="en-GB" dirty="0"/>
              <a:t>Hot Water</a:t>
            </a:r>
          </a:p>
          <a:p>
            <a:pPr lvl="2"/>
            <a:r>
              <a:rPr lang="en-GB" dirty="0"/>
              <a:t>Biscuits</a:t>
            </a:r>
          </a:p>
          <a:p>
            <a:pPr lvl="2"/>
            <a:r>
              <a:rPr lang="en-GB" dirty="0"/>
              <a:t>Milk</a:t>
            </a:r>
          </a:p>
          <a:p>
            <a:pPr lvl="2"/>
            <a:r>
              <a:rPr lang="en-GB" dirty="0"/>
              <a:t>A Saucer/Coaster</a:t>
            </a:r>
          </a:p>
        </p:txBody>
      </p:sp>
      <p:sp>
        <p:nvSpPr>
          <p:cNvPr id="7" name="Rectangle 6"/>
          <p:cNvSpPr/>
          <p:nvPr/>
        </p:nvSpPr>
        <p:spPr>
          <a:xfrm>
            <a:off x="3816424" y="3933056"/>
            <a:ext cx="4572000" cy="1700466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Honey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Everyday Tea Bags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Posh, Expensive Tea Brand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Sugar</a:t>
            </a:r>
          </a:p>
        </p:txBody>
      </p:sp>
    </p:spTree>
    <p:extLst>
      <p:ext uri="{BB962C8B-B14F-4D97-AF65-F5344CB8AC3E}">
        <p14:creationId xmlns:p14="http://schemas.microsoft.com/office/powerpoint/2010/main" val="329306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Requirements: Making Tea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428079279"/>
              </p:ext>
            </p:extLst>
          </p:nvPr>
        </p:nvGraphicFramePr>
        <p:xfrm>
          <a:off x="612775" y="1600200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Must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Should Haves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341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734426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17117347"/>
              </p:ext>
            </p:extLst>
          </p:nvPr>
        </p:nvGraphicFramePr>
        <p:xfrm>
          <a:off x="612648" y="4105880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Could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Would Like to Have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13130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8725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23804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Let’s consider another simple example for a vending machine that dispenses hot drinks:</a:t>
            </a:r>
          </a:p>
          <a:p>
            <a:r>
              <a:rPr lang="en-GB" dirty="0"/>
              <a:t>The Machine:</a:t>
            </a:r>
          </a:p>
          <a:p>
            <a:pPr lvl="1"/>
            <a:r>
              <a:rPr lang="en-GB" dirty="0"/>
              <a:t>MUST dispense tea and coffee</a:t>
            </a:r>
          </a:p>
          <a:p>
            <a:pPr lvl="1"/>
            <a:r>
              <a:rPr lang="en-GB" dirty="0"/>
              <a:t>MUST accept UK coins as currency</a:t>
            </a:r>
          </a:p>
          <a:p>
            <a:pPr lvl="1"/>
            <a:r>
              <a:rPr lang="en-GB" dirty="0"/>
              <a:t>SHOULD HAVE a variety of coffee and tea flavours</a:t>
            </a:r>
          </a:p>
          <a:p>
            <a:pPr lvl="1"/>
            <a:r>
              <a:rPr lang="en-GB" dirty="0"/>
              <a:t>SHOULD dispense Hot Chocolate</a:t>
            </a:r>
          </a:p>
          <a:p>
            <a:pPr lvl="1"/>
            <a:r>
              <a:rPr lang="en-GB" dirty="0"/>
              <a:t>COULD dispense half cups and full cups</a:t>
            </a:r>
          </a:p>
          <a:p>
            <a:pPr lvl="1"/>
            <a:r>
              <a:rPr lang="en-GB" dirty="0"/>
              <a:t>COULD dispense semi-skimmed/skimmed versions</a:t>
            </a:r>
          </a:p>
          <a:p>
            <a:pPr lvl="1"/>
            <a:r>
              <a:rPr lang="en-GB" dirty="0"/>
              <a:t>WON’T dispense lactose-free drinks this time</a:t>
            </a:r>
          </a:p>
        </p:txBody>
      </p:sp>
    </p:spTree>
    <p:extLst>
      <p:ext uri="{BB962C8B-B14F-4D97-AF65-F5344CB8AC3E}">
        <p14:creationId xmlns:p14="http://schemas.microsoft.com/office/powerpoint/2010/main" val="237435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Recall that the aim of requirements lists is to show more detail of what is required.</a:t>
            </a:r>
          </a:p>
          <a:p>
            <a:pPr>
              <a:lnSpc>
                <a:spcPct val="107000"/>
              </a:lnSpc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Here is an example showing each requirement/feature detail for making a cup of tea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cup or mug MUST be available to contain the tea.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coaster SHOULD be available to protect the table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7450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 water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Kettle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plugged into mains supply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filled with water and boiled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tea bag MUST be obtained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obtained from cupboard and added to cup/mug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tea bags are available, more tea bags MUST be bought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6870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Milk is required, milk MUST be obtained from fridge and added as required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MUST be checked to see of it is still fresh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milk is available, more milk MUST be bought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Sugar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Sugar is required, sugar MUST be obtained from cupboard and added as required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sugar, more sugar MUST be bought</a:t>
            </a:r>
          </a:p>
        </p:txBody>
      </p:sp>
    </p:spTree>
    <p:extLst>
      <p:ext uri="{BB962C8B-B14F-4D97-AF65-F5344CB8AC3E}">
        <p14:creationId xmlns:p14="http://schemas.microsoft.com/office/powerpoint/2010/main" val="6288121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7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Boiled water MUST be added to cup/mug with tea bag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removed from cup/mug when required</a:t>
            </a:r>
          </a:p>
          <a:p>
            <a:pPr marL="422910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7"/>
            </a:pP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Biscuits WILL NOT be available this time </a:t>
            </a: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910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8AB58-37C3-1D22-54C8-2826DDCC9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pic>
        <p:nvPicPr>
          <p:cNvPr id="4" name="Online Media 3" descr="What is MoSCoW Prioritization Method? | How to Prioritize with the MoSCoW Technique? | Definition">
            <a:hlinkClick r:id="" action="ppaction://media"/>
            <a:extLst>
              <a:ext uri="{FF2B5EF4-FFF2-40B4-BE49-F238E27FC236}">
                <a16:creationId xmlns:a16="http://schemas.microsoft.com/office/drawing/2014/main" id="{34A01536-AA22-C53B-EF9D-F33C8A41BB6F}"/>
              </a:ext>
            </a:extLst>
          </p:cNvPr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11200" y="1600200"/>
            <a:ext cx="795655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599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Download </a:t>
            </a:r>
            <a:r>
              <a:rPr lang="en-GB" dirty="0"/>
              <a:t>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13311</TotalTime>
  <Words>822</Words>
  <Application>Microsoft Macintosh PowerPoint</Application>
  <PresentationFormat>On-screen Show (4:3)</PresentationFormat>
  <Paragraphs>108</Paragraphs>
  <Slides>18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Calibri</vt:lpstr>
      <vt:lpstr>Cambria</vt:lpstr>
      <vt:lpstr>Wingdings</vt:lpstr>
      <vt:lpstr>Wingdings 2</vt:lpstr>
      <vt:lpstr>Median</vt:lpstr>
      <vt:lpstr>Requirements Analysis</vt:lpstr>
      <vt:lpstr>Today’s Lecture</vt:lpstr>
      <vt:lpstr>Can you deliver what the customer wants?</vt:lpstr>
      <vt:lpstr>Requirements Analysis</vt:lpstr>
      <vt:lpstr>Requirement Analysis</vt:lpstr>
      <vt:lpstr>Requirements Analysis Example</vt:lpstr>
      <vt:lpstr>MoSCoW Requirements Method</vt:lpstr>
      <vt:lpstr>MoSCoW Requirements Method</vt:lpstr>
      <vt:lpstr>MoSCoW Requirements Method</vt:lpstr>
      <vt:lpstr>MoSCoW Requirements Would you like a cup of tea?</vt:lpstr>
      <vt:lpstr>MoSCoW Requirements: Making Tea</vt:lpstr>
      <vt:lpstr>MoSCoW Requirements Example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Summary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2138</cp:revision>
  <cp:lastPrinted>2014-09-29T16:21:25Z</cp:lastPrinted>
  <dcterms:created xsi:type="dcterms:W3CDTF">2013-09-18T07:00:31Z</dcterms:created>
  <dcterms:modified xsi:type="dcterms:W3CDTF">2024-10-23T09:16:47Z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