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17"/>
  </p:notesMasterIdLst>
  <p:sldIdLst>
    <p:sldId id="256" r:id="rId2"/>
    <p:sldId id="257" r:id="rId3"/>
    <p:sldId id="270" r:id="rId4"/>
    <p:sldId id="259" r:id="rId5"/>
    <p:sldId id="258" r:id="rId6"/>
    <p:sldId id="260" r:id="rId7"/>
    <p:sldId id="261" r:id="rId8"/>
    <p:sldId id="262" r:id="rId9"/>
    <p:sldId id="263" r:id="rId10"/>
    <p:sldId id="265" r:id="rId11"/>
    <p:sldId id="266" r:id="rId12"/>
    <p:sldId id="267" r:id="rId13"/>
    <p:sldId id="268" r:id="rId14"/>
    <p:sldId id="272"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1962"/>
  </p:normalViewPr>
  <p:slideViewPr>
    <p:cSldViewPr snapToGrid="0">
      <p:cViewPr>
        <p:scale>
          <a:sx n="140" d="100"/>
          <a:sy n="140" d="100"/>
        </p:scale>
        <p:origin x="128" y="-1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4996F4-D40E-4BA5-992D-5DD97CCE104C}" type="doc">
      <dgm:prSet loTypeId="urn:microsoft.com/office/officeart/2018/5/layout/IconCircle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7B40CB7D-B298-4898-BC0C-3AD7B47F4339}">
      <dgm:prSet/>
      <dgm:spPr/>
      <dgm:t>
        <a:bodyPr/>
        <a:lstStyle/>
        <a:p>
          <a:pPr>
            <a:lnSpc>
              <a:spcPct val="100000"/>
            </a:lnSpc>
            <a:defRPr cap="all"/>
          </a:pPr>
          <a:r>
            <a:rPr lang="en-US" dirty="0"/>
            <a:t>In all three Organizations HRM strategy has proven  to  </a:t>
          </a:r>
          <a:r>
            <a:rPr lang="en-GB" dirty="0"/>
            <a:t>Reduce the gap amongst personnel and the firm's strategic goals.
</a:t>
          </a:r>
          <a:endParaRPr lang="en-US" dirty="0"/>
        </a:p>
      </dgm:t>
    </dgm:pt>
    <dgm:pt modelId="{991E1C86-83AF-4BBC-A39F-80926BE195C7}" type="parTrans" cxnId="{77333024-1737-4C6A-99C8-FB780818A21A}">
      <dgm:prSet/>
      <dgm:spPr/>
      <dgm:t>
        <a:bodyPr/>
        <a:lstStyle/>
        <a:p>
          <a:endParaRPr lang="en-US"/>
        </a:p>
      </dgm:t>
    </dgm:pt>
    <dgm:pt modelId="{62F7B533-FB7E-46A5-BD9C-318E8D1AAD36}" type="sibTrans" cxnId="{77333024-1737-4C6A-99C8-FB780818A21A}">
      <dgm:prSet/>
      <dgm:spPr/>
      <dgm:t>
        <a:bodyPr/>
        <a:lstStyle/>
        <a:p>
          <a:endParaRPr lang="en-US"/>
        </a:p>
      </dgm:t>
    </dgm:pt>
    <dgm:pt modelId="{6C25F095-6744-4C5D-9CE9-F6FEF568A800}">
      <dgm:prSet/>
      <dgm:spPr/>
      <dgm:t>
        <a:bodyPr/>
        <a:lstStyle/>
        <a:p>
          <a:pPr>
            <a:lnSpc>
              <a:spcPct val="100000"/>
            </a:lnSpc>
            <a:defRPr cap="all"/>
          </a:pPr>
          <a:r>
            <a:rPr lang="en-US" dirty="0"/>
            <a:t>Valuable  example:  Changing gears Programmed (BRAKES)</a:t>
          </a:r>
        </a:p>
      </dgm:t>
    </dgm:pt>
    <dgm:pt modelId="{5AEC823B-DCBB-4058-967A-5D597890D5F8}" type="parTrans" cxnId="{FD4A73FA-0627-414F-9AC0-5F87599E2107}">
      <dgm:prSet/>
      <dgm:spPr/>
      <dgm:t>
        <a:bodyPr/>
        <a:lstStyle/>
        <a:p>
          <a:endParaRPr lang="en-US"/>
        </a:p>
      </dgm:t>
    </dgm:pt>
    <dgm:pt modelId="{8E51C7D7-AB9D-4C22-BA76-6BA4716844D5}" type="sibTrans" cxnId="{FD4A73FA-0627-414F-9AC0-5F87599E2107}">
      <dgm:prSet/>
      <dgm:spPr/>
      <dgm:t>
        <a:bodyPr/>
        <a:lstStyle/>
        <a:p>
          <a:endParaRPr lang="en-US"/>
        </a:p>
      </dgm:t>
    </dgm:pt>
    <dgm:pt modelId="{6B80715A-35B0-4885-8DE3-4F6310B640D5}">
      <dgm:prSet/>
      <dgm:spPr/>
      <dgm:t>
        <a:bodyPr/>
        <a:lstStyle/>
        <a:p>
          <a:pPr>
            <a:lnSpc>
              <a:spcPct val="100000"/>
            </a:lnSpc>
            <a:defRPr cap="all"/>
          </a:pPr>
          <a:r>
            <a:rPr lang="en-US"/>
            <a:t>HRM a tool of cost reduction for an Organization  (BBC)</a:t>
          </a:r>
        </a:p>
      </dgm:t>
    </dgm:pt>
    <dgm:pt modelId="{645CD10C-FE6E-4A50-83FB-B7502910CA08}" type="parTrans" cxnId="{95FE0518-3F4B-4645-88A9-47ACA66B2046}">
      <dgm:prSet/>
      <dgm:spPr/>
      <dgm:t>
        <a:bodyPr/>
        <a:lstStyle/>
        <a:p>
          <a:endParaRPr lang="en-US"/>
        </a:p>
      </dgm:t>
    </dgm:pt>
    <dgm:pt modelId="{434B57D7-289D-4555-8D10-5B4E947FE047}" type="sibTrans" cxnId="{95FE0518-3F4B-4645-88A9-47ACA66B2046}">
      <dgm:prSet/>
      <dgm:spPr/>
      <dgm:t>
        <a:bodyPr/>
        <a:lstStyle/>
        <a:p>
          <a:endParaRPr lang="en-US"/>
        </a:p>
      </dgm:t>
    </dgm:pt>
    <dgm:pt modelId="{480B9668-AE53-4170-BD09-3C484613AFBD}">
      <dgm:prSet/>
      <dgm:spPr/>
      <dgm:t>
        <a:bodyPr/>
        <a:lstStyle/>
        <a:p>
          <a:pPr>
            <a:lnSpc>
              <a:spcPct val="100000"/>
            </a:lnSpc>
            <a:defRPr cap="all"/>
          </a:pPr>
          <a:r>
            <a:rPr lang="en-US"/>
            <a:t>HR is still to be seen as a business partner and not just a department</a:t>
          </a:r>
        </a:p>
      </dgm:t>
    </dgm:pt>
    <dgm:pt modelId="{1E726924-8062-4039-AD43-29AC4CC82F78}" type="parTrans" cxnId="{02CCC2F3-D9D2-45CE-8352-98507A46FB5A}">
      <dgm:prSet/>
      <dgm:spPr/>
      <dgm:t>
        <a:bodyPr/>
        <a:lstStyle/>
        <a:p>
          <a:endParaRPr lang="en-US"/>
        </a:p>
      </dgm:t>
    </dgm:pt>
    <dgm:pt modelId="{F6396095-987D-4E6B-9437-DA396DABCC7B}" type="sibTrans" cxnId="{02CCC2F3-D9D2-45CE-8352-98507A46FB5A}">
      <dgm:prSet/>
      <dgm:spPr/>
      <dgm:t>
        <a:bodyPr/>
        <a:lstStyle/>
        <a:p>
          <a:endParaRPr lang="en-US"/>
        </a:p>
      </dgm:t>
    </dgm:pt>
    <dgm:pt modelId="{CEC61D87-A15E-4F67-97FD-1030CAA6EADE}">
      <dgm:prSet/>
      <dgm:spPr/>
      <dgm:t>
        <a:bodyPr/>
        <a:lstStyle/>
        <a:p>
          <a:pPr>
            <a:lnSpc>
              <a:spcPct val="100000"/>
            </a:lnSpc>
            <a:defRPr cap="all"/>
          </a:pPr>
          <a:r>
            <a:rPr lang="en-US"/>
            <a:t>Skill gap in HR Senior post is a negative (Improvement of infrastructure and skills will be a benefit</a:t>
          </a:r>
        </a:p>
      </dgm:t>
    </dgm:pt>
    <dgm:pt modelId="{4BAB3A90-8C8D-4EBE-818F-1D33913F8582}" type="parTrans" cxnId="{306CBE93-6D72-414C-9723-19CDD590A13D}">
      <dgm:prSet/>
      <dgm:spPr/>
      <dgm:t>
        <a:bodyPr/>
        <a:lstStyle/>
        <a:p>
          <a:endParaRPr lang="en-US"/>
        </a:p>
      </dgm:t>
    </dgm:pt>
    <dgm:pt modelId="{C06C2DA2-9D54-4154-94E3-F19190A29EB2}" type="sibTrans" cxnId="{306CBE93-6D72-414C-9723-19CDD590A13D}">
      <dgm:prSet/>
      <dgm:spPr/>
      <dgm:t>
        <a:bodyPr/>
        <a:lstStyle/>
        <a:p>
          <a:endParaRPr lang="en-US"/>
        </a:p>
      </dgm:t>
    </dgm:pt>
    <dgm:pt modelId="{C14E045A-D793-4C25-BEF8-C04C61937267}" type="pres">
      <dgm:prSet presAssocID="{4B4996F4-D40E-4BA5-992D-5DD97CCE104C}" presName="root" presStyleCnt="0">
        <dgm:presLayoutVars>
          <dgm:dir/>
          <dgm:resizeHandles val="exact"/>
        </dgm:presLayoutVars>
      </dgm:prSet>
      <dgm:spPr/>
    </dgm:pt>
    <dgm:pt modelId="{FA3B90E4-56AC-4152-A1D1-BC847EDCF9DE}" type="pres">
      <dgm:prSet presAssocID="{7B40CB7D-B298-4898-BC0C-3AD7B47F4339}" presName="compNode" presStyleCnt="0"/>
      <dgm:spPr/>
    </dgm:pt>
    <dgm:pt modelId="{BB990D02-7081-4526-94F3-F0B30C0BBCC3}" type="pres">
      <dgm:prSet presAssocID="{7B40CB7D-B298-4898-BC0C-3AD7B47F4339}" presName="iconBgRect" presStyleLbl="bgShp" presStyleIdx="0" presStyleCnt="5"/>
      <dgm:spPr/>
    </dgm:pt>
    <dgm:pt modelId="{49FA9B07-4730-4114-A844-886C404B90E3}" type="pres">
      <dgm:prSet presAssocID="{7B40CB7D-B298-4898-BC0C-3AD7B47F433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0AA3A5A4-B6CD-4451-94D7-0A555D2AD8DF}" type="pres">
      <dgm:prSet presAssocID="{7B40CB7D-B298-4898-BC0C-3AD7B47F4339}" presName="spaceRect" presStyleCnt="0"/>
      <dgm:spPr/>
    </dgm:pt>
    <dgm:pt modelId="{1266A565-69DA-48DA-9357-802CB7E8F99D}" type="pres">
      <dgm:prSet presAssocID="{7B40CB7D-B298-4898-BC0C-3AD7B47F4339}" presName="textRect" presStyleLbl="revTx" presStyleIdx="0" presStyleCnt="5">
        <dgm:presLayoutVars>
          <dgm:chMax val="1"/>
          <dgm:chPref val="1"/>
        </dgm:presLayoutVars>
      </dgm:prSet>
      <dgm:spPr/>
    </dgm:pt>
    <dgm:pt modelId="{D70740BD-1D6F-42F6-9E70-570DE053080D}" type="pres">
      <dgm:prSet presAssocID="{62F7B533-FB7E-46A5-BD9C-318E8D1AAD36}" presName="sibTrans" presStyleCnt="0"/>
      <dgm:spPr/>
    </dgm:pt>
    <dgm:pt modelId="{14FE9DCC-C7DB-452D-8C05-0A7EB92FF4AA}" type="pres">
      <dgm:prSet presAssocID="{6C25F095-6744-4C5D-9CE9-F6FEF568A800}" presName="compNode" presStyleCnt="0"/>
      <dgm:spPr/>
    </dgm:pt>
    <dgm:pt modelId="{D0E0EEB0-1D72-47E8-9076-4298D6689438}" type="pres">
      <dgm:prSet presAssocID="{6C25F095-6744-4C5D-9CE9-F6FEF568A800}" presName="iconBgRect" presStyleLbl="bgShp" presStyleIdx="1" presStyleCnt="5"/>
      <dgm:spPr/>
    </dgm:pt>
    <dgm:pt modelId="{B2704847-AD14-426F-BFA6-179C016A8ACB}" type="pres">
      <dgm:prSet presAssocID="{6C25F095-6744-4C5D-9CE9-F6FEF568A80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ooter"/>
        </a:ext>
      </dgm:extLst>
    </dgm:pt>
    <dgm:pt modelId="{37879179-70D5-4822-A6BA-A20F2DF0AD5F}" type="pres">
      <dgm:prSet presAssocID="{6C25F095-6744-4C5D-9CE9-F6FEF568A800}" presName="spaceRect" presStyleCnt="0"/>
      <dgm:spPr/>
    </dgm:pt>
    <dgm:pt modelId="{71738216-FC63-4ABA-A9BB-E3E8DC281EDC}" type="pres">
      <dgm:prSet presAssocID="{6C25F095-6744-4C5D-9CE9-F6FEF568A800}" presName="textRect" presStyleLbl="revTx" presStyleIdx="1" presStyleCnt="5">
        <dgm:presLayoutVars>
          <dgm:chMax val="1"/>
          <dgm:chPref val="1"/>
        </dgm:presLayoutVars>
      </dgm:prSet>
      <dgm:spPr/>
    </dgm:pt>
    <dgm:pt modelId="{5B5BEBFB-2EE3-46A2-979C-F17A9B7614E3}" type="pres">
      <dgm:prSet presAssocID="{8E51C7D7-AB9D-4C22-BA76-6BA4716844D5}" presName="sibTrans" presStyleCnt="0"/>
      <dgm:spPr/>
    </dgm:pt>
    <dgm:pt modelId="{33F28378-4B85-441E-A5DA-EC910EAB3BA2}" type="pres">
      <dgm:prSet presAssocID="{6B80715A-35B0-4885-8DE3-4F6310B640D5}" presName="compNode" presStyleCnt="0"/>
      <dgm:spPr/>
    </dgm:pt>
    <dgm:pt modelId="{E87AD6E9-AC13-4CBB-A836-C88054C1B6BB}" type="pres">
      <dgm:prSet presAssocID="{6B80715A-35B0-4885-8DE3-4F6310B640D5}" presName="iconBgRect" presStyleLbl="bgShp" presStyleIdx="2" presStyleCnt="5"/>
      <dgm:spPr/>
    </dgm:pt>
    <dgm:pt modelId="{6E02819E-8526-4383-BE12-9E9F15355606}" type="pres">
      <dgm:prSet presAssocID="{6B80715A-35B0-4885-8DE3-4F6310B640D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FB4696A8-0B94-4D5F-8153-9C5D6D211045}" type="pres">
      <dgm:prSet presAssocID="{6B80715A-35B0-4885-8DE3-4F6310B640D5}" presName="spaceRect" presStyleCnt="0"/>
      <dgm:spPr/>
    </dgm:pt>
    <dgm:pt modelId="{E7B14180-E9EA-4FE5-ACC9-DB56E9C6B360}" type="pres">
      <dgm:prSet presAssocID="{6B80715A-35B0-4885-8DE3-4F6310B640D5}" presName="textRect" presStyleLbl="revTx" presStyleIdx="2" presStyleCnt="5">
        <dgm:presLayoutVars>
          <dgm:chMax val="1"/>
          <dgm:chPref val="1"/>
        </dgm:presLayoutVars>
      </dgm:prSet>
      <dgm:spPr/>
    </dgm:pt>
    <dgm:pt modelId="{E96F8485-4051-4BF5-BAD5-0797E5D2352A}" type="pres">
      <dgm:prSet presAssocID="{434B57D7-289D-4555-8D10-5B4E947FE047}" presName="sibTrans" presStyleCnt="0"/>
      <dgm:spPr/>
    </dgm:pt>
    <dgm:pt modelId="{36181B5A-D19E-4E8C-9C99-D0881FBBF0EF}" type="pres">
      <dgm:prSet presAssocID="{480B9668-AE53-4170-BD09-3C484613AFBD}" presName="compNode" presStyleCnt="0"/>
      <dgm:spPr/>
    </dgm:pt>
    <dgm:pt modelId="{F91E743B-2D66-4ACE-8D81-B6465C3C8CA7}" type="pres">
      <dgm:prSet presAssocID="{480B9668-AE53-4170-BD09-3C484613AFBD}" presName="iconBgRect" presStyleLbl="bgShp" presStyleIdx="3" presStyleCnt="5"/>
      <dgm:spPr/>
    </dgm:pt>
    <dgm:pt modelId="{6E50F191-2890-4563-9F92-021D90E175B3}" type="pres">
      <dgm:prSet presAssocID="{480B9668-AE53-4170-BD09-3C484613AFB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438B8E03-07EF-44A3-B0B7-60C2F77CAE83}" type="pres">
      <dgm:prSet presAssocID="{480B9668-AE53-4170-BD09-3C484613AFBD}" presName="spaceRect" presStyleCnt="0"/>
      <dgm:spPr/>
    </dgm:pt>
    <dgm:pt modelId="{57B23DB3-B2CC-4C64-A763-707D409A6375}" type="pres">
      <dgm:prSet presAssocID="{480B9668-AE53-4170-BD09-3C484613AFBD}" presName="textRect" presStyleLbl="revTx" presStyleIdx="3" presStyleCnt="5">
        <dgm:presLayoutVars>
          <dgm:chMax val="1"/>
          <dgm:chPref val="1"/>
        </dgm:presLayoutVars>
      </dgm:prSet>
      <dgm:spPr/>
    </dgm:pt>
    <dgm:pt modelId="{435A4436-5A87-4CA9-9535-2103DE350DF8}" type="pres">
      <dgm:prSet presAssocID="{F6396095-987D-4E6B-9437-DA396DABCC7B}" presName="sibTrans" presStyleCnt="0"/>
      <dgm:spPr/>
    </dgm:pt>
    <dgm:pt modelId="{1E58CC6D-AC37-4F3E-A08F-F6B09E7A09DD}" type="pres">
      <dgm:prSet presAssocID="{CEC61D87-A15E-4F67-97FD-1030CAA6EADE}" presName="compNode" presStyleCnt="0"/>
      <dgm:spPr/>
    </dgm:pt>
    <dgm:pt modelId="{503FEBBE-9166-48C4-BDFD-6DDF03FE9149}" type="pres">
      <dgm:prSet presAssocID="{CEC61D87-A15E-4F67-97FD-1030CAA6EADE}" presName="iconBgRect" presStyleLbl="bgShp" presStyleIdx="4" presStyleCnt="5"/>
      <dgm:spPr/>
    </dgm:pt>
    <dgm:pt modelId="{EC4172EE-11BE-4337-ADF5-1556BAAD1E0A}" type="pres">
      <dgm:prSet presAssocID="{CEC61D87-A15E-4F67-97FD-1030CAA6EAD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usiness Growth"/>
        </a:ext>
      </dgm:extLst>
    </dgm:pt>
    <dgm:pt modelId="{58A1AD2F-ADF5-41EC-8CA1-6FCAF0C84D4A}" type="pres">
      <dgm:prSet presAssocID="{CEC61D87-A15E-4F67-97FD-1030CAA6EADE}" presName="spaceRect" presStyleCnt="0"/>
      <dgm:spPr/>
    </dgm:pt>
    <dgm:pt modelId="{C29BC6ED-B201-459B-9F91-C5C2E976A8A2}" type="pres">
      <dgm:prSet presAssocID="{CEC61D87-A15E-4F67-97FD-1030CAA6EADE}" presName="textRect" presStyleLbl="revTx" presStyleIdx="4" presStyleCnt="5">
        <dgm:presLayoutVars>
          <dgm:chMax val="1"/>
          <dgm:chPref val="1"/>
        </dgm:presLayoutVars>
      </dgm:prSet>
      <dgm:spPr/>
    </dgm:pt>
  </dgm:ptLst>
  <dgm:cxnLst>
    <dgm:cxn modelId="{95FE0518-3F4B-4645-88A9-47ACA66B2046}" srcId="{4B4996F4-D40E-4BA5-992D-5DD97CCE104C}" destId="{6B80715A-35B0-4885-8DE3-4F6310B640D5}" srcOrd="2" destOrd="0" parTransId="{645CD10C-FE6E-4A50-83FB-B7502910CA08}" sibTransId="{434B57D7-289D-4555-8D10-5B4E947FE047}"/>
    <dgm:cxn modelId="{77333024-1737-4C6A-99C8-FB780818A21A}" srcId="{4B4996F4-D40E-4BA5-992D-5DD97CCE104C}" destId="{7B40CB7D-B298-4898-BC0C-3AD7B47F4339}" srcOrd="0" destOrd="0" parTransId="{991E1C86-83AF-4BBC-A39F-80926BE195C7}" sibTransId="{62F7B533-FB7E-46A5-BD9C-318E8D1AAD36}"/>
    <dgm:cxn modelId="{3A6C165F-92EE-D64A-B3ED-80272B872E2A}" type="presOf" srcId="{6B80715A-35B0-4885-8DE3-4F6310B640D5}" destId="{E7B14180-E9EA-4FE5-ACC9-DB56E9C6B360}" srcOrd="0" destOrd="0" presId="urn:microsoft.com/office/officeart/2018/5/layout/IconCircleLabelList"/>
    <dgm:cxn modelId="{A782AD63-628C-E247-9EE7-A4990D409C48}" type="presOf" srcId="{CEC61D87-A15E-4F67-97FD-1030CAA6EADE}" destId="{C29BC6ED-B201-459B-9F91-C5C2E976A8A2}" srcOrd="0" destOrd="0" presId="urn:microsoft.com/office/officeart/2018/5/layout/IconCircleLabelList"/>
    <dgm:cxn modelId="{6216D26E-D3A2-4F47-87FD-242D8ED343BE}" type="presOf" srcId="{7B40CB7D-B298-4898-BC0C-3AD7B47F4339}" destId="{1266A565-69DA-48DA-9357-802CB7E8F99D}" srcOrd="0" destOrd="0" presId="urn:microsoft.com/office/officeart/2018/5/layout/IconCircleLabelList"/>
    <dgm:cxn modelId="{91030289-7465-C443-A44C-D228DCE8C4D8}" type="presOf" srcId="{6C25F095-6744-4C5D-9CE9-F6FEF568A800}" destId="{71738216-FC63-4ABA-A9BB-E3E8DC281EDC}" srcOrd="0" destOrd="0" presId="urn:microsoft.com/office/officeart/2018/5/layout/IconCircleLabelList"/>
    <dgm:cxn modelId="{306CBE93-6D72-414C-9723-19CDD590A13D}" srcId="{4B4996F4-D40E-4BA5-992D-5DD97CCE104C}" destId="{CEC61D87-A15E-4F67-97FD-1030CAA6EADE}" srcOrd="4" destOrd="0" parTransId="{4BAB3A90-8C8D-4EBE-818F-1D33913F8582}" sibTransId="{C06C2DA2-9D54-4154-94E3-F19190A29EB2}"/>
    <dgm:cxn modelId="{5C96B495-FE82-4A40-91D4-A195359532D5}" type="presOf" srcId="{480B9668-AE53-4170-BD09-3C484613AFBD}" destId="{57B23DB3-B2CC-4C64-A763-707D409A6375}" srcOrd="0" destOrd="0" presId="urn:microsoft.com/office/officeart/2018/5/layout/IconCircleLabelList"/>
    <dgm:cxn modelId="{8FC978A2-B8E1-8846-B108-D48690A39FCA}" type="presOf" srcId="{4B4996F4-D40E-4BA5-992D-5DD97CCE104C}" destId="{C14E045A-D793-4C25-BEF8-C04C61937267}" srcOrd="0" destOrd="0" presId="urn:microsoft.com/office/officeart/2018/5/layout/IconCircleLabelList"/>
    <dgm:cxn modelId="{02CCC2F3-D9D2-45CE-8352-98507A46FB5A}" srcId="{4B4996F4-D40E-4BA5-992D-5DD97CCE104C}" destId="{480B9668-AE53-4170-BD09-3C484613AFBD}" srcOrd="3" destOrd="0" parTransId="{1E726924-8062-4039-AD43-29AC4CC82F78}" sibTransId="{F6396095-987D-4E6B-9437-DA396DABCC7B}"/>
    <dgm:cxn modelId="{FD4A73FA-0627-414F-9AC0-5F87599E2107}" srcId="{4B4996F4-D40E-4BA5-992D-5DD97CCE104C}" destId="{6C25F095-6744-4C5D-9CE9-F6FEF568A800}" srcOrd="1" destOrd="0" parTransId="{5AEC823B-DCBB-4058-967A-5D597890D5F8}" sibTransId="{8E51C7D7-AB9D-4C22-BA76-6BA4716844D5}"/>
    <dgm:cxn modelId="{219C03FC-92A4-774F-9D93-530C96141455}" type="presParOf" srcId="{C14E045A-D793-4C25-BEF8-C04C61937267}" destId="{FA3B90E4-56AC-4152-A1D1-BC847EDCF9DE}" srcOrd="0" destOrd="0" presId="urn:microsoft.com/office/officeart/2018/5/layout/IconCircleLabelList"/>
    <dgm:cxn modelId="{84BB40DB-BD6D-CE4A-A3CC-EA9530A2C7C4}" type="presParOf" srcId="{FA3B90E4-56AC-4152-A1D1-BC847EDCF9DE}" destId="{BB990D02-7081-4526-94F3-F0B30C0BBCC3}" srcOrd="0" destOrd="0" presId="urn:microsoft.com/office/officeart/2018/5/layout/IconCircleLabelList"/>
    <dgm:cxn modelId="{92ED7FF0-557A-604F-8029-86E1E57A68EF}" type="presParOf" srcId="{FA3B90E4-56AC-4152-A1D1-BC847EDCF9DE}" destId="{49FA9B07-4730-4114-A844-886C404B90E3}" srcOrd="1" destOrd="0" presId="urn:microsoft.com/office/officeart/2018/5/layout/IconCircleLabelList"/>
    <dgm:cxn modelId="{3C0C1951-C1A8-1D41-ADE1-363F60D8E922}" type="presParOf" srcId="{FA3B90E4-56AC-4152-A1D1-BC847EDCF9DE}" destId="{0AA3A5A4-B6CD-4451-94D7-0A555D2AD8DF}" srcOrd="2" destOrd="0" presId="urn:microsoft.com/office/officeart/2018/5/layout/IconCircleLabelList"/>
    <dgm:cxn modelId="{B7458FCF-9B90-0F48-8B58-149EA9525E46}" type="presParOf" srcId="{FA3B90E4-56AC-4152-A1D1-BC847EDCF9DE}" destId="{1266A565-69DA-48DA-9357-802CB7E8F99D}" srcOrd="3" destOrd="0" presId="urn:microsoft.com/office/officeart/2018/5/layout/IconCircleLabelList"/>
    <dgm:cxn modelId="{A2268AF7-F6B1-6E48-814F-1E33B537E296}" type="presParOf" srcId="{C14E045A-D793-4C25-BEF8-C04C61937267}" destId="{D70740BD-1D6F-42F6-9E70-570DE053080D}" srcOrd="1" destOrd="0" presId="urn:microsoft.com/office/officeart/2018/5/layout/IconCircleLabelList"/>
    <dgm:cxn modelId="{46C8441B-DB40-3A45-BCC0-6BDBE0429647}" type="presParOf" srcId="{C14E045A-D793-4C25-BEF8-C04C61937267}" destId="{14FE9DCC-C7DB-452D-8C05-0A7EB92FF4AA}" srcOrd="2" destOrd="0" presId="urn:microsoft.com/office/officeart/2018/5/layout/IconCircleLabelList"/>
    <dgm:cxn modelId="{50EE021E-E6C4-4C40-98E3-B72E76F44F28}" type="presParOf" srcId="{14FE9DCC-C7DB-452D-8C05-0A7EB92FF4AA}" destId="{D0E0EEB0-1D72-47E8-9076-4298D6689438}" srcOrd="0" destOrd="0" presId="urn:microsoft.com/office/officeart/2018/5/layout/IconCircleLabelList"/>
    <dgm:cxn modelId="{CEB2571D-A55F-FA4B-9461-F645447DA9E4}" type="presParOf" srcId="{14FE9DCC-C7DB-452D-8C05-0A7EB92FF4AA}" destId="{B2704847-AD14-426F-BFA6-179C016A8ACB}" srcOrd="1" destOrd="0" presId="urn:microsoft.com/office/officeart/2018/5/layout/IconCircleLabelList"/>
    <dgm:cxn modelId="{ADE60080-9833-2043-84D9-981E2C5C9A22}" type="presParOf" srcId="{14FE9DCC-C7DB-452D-8C05-0A7EB92FF4AA}" destId="{37879179-70D5-4822-A6BA-A20F2DF0AD5F}" srcOrd="2" destOrd="0" presId="urn:microsoft.com/office/officeart/2018/5/layout/IconCircleLabelList"/>
    <dgm:cxn modelId="{6874D691-C815-9D46-9672-6DCE79220609}" type="presParOf" srcId="{14FE9DCC-C7DB-452D-8C05-0A7EB92FF4AA}" destId="{71738216-FC63-4ABA-A9BB-E3E8DC281EDC}" srcOrd="3" destOrd="0" presId="urn:microsoft.com/office/officeart/2018/5/layout/IconCircleLabelList"/>
    <dgm:cxn modelId="{AE24EA13-F29A-EB49-9832-3106927A6B8D}" type="presParOf" srcId="{C14E045A-D793-4C25-BEF8-C04C61937267}" destId="{5B5BEBFB-2EE3-46A2-979C-F17A9B7614E3}" srcOrd="3" destOrd="0" presId="urn:microsoft.com/office/officeart/2018/5/layout/IconCircleLabelList"/>
    <dgm:cxn modelId="{C6B4ABEB-73F9-6C4F-A37C-23F34E60A9AB}" type="presParOf" srcId="{C14E045A-D793-4C25-BEF8-C04C61937267}" destId="{33F28378-4B85-441E-A5DA-EC910EAB3BA2}" srcOrd="4" destOrd="0" presId="urn:microsoft.com/office/officeart/2018/5/layout/IconCircleLabelList"/>
    <dgm:cxn modelId="{6E8EA838-BDC7-D842-8B4A-0B93AFB92541}" type="presParOf" srcId="{33F28378-4B85-441E-A5DA-EC910EAB3BA2}" destId="{E87AD6E9-AC13-4CBB-A836-C88054C1B6BB}" srcOrd="0" destOrd="0" presId="urn:microsoft.com/office/officeart/2018/5/layout/IconCircleLabelList"/>
    <dgm:cxn modelId="{A0785466-695D-4148-A496-935C848D928D}" type="presParOf" srcId="{33F28378-4B85-441E-A5DA-EC910EAB3BA2}" destId="{6E02819E-8526-4383-BE12-9E9F15355606}" srcOrd="1" destOrd="0" presId="urn:microsoft.com/office/officeart/2018/5/layout/IconCircleLabelList"/>
    <dgm:cxn modelId="{403E76DD-F439-A847-A033-EB4A309CA6C1}" type="presParOf" srcId="{33F28378-4B85-441E-A5DA-EC910EAB3BA2}" destId="{FB4696A8-0B94-4D5F-8153-9C5D6D211045}" srcOrd="2" destOrd="0" presId="urn:microsoft.com/office/officeart/2018/5/layout/IconCircleLabelList"/>
    <dgm:cxn modelId="{62B65A97-5697-0B4A-B3C2-9813E75781B6}" type="presParOf" srcId="{33F28378-4B85-441E-A5DA-EC910EAB3BA2}" destId="{E7B14180-E9EA-4FE5-ACC9-DB56E9C6B360}" srcOrd="3" destOrd="0" presId="urn:microsoft.com/office/officeart/2018/5/layout/IconCircleLabelList"/>
    <dgm:cxn modelId="{0E6C3924-D7DC-5C4B-A6F8-4EA86FEA2AD4}" type="presParOf" srcId="{C14E045A-D793-4C25-BEF8-C04C61937267}" destId="{E96F8485-4051-4BF5-BAD5-0797E5D2352A}" srcOrd="5" destOrd="0" presId="urn:microsoft.com/office/officeart/2018/5/layout/IconCircleLabelList"/>
    <dgm:cxn modelId="{0BC58C03-4F54-294B-9E55-03CB773D3A80}" type="presParOf" srcId="{C14E045A-D793-4C25-BEF8-C04C61937267}" destId="{36181B5A-D19E-4E8C-9C99-D0881FBBF0EF}" srcOrd="6" destOrd="0" presId="urn:microsoft.com/office/officeart/2018/5/layout/IconCircleLabelList"/>
    <dgm:cxn modelId="{C51493E0-06FE-CC40-BE59-A328EC7E8BB4}" type="presParOf" srcId="{36181B5A-D19E-4E8C-9C99-D0881FBBF0EF}" destId="{F91E743B-2D66-4ACE-8D81-B6465C3C8CA7}" srcOrd="0" destOrd="0" presId="urn:microsoft.com/office/officeart/2018/5/layout/IconCircleLabelList"/>
    <dgm:cxn modelId="{767E71E2-B4B5-A44E-9442-A726D17E65BA}" type="presParOf" srcId="{36181B5A-D19E-4E8C-9C99-D0881FBBF0EF}" destId="{6E50F191-2890-4563-9F92-021D90E175B3}" srcOrd="1" destOrd="0" presId="urn:microsoft.com/office/officeart/2018/5/layout/IconCircleLabelList"/>
    <dgm:cxn modelId="{51DE76D8-01F2-5E47-82F4-84A485ADE152}" type="presParOf" srcId="{36181B5A-D19E-4E8C-9C99-D0881FBBF0EF}" destId="{438B8E03-07EF-44A3-B0B7-60C2F77CAE83}" srcOrd="2" destOrd="0" presId="urn:microsoft.com/office/officeart/2018/5/layout/IconCircleLabelList"/>
    <dgm:cxn modelId="{94E8B1FA-73F6-7642-9165-15CCB31A51BE}" type="presParOf" srcId="{36181B5A-D19E-4E8C-9C99-D0881FBBF0EF}" destId="{57B23DB3-B2CC-4C64-A763-707D409A6375}" srcOrd="3" destOrd="0" presId="urn:microsoft.com/office/officeart/2018/5/layout/IconCircleLabelList"/>
    <dgm:cxn modelId="{0E9D2E4C-6168-484F-8768-7E5914441DAF}" type="presParOf" srcId="{C14E045A-D793-4C25-BEF8-C04C61937267}" destId="{435A4436-5A87-4CA9-9535-2103DE350DF8}" srcOrd="7" destOrd="0" presId="urn:microsoft.com/office/officeart/2018/5/layout/IconCircleLabelList"/>
    <dgm:cxn modelId="{08998D77-5D6E-9048-ABBE-82F5C7979965}" type="presParOf" srcId="{C14E045A-D793-4C25-BEF8-C04C61937267}" destId="{1E58CC6D-AC37-4F3E-A08F-F6B09E7A09DD}" srcOrd="8" destOrd="0" presId="urn:microsoft.com/office/officeart/2018/5/layout/IconCircleLabelList"/>
    <dgm:cxn modelId="{AE555BC6-DB8E-DC40-BFBB-EAE7CB81717A}" type="presParOf" srcId="{1E58CC6D-AC37-4F3E-A08F-F6B09E7A09DD}" destId="{503FEBBE-9166-48C4-BDFD-6DDF03FE9149}" srcOrd="0" destOrd="0" presId="urn:microsoft.com/office/officeart/2018/5/layout/IconCircleLabelList"/>
    <dgm:cxn modelId="{3563848B-548B-FA42-A55B-2BEAA0E4FC35}" type="presParOf" srcId="{1E58CC6D-AC37-4F3E-A08F-F6B09E7A09DD}" destId="{EC4172EE-11BE-4337-ADF5-1556BAAD1E0A}" srcOrd="1" destOrd="0" presId="urn:microsoft.com/office/officeart/2018/5/layout/IconCircleLabelList"/>
    <dgm:cxn modelId="{F190F074-2A92-BB40-B80A-3AEAFEACDA9C}" type="presParOf" srcId="{1E58CC6D-AC37-4F3E-A08F-F6B09E7A09DD}" destId="{58A1AD2F-ADF5-41EC-8CA1-6FCAF0C84D4A}" srcOrd="2" destOrd="0" presId="urn:microsoft.com/office/officeart/2018/5/layout/IconCircleLabelList"/>
    <dgm:cxn modelId="{C2AF3228-3B6F-A741-AB08-926B4E659B10}" type="presParOf" srcId="{1E58CC6D-AC37-4F3E-A08F-F6B09E7A09DD}" destId="{C29BC6ED-B201-459B-9F91-C5C2E976A8A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990D02-7081-4526-94F3-F0B30C0BBCC3}">
      <dsp:nvSpPr>
        <dsp:cNvPr id="0" name=""/>
        <dsp:cNvSpPr/>
      </dsp:nvSpPr>
      <dsp:spPr>
        <a:xfrm>
          <a:off x="343371" y="526481"/>
          <a:ext cx="1063687" cy="10636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FA9B07-4730-4114-A844-886C404B90E3}">
      <dsp:nvSpPr>
        <dsp:cNvPr id="0" name=""/>
        <dsp:cNvSpPr/>
      </dsp:nvSpPr>
      <dsp:spPr>
        <a:xfrm>
          <a:off x="570059" y="753168"/>
          <a:ext cx="610312" cy="61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66A565-69DA-48DA-9357-802CB7E8F99D}">
      <dsp:nvSpPr>
        <dsp:cNvPr id="0" name=""/>
        <dsp:cNvSpPr/>
      </dsp:nvSpPr>
      <dsp:spPr>
        <a:xfrm>
          <a:off x="3340" y="1921481"/>
          <a:ext cx="1743750" cy="113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In all three Organizations HRM strategy has proven  to  </a:t>
          </a:r>
          <a:r>
            <a:rPr lang="en-GB" sz="1100" kern="1200" dirty="0"/>
            <a:t>Reduce the gap amongst personnel and the firm's strategic goals.
</a:t>
          </a:r>
          <a:endParaRPr lang="en-US" sz="1100" kern="1200" dirty="0"/>
        </a:p>
      </dsp:txBody>
      <dsp:txXfrm>
        <a:off x="3340" y="1921481"/>
        <a:ext cx="1743750" cy="1133437"/>
      </dsp:txXfrm>
    </dsp:sp>
    <dsp:sp modelId="{D0E0EEB0-1D72-47E8-9076-4298D6689438}">
      <dsp:nvSpPr>
        <dsp:cNvPr id="0" name=""/>
        <dsp:cNvSpPr/>
      </dsp:nvSpPr>
      <dsp:spPr>
        <a:xfrm>
          <a:off x="2392278" y="526481"/>
          <a:ext cx="1063687" cy="10636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704847-AD14-426F-BFA6-179C016A8ACB}">
      <dsp:nvSpPr>
        <dsp:cNvPr id="0" name=""/>
        <dsp:cNvSpPr/>
      </dsp:nvSpPr>
      <dsp:spPr>
        <a:xfrm>
          <a:off x="2618965" y="753168"/>
          <a:ext cx="610312" cy="610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738216-FC63-4ABA-A9BB-E3E8DC281EDC}">
      <dsp:nvSpPr>
        <dsp:cNvPr id="0" name=""/>
        <dsp:cNvSpPr/>
      </dsp:nvSpPr>
      <dsp:spPr>
        <a:xfrm>
          <a:off x="2052246" y="1921481"/>
          <a:ext cx="1743750" cy="113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Valuable  example:  Changing gears Programmed (BRAKES)</a:t>
          </a:r>
        </a:p>
      </dsp:txBody>
      <dsp:txXfrm>
        <a:off x="2052246" y="1921481"/>
        <a:ext cx="1743750" cy="1133437"/>
      </dsp:txXfrm>
    </dsp:sp>
    <dsp:sp modelId="{E87AD6E9-AC13-4CBB-A836-C88054C1B6BB}">
      <dsp:nvSpPr>
        <dsp:cNvPr id="0" name=""/>
        <dsp:cNvSpPr/>
      </dsp:nvSpPr>
      <dsp:spPr>
        <a:xfrm>
          <a:off x="4441184" y="526481"/>
          <a:ext cx="1063687" cy="10636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02819E-8526-4383-BE12-9E9F15355606}">
      <dsp:nvSpPr>
        <dsp:cNvPr id="0" name=""/>
        <dsp:cNvSpPr/>
      </dsp:nvSpPr>
      <dsp:spPr>
        <a:xfrm>
          <a:off x="4667871" y="753168"/>
          <a:ext cx="610312" cy="610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B14180-E9EA-4FE5-ACC9-DB56E9C6B360}">
      <dsp:nvSpPr>
        <dsp:cNvPr id="0" name=""/>
        <dsp:cNvSpPr/>
      </dsp:nvSpPr>
      <dsp:spPr>
        <a:xfrm>
          <a:off x="4101153" y="1921481"/>
          <a:ext cx="1743750" cy="113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HRM a tool of cost reduction for an Organization  (BBC)</a:t>
          </a:r>
        </a:p>
      </dsp:txBody>
      <dsp:txXfrm>
        <a:off x="4101153" y="1921481"/>
        <a:ext cx="1743750" cy="1133437"/>
      </dsp:txXfrm>
    </dsp:sp>
    <dsp:sp modelId="{F91E743B-2D66-4ACE-8D81-B6465C3C8CA7}">
      <dsp:nvSpPr>
        <dsp:cNvPr id="0" name=""/>
        <dsp:cNvSpPr/>
      </dsp:nvSpPr>
      <dsp:spPr>
        <a:xfrm>
          <a:off x="6490090" y="526481"/>
          <a:ext cx="1063687" cy="10636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50F191-2890-4563-9F92-021D90E175B3}">
      <dsp:nvSpPr>
        <dsp:cNvPr id="0" name=""/>
        <dsp:cNvSpPr/>
      </dsp:nvSpPr>
      <dsp:spPr>
        <a:xfrm>
          <a:off x="6716778" y="753168"/>
          <a:ext cx="610312" cy="6103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34925" cap="flat" cmpd="sng" algn="in">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B23DB3-B2CC-4C64-A763-707D409A6375}">
      <dsp:nvSpPr>
        <dsp:cNvPr id="0" name=""/>
        <dsp:cNvSpPr/>
      </dsp:nvSpPr>
      <dsp:spPr>
        <a:xfrm>
          <a:off x="6150059" y="1921481"/>
          <a:ext cx="1743750" cy="113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HR is still to be seen as a business partner and not just a department</a:t>
          </a:r>
        </a:p>
      </dsp:txBody>
      <dsp:txXfrm>
        <a:off x="6150059" y="1921481"/>
        <a:ext cx="1743750" cy="1133437"/>
      </dsp:txXfrm>
    </dsp:sp>
    <dsp:sp modelId="{503FEBBE-9166-48C4-BDFD-6DDF03FE9149}">
      <dsp:nvSpPr>
        <dsp:cNvPr id="0" name=""/>
        <dsp:cNvSpPr/>
      </dsp:nvSpPr>
      <dsp:spPr>
        <a:xfrm>
          <a:off x="8538996" y="526481"/>
          <a:ext cx="1063687" cy="106368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4172EE-11BE-4337-ADF5-1556BAAD1E0A}">
      <dsp:nvSpPr>
        <dsp:cNvPr id="0" name=""/>
        <dsp:cNvSpPr/>
      </dsp:nvSpPr>
      <dsp:spPr>
        <a:xfrm>
          <a:off x="8765684" y="753168"/>
          <a:ext cx="610312" cy="6103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34925" cap="flat" cmpd="sng" algn="in">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9BC6ED-B201-459B-9F91-C5C2E976A8A2}">
      <dsp:nvSpPr>
        <dsp:cNvPr id="0" name=""/>
        <dsp:cNvSpPr/>
      </dsp:nvSpPr>
      <dsp:spPr>
        <a:xfrm>
          <a:off x="8198965" y="1921481"/>
          <a:ext cx="1743750" cy="1133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Skill gap in HR Senior post is a negative (Improvement of infrastructure and skills will be a benefit</a:t>
          </a:r>
        </a:p>
      </dsp:txBody>
      <dsp:txXfrm>
        <a:off x="8198965" y="1921481"/>
        <a:ext cx="1743750" cy="113343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EF81A9-3DDF-1740-B995-16AE1E52DA88}" type="datetimeFigureOut">
              <a:rPr lang="en-US" smtClean="0"/>
              <a:t>7/3/23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F04E6D-84C5-CA46-9FDB-4216875B97AF}" type="slidenum">
              <a:rPr lang="en-US" smtClean="0"/>
              <a:t>‹#›</a:t>
            </a:fld>
            <a:endParaRPr lang="en-US"/>
          </a:p>
        </p:txBody>
      </p:sp>
    </p:spTree>
    <p:extLst>
      <p:ext uri="{BB962C8B-B14F-4D97-AF65-F5344CB8AC3E}">
        <p14:creationId xmlns:p14="http://schemas.microsoft.com/office/powerpoint/2010/main" val="29322489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7F04E6D-84C5-CA46-9FDB-4216875B97AF}" type="slidenum">
              <a:rPr lang="en-US" smtClean="0"/>
              <a:t>1</a:t>
            </a:fld>
            <a:endParaRPr lang="en-US"/>
          </a:p>
        </p:txBody>
      </p:sp>
    </p:spTree>
    <p:extLst>
      <p:ext uri="{BB962C8B-B14F-4D97-AF65-F5344CB8AC3E}">
        <p14:creationId xmlns:p14="http://schemas.microsoft.com/office/powerpoint/2010/main" val="32007064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job advert has impacted DEFRA’S HR strategy and ambitions by:- </a:t>
            </a:r>
          </a:p>
          <a:p>
            <a:endParaRPr lang="en-US" dirty="0"/>
          </a:p>
          <a:p>
            <a:pPr marL="171450" indent="-171450">
              <a:buFont typeface="Arial" panose="020B0604020202020204" pitchFamily="34" charset="0"/>
              <a:buChar char="•"/>
            </a:pPr>
            <a:r>
              <a:rPr lang="en-US" dirty="0"/>
              <a:t>growing </a:t>
            </a:r>
            <a:r>
              <a:rPr lang="en-US" dirty="0" err="1"/>
              <a:t>innorvative</a:t>
            </a:r>
            <a:r>
              <a:rPr lang="en-US" dirty="0"/>
              <a:t> organization, transform and </a:t>
            </a:r>
            <a:r>
              <a:rPr lang="en-US" dirty="0" err="1"/>
              <a:t>mordenise</a:t>
            </a:r>
            <a:r>
              <a:rPr lang="en-US" dirty="0"/>
              <a:t> its services.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Ability to influence government and strategy.</a:t>
            </a:r>
            <a:r>
              <a:rPr lang="en-GB" b="0" i="0" u="none" strike="noStrike" dirty="0">
                <a:solidFill>
                  <a:srgbClr val="404040"/>
                </a:solidFill>
                <a:effectLst/>
                <a:latin typeface="Open Sans" panose="020F0502020204030204" pitchFamily="34" charset="0"/>
              </a:rPr>
              <a:t> </a:t>
            </a:r>
          </a:p>
          <a:p>
            <a:pPr marL="171450" indent="-171450">
              <a:buFont typeface="Arial" panose="020B0604020202020204" pitchFamily="34" charset="0"/>
              <a:buChar char="•"/>
            </a:pPr>
            <a:endParaRPr lang="en-GB" b="0" i="0" u="none" strike="noStrike" dirty="0">
              <a:solidFill>
                <a:srgbClr val="404040"/>
              </a:solidFill>
              <a:effectLst/>
              <a:latin typeface="Open Sans" panose="020F0502020204030204" pitchFamily="34" charset="0"/>
            </a:endParaRPr>
          </a:p>
          <a:p>
            <a:pPr marL="171450" indent="-171450">
              <a:buFont typeface="Arial" panose="020B0604020202020204" pitchFamily="34" charset="0"/>
              <a:buChar char="•"/>
            </a:pPr>
            <a:r>
              <a:rPr lang="en-GB" b="0" i="0" u="none" strike="noStrike" dirty="0">
                <a:solidFill>
                  <a:srgbClr val="404040"/>
                </a:solidFill>
                <a:effectLst/>
                <a:latin typeface="Open Sans" panose="020F0502020204030204" pitchFamily="34" charset="0"/>
              </a:rPr>
              <a:t>Workforce data is critical to decisions within HR, business areas and other functions like finance and estates.</a:t>
            </a:r>
          </a:p>
          <a:p>
            <a:pPr marL="171450" indent="-171450">
              <a:buFont typeface="Arial" panose="020B0604020202020204" pitchFamily="34" charset="0"/>
              <a:buChar char="•"/>
            </a:pPr>
            <a:endParaRPr lang="en-GB" b="0" i="0" u="none" strike="noStrike" dirty="0">
              <a:solidFill>
                <a:srgbClr val="404040"/>
              </a:solidFill>
              <a:effectLst/>
              <a:latin typeface="Open Sans" panose="020F0502020204030204" pitchFamily="34" charset="0"/>
            </a:endParaRPr>
          </a:p>
          <a:p>
            <a:pPr marL="171450" indent="-171450" algn="l">
              <a:buFont typeface="Arial" panose="020B0604020202020204" pitchFamily="34" charset="0"/>
              <a:buChar char="•"/>
            </a:pPr>
            <a:r>
              <a:rPr lang="en-GB" b="0" i="0" u="none" strike="noStrike" dirty="0">
                <a:solidFill>
                  <a:srgbClr val="404040"/>
                </a:solidFill>
                <a:effectLst/>
                <a:latin typeface="Open Sans" panose="020B0606030504020204" pitchFamily="34" charset="0"/>
              </a:rPr>
              <a:t> driving the “cultural and behavioural change required to engage with primary HR data systems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b="0" i="0" u="none" strike="noStrike" dirty="0">
                <a:solidFill>
                  <a:srgbClr val="404040"/>
                </a:solidFill>
                <a:effectLst/>
                <a:latin typeface="Open Sans" panose="020B0606030504020204" pitchFamily="34" charset="0"/>
              </a:rPr>
              <a:t>the role impacts the Defra group’s ability to influence cross- government initiatives and strategies in this area.</a:t>
            </a:r>
            <a:br>
              <a:rPr lang="en-GB" dirty="0"/>
            </a:br>
            <a:endParaRPr lang="en-GB" b="0" i="0" u="none" strike="noStrike" dirty="0">
              <a:solidFill>
                <a:srgbClr val="404040"/>
              </a:solidFill>
              <a:effectLst/>
              <a:latin typeface="Open Sans" panose="020F0502020204030204" pitchFamily="34" charset="0"/>
            </a:endParaRPr>
          </a:p>
          <a:p>
            <a:pPr marL="171450" indent="-171450">
              <a:buFont typeface="Arial" panose="020B0604020202020204" pitchFamily="34" charset="0"/>
              <a:buChar char="•"/>
            </a:pPr>
            <a:endParaRPr lang="en-GB" b="0" i="0" u="none" strike="noStrike" dirty="0">
              <a:solidFill>
                <a:srgbClr val="404040"/>
              </a:solidFill>
              <a:effectLst/>
              <a:latin typeface="Open Sans" panose="020F0502020204030204" pitchFamily="34" charset="0"/>
            </a:endParaRPr>
          </a:p>
          <a:p>
            <a:endParaRPr lang="en-US" dirty="0"/>
          </a:p>
        </p:txBody>
      </p:sp>
      <p:sp>
        <p:nvSpPr>
          <p:cNvPr id="4" name="Slide Number Placeholder 3"/>
          <p:cNvSpPr>
            <a:spLocks noGrp="1"/>
          </p:cNvSpPr>
          <p:nvPr>
            <p:ph type="sldNum" sz="quarter" idx="5"/>
          </p:nvPr>
        </p:nvSpPr>
        <p:spPr/>
        <p:txBody>
          <a:bodyPr/>
          <a:lstStyle/>
          <a:p>
            <a:fld id="{D7F04E6D-84C5-CA46-9FDB-4216875B97AF}" type="slidenum">
              <a:rPr lang="en-US" smtClean="0"/>
              <a:t>5</a:t>
            </a:fld>
            <a:endParaRPr lang="en-US"/>
          </a:p>
        </p:txBody>
      </p:sp>
    </p:spTree>
    <p:extLst>
      <p:ext uri="{BB962C8B-B14F-4D97-AF65-F5344CB8AC3E}">
        <p14:creationId xmlns:p14="http://schemas.microsoft.com/office/powerpoint/2010/main" val="1205964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Pandemic played a positive role for success of </a:t>
            </a:r>
            <a:r>
              <a:rPr lang="en-US" dirty="0" err="1"/>
              <a:t>programme</a:t>
            </a:r>
            <a:endParaRPr lang="en-US" dirty="0"/>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Programmed was aimed for professional development of drivers of the future</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 inclusion - it was reported that a female was one of the very first graduates, removing the stigma of only male truck drivers</a:t>
            </a:r>
          </a:p>
        </p:txBody>
      </p:sp>
      <p:sp>
        <p:nvSpPr>
          <p:cNvPr id="4" name="Slide Number Placeholder 3"/>
          <p:cNvSpPr>
            <a:spLocks noGrp="1"/>
          </p:cNvSpPr>
          <p:nvPr>
            <p:ph type="sldNum" sz="quarter" idx="5"/>
          </p:nvPr>
        </p:nvSpPr>
        <p:spPr/>
        <p:txBody>
          <a:bodyPr/>
          <a:lstStyle/>
          <a:p>
            <a:fld id="{D7F04E6D-84C5-CA46-9FDB-4216875B97AF}" type="slidenum">
              <a:rPr lang="en-US" smtClean="0"/>
              <a:t>6</a:t>
            </a:fld>
            <a:endParaRPr lang="en-US"/>
          </a:p>
        </p:txBody>
      </p:sp>
    </p:spTree>
    <p:extLst>
      <p:ext uri="{BB962C8B-B14F-4D97-AF65-F5344CB8AC3E}">
        <p14:creationId xmlns:p14="http://schemas.microsoft.com/office/powerpoint/2010/main" val="3481063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above has positive impact on employees </a:t>
            </a:r>
            <a:r>
              <a:rPr lang="en-US" dirty="0" err="1"/>
              <a:t>retantion</a:t>
            </a:r>
            <a:r>
              <a:rPr lang="en-US" dirty="0"/>
              <a:t> hence promote sense of ownership , which improves quality of work  and maintain standards  and overall advancement of Employer and Employee, Stakeholders and Shareholders</a:t>
            </a:r>
          </a:p>
          <a:p>
            <a:endParaRPr lang="en-US" dirty="0"/>
          </a:p>
          <a:p>
            <a:r>
              <a:rPr lang="en-US" dirty="0"/>
              <a:t>In 2016 Brakes became part of Sysco family giving more access to new processes, products and technologies</a:t>
            </a:r>
          </a:p>
        </p:txBody>
      </p:sp>
      <p:sp>
        <p:nvSpPr>
          <p:cNvPr id="4" name="Slide Number Placeholder 3"/>
          <p:cNvSpPr>
            <a:spLocks noGrp="1"/>
          </p:cNvSpPr>
          <p:nvPr>
            <p:ph type="sldNum" sz="quarter" idx="5"/>
          </p:nvPr>
        </p:nvSpPr>
        <p:spPr/>
        <p:txBody>
          <a:bodyPr/>
          <a:lstStyle/>
          <a:p>
            <a:fld id="{D7F04E6D-84C5-CA46-9FDB-4216875B97AF}" type="slidenum">
              <a:rPr lang="en-US" smtClean="0"/>
              <a:t>7</a:t>
            </a:fld>
            <a:endParaRPr lang="en-US"/>
          </a:p>
        </p:txBody>
      </p:sp>
    </p:spTree>
    <p:extLst>
      <p:ext uri="{BB962C8B-B14F-4D97-AF65-F5344CB8AC3E}">
        <p14:creationId xmlns:p14="http://schemas.microsoft.com/office/powerpoint/2010/main" val="29065015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u="sng" dirty="0"/>
              <a:t>HRM  IMPACTS ON BBC</a:t>
            </a:r>
          </a:p>
          <a:p>
            <a:endParaRPr lang="en-US" dirty="0"/>
          </a:p>
          <a:p>
            <a:pPr marL="171450" indent="-171450">
              <a:buFont typeface="Arial" panose="020B0604020202020204" pitchFamily="34" charset="0"/>
              <a:buChar char="•"/>
            </a:pPr>
            <a:r>
              <a:rPr lang="en-US" dirty="0"/>
              <a:t>Tracks record of success in order to deliver outcome work with your board</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CREDIBILITY: Struggle to be seen as business partner ,</a:t>
            </a:r>
            <a:r>
              <a:rPr lang="en-US" i="1" dirty="0"/>
              <a:t>”HR is more complex than Payroll and Contracts”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HR managers are  mentors</a:t>
            </a:r>
          </a:p>
          <a:p>
            <a:pPr marL="171450" indent="-171450">
              <a:buFont typeface="Arial" panose="020B0604020202020204" pitchFamily="34" charset="0"/>
              <a:buChar char="•"/>
            </a:pPr>
            <a:endParaRPr lang="en-US" dirty="0"/>
          </a:p>
          <a:p>
            <a:endParaRPr lang="en-US" dirty="0"/>
          </a:p>
        </p:txBody>
      </p:sp>
      <p:sp>
        <p:nvSpPr>
          <p:cNvPr id="4" name="Slide Number Placeholder 3"/>
          <p:cNvSpPr>
            <a:spLocks noGrp="1"/>
          </p:cNvSpPr>
          <p:nvPr>
            <p:ph type="sldNum" sz="quarter" idx="5"/>
          </p:nvPr>
        </p:nvSpPr>
        <p:spPr/>
        <p:txBody>
          <a:bodyPr/>
          <a:lstStyle/>
          <a:p>
            <a:fld id="{D7F04E6D-84C5-CA46-9FDB-4216875B97AF}" type="slidenum">
              <a:rPr lang="en-US" smtClean="0"/>
              <a:t>8</a:t>
            </a:fld>
            <a:endParaRPr lang="en-US"/>
          </a:p>
        </p:txBody>
      </p:sp>
    </p:spTree>
    <p:extLst>
      <p:ext uri="{BB962C8B-B14F-4D97-AF65-F5344CB8AC3E}">
        <p14:creationId xmlns:p14="http://schemas.microsoft.com/office/powerpoint/2010/main" val="24254688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171450" indent="-171450">
              <a:buFont typeface="Arial" panose="020B0604020202020204" pitchFamily="34" charset="0"/>
              <a:buChar char="•"/>
            </a:pPr>
            <a:r>
              <a:rPr lang="en-US" dirty="0"/>
              <a:t>Valuable, Rare, Difficulty to imitate  and Non Substitutable factors of Resource based theory have suggested that they can provide foundation to </a:t>
            </a:r>
            <a:r>
              <a:rPr lang="en-US" dirty="0" err="1"/>
              <a:t>develeop</a:t>
            </a:r>
            <a:r>
              <a:rPr lang="en-US" dirty="0"/>
              <a:t> an organization capabilities that can lead to superior performance over time. Zack (2017)</a:t>
            </a:r>
          </a:p>
          <a:p>
            <a:pPr marL="171450" indent="-171450">
              <a:buFont typeface="Arial" panose="020B0604020202020204" pitchFamily="34" charset="0"/>
              <a:buChar char="•"/>
            </a:pPr>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D7F04E6D-84C5-CA46-9FDB-4216875B97AF}" type="slidenum">
              <a:rPr lang="en-US" smtClean="0"/>
              <a:t>9</a:t>
            </a:fld>
            <a:endParaRPr lang="en-US"/>
          </a:p>
        </p:txBody>
      </p:sp>
    </p:spTree>
    <p:extLst>
      <p:ext uri="{BB962C8B-B14F-4D97-AF65-F5344CB8AC3E}">
        <p14:creationId xmlns:p14="http://schemas.microsoft.com/office/powerpoint/2010/main" val="11034663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7F04E6D-84C5-CA46-9FDB-4216875B97AF}" type="slidenum">
              <a:rPr lang="en-US" smtClean="0"/>
              <a:t>10</a:t>
            </a:fld>
            <a:endParaRPr lang="en-US"/>
          </a:p>
        </p:txBody>
      </p:sp>
    </p:spTree>
    <p:extLst>
      <p:ext uri="{BB962C8B-B14F-4D97-AF65-F5344CB8AC3E}">
        <p14:creationId xmlns:p14="http://schemas.microsoft.com/office/powerpoint/2010/main" val="2317416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7F04E6D-84C5-CA46-9FDB-4216875B97AF}" type="slidenum">
              <a:rPr lang="en-US" smtClean="0"/>
              <a:t>15</a:t>
            </a:fld>
            <a:endParaRPr lang="en-US"/>
          </a:p>
        </p:txBody>
      </p:sp>
    </p:spTree>
    <p:extLst>
      <p:ext uri="{BB962C8B-B14F-4D97-AF65-F5344CB8AC3E}">
        <p14:creationId xmlns:p14="http://schemas.microsoft.com/office/powerpoint/2010/main" val="20955623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2DCAD673-3385-0C49-8008-064BCB5BEC4F}" type="datetimeFigureOut">
              <a:rPr lang="en-US" smtClean="0"/>
              <a:t>7/3/23</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85399728-EFB3-454A-884C-11511918594E}"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599018577"/>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DCAD673-3385-0C49-8008-064BCB5BEC4F}" type="datetimeFigureOut">
              <a:rPr lang="en-US" smtClean="0"/>
              <a:t>7/3/23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399728-EFB3-454A-884C-11511918594E}" type="slidenum">
              <a:rPr lang="en-US" smtClean="0"/>
              <a:t>‹#›</a:t>
            </a:fld>
            <a:endParaRPr lang="en-US"/>
          </a:p>
        </p:txBody>
      </p:sp>
    </p:spTree>
    <p:extLst>
      <p:ext uri="{BB962C8B-B14F-4D97-AF65-F5344CB8AC3E}">
        <p14:creationId xmlns:p14="http://schemas.microsoft.com/office/powerpoint/2010/main" val="2670139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2DCAD673-3385-0C49-8008-064BCB5BEC4F}" type="datetimeFigureOut">
              <a:rPr lang="en-US" smtClean="0"/>
              <a:t>7/3/23</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85399728-EFB3-454A-884C-11511918594E}"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64225559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2DCAD673-3385-0C49-8008-064BCB5BEC4F}" type="datetimeFigureOut">
              <a:rPr lang="en-US" smtClean="0"/>
              <a:t>7/3/23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5399728-EFB3-454A-884C-11511918594E}" type="slidenum">
              <a:rPr lang="en-US" smtClean="0"/>
              <a:t>‹#›</a:t>
            </a:fld>
            <a:endParaRPr lang="en-US"/>
          </a:p>
        </p:txBody>
      </p:sp>
    </p:spTree>
    <p:extLst>
      <p:ext uri="{BB962C8B-B14F-4D97-AF65-F5344CB8AC3E}">
        <p14:creationId xmlns:p14="http://schemas.microsoft.com/office/powerpoint/2010/main" val="20692817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2DCAD673-3385-0C49-8008-064BCB5BEC4F}" type="datetimeFigureOut">
              <a:rPr lang="en-US" smtClean="0"/>
              <a:t>7/3/23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5399728-EFB3-454A-884C-11511918594E}" type="slidenum">
              <a:rPr lang="en-US" smtClean="0"/>
              <a:t>‹#›</a:t>
            </a:fld>
            <a:endParaRPr lang="en-US"/>
          </a:p>
        </p:txBody>
      </p:sp>
    </p:spTree>
    <p:extLst>
      <p:ext uri="{BB962C8B-B14F-4D97-AF65-F5344CB8AC3E}">
        <p14:creationId xmlns:p14="http://schemas.microsoft.com/office/powerpoint/2010/main" val="712149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CAD673-3385-0C49-8008-064BCB5BEC4F}" type="datetimeFigureOut">
              <a:rPr lang="en-US" smtClean="0"/>
              <a:t>7/3/23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399728-EFB3-454A-884C-11511918594E}" type="slidenum">
              <a:rPr lang="en-US" smtClean="0"/>
              <a:t>‹#›</a:t>
            </a:fld>
            <a:endParaRPr lang="en-US"/>
          </a:p>
        </p:txBody>
      </p:sp>
    </p:spTree>
    <p:extLst>
      <p:ext uri="{BB962C8B-B14F-4D97-AF65-F5344CB8AC3E}">
        <p14:creationId xmlns:p14="http://schemas.microsoft.com/office/powerpoint/2010/main" val="1048393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CAD673-3385-0C49-8008-064BCB5BEC4F}" type="datetimeFigureOut">
              <a:rPr lang="en-US" smtClean="0"/>
              <a:t>7/3/23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5399728-EFB3-454A-884C-11511918594E}" type="slidenum">
              <a:rPr lang="en-US" smtClean="0"/>
              <a:t>‹#›</a:t>
            </a:fld>
            <a:endParaRPr lang="en-US"/>
          </a:p>
        </p:txBody>
      </p:sp>
    </p:spTree>
    <p:extLst>
      <p:ext uri="{BB962C8B-B14F-4D97-AF65-F5344CB8AC3E}">
        <p14:creationId xmlns:p14="http://schemas.microsoft.com/office/powerpoint/2010/main" val="33081974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2DCAD673-3385-0C49-8008-064BCB5BEC4F}" type="datetimeFigureOut">
              <a:rPr lang="en-US" smtClean="0"/>
              <a:t>7/3/23</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5399728-EFB3-454A-884C-11511918594E}"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940942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2DCAD673-3385-0C49-8008-064BCB5BEC4F}" type="datetimeFigureOut">
              <a:rPr lang="en-US" smtClean="0"/>
              <a:t>7/3/23</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85399728-EFB3-454A-884C-11511918594E}"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27875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DCAD673-3385-0C49-8008-064BCB5BEC4F}" type="datetimeFigureOut">
              <a:rPr lang="en-US" smtClean="0"/>
              <a:t>7/3/23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399728-EFB3-454A-884C-11511918594E}" type="slidenum">
              <a:rPr lang="en-US" smtClean="0"/>
              <a:t>‹#›</a:t>
            </a:fld>
            <a:endParaRPr lang="en-US"/>
          </a:p>
        </p:txBody>
      </p:sp>
    </p:spTree>
    <p:extLst>
      <p:ext uri="{BB962C8B-B14F-4D97-AF65-F5344CB8AC3E}">
        <p14:creationId xmlns:p14="http://schemas.microsoft.com/office/powerpoint/2010/main" val="3216521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DCAD673-3385-0C49-8008-064BCB5BEC4F}" type="datetimeFigureOut">
              <a:rPr lang="en-US" smtClean="0"/>
              <a:t>7/3/23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5399728-EFB3-454A-884C-11511918594E}" type="slidenum">
              <a:rPr lang="en-US" smtClean="0"/>
              <a:t>‹#›</a:t>
            </a:fld>
            <a:endParaRPr lang="en-US"/>
          </a:p>
        </p:txBody>
      </p:sp>
    </p:spTree>
    <p:extLst>
      <p:ext uri="{BB962C8B-B14F-4D97-AF65-F5344CB8AC3E}">
        <p14:creationId xmlns:p14="http://schemas.microsoft.com/office/powerpoint/2010/main" val="68594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2DCAD673-3385-0C49-8008-064BCB5BEC4F}" type="datetimeFigureOut">
              <a:rPr lang="en-US" smtClean="0"/>
              <a:t>7/3/23</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85399728-EFB3-454A-884C-11511918594E}"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7904226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8" Type="http://schemas.openxmlformats.org/officeDocument/2006/relationships/hyperlink" Target="https://openclipart.org/detail/173675/information-icon-by-libberry-173675" TargetMode="External"/><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ccednet-rcdec.ca/en/event/2018/09/20/ready-set-engage-tools-facilitation" TargetMode="External"/><Relationship Id="rId5" Type="http://schemas.openxmlformats.org/officeDocument/2006/relationships/image" Target="../media/image9.png"/><Relationship Id="rId10" Type="http://schemas.openxmlformats.org/officeDocument/2006/relationships/hyperlink" Target="https://www.thebluediamondgallery.com/handwriting/c/celebrate.html" TargetMode="External"/><Relationship Id="rId4" Type="http://schemas.openxmlformats.org/officeDocument/2006/relationships/hyperlink" Target="https://pixabay.com/en/idea-inspiration-invent-2135480/" TargetMode="External"/><Relationship Id="rId9" Type="http://schemas.openxmlformats.org/officeDocument/2006/relationships/image" Target="../media/image11.jp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FAAA1-F5DB-54E2-5186-08CD28F5EA71}"/>
              </a:ext>
            </a:extLst>
          </p:cNvPr>
          <p:cNvSpPr>
            <a:spLocks noGrp="1"/>
          </p:cNvSpPr>
          <p:nvPr>
            <p:ph type="ctrTitle"/>
          </p:nvPr>
        </p:nvSpPr>
        <p:spPr>
          <a:xfrm>
            <a:off x="1524000" y="1205029"/>
            <a:ext cx="9144000" cy="2387600"/>
          </a:xfrm>
        </p:spPr>
        <p:txBody>
          <a:bodyPr/>
          <a:lstStyle/>
          <a:p>
            <a:pPr>
              <a:lnSpc>
                <a:spcPct val="100000"/>
              </a:lnSpc>
            </a:pPr>
            <a:r>
              <a:rPr lang="en-US" sz="3600" b="1" u="sng" dirty="0">
                <a:latin typeface="Agency FB" panose="020B0503020202020204" pitchFamily="34" charset="77"/>
                <a:ea typeface="Malgun Gothic" panose="020B0503020000020004" pitchFamily="34" charset="-127"/>
                <a:cs typeface="Aharoni" panose="02010803020104030203" pitchFamily="2" charset="-79"/>
              </a:rPr>
              <a:t>BBC, Brakes, and Defra adopted HR strategies,  discussion of their influence on the overall strategy FOR the </a:t>
            </a:r>
            <a:r>
              <a:rPr lang="en-US" sz="3600" b="1" u="sng" dirty="0" err="1">
                <a:latin typeface="Agency FB" panose="020B0503020202020204" pitchFamily="34" charset="77"/>
                <a:ea typeface="Malgun Gothic" panose="020B0503020000020004" pitchFamily="34" charset="-127"/>
                <a:cs typeface="Aharoni" panose="02010803020104030203" pitchFamily="2" charset="-79"/>
              </a:rPr>
              <a:t>organiSationS</a:t>
            </a:r>
            <a:r>
              <a:rPr lang="en-US" sz="3600" b="1" u="sng" dirty="0">
                <a:latin typeface="Agency FB" panose="020B0503020202020204" pitchFamily="34" charset="77"/>
                <a:ea typeface="Malgun Gothic" panose="020B0503020000020004" pitchFamily="34" charset="-127"/>
                <a:cs typeface="Aharoni" panose="02010803020104030203" pitchFamily="2" charset="-79"/>
              </a:rPr>
              <a:t>.</a:t>
            </a:r>
          </a:p>
        </p:txBody>
      </p:sp>
      <p:sp>
        <p:nvSpPr>
          <p:cNvPr id="3" name="Subtitle 2">
            <a:extLst>
              <a:ext uri="{FF2B5EF4-FFF2-40B4-BE49-F238E27FC236}">
                <a16:creationId xmlns:a16="http://schemas.microsoft.com/office/drawing/2014/main" id="{FD6AC9AD-223C-7E8C-5E2E-3D3C7D5FB6BC}"/>
              </a:ext>
            </a:extLst>
          </p:cNvPr>
          <p:cNvSpPr>
            <a:spLocks noGrp="1"/>
          </p:cNvSpPr>
          <p:nvPr>
            <p:ph type="subTitle" idx="1"/>
          </p:nvPr>
        </p:nvSpPr>
        <p:spPr>
          <a:xfrm>
            <a:off x="1524000" y="3925167"/>
            <a:ext cx="9144000" cy="2133599"/>
          </a:xfrm>
        </p:spPr>
        <p:txBody>
          <a:bodyPr/>
          <a:lstStyle/>
          <a:p>
            <a:r>
              <a:rPr lang="en-US" sz="2000" b="1" dirty="0"/>
              <a:t>MODULE NAME</a:t>
            </a:r>
            <a:r>
              <a:rPr lang="en-US" sz="2000" dirty="0"/>
              <a:t>: HUMAN RESOURCE MANAGEMENT</a:t>
            </a:r>
          </a:p>
          <a:p>
            <a:r>
              <a:rPr lang="en-US" sz="2000" b="1" dirty="0"/>
              <a:t>MODULE CODE</a:t>
            </a:r>
            <a:r>
              <a:rPr lang="en-US" sz="2000" dirty="0"/>
              <a:t>: LCMB7000</a:t>
            </a:r>
          </a:p>
          <a:p>
            <a:r>
              <a:rPr lang="en-US" sz="2000" b="1" dirty="0"/>
              <a:t>LECTURER</a:t>
            </a:r>
            <a:r>
              <a:rPr lang="en-US" sz="2000" dirty="0"/>
              <a:t>:  PROF D G PEPPLE</a:t>
            </a:r>
          </a:p>
          <a:p>
            <a:r>
              <a:rPr lang="en-US" sz="2000" b="1" dirty="0"/>
              <a:t>STUDENT NUMBER</a:t>
            </a:r>
            <a:r>
              <a:rPr lang="en-US" sz="2000" dirty="0"/>
              <a:t>: 2242265</a:t>
            </a:r>
          </a:p>
          <a:p>
            <a:r>
              <a:rPr lang="en-US" sz="2000" b="1" dirty="0"/>
              <a:t>STUDENT NAME:</a:t>
            </a:r>
            <a:r>
              <a:rPr lang="en-US" sz="2000" dirty="0"/>
              <a:t> JUDITH HOPE KIDENYA</a:t>
            </a:r>
          </a:p>
          <a:p>
            <a:endParaRPr lang="en-US" dirty="0"/>
          </a:p>
        </p:txBody>
      </p:sp>
    </p:spTree>
    <p:extLst>
      <p:ext uri="{BB962C8B-B14F-4D97-AF65-F5344CB8AC3E}">
        <p14:creationId xmlns:p14="http://schemas.microsoft.com/office/powerpoint/2010/main" val="3805773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 by="(-#ppt_w*2)" calcmode="lin" valueType="num">
                                      <p:cBhvr rctx="PPT">
                                        <p:cTn id="7" dur="500" autoRev="1" fill="hold">
                                          <p:stCondLst>
                                            <p:cond delay="0"/>
                                          </p:stCondLst>
                                        </p:cTn>
                                        <p:tgtEl>
                                          <p:spTgt spid="3">
                                            <p:txEl>
                                              <p:pRg st="0" end="0"/>
                                            </p:txEl>
                                          </p:spTgt>
                                        </p:tgtEl>
                                        <p:attrNameLst>
                                          <p:attrName>ppt_w</p:attrName>
                                        </p:attrNameLst>
                                      </p:cBhvr>
                                    </p:anim>
                                    <p:anim by="(#ppt_w*0.50)" calcmode="lin" valueType="num">
                                      <p:cBhvr>
                                        <p:cTn id="8" dur="500" decel="50000" autoRev="1" fill="hold">
                                          <p:stCondLst>
                                            <p:cond delay="0"/>
                                          </p:stCondLst>
                                        </p:cTn>
                                        <p:tgtEl>
                                          <p:spTgt spid="3">
                                            <p:txEl>
                                              <p:pRg st="0" end="0"/>
                                            </p:txEl>
                                          </p:spTgt>
                                        </p:tgtEl>
                                        <p:attrNameLst>
                                          <p:attrName>ppt_x</p:attrName>
                                        </p:attrNameLst>
                                      </p:cBhvr>
                                    </p:anim>
                                    <p:anim from="(-#ppt_h/2)" to="(#ppt_y)" calcmode="lin" valueType="num">
                                      <p:cBhvr>
                                        <p:cTn id="9" dur="1000" fill="hold">
                                          <p:stCondLst>
                                            <p:cond delay="0"/>
                                          </p:stCondLst>
                                        </p:cTn>
                                        <p:tgtEl>
                                          <p:spTgt spid="3">
                                            <p:txEl>
                                              <p:pRg st="0" end="0"/>
                                            </p:txEl>
                                          </p:spTgt>
                                        </p:tgtEl>
                                        <p:attrNameLst>
                                          <p:attrName>ppt_y</p:attrName>
                                        </p:attrNameLst>
                                      </p:cBhvr>
                                    </p:anim>
                                    <p:animRot by="21600000">
                                      <p:cBhvr>
                                        <p:cTn id="10" dur="1000" fill="hold">
                                          <p:stCondLst>
                                            <p:cond delay="0"/>
                                          </p:stCondLst>
                                        </p:cTn>
                                        <p:tgtEl>
                                          <p:spTgt spid="3">
                                            <p:txEl>
                                              <p:pRg st="0" end="0"/>
                                            </p:txEl>
                                          </p:spTgt>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56" presetClass="entr" presetSubtype="0" fill="hold" grpId="0" nodeType="clickEffect">
                                  <p:stCondLst>
                                    <p:cond delay="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 by="(-#ppt_w*2)" calcmode="lin" valueType="num">
                                      <p:cBhvr rctx="PPT">
                                        <p:cTn id="15" dur="500" autoRev="1" fill="hold">
                                          <p:stCondLst>
                                            <p:cond delay="0"/>
                                          </p:stCondLst>
                                        </p:cTn>
                                        <p:tgtEl>
                                          <p:spTgt spid="3">
                                            <p:txEl>
                                              <p:pRg st="1" end="1"/>
                                            </p:txEl>
                                          </p:spTgt>
                                        </p:tgtEl>
                                        <p:attrNameLst>
                                          <p:attrName>ppt_w</p:attrName>
                                        </p:attrNameLst>
                                      </p:cBhvr>
                                    </p:anim>
                                    <p:anim by="(#ppt_w*0.50)" calcmode="lin" valueType="num">
                                      <p:cBhvr>
                                        <p:cTn id="16" dur="500" decel="50000" autoRev="1" fill="hold">
                                          <p:stCondLst>
                                            <p:cond delay="0"/>
                                          </p:stCondLst>
                                        </p:cTn>
                                        <p:tgtEl>
                                          <p:spTgt spid="3">
                                            <p:txEl>
                                              <p:pRg st="1" end="1"/>
                                            </p:txEl>
                                          </p:spTgt>
                                        </p:tgtEl>
                                        <p:attrNameLst>
                                          <p:attrName>ppt_x</p:attrName>
                                        </p:attrNameLst>
                                      </p:cBhvr>
                                    </p:anim>
                                    <p:anim from="(-#ppt_h/2)" to="(#ppt_y)" calcmode="lin" valueType="num">
                                      <p:cBhvr>
                                        <p:cTn id="17" dur="1000" fill="hold">
                                          <p:stCondLst>
                                            <p:cond delay="0"/>
                                          </p:stCondLst>
                                        </p:cTn>
                                        <p:tgtEl>
                                          <p:spTgt spid="3">
                                            <p:txEl>
                                              <p:pRg st="1" end="1"/>
                                            </p:txEl>
                                          </p:spTgt>
                                        </p:tgtEl>
                                        <p:attrNameLst>
                                          <p:attrName>ppt_y</p:attrName>
                                        </p:attrNameLst>
                                      </p:cBhvr>
                                    </p:anim>
                                    <p:animRot by="21600000">
                                      <p:cBhvr>
                                        <p:cTn id="18" dur="1000" fill="hold">
                                          <p:stCondLst>
                                            <p:cond delay="0"/>
                                          </p:stCondLst>
                                        </p:cTn>
                                        <p:tgtEl>
                                          <p:spTgt spid="3">
                                            <p:txEl>
                                              <p:pRg st="1" end="1"/>
                                            </p:txEl>
                                          </p:spTgt>
                                        </p:tgtEl>
                                        <p:attrNameLst>
                                          <p:attrName>r</p:attrName>
                                        </p:attrNameLst>
                                      </p:cBhvr>
                                    </p:animRot>
                                  </p:childTnLst>
                                </p:cTn>
                              </p:par>
                            </p:childTnLst>
                          </p:cTn>
                        </p:par>
                      </p:childTnLst>
                    </p:cTn>
                  </p:par>
                  <p:par>
                    <p:cTn id="19" fill="hold">
                      <p:stCondLst>
                        <p:cond delay="indefinite"/>
                      </p:stCondLst>
                      <p:childTnLst>
                        <p:par>
                          <p:cTn id="20" fill="hold">
                            <p:stCondLst>
                              <p:cond delay="0"/>
                            </p:stCondLst>
                            <p:childTnLst>
                              <p:par>
                                <p:cTn id="21" presetID="56" presetClass="entr" presetSubtype="0" fill="hold" grpId="0" nodeType="clickEffect">
                                  <p:stCondLst>
                                    <p:cond delay="0"/>
                                  </p:stCondLst>
                                  <p:iterate type="lt">
                                    <p:tmPct val="10000"/>
                                  </p:iterate>
                                  <p:childTnLst>
                                    <p:set>
                                      <p:cBhvr>
                                        <p:cTn id="22" dur="1" fill="hold">
                                          <p:stCondLst>
                                            <p:cond delay="0"/>
                                          </p:stCondLst>
                                        </p:cTn>
                                        <p:tgtEl>
                                          <p:spTgt spid="3">
                                            <p:txEl>
                                              <p:pRg st="2" end="2"/>
                                            </p:txEl>
                                          </p:spTgt>
                                        </p:tgtEl>
                                        <p:attrNameLst>
                                          <p:attrName>style.visibility</p:attrName>
                                        </p:attrNameLst>
                                      </p:cBhvr>
                                      <p:to>
                                        <p:strVal val="visible"/>
                                      </p:to>
                                    </p:set>
                                    <p:anim by="(-#ppt_w*2)" calcmode="lin" valueType="num">
                                      <p:cBhvr rctx="PPT">
                                        <p:cTn id="23" dur="500" autoRev="1" fill="hold">
                                          <p:stCondLst>
                                            <p:cond delay="0"/>
                                          </p:stCondLst>
                                        </p:cTn>
                                        <p:tgtEl>
                                          <p:spTgt spid="3">
                                            <p:txEl>
                                              <p:pRg st="2" end="2"/>
                                            </p:txEl>
                                          </p:spTgt>
                                        </p:tgtEl>
                                        <p:attrNameLst>
                                          <p:attrName>ppt_w</p:attrName>
                                        </p:attrNameLst>
                                      </p:cBhvr>
                                    </p:anim>
                                    <p:anim by="(#ppt_w*0.50)" calcmode="lin" valueType="num">
                                      <p:cBhvr>
                                        <p:cTn id="24" dur="500" decel="50000" autoRev="1" fill="hold">
                                          <p:stCondLst>
                                            <p:cond delay="0"/>
                                          </p:stCondLst>
                                        </p:cTn>
                                        <p:tgtEl>
                                          <p:spTgt spid="3">
                                            <p:txEl>
                                              <p:pRg st="2" end="2"/>
                                            </p:txEl>
                                          </p:spTgt>
                                        </p:tgtEl>
                                        <p:attrNameLst>
                                          <p:attrName>ppt_x</p:attrName>
                                        </p:attrNameLst>
                                      </p:cBhvr>
                                    </p:anim>
                                    <p:anim from="(-#ppt_h/2)" to="(#ppt_y)" calcmode="lin" valueType="num">
                                      <p:cBhvr>
                                        <p:cTn id="25" dur="1000" fill="hold">
                                          <p:stCondLst>
                                            <p:cond delay="0"/>
                                          </p:stCondLst>
                                        </p:cTn>
                                        <p:tgtEl>
                                          <p:spTgt spid="3">
                                            <p:txEl>
                                              <p:pRg st="2" end="2"/>
                                            </p:txEl>
                                          </p:spTgt>
                                        </p:tgtEl>
                                        <p:attrNameLst>
                                          <p:attrName>ppt_y</p:attrName>
                                        </p:attrNameLst>
                                      </p:cBhvr>
                                    </p:anim>
                                    <p:animRot by="21600000">
                                      <p:cBhvr>
                                        <p:cTn id="26" dur="1000" fill="hold">
                                          <p:stCondLst>
                                            <p:cond delay="0"/>
                                          </p:stCondLst>
                                        </p:cTn>
                                        <p:tgtEl>
                                          <p:spTgt spid="3">
                                            <p:txEl>
                                              <p:pRg st="2" end="2"/>
                                            </p:txEl>
                                          </p:spTgt>
                                        </p:tgtEl>
                                        <p:attrNameLst>
                                          <p:attrName>r</p:attrName>
                                        </p:attrNameLst>
                                      </p:cBhvr>
                                    </p:animRot>
                                  </p:childTnLst>
                                </p:cTn>
                              </p:par>
                            </p:childTnLst>
                          </p:cTn>
                        </p:par>
                      </p:childTnLst>
                    </p:cTn>
                  </p:par>
                  <p:par>
                    <p:cTn id="27" fill="hold">
                      <p:stCondLst>
                        <p:cond delay="indefinite"/>
                      </p:stCondLst>
                      <p:childTnLst>
                        <p:par>
                          <p:cTn id="28" fill="hold">
                            <p:stCondLst>
                              <p:cond delay="0"/>
                            </p:stCondLst>
                            <p:childTnLst>
                              <p:par>
                                <p:cTn id="29" presetID="56" presetClass="entr" presetSubtype="0" fill="hold" grpId="0" nodeType="clickEffect">
                                  <p:stCondLst>
                                    <p:cond delay="0"/>
                                  </p:stCondLst>
                                  <p:iterate type="lt">
                                    <p:tmPct val="10000"/>
                                  </p:iterate>
                                  <p:childTnLst>
                                    <p:set>
                                      <p:cBhvr>
                                        <p:cTn id="30" dur="1" fill="hold">
                                          <p:stCondLst>
                                            <p:cond delay="0"/>
                                          </p:stCondLst>
                                        </p:cTn>
                                        <p:tgtEl>
                                          <p:spTgt spid="3">
                                            <p:txEl>
                                              <p:pRg st="3" end="3"/>
                                            </p:txEl>
                                          </p:spTgt>
                                        </p:tgtEl>
                                        <p:attrNameLst>
                                          <p:attrName>style.visibility</p:attrName>
                                        </p:attrNameLst>
                                      </p:cBhvr>
                                      <p:to>
                                        <p:strVal val="visible"/>
                                      </p:to>
                                    </p:set>
                                    <p:anim by="(-#ppt_w*2)" calcmode="lin" valueType="num">
                                      <p:cBhvr rctx="PPT">
                                        <p:cTn id="31" dur="500" autoRev="1" fill="hold">
                                          <p:stCondLst>
                                            <p:cond delay="0"/>
                                          </p:stCondLst>
                                        </p:cTn>
                                        <p:tgtEl>
                                          <p:spTgt spid="3">
                                            <p:txEl>
                                              <p:pRg st="3" end="3"/>
                                            </p:txEl>
                                          </p:spTgt>
                                        </p:tgtEl>
                                        <p:attrNameLst>
                                          <p:attrName>ppt_w</p:attrName>
                                        </p:attrNameLst>
                                      </p:cBhvr>
                                    </p:anim>
                                    <p:anim by="(#ppt_w*0.50)" calcmode="lin" valueType="num">
                                      <p:cBhvr>
                                        <p:cTn id="32" dur="500" decel="50000" autoRev="1" fill="hold">
                                          <p:stCondLst>
                                            <p:cond delay="0"/>
                                          </p:stCondLst>
                                        </p:cTn>
                                        <p:tgtEl>
                                          <p:spTgt spid="3">
                                            <p:txEl>
                                              <p:pRg st="3" end="3"/>
                                            </p:txEl>
                                          </p:spTgt>
                                        </p:tgtEl>
                                        <p:attrNameLst>
                                          <p:attrName>ppt_x</p:attrName>
                                        </p:attrNameLst>
                                      </p:cBhvr>
                                    </p:anim>
                                    <p:anim from="(-#ppt_h/2)" to="(#ppt_y)" calcmode="lin" valueType="num">
                                      <p:cBhvr>
                                        <p:cTn id="33" dur="1000" fill="hold">
                                          <p:stCondLst>
                                            <p:cond delay="0"/>
                                          </p:stCondLst>
                                        </p:cTn>
                                        <p:tgtEl>
                                          <p:spTgt spid="3">
                                            <p:txEl>
                                              <p:pRg st="3" end="3"/>
                                            </p:txEl>
                                          </p:spTgt>
                                        </p:tgtEl>
                                        <p:attrNameLst>
                                          <p:attrName>ppt_y</p:attrName>
                                        </p:attrNameLst>
                                      </p:cBhvr>
                                    </p:anim>
                                    <p:animRot by="21600000">
                                      <p:cBhvr>
                                        <p:cTn id="34" dur="1000" fill="hold">
                                          <p:stCondLst>
                                            <p:cond delay="0"/>
                                          </p:stCondLst>
                                        </p:cTn>
                                        <p:tgtEl>
                                          <p:spTgt spid="3">
                                            <p:txEl>
                                              <p:pRg st="3" end="3"/>
                                            </p:txEl>
                                          </p:spTgt>
                                        </p:tgtEl>
                                        <p:attrNameLst>
                                          <p:attrName>r</p:attrName>
                                        </p:attrNameLst>
                                      </p:cBhvr>
                                    </p:animRot>
                                  </p:childTnLst>
                                </p:cTn>
                              </p:par>
                            </p:childTnLst>
                          </p:cTn>
                        </p:par>
                      </p:childTnLst>
                    </p:cTn>
                  </p:par>
                  <p:par>
                    <p:cTn id="35" fill="hold">
                      <p:stCondLst>
                        <p:cond delay="indefinite"/>
                      </p:stCondLst>
                      <p:childTnLst>
                        <p:par>
                          <p:cTn id="36" fill="hold">
                            <p:stCondLst>
                              <p:cond delay="0"/>
                            </p:stCondLst>
                            <p:childTnLst>
                              <p:par>
                                <p:cTn id="37" presetID="56" presetClass="entr" presetSubtype="0" fill="hold" grpId="0" nodeType="clickEffect">
                                  <p:stCondLst>
                                    <p:cond delay="0"/>
                                  </p:stCondLst>
                                  <p:iterate type="lt">
                                    <p:tmPct val="10000"/>
                                  </p:iterate>
                                  <p:childTnLst>
                                    <p:set>
                                      <p:cBhvr>
                                        <p:cTn id="38" dur="1" fill="hold">
                                          <p:stCondLst>
                                            <p:cond delay="0"/>
                                          </p:stCondLst>
                                        </p:cTn>
                                        <p:tgtEl>
                                          <p:spTgt spid="3">
                                            <p:txEl>
                                              <p:pRg st="4" end="4"/>
                                            </p:txEl>
                                          </p:spTgt>
                                        </p:tgtEl>
                                        <p:attrNameLst>
                                          <p:attrName>style.visibility</p:attrName>
                                        </p:attrNameLst>
                                      </p:cBhvr>
                                      <p:to>
                                        <p:strVal val="visible"/>
                                      </p:to>
                                    </p:set>
                                    <p:anim by="(-#ppt_w*2)" calcmode="lin" valueType="num">
                                      <p:cBhvr rctx="PPT">
                                        <p:cTn id="39" dur="500" autoRev="1" fill="hold">
                                          <p:stCondLst>
                                            <p:cond delay="0"/>
                                          </p:stCondLst>
                                        </p:cTn>
                                        <p:tgtEl>
                                          <p:spTgt spid="3">
                                            <p:txEl>
                                              <p:pRg st="4" end="4"/>
                                            </p:txEl>
                                          </p:spTgt>
                                        </p:tgtEl>
                                        <p:attrNameLst>
                                          <p:attrName>ppt_w</p:attrName>
                                        </p:attrNameLst>
                                      </p:cBhvr>
                                    </p:anim>
                                    <p:anim by="(#ppt_w*0.50)" calcmode="lin" valueType="num">
                                      <p:cBhvr>
                                        <p:cTn id="40" dur="500" decel="50000" autoRev="1" fill="hold">
                                          <p:stCondLst>
                                            <p:cond delay="0"/>
                                          </p:stCondLst>
                                        </p:cTn>
                                        <p:tgtEl>
                                          <p:spTgt spid="3">
                                            <p:txEl>
                                              <p:pRg st="4" end="4"/>
                                            </p:txEl>
                                          </p:spTgt>
                                        </p:tgtEl>
                                        <p:attrNameLst>
                                          <p:attrName>ppt_x</p:attrName>
                                        </p:attrNameLst>
                                      </p:cBhvr>
                                    </p:anim>
                                    <p:anim from="(-#ppt_h/2)" to="(#ppt_y)" calcmode="lin" valueType="num">
                                      <p:cBhvr>
                                        <p:cTn id="41" dur="1000" fill="hold">
                                          <p:stCondLst>
                                            <p:cond delay="0"/>
                                          </p:stCondLst>
                                        </p:cTn>
                                        <p:tgtEl>
                                          <p:spTgt spid="3">
                                            <p:txEl>
                                              <p:pRg st="4" end="4"/>
                                            </p:txEl>
                                          </p:spTgt>
                                        </p:tgtEl>
                                        <p:attrNameLst>
                                          <p:attrName>ppt_y</p:attrName>
                                        </p:attrNameLst>
                                      </p:cBhvr>
                                    </p:anim>
                                    <p:animRot by="21600000">
                                      <p:cBhvr>
                                        <p:cTn id="42" dur="1000" fill="hold">
                                          <p:stCondLst>
                                            <p:cond delay="0"/>
                                          </p:stCondLst>
                                        </p:cTn>
                                        <p:tgtEl>
                                          <p:spTgt spid="3">
                                            <p:txEl>
                                              <p:pRg st="4" end="4"/>
                                            </p:txEl>
                                          </p:spTgt>
                                        </p:tgtEl>
                                        <p:attrNameLst>
                                          <p:attrName>r</p:attrName>
                                        </p:attrNameLst>
                                      </p:cBhvr>
                                    </p:animRot>
                                  </p:childTnLst>
                                </p:cTn>
                              </p:par>
                            </p:childTnLst>
                          </p:cTn>
                        </p:par>
                      </p:childTnLst>
                    </p:cTn>
                  </p:par>
                  <p:par>
                    <p:cTn id="43" fill="hold">
                      <p:stCondLst>
                        <p:cond delay="indefinite"/>
                      </p:stCondLst>
                      <p:childTnLst>
                        <p:par>
                          <p:cTn id="44" fill="hold">
                            <p:stCondLst>
                              <p:cond delay="0"/>
                            </p:stCondLst>
                            <p:childTnLst>
                              <p:par>
                                <p:cTn id="45" presetID="26" presetClass="entr" presetSubtype="0" fill="hold" grpId="0"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wipe(down)">
                                      <p:cBhvr>
                                        <p:cTn id="47" dur="580">
                                          <p:stCondLst>
                                            <p:cond delay="0"/>
                                          </p:stCondLst>
                                        </p:cTn>
                                        <p:tgtEl>
                                          <p:spTgt spid="2"/>
                                        </p:tgtEl>
                                      </p:cBhvr>
                                    </p:animEffect>
                                    <p:anim calcmode="lin" valueType="num">
                                      <p:cBhvr>
                                        <p:cTn id="4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53" dur="26">
                                          <p:stCondLst>
                                            <p:cond delay="650"/>
                                          </p:stCondLst>
                                        </p:cTn>
                                        <p:tgtEl>
                                          <p:spTgt spid="2"/>
                                        </p:tgtEl>
                                      </p:cBhvr>
                                      <p:to x="100000" y="60000"/>
                                    </p:animScale>
                                    <p:animScale>
                                      <p:cBhvr>
                                        <p:cTn id="54" dur="166" decel="50000">
                                          <p:stCondLst>
                                            <p:cond delay="676"/>
                                          </p:stCondLst>
                                        </p:cTn>
                                        <p:tgtEl>
                                          <p:spTgt spid="2"/>
                                        </p:tgtEl>
                                      </p:cBhvr>
                                      <p:to x="100000" y="100000"/>
                                    </p:animScale>
                                    <p:animScale>
                                      <p:cBhvr>
                                        <p:cTn id="55" dur="26">
                                          <p:stCondLst>
                                            <p:cond delay="1312"/>
                                          </p:stCondLst>
                                        </p:cTn>
                                        <p:tgtEl>
                                          <p:spTgt spid="2"/>
                                        </p:tgtEl>
                                      </p:cBhvr>
                                      <p:to x="100000" y="80000"/>
                                    </p:animScale>
                                    <p:animScale>
                                      <p:cBhvr>
                                        <p:cTn id="56" dur="166" decel="50000">
                                          <p:stCondLst>
                                            <p:cond delay="1338"/>
                                          </p:stCondLst>
                                        </p:cTn>
                                        <p:tgtEl>
                                          <p:spTgt spid="2"/>
                                        </p:tgtEl>
                                      </p:cBhvr>
                                      <p:to x="100000" y="100000"/>
                                    </p:animScale>
                                    <p:animScale>
                                      <p:cBhvr>
                                        <p:cTn id="57" dur="26">
                                          <p:stCondLst>
                                            <p:cond delay="1642"/>
                                          </p:stCondLst>
                                        </p:cTn>
                                        <p:tgtEl>
                                          <p:spTgt spid="2"/>
                                        </p:tgtEl>
                                      </p:cBhvr>
                                      <p:to x="100000" y="90000"/>
                                    </p:animScale>
                                    <p:animScale>
                                      <p:cBhvr>
                                        <p:cTn id="58" dur="166" decel="50000">
                                          <p:stCondLst>
                                            <p:cond delay="1668"/>
                                          </p:stCondLst>
                                        </p:cTn>
                                        <p:tgtEl>
                                          <p:spTgt spid="2"/>
                                        </p:tgtEl>
                                      </p:cBhvr>
                                      <p:to x="100000" y="100000"/>
                                    </p:animScale>
                                    <p:animScale>
                                      <p:cBhvr>
                                        <p:cTn id="59" dur="26">
                                          <p:stCondLst>
                                            <p:cond delay="1808"/>
                                          </p:stCondLst>
                                        </p:cTn>
                                        <p:tgtEl>
                                          <p:spTgt spid="2"/>
                                        </p:tgtEl>
                                      </p:cBhvr>
                                      <p:to x="100000" y="95000"/>
                                    </p:animScale>
                                    <p:animScale>
                                      <p:cBhvr>
                                        <p:cTn id="60" dur="166" decel="50000">
                                          <p:stCondLst>
                                            <p:cond delay="1834"/>
                                          </p:stCondLst>
                                        </p:cTn>
                                        <p:tgtEl>
                                          <p:spTgt spid="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25D8B-06A2-CE22-888A-ED05CCB4164E}"/>
              </a:ext>
            </a:extLst>
          </p:cNvPr>
          <p:cNvSpPr>
            <a:spLocks noGrp="1"/>
          </p:cNvSpPr>
          <p:nvPr>
            <p:ph type="title"/>
          </p:nvPr>
        </p:nvSpPr>
        <p:spPr>
          <a:xfrm>
            <a:off x="1778000" y="679450"/>
            <a:ext cx="9601200" cy="1485900"/>
          </a:xfrm>
        </p:spPr>
        <p:txBody>
          <a:bodyPr/>
          <a:lstStyle/>
          <a:p>
            <a:pPr algn="ctr"/>
            <a:r>
              <a:rPr lang="en-US" b="1" u="sng" dirty="0">
                <a:latin typeface="Agency FB" panose="020B0503020202020204" pitchFamily="34" charset="77"/>
              </a:rPr>
              <a:t>Table of Content </a:t>
            </a:r>
          </a:p>
        </p:txBody>
      </p:sp>
      <p:sp>
        <p:nvSpPr>
          <p:cNvPr id="3" name="Content Placeholder 2">
            <a:extLst>
              <a:ext uri="{FF2B5EF4-FFF2-40B4-BE49-F238E27FC236}">
                <a16:creationId xmlns:a16="http://schemas.microsoft.com/office/drawing/2014/main" id="{04085D20-AFF7-B86E-20B8-B4EBD5944BF5}"/>
              </a:ext>
            </a:extLst>
          </p:cNvPr>
          <p:cNvSpPr>
            <a:spLocks noGrp="1"/>
          </p:cNvSpPr>
          <p:nvPr>
            <p:ph idx="1"/>
          </p:nvPr>
        </p:nvSpPr>
        <p:spPr>
          <a:xfrm>
            <a:off x="626533" y="1422400"/>
            <a:ext cx="11565467" cy="5435599"/>
          </a:xfrm>
        </p:spPr>
        <p:txBody>
          <a:bodyPr>
            <a:normAutofit fontScale="92500" lnSpcReduction="20000"/>
          </a:bodyPr>
          <a:lstStyle/>
          <a:p>
            <a:pPr marL="0" indent="0" algn="ctr">
              <a:buNone/>
            </a:pPr>
            <a:endParaRPr lang="en-US" b="1" u="sng" dirty="0"/>
          </a:p>
          <a:p>
            <a:pPr marL="0" indent="0" algn="ctr">
              <a:buNone/>
            </a:pPr>
            <a:r>
              <a:rPr lang="en-US" dirty="0"/>
              <a:t>Introduction   - </a:t>
            </a:r>
            <a:r>
              <a:rPr lang="en-US" b="1" dirty="0"/>
              <a:t>Page 3 </a:t>
            </a:r>
          </a:p>
          <a:p>
            <a:pPr marL="0" indent="0" algn="ctr">
              <a:buNone/>
            </a:pPr>
            <a:r>
              <a:rPr lang="en-US" dirty="0"/>
              <a:t>Facts about the organization – </a:t>
            </a:r>
            <a:r>
              <a:rPr lang="en-US" b="1" dirty="0"/>
              <a:t>Page 4 </a:t>
            </a:r>
          </a:p>
          <a:p>
            <a:pPr marL="0" indent="0" algn="ctr">
              <a:buNone/>
            </a:pPr>
            <a:r>
              <a:rPr lang="en-US" dirty="0"/>
              <a:t>Defra Article – </a:t>
            </a:r>
            <a:r>
              <a:rPr lang="en-US" b="1" dirty="0"/>
              <a:t>Page 5 </a:t>
            </a:r>
          </a:p>
          <a:p>
            <a:pPr marL="0" indent="0" algn="ctr">
              <a:buNone/>
            </a:pPr>
            <a:r>
              <a:rPr lang="en-US" dirty="0"/>
              <a:t>Brakes Article – </a:t>
            </a:r>
            <a:r>
              <a:rPr lang="en-US" b="1" dirty="0"/>
              <a:t>Page 6 </a:t>
            </a:r>
          </a:p>
          <a:p>
            <a:pPr marL="0" indent="0" algn="ctr">
              <a:buNone/>
            </a:pPr>
            <a:r>
              <a:rPr lang="en-US" dirty="0"/>
              <a:t>	Brakes Engagement Model –</a:t>
            </a:r>
            <a:r>
              <a:rPr lang="en-US" b="1" dirty="0"/>
              <a:t>Page 7</a:t>
            </a:r>
          </a:p>
          <a:p>
            <a:pPr marL="0" indent="0" algn="ctr">
              <a:buNone/>
            </a:pPr>
            <a:r>
              <a:rPr lang="en-US" dirty="0"/>
              <a:t>BBC Article – </a:t>
            </a:r>
            <a:r>
              <a:rPr lang="en-US" b="1" dirty="0"/>
              <a:t>Page 8</a:t>
            </a:r>
          </a:p>
          <a:p>
            <a:pPr marL="0" indent="0" algn="ctr">
              <a:buNone/>
            </a:pPr>
            <a:r>
              <a:rPr lang="en-US" dirty="0"/>
              <a:t>Resource Based Theory  (Brakes example) – </a:t>
            </a:r>
            <a:r>
              <a:rPr lang="en-US" b="1" dirty="0"/>
              <a:t>Page 9</a:t>
            </a:r>
          </a:p>
          <a:p>
            <a:pPr marL="0" indent="0" algn="ctr">
              <a:buNone/>
            </a:pPr>
            <a:r>
              <a:rPr lang="en-US" dirty="0"/>
              <a:t>BBC Application – </a:t>
            </a:r>
            <a:r>
              <a:rPr lang="en-US" b="1" dirty="0"/>
              <a:t>Page 10</a:t>
            </a:r>
          </a:p>
          <a:p>
            <a:pPr marL="0" indent="0" algn="ctr">
              <a:buNone/>
            </a:pPr>
            <a:r>
              <a:rPr lang="en-US" dirty="0"/>
              <a:t>Defra Application – </a:t>
            </a:r>
            <a:r>
              <a:rPr lang="en-US" b="1" dirty="0"/>
              <a:t>Page 11</a:t>
            </a:r>
          </a:p>
          <a:p>
            <a:pPr marL="0" indent="0" algn="ctr">
              <a:buNone/>
            </a:pPr>
            <a:r>
              <a:rPr lang="en-US" dirty="0"/>
              <a:t>Brakes Application - </a:t>
            </a:r>
            <a:r>
              <a:rPr lang="en-US" b="1" dirty="0"/>
              <a:t>Page 12</a:t>
            </a:r>
          </a:p>
          <a:p>
            <a:pPr marL="0" indent="0" algn="ctr">
              <a:buNone/>
            </a:pPr>
            <a:r>
              <a:rPr lang="en-US" dirty="0"/>
              <a:t>Final Note  – </a:t>
            </a:r>
            <a:r>
              <a:rPr lang="en-US" b="1" dirty="0"/>
              <a:t>Page 13</a:t>
            </a:r>
          </a:p>
          <a:p>
            <a:pPr marL="0" indent="0" algn="ctr">
              <a:buNone/>
            </a:pPr>
            <a:r>
              <a:rPr lang="en-US" dirty="0"/>
              <a:t>Recommendations – </a:t>
            </a:r>
            <a:r>
              <a:rPr lang="en-US" b="1" dirty="0"/>
              <a:t>Page 14</a:t>
            </a:r>
          </a:p>
          <a:p>
            <a:pPr marL="0" indent="0" algn="ctr">
              <a:buNone/>
            </a:pPr>
            <a:r>
              <a:rPr lang="en-US" dirty="0"/>
              <a:t>Bibliography – </a:t>
            </a:r>
            <a:r>
              <a:rPr lang="en-US" b="1" dirty="0"/>
              <a:t>Page 15</a:t>
            </a:r>
          </a:p>
          <a:p>
            <a:pPr marL="0" indent="0" algn="ctr">
              <a:buNone/>
            </a:pPr>
            <a:endParaRPr lang="en-US" dirty="0"/>
          </a:p>
          <a:p>
            <a:pPr marL="0" indent="0" algn="ctr">
              <a:buNone/>
            </a:pPr>
            <a:endParaRPr lang="en-US" dirty="0"/>
          </a:p>
          <a:p>
            <a:pPr marL="0" indent="0" algn="ctr">
              <a:buNone/>
            </a:pPr>
            <a:endParaRPr lang="en-US" dirty="0"/>
          </a:p>
        </p:txBody>
      </p:sp>
    </p:spTree>
    <p:extLst>
      <p:ext uri="{BB962C8B-B14F-4D97-AF65-F5344CB8AC3E}">
        <p14:creationId xmlns:p14="http://schemas.microsoft.com/office/powerpoint/2010/main" val="932589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Scale>
                                      <p:cBhvr>
                                        <p:cTn id="7"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3">
                                            <p:txEl>
                                              <p:pRg st="1" end="1"/>
                                            </p:txEl>
                                          </p:spTgt>
                                        </p:tgtEl>
                                        <p:attrNameLst>
                                          <p:attrName>ppt_x</p:attrName>
                                          <p:attrName>ppt_y</p:attrName>
                                        </p:attrNameLst>
                                      </p:cBhvr>
                                    </p:animMotion>
                                    <p:animEffect transition="in" filter="fade">
                                      <p:cBhvr>
                                        <p:cTn id="9" dur="1000"/>
                                        <p:tgtEl>
                                          <p:spTgt spid="3">
                                            <p:txEl>
                                              <p:pRg st="1" end="1"/>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Scale>
                                      <p:cBhvr>
                                        <p:cTn id="14"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3">
                                            <p:txEl>
                                              <p:pRg st="2" end="2"/>
                                            </p:txEl>
                                          </p:spTgt>
                                        </p:tgtEl>
                                        <p:attrNameLst>
                                          <p:attrName>ppt_x</p:attrName>
                                          <p:attrName>ppt_y</p:attrName>
                                        </p:attrNameLst>
                                      </p:cBhvr>
                                    </p:animMotion>
                                    <p:animEffect transition="in" filter="fade">
                                      <p:cBhvr>
                                        <p:cTn id="16" dur="1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Scale>
                                      <p:cBhvr>
                                        <p:cTn id="21" dur="1000" decel="50000" fill="hold">
                                          <p:stCondLst>
                                            <p:cond delay="0"/>
                                          </p:stCondLst>
                                        </p:cTn>
                                        <p:tgtEl>
                                          <p:spTgt spid="3">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3">
                                            <p:txEl>
                                              <p:pRg st="3" end="3"/>
                                            </p:txEl>
                                          </p:spTgt>
                                        </p:tgtEl>
                                        <p:attrNameLst>
                                          <p:attrName>ppt_x</p:attrName>
                                          <p:attrName>ppt_y</p:attrName>
                                        </p:attrNameLst>
                                      </p:cBhvr>
                                    </p:animMotion>
                                    <p:animEffect transition="in" filter="fade">
                                      <p:cBhvr>
                                        <p:cTn id="23" dur="1000"/>
                                        <p:tgtEl>
                                          <p:spTgt spid="3">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Scale>
                                      <p:cBhvr>
                                        <p:cTn id="28" dur="1000" decel="50000" fill="hold">
                                          <p:stCondLst>
                                            <p:cond delay="0"/>
                                          </p:stCondLst>
                                        </p:cTn>
                                        <p:tgtEl>
                                          <p:spTgt spid="3">
                                            <p:txEl>
                                              <p:pRg st="4" end="4"/>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9" dur="1000" decel="50000" fill="hold">
                                          <p:stCondLst>
                                            <p:cond delay="0"/>
                                          </p:stCondLst>
                                        </p:cTn>
                                        <p:tgtEl>
                                          <p:spTgt spid="3">
                                            <p:txEl>
                                              <p:pRg st="4" end="4"/>
                                            </p:txEl>
                                          </p:spTgt>
                                        </p:tgtEl>
                                        <p:attrNameLst>
                                          <p:attrName>ppt_x</p:attrName>
                                          <p:attrName>ppt_y</p:attrName>
                                        </p:attrNameLst>
                                      </p:cBhvr>
                                    </p:animMotion>
                                    <p:animEffect transition="in" filter="fade">
                                      <p:cBhvr>
                                        <p:cTn id="30" dur="10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Scale>
                                      <p:cBhvr>
                                        <p:cTn id="35" dur="1000" decel="50000" fill="hold">
                                          <p:stCondLst>
                                            <p:cond delay="0"/>
                                          </p:stCondLst>
                                        </p:cTn>
                                        <p:tgtEl>
                                          <p:spTgt spid="3">
                                            <p:txEl>
                                              <p:pRg st="5" end="5"/>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6" dur="1000" decel="50000" fill="hold">
                                          <p:stCondLst>
                                            <p:cond delay="0"/>
                                          </p:stCondLst>
                                        </p:cTn>
                                        <p:tgtEl>
                                          <p:spTgt spid="3">
                                            <p:txEl>
                                              <p:pRg st="5" end="5"/>
                                            </p:txEl>
                                          </p:spTgt>
                                        </p:tgtEl>
                                        <p:attrNameLst>
                                          <p:attrName>ppt_x</p:attrName>
                                          <p:attrName>ppt_y</p:attrName>
                                        </p:attrNameLst>
                                      </p:cBhvr>
                                    </p:animMotion>
                                    <p:animEffect transition="in" filter="fade">
                                      <p:cBhvr>
                                        <p:cTn id="37" dur="10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2"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Scale>
                                      <p:cBhvr>
                                        <p:cTn id="42" dur="1000" decel="50000" fill="hold">
                                          <p:stCondLst>
                                            <p:cond delay="0"/>
                                          </p:stCondLst>
                                        </p:cTn>
                                        <p:tgtEl>
                                          <p:spTgt spid="3">
                                            <p:txEl>
                                              <p:pRg st="6" end="6"/>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3" dur="1000" decel="50000" fill="hold">
                                          <p:stCondLst>
                                            <p:cond delay="0"/>
                                          </p:stCondLst>
                                        </p:cTn>
                                        <p:tgtEl>
                                          <p:spTgt spid="3">
                                            <p:txEl>
                                              <p:pRg st="6" end="6"/>
                                            </p:txEl>
                                          </p:spTgt>
                                        </p:tgtEl>
                                        <p:attrNameLst>
                                          <p:attrName>ppt_x</p:attrName>
                                          <p:attrName>ppt_y</p:attrName>
                                        </p:attrNameLst>
                                      </p:cBhvr>
                                    </p:animMotion>
                                    <p:animEffect transition="in" filter="fade">
                                      <p:cBhvr>
                                        <p:cTn id="44" dur="10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2" presetClass="entr" presetSubtype="0"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Scale>
                                      <p:cBhvr>
                                        <p:cTn id="49" dur="1000" decel="50000" fill="hold">
                                          <p:stCondLst>
                                            <p:cond delay="0"/>
                                          </p:stCondLst>
                                        </p:cTn>
                                        <p:tgtEl>
                                          <p:spTgt spid="3">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0" dur="1000" decel="50000" fill="hold">
                                          <p:stCondLst>
                                            <p:cond delay="0"/>
                                          </p:stCondLst>
                                        </p:cTn>
                                        <p:tgtEl>
                                          <p:spTgt spid="3">
                                            <p:txEl>
                                              <p:pRg st="7" end="7"/>
                                            </p:txEl>
                                          </p:spTgt>
                                        </p:tgtEl>
                                        <p:attrNameLst>
                                          <p:attrName>ppt_x</p:attrName>
                                          <p:attrName>ppt_y</p:attrName>
                                        </p:attrNameLst>
                                      </p:cBhvr>
                                    </p:animMotion>
                                    <p:animEffect transition="in" filter="fade">
                                      <p:cBhvr>
                                        <p:cTn id="51" dur="1000"/>
                                        <p:tgtEl>
                                          <p:spTgt spid="3">
                                            <p:txEl>
                                              <p:pRg st="7" end="7"/>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2" presetClass="entr" presetSubtype="0" fill="hold" grpId="0"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Scale>
                                      <p:cBhvr>
                                        <p:cTn id="56" dur="1000" decel="50000" fill="hold">
                                          <p:stCondLst>
                                            <p:cond delay="0"/>
                                          </p:stCondLst>
                                        </p:cTn>
                                        <p:tgtEl>
                                          <p:spTgt spid="3">
                                            <p:txEl>
                                              <p:pRg st="8" end="8"/>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57" dur="1000" decel="50000" fill="hold">
                                          <p:stCondLst>
                                            <p:cond delay="0"/>
                                          </p:stCondLst>
                                        </p:cTn>
                                        <p:tgtEl>
                                          <p:spTgt spid="3">
                                            <p:txEl>
                                              <p:pRg st="8" end="8"/>
                                            </p:txEl>
                                          </p:spTgt>
                                        </p:tgtEl>
                                        <p:attrNameLst>
                                          <p:attrName>ppt_x</p:attrName>
                                          <p:attrName>ppt_y</p:attrName>
                                        </p:attrNameLst>
                                      </p:cBhvr>
                                    </p:animMotion>
                                    <p:animEffect transition="in" filter="fade">
                                      <p:cBhvr>
                                        <p:cTn id="58" dur="1000"/>
                                        <p:tgtEl>
                                          <p:spTgt spid="3">
                                            <p:txEl>
                                              <p:pRg st="8" end="8"/>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52" presetClass="entr" presetSubtype="0" fill="hold" grpId="0" nodeType="clickEffect">
                                  <p:stCondLst>
                                    <p:cond delay="0"/>
                                  </p:stCondLst>
                                  <p:childTnLst>
                                    <p:set>
                                      <p:cBhvr>
                                        <p:cTn id="62" dur="1" fill="hold">
                                          <p:stCondLst>
                                            <p:cond delay="0"/>
                                          </p:stCondLst>
                                        </p:cTn>
                                        <p:tgtEl>
                                          <p:spTgt spid="3">
                                            <p:txEl>
                                              <p:pRg st="9" end="9"/>
                                            </p:txEl>
                                          </p:spTgt>
                                        </p:tgtEl>
                                        <p:attrNameLst>
                                          <p:attrName>style.visibility</p:attrName>
                                        </p:attrNameLst>
                                      </p:cBhvr>
                                      <p:to>
                                        <p:strVal val="visible"/>
                                      </p:to>
                                    </p:set>
                                    <p:animScale>
                                      <p:cBhvr>
                                        <p:cTn id="63" dur="1000" decel="50000" fill="hold">
                                          <p:stCondLst>
                                            <p:cond delay="0"/>
                                          </p:stCondLst>
                                        </p:cTn>
                                        <p:tgtEl>
                                          <p:spTgt spid="3">
                                            <p:txEl>
                                              <p:pRg st="9" end="9"/>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64" dur="1000" decel="50000" fill="hold">
                                          <p:stCondLst>
                                            <p:cond delay="0"/>
                                          </p:stCondLst>
                                        </p:cTn>
                                        <p:tgtEl>
                                          <p:spTgt spid="3">
                                            <p:txEl>
                                              <p:pRg st="9" end="9"/>
                                            </p:txEl>
                                          </p:spTgt>
                                        </p:tgtEl>
                                        <p:attrNameLst>
                                          <p:attrName>ppt_x</p:attrName>
                                          <p:attrName>ppt_y</p:attrName>
                                        </p:attrNameLst>
                                      </p:cBhvr>
                                    </p:animMotion>
                                    <p:animEffect transition="in" filter="fade">
                                      <p:cBhvr>
                                        <p:cTn id="65" dur="1000"/>
                                        <p:tgtEl>
                                          <p:spTgt spid="3">
                                            <p:txEl>
                                              <p:pRg st="9" end="9"/>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52" presetClass="entr" presetSubtype="0" fill="hold" grpId="0" nodeType="clickEffect">
                                  <p:stCondLst>
                                    <p:cond delay="0"/>
                                  </p:stCondLst>
                                  <p:childTnLst>
                                    <p:set>
                                      <p:cBhvr>
                                        <p:cTn id="69" dur="1" fill="hold">
                                          <p:stCondLst>
                                            <p:cond delay="0"/>
                                          </p:stCondLst>
                                        </p:cTn>
                                        <p:tgtEl>
                                          <p:spTgt spid="3">
                                            <p:txEl>
                                              <p:pRg st="10" end="10"/>
                                            </p:txEl>
                                          </p:spTgt>
                                        </p:tgtEl>
                                        <p:attrNameLst>
                                          <p:attrName>style.visibility</p:attrName>
                                        </p:attrNameLst>
                                      </p:cBhvr>
                                      <p:to>
                                        <p:strVal val="visible"/>
                                      </p:to>
                                    </p:set>
                                    <p:animScale>
                                      <p:cBhvr>
                                        <p:cTn id="70" dur="1000" decel="50000" fill="hold">
                                          <p:stCondLst>
                                            <p:cond delay="0"/>
                                          </p:stCondLst>
                                        </p:cTn>
                                        <p:tgtEl>
                                          <p:spTgt spid="3">
                                            <p:txEl>
                                              <p:pRg st="10" end="1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1" dur="1000" decel="50000" fill="hold">
                                          <p:stCondLst>
                                            <p:cond delay="0"/>
                                          </p:stCondLst>
                                        </p:cTn>
                                        <p:tgtEl>
                                          <p:spTgt spid="3">
                                            <p:txEl>
                                              <p:pRg st="10" end="10"/>
                                            </p:txEl>
                                          </p:spTgt>
                                        </p:tgtEl>
                                        <p:attrNameLst>
                                          <p:attrName>ppt_x</p:attrName>
                                          <p:attrName>ppt_y</p:attrName>
                                        </p:attrNameLst>
                                      </p:cBhvr>
                                    </p:animMotion>
                                    <p:animEffect transition="in" filter="fade">
                                      <p:cBhvr>
                                        <p:cTn id="72" dur="1000"/>
                                        <p:tgtEl>
                                          <p:spTgt spid="3">
                                            <p:txEl>
                                              <p:pRg st="10" end="10"/>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52" presetClass="entr" presetSubtype="0" fill="hold" grpId="0" nodeType="clickEffect">
                                  <p:stCondLst>
                                    <p:cond delay="0"/>
                                  </p:stCondLst>
                                  <p:childTnLst>
                                    <p:set>
                                      <p:cBhvr>
                                        <p:cTn id="76" dur="1" fill="hold">
                                          <p:stCondLst>
                                            <p:cond delay="0"/>
                                          </p:stCondLst>
                                        </p:cTn>
                                        <p:tgtEl>
                                          <p:spTgt spid="3">
                                            <p:txEl>
                                              <p:pRg st="11" end="11"/>
                                            </p:txEl>
                                          </p:spTgt>
                                        </p:tgtEl>
                                        <p:attrNameLst>
                                          <p:attrName>style.visibility</p:attrName>
                                        </p:attrNameLst>
                                      </p:cBhvr>
                                      <p:to>
                                        <p:strVal val="visible"/>
                                      </p:to>
                                    </p:set>
                                    <p:animScale>
                                      <p:cBhvr>
                                        <p:cTn id="77" dur="1000" decel="50000" fill="hold">
                                          <p:stCondLst>
                                            <p:cond delay="0"/>
                                          </p:stCondLst>
                                        </p:cTn>
                                        <p:tgtEl>
                                          <p:spTgt spid="3">
                                            <p:txEl>
                                              <p:pRg st="11" end="1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78" dur="1000" decel="50000" fill="hold">
                                          <p:stCondLst>
                                            <p:cond delay="0"/>
                                          </p:stCondLst>
                                        </p:cTn>
                                        <p:tgtEl>
                                          <p:spTgt spid="3">
                                            <p:txEl>
                                              <p:pRg st="11" end="11"/>
                                            </p:txEl>
                                          </p:spTgt>
                                        </p:tgtEl>
                                        <p:attrNameLst>
                                          <p:attrName>ppt_x</p:attrName>
                                          <p:attrName>ppt_y</p:attrName>
                                        </p:attrNameLst>
                                      </p:cBhvr>
                                    </p:animMotion>
                                    <p:animEffect transition="in" filter="fade">
                                      <p:cBhvr>
                                        <p:cTn id="79" dur="1000"/>
                                        <p:tgtEl>
                                          <p:spTgt spid="3">
                                            <p:txEl>
                                              <p:pRg st="11" end="11"/>
                                            </p:txEl>
                                          </p:spTgt>
                                        </p:tgtEl>
                                      </p:cBhvr>
                                    </p:animEffect>
                                  </p:childTnLst>
                                </p:cTn>
                              </p:par>
                            </p:childTnLst>
                          </p:cTn>
                        </p:par>
                      </p:childTnLst>
                    </p:cTn>
                  </p:par>
                  <p:par>
                    <p:cTn id="80" fill="hold">
                      <p:stCondLst>
                        <p:cond delay="indefinite"/>
                      </p:stCondLst>
                      <p:childTnLst>
                        <p:par>
                          <p:cTn id="81" fill="hold">
                            <p:stCondLst>
                              <p:cond delay="0"/>
                            </p:stCondLst>
                            <p:childTnLst>
                              <p:par>
                                <p:cTn id="82" presetID="52" presetClass="entr" presetSubtype="0" fill="hold" grpId="0" nodeType="clickEffect">
                                  <p:stCondLst>
                                    <p:cond delay="0"/>
                                  </p:stCondLst>
                                  <p:childTnLst>
                                    <p:set>
                                      <p:cBhvr>
                                        <p:cTn id="83" dur="1" fill="hold">
                                          <p:stCondLst>
                                            <p:cond delay="0"/>
                                          </p:stCondLst>
                                        </p:cTn>
                                        <p:tgtEl>
                                          <p:spTgt spid="3">
                                            <p:txEl>
                                              <p:pRg st="12" end="12"/>
                                            </p:txEl>
                                          </p:spTgt>
                                        </p:tgtEl>
                                        <p:attrNameLst>
                                          <p:attrName>style.visibility</p:attrName>
                                        </p:attrNameLst>
                                      </p:cBhvr>
                                      <p:to>
                                        <p:strVal val="visible"/>
                                      </p:to>
                                    </p:set>
                                    <p:animScale>
                                      <p:cBhvr>
                                        <p:cTn id="84" dur="1000" decel="50000" fill="hold">
                                          <p:stCondLst>
                                            <p:cond delay="0"/>
                                          </p:stCondLst>
                                        </p:cTn>
                                        <p:tgtEl>
                                          <p:spTgt spid="3">
                                            <p:txEl>
                                              <p:pRg st="12" end="1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5" dur="1000" decel="50000" fill="hold">
                                          <p:stCondLst>
                                            <p:cond delay="0"/>
                                          </p:stCondLst>
                                        </p:cTn>
                                        <p:tgtEl>
                                          <p:spTgt spid="3">
                                            <p:txEl>
                                              <p:pRg st="12" end="12"/>
                                            </p:txEl>
                                          </p:spTgt>
                                        </p:tgtEl>
                                        <p:attrNameLst>
                                          <p:attrName>ppt_x</p:attrName>
                                          <p:attrName>ppt_y</p:attrName>
                                        </p:attrNameLst>
                                      </p:cBhvr>
                                    </p:animMotion>
                                    <p:animEffect transition="in" filter="fade">
                                      <p:cBhvr>
                                        <p:cTn id="86" dur="1000"/>
                                        <p:tgtEl>
                                          <p:spTgt spid="3">
                                            <p:txEl>
                                              <p:pRg st="12" end="12"/>
                                            </p:txEl>
                                          </p:spTgt>
                                        </p:tgtEl>
                                      </p:cBhvr>
                                    </p:animEffect>
                                  </p:childTnLst>
                                </p:cTn>
                              </p:par>
                            </p:childTnLst>
                          </p:cTn>
                        </p:par>
                      </p:childTnLst>
                    </p:cTn>
                  </p:par>
                  <p:par>
                    <p:cTn id="87" fill="hold">
                      <p:stCondLst>
                        <p:cond delay="indefinite"/>
                      </p:stCondLst>
                      <p:childTnLst>
                        <p:par>
                          <p:cTn id="88" fill="hold">
                            <p:stCondLst>
                              <p:cond delay="0"/>
                            </p:stCondLst>
                            <p:childTnLst>
                              <p:par>
                                <p:cTn id="89" presetID="52" presetClass="entr" presetSubtype="0" fill="hold" grpId="0" nodeType="clickEffect">
                                  <p:stCondLst>
                                    <p:cond delay="0"/>
                                  </p:stCondLst>
                                  <p:childTnLst>
                                    <p:set>
                                      <p:cBhvr>
                                        <p:cTn id="90" dur="1" fill="hold">
                                          <p:stCondLst>
                                            <p:cond delay="0"/>
                                          </p:stCondLst>
                                        </p:cTn>
                                        <p:tgtEl>
                                          <p:spTgt spid="3">
                                            <p:txEl>
                                              <p:pRg st="13" end="13"/>
                                            </p:txEl>
                                          </p:spTgt>
                                        </p:tgtEl>
                                        <p:attrNameLst>
                                          <p:attrName>style.visibility</p:attrName>
                                        </p:attrNameLst>
                                      </p:cBhvr>
                                      <p:to>
                                        <p:strVal val="visible"/>
                                      </p:to>
                                    </p:set>
                                    <p:animScale>
                                      <p:cBhvr>
                                        <p:cTn id="91" dur="1000" decel="50000" fill="hold">
                                          <p:stCondLst>
                                            <p:cond delay="0"/>
                                          </p:stCondLst>
                                        </p:cTn>
                                        <p:tgtEl>
                                          <p:spTgt spid="3">
                                            <p:txEl>
                                              <p:pRg st="13" end="1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92" dur="1000" decel="50000" fill="hold">
                                          <p:stCondLst>
                                            <p:cond delay="0"/>
                                          </p:stCondLst>
                                        </p:cTn>
                                        <p:tgtEl>
                                          <p:spTgt spid="3">
                                            <p:txEl>
                                              <p:pRg st="13" end="13"/>
                                            </p:txEl>
                                          </p:spTgt>
                                        </p:tgtEl>
                                        <p:attrNameLst>
                                          <p:attrName>ppt_x</p:attrName>
                                          <p:attrName>ppt_y</p:attrName>
                                        </p:attrNameLst>
                                      </p:cBhvr>
                                    </p:animMotion>
                                    <p:animEffect transition="in" filter="fade">
                                      <p:cBhvr>
                                        <p:cTn id="93" dur="10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EC3A54-969A-35A7-6287-FDC2F4B6F231}"/>
              </a:ext>
            </a:extLst>
          </p:cNvPr>
          <p:cNvSpPr>
            <a:spLocks noGrp="1"/>
          </p:cNvSpPr>
          <p:nvPr>
            <p:ph idx="1"/>
          </p:nvPr>
        </p:nvSpPr>
        <p:spPr>
          <a:xfrm>
            <a:off x="1125416" y="2221731"/>
            <a:ext cx="10410092" cy="2748854"/>
          </a:xfrm>
        </p:spPr>
        <p:txBody>
          <a:bodyPr/>
          <a:lstStyle/>
          <a:p>
            <a:pPr marL="0" indent="0" algn="ctr">
              <a:buNone/>
            </a:pPr>
            <a:r>
              <a:rPr lang="en-US" dirty="0"/>
              <a:t>A well-organized human resources department is critical in a people-oriented, creative workplace where employees are energized and active. This lecture will provide you a thorough grasp of the purpose and scope of human resource management. This Presentation will also provide an outline of the efficacy of HRM in an organizational environment. An application of human resource management will also be explored. Human Resource Management has several implications for every organization's decision-making process. Not just a division.</a:t>
            </a:r>
          </a:p>
        </p:txBody>
      </p:sp>
    </p:spTree>
    <p:extLst>
      <p:ext uri="{BB962C8B-B14F-4D97-AF65-F5344CB8AC3E}">
        <p14:creationId xmlns:p14="http://schemas.microsoft.com/office/powerpoint/2010/main" val="1245438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24DC7-CCF3-E808-3CB9-D64410D27CF9}"/>
              </a:ext>
            </a:extLst>
          </p:cNvPr>
          <p:cNvSpPr>
            <a:spLocks noGrp="1"/>
          </p:cNvSpPr>
          <p:nvPr>
            <p:ph type="title"/>
          </p:nvPr>
        </p:nvSpPr>
        <p:spPr>
          <a:xfrm>
            <a:off x="139148" y="606017"/>
            <a:ext cx="12213209" cy="1325563"/>
          </a:xfrm>
        </p:spPr>
        <p:txBody>
          <a:bodyPr>
            <a:normAutofit/>
          </a:bodyPr>
          <a:lstStyle/>
          <a:p>
            <a:pPr algn="ctr"/>
            <a:r>
              <a:rPr lang="en-US" sz="5400" b="1" u="sng" dirty="0">
                <a:latin typeface="Agency FB" panose="020B0503020202020204" pitchFamily="34" charset="77"/>
              </a:rPr>
              <a:t>Facts about the organization</a:t>
            </a:r>
          </a:p>
        </p:txBody>
      </p:sp>
      <p:sp>
        <p:nvSpPr>
          <p:cNvPr id="3" name="Content Placeholder 2">
            <a:extLst>
              <a:ext uri="{FF2B5EF4-FFF2-40B4-BE49-F238E27FC236}">
                <a16:creationId xmlns:a16="http://schemas.microsoft.com/office/drawing/2014/main" id="{FAF30694-C139-9B81-27B0-6573D8711818}"/>
              </a:ext>
            </a:extLst>
          </p:cNvPr>
          <p:cNvSpPr>
            <a:spLocks noGrp="1"/>
          </p:cNvSpPr>
          <p:nvPr>
            <p:ph idx="1"/>
          </p:nvPr>
        </p:nvSpPr>
        <p:spPr>
          <a:xfrm>
            <a:off x="805664" y="4457832"/>
            <a:ext cx="3468757" cy="2106352"/>
          </a:xfrm>
        </p:spPr>
        <p:txBody>
          <a:bodyPr>
            <a:normAutofit/>
          </a:bodyPr>
          <a:lstStyle/>
          <a:p>
            <a:pPr marL="0" indent="0" algn="ctr">
              <a:buNone/>
            </a:pPr>
            <a:r>
              <a:rPr lang="en-US" b="1" u="sng"/>
              <a:t>BBC</a:t>
            </a:r>
          </a:p>
          <a:p>
            <a:pPr algn="ctr">
              <a:buFont typeface="Arial" panose="020B0604020202020204" pitchFamily="34" charset="0"/>
              <a:buChar char="•"/>
            </a:pPr>
            <a:r>
              <a:rPr lang="en-US"/>
              <a:t>PUBLIC SECTOR</a:t>
            </a:r>
          </a:p>
          <a:p>
            <a:pPr algn="ctr">
              <a:buFont typeface="Arial" panose="020B0604020202020204" pitchFamily="34" charset="0"/>
              <a:buChar char="•"/>
            </a:pPr>
            <a:r>
              <a:rPr lang="en-US"/>
              <a:t>Royal charter in 1927</a:t>
            </a:r>
          </a:p>
          <a:p>
            <a:pPr algn="ctr">
              <a:buFont typeface="Arial" panose="020B0604020202020204" pitchFamily="34" charset="0"/>
              <a:buChar char="•"/>
            </a:pPr>
            <a:r>
              <a:rPr lang="en-US"/>
              <a:t>The world leading Public service broadcaster</a:t>
            </a:r>
            <a:endParaRPr lang="en-US" dirty="0"/>
          </a:p>
        </p:txBody>
      </p:sp>
      <p:pic>
        <p:nvPicPr>
          <p:cNvPr id="2050" name="Picture 2" descr="Welcome to the BBC Branding site - Branding">
            <a:extLst>
              <a:ext uri="{FF2B5EF4-FFF2-40B4-BE49-F238E27FC236}">
                <a16:creationId xmlns:a16="http://schemas.microsoft.com/office/drawing/2014/main" id="{797F5AFE-3BB4-E225-C58F-F4E77906CD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5664" y="2230814"/>
            <a:ext cx="3309433" cy="186155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Brakes a Sysco company">
            <a:extLst>
              <a:ext uri="{FF2B5EF4-FFF2-40B4-BE49-F238E27FC236}">
                <a16:creationId xmlns:a16="http://schemas.microsoft.com/office/drawing/2014/main" id="{BF71C6EB-0729-7D66-D107-004B11D3CC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4070" y="2230814"/>
            <a:ext cx="4601166" cy="1576259"/>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Defra Logo « woldgrain">
            <a:extLst>
              <a:ext uri="{FF2B5EF4-FFF2-40B4-BE49-F238E27FC236}">
                <a16:creationId xmlns:a16="http://schemas.microsoft.com/office/drawing/2014/main" id="{1ED7B35E-15A9-257C-47AD-5EF36CFF18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77498" y="1552879"/>
            <a:ext cx="2975354" cy="2310275"/>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906CCB86-E7EC-CDDE-53CA-D14552A46160}"/>
              </a:ext>
            </a:extLst>
          </p:cNvPr>
          <p:cNvSpPr txBox="1">
            <a:spLocks/>
          </p:cNvSpPr>
          <p:nvPr/>
        </p:nvSpPr>
        <p:spPr>
          <a:xfrm>
            <a:off x="4638502" y="4128193"/>
            <a:ext cx="3988663" cy="276563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000" b="1" u="sng" dirty="0"/>
              <a:t>BRAKES</a:t>
            </a:r>
          </a:p>
          <a:p>
            <a:pPr algn="ctr"/>
            <a:r>
              <a:rPr lang="en-US" sz="2000" dirty="0"/>
              <a:t>PRIVATE SECTOR</a:t>
            </a:r>
          </a:p>
          <a:p>
            <a:pPr algn="ctr"/>
            <a:r>
              <a:rPr lang="en-US" sz="2000" dirty="0"/>
              <a:t>Started by three brothers</a:t>
            </a:r>
          </a:p>
          <a:p>
            <a:pPr algn="ctr"/>
            <a:r>
              <a:rPr lang="en-US" sz="2000" dirty="0"/>
              <a:t>Supplier of top-quality food and catering service industry for over 60 years</a:t>
            </a:r>
          </a:p>
          <a:p>
            <a:pPr algn="ctr"/>
            <a:r>
              <a:rPr lang="en-US" sz="2000" dirty="0"/>
              <a:t>6500 Employees</a:t>
            </a:r>
          </a:p>
        </p:txBody>
      </p:sp>
      <p:sp>
        <p:nvSpPr>
          <p:cNvPr id="5" name="Content Placeholder 2">
            <a:extLst>
              <a:ext uri="{FF2B5EF4-FFF2-40B4-BE49-F238E27FC236}">
                <a16:creationId xmlns:a16="http://schemas.microsoft.com/office/drawing/2014/main" id="{2C97350F-0634-6D4A-0FAA-765D616EFF12}"/>
              </a:ext>
            </a:extLst>
          </p:cNvPr>
          <p:cNvSpPr txBox="1">
            <a:spLocks/>
          </p:cNvSpPr>
          <p:nvPr/>
        </p:nvSpPr>
        <p:spPr>
          <a:xfrm>
            <a:off x="8835236" y="4403280"/>
            <a:ext cx="3356764" cy="276563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2000" b="1" u="sng"/>
              <a:t>DEFRA</a:t>
            </a:r>
          </a:p>
          <a:p>
            <a:pPr algn="ctr"/>
            <a:r>
              <a:rPr lang="en-US" sz="2000"/>
              <a:t>PUBLIC SECTOR</a:t>
            </a:r>
          </a:p>
          <a:p>
            <a:pPr algn="ctr"/>
            <a:r>
              <a:rPr lang="en-US" sz="2000"/>
              <a:t> Core ministerial department leads wide range  of issues in government</a:t>
            </a:r>
            <a:endParaRPr lang="en-US" sz="2000" dirty="0"/>
          </a:p>
        </p:txBody>
      </p:sp>
    </p:spTree>
    <p:extLst>
      <p:ext uri="{BB962C8B-B14F-4D97-AF65-F5344CB8AC3E}">
        <p14:creationId xmlns:p14="http://schemas.microsoft.com/office/powerpoint/2010/main" val="3976636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2050"/>
                                        </p:tgtEl>
                                        <p:attrNameLst>
                                          <p:attrName>style.visibility</p:attrName>
                                        </p:attrNameLst>
                                      </p:cBhvr>
                                      <p:to>
                                        <p:strVal val="visible"/>
                                      </p:to>
                                    </p:set>
                                    <p:animEffect transition="in" filter="fade">
                                      <p:cBhvr>
                                        <p:cTn id="13" dur="1000"/>
                                        <p:tgtEl>
                                          <p:spTgt spid="2050"/>
                                        </p:tgtEl>
                                      </p:cBhvr>
                                    </p:animEffect>
                                    <p:anim calcmode="lin" valueType="num">
                                      <p:cBhvr>
                                        <p:cTn id="14" dur="1000" fill="hold"/>
                                        <p:tgtEl>
                                          <p:spTgt spid="2050"/>
                                        </p:tgtEl>
                                        <p:attrNameLst>
                                          <p:attrName>ppt_x</p:attrName>
                                        </p:attrNameLst>
                                      </p:cBhvr>
                                      <p:tavLst>
                                        <p:tav tm="0">
                                          <p:val>
                                            <p:strVal val="#ppt_x"/>
                                          </p:val>
                                        </p:tav>
                                        <p:tav tm="100000">
                                          <p:val>
                                            <p:strVal val="#ppt_x"/>
                                          </p:val>
                                        </p:tav>
                                      </p:tavLst>
                                    </p:anim>
                                    <p:anim calcmode="lin" valueType="num">
                                      <p:cBhvr>
                                        <p:cTn id="15"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 calcmode="lin" valueType="num">
                                      <p:cBhvr additive="base">
                                        <p:cTn id="2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 calcmode="lin" valueType="num">
                                      <p:cBhvr additive="base">
                                        <p:cTn id="3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nodeType="clickEffect">
                                  <p:stCondLst>
                                    <p:cond delay="0"/>
                                  </p:stCondLst>
                                  <p:childTnLst>
                                    <p:set>
                                      <p:cBhvr>
                                        <p:cTn id="37" dur="1" fill="hold">
                                          <p:stCondLst>
                                            <p:cond delay="0"/>
                                          </p:stCondLst>
                                        </p:cTn>
                                        <p:tgtEl>
                                          <p:spTgt spid="3">
                                            <p:txEl>
                                              <p:pRg st="3" end="3"/>
                                            </p:txEl>
                                          </p:spTgt>
                                        </p:tgtEl>
                                        <p:attrNameLst>
                                          <p:attrName>style.visibility</p:attrName>
                                        </p:attrNameLst>
                                      </p:cBhvr>
                                      <p:to>
                                        <p:strVal val="visible"/>
                                      </p:to>
                                    </p:set>
                                    <p:anim calcmode="lin" valueType="num">
                                      <p:cBhvr additive="base">
                                        <p:cTn id="38"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nodeType="clickEffect">
                                  <p:stCondLst>
                                    <p:cond delay="0"/>
                                  </p:stCondLst>
                                  <p:childTnLst>
                                    <p:set>
                                      <p:cBhvr>
                                        <p:cTn id="43" dur="1" fill="hold">
                                          <p:stCondLst>
                                            <p:cond delay="0"/>
                                          </p:stCondLst>
                                        </p:cTn>
                                        <p:tgtEl>
                                          <p:spTgt spid="4">
                                            <p:txEl>
                                              <p:pRg st="0" end="0"/>
                                            </p:txEl>
                                          </p:spTgt>
                                        </p:tgtEl>
                                        <p:attrNameLst>
                                          <p:attrName>style.visibility</p:attrName>
                                        </p:attrNameLst>
                                      </p:cBhvr>
                                      <p:to>
                                        <p:strVal val="visible"/>
                                      </p:to>
                                    </p:set>
                                    <p:anim calcmode="lin" valueType="num">
                                      <p:cBhvr additive="base">
                                        <p:cTn id="44"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2052"/>
                                        </p:tgtEl>
                                        <p:attrNameLst>
                                          <p:attrName>style.visibility</p:attrName>
                                        </p:attrNameLst>
                                      </p:cBhvr>
                                      <p:to>
                                        <p:strVal val="visible"/>
                                      </p:to>
                                    </p:set>
                                    <p:animEffect transition="in" filter="fade">
                                      <p:cBhvr>
                                        <p:cTn id="50" dur="1000"/>
                                        <p:tgtEl>
                                          <p:spTgt spid="2052"/>
                                        </p:tgtEl>
                                      </p:cBhvr>
                                    </p:animEffect>
                                    <p:anim calcmode="lin" valueType="num">
                                      <p:cBhvr>
                                        <p:cTn id="51" dur="1000" fill="hold"/>
                                        <p:tgtEl>
                                          <p:spTgt spid="2052"/>
                                        </p:tgtEl>
                                        <p:attrNameLst>
                                          <p:attrName>ppt_x</p:attrName>
                                        </p:attrNameLst>
                                      </p:cBhvr>
                                      <p:tavLst>
                                        <p:tav tm="0">
                                          <p:val>
                                            <p:strVal val="#ppt_x"/>
                                          </p:val>
                                        </p:tav>
                                        <p:tav tm="100000">
                                          <p:val>
                                            <p:strVal val="#ppt_x"/>
                                          </p:val>
                                        </p:tav>
                                      </p:tavLst>
                                    </p:anim>
                                    <p:anim calcmode="lin" valueType="num">
                                      <p:cBhvr>
                                        <p:cTn id="52" dur="1000" fill="hold"/>
                                        <p:tgtEl>
                                          <p:spTgt spid="2052"/>
                                        </p:tgtEl>
                                        <p:attrNameLst>
                                          <p:attrName>ppt_y</p:attrName>
                                        </p:attrNameLst>
                                      </p:cBhvr>
                                      <p:tavLst>
                                        <p:tav tm="0">
                                          <p:val>
                                            <p:strVal val="#ppt_y+.1"/>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4">
                                            <p:txEl>
                                              <p:pRg st="1" end="1"/>
                                            </p:txEl>
                                          </p:spTgt>
                                        </p:tgtEl>
                                        <p:attrNameLst>
                                          <p:attrName>style.visibility</p:attrName>
                                        </p:attrNameLst>
                                      </p:cBhvr>
                                      <p:to>
                                        <p:strVal val="visible"/>
                                      </p:to>
                                    </p:set>
                                    <p:anim calcmode="lin" valueType="num">
                                      <p:cBhvr additive="base">
                                        <p:cTn id="55"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4">
                                            <p:txEl>
                                              <p:pRg st="2" end="2"/>
                                            </p:txEl>
                                          </p:spTgt>
                                        </p:tgtEl>
                                        <p:attrNameLst>
                                          <p:attrName>style.visibility</p:attrName>
                                        </p:attrNameLst>
                                      </p:cBhvr>
                                      <p:to>
                                        <p:strVal val="visible"/>
                                      </p:to>
                                    </p:set>
                                    <p:anim calcmode="lin" valueType="num">
                                      <p:cBhvr additive="base">
                                        <p:cTn id="61"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2" end="2"/>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4">
                                            <p:txEl>
                                              <p:pRg st="3" end="3"/>
                                            </p:txEl>
                                          </p:spTgt>
                                        </p:tgtEl>
                                        <p:attrNameLst>
                                          <p:attrName>style.visibility</p:attrName>
                                        </p:attrNameLst>
                                      </p:cBhvr>
                                      <p:to>
                                        <p:strVal val="visible"/>
                                      </p:to>
                                    </p:set>
                                    <p:anim calcmode="lin" valueType="num">
                                      <p:cBhvr additive="base">
                                        <p:cTn id="6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4">
                                            <p:txEl>
                                              <p:pRg st="4" end="4"/>
                                            </p:txEl>
                                          </p:spTgt>
                                        </p:tgtEl>
                                        <p:attrNameLst>
                                          <p:attrName>style.visibility</p:attrName>
                                        </p:attrNameLst>
                                      </p:cBhvr>
                                      <p:to>
                                        <p:strVal val="visible"/>
                                      </p:to>
                                    </p:set>
                                    <p:anim calcmode="lin" valueType="num">
                                      <p:cBhvr additive="base">
                                        <p:cTn id="7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nodeType="clickEffect">
                                  <p:stCondLst>
                                    <p:cond delay="0"/>
                                  </p:stCondLst>
                                  <p:childTnLst>
                                    <p:set>
                                      <p:cBhvr>
                                        <p:cTn id="76" dur="1" fill="hold">
                                          <p:stCondLst>
                                            <p:cond delay="0"/>
                                          </p:stCondLst>
                                        </p:cTn>
                                        <p:tgtEl>
                                          <p:spTgt spid="2054"/>
                                        </p:tgtEl>
                                        <p:attrNameLst>
                                          <p:attrName>style.visibility</p:attrName>
                                        </p:attrNameLst>
                                      </p:cBhvr>
                                      <p:to>
                                        <p:strVal val="visible"/>
                                      </p:to>
                                    </p:set>
                                    <p:animEffect transition="in" filter="fade">
                                      <p:cBhvr>
                                        <p:cTn id="77" dur="1000"/>
                                        <p:tgtEl>
                                          <p:spTgt spid="2054"/>
                                        </p:tgtEl>
                                      </p:cBhvr>
                                    </p:animEffect>
                                    <p:anim calcmode="lin" valueType="num">
                                      <p:cBhvr>
                                        <p:cTn id="78" dur="1000" fill="hold"/>
                                        <p:tgtEl>
                                          <p:spTgt spid="2054"/>
                                        </p:tgtEl>
                                        <p:attrNameLst>
                                          <p:attrName>ppt_x</p:attrName>
                                        </p:attrNameLst>
                                      </p:cBhvr>
                                      <p:tavLst>
                                        <p:tav tm="0">
                                          <p:val>
                                            <p:strVal val="#ppt_x"/>
                                          </p:val>
                                        </p:tav>
                                        <p:tav tm="100000">
                                          <p:val>
                                            <p:strVal val="#ppt_x"/>
                                          </p:val>
                                        </p:tav>
                                      </p:tavLst>
                                    </p:anim>
                                    <p:anim calcmode="lin" valueType="num">
                                      <p:cBhvr>
                                        <p:cTn id="79" dur="1000" fill="hold"/>
                                        <p:tgtEl>
                                          <p:spTgt spid="2054"/>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2" presetClass="entr" presetSubtype="4" fill="hold" nodeType="clickEffect">
                                  <p:stCondLst>
                                    <p:cond delay="0"/>
                                  </p:stCondLst>
                                  <p:childTnLst>
                                    <p:set>
                                      <p:cBhvr>
                                        <p:cTn id="83" dur="1" fill="hold">
                                          <p:stCondLst>
                                            <p:cond delay="0"/>
                                          </p:stCondLst>
                                        </p:cTn>
                                        <p:tgtEl>
                                          <p:spTgt spid="5">
                                            <p:txEl>
                                              <p:pRg st="0" end="0"/>
                                            </p:txEl>
                                          </p:spTgt>
                                        </p:tgtEl>
                                        <p:attrNameLst>
                                          <p:attrName>style.visibility</p:attrName>
                                        </p:attrNameLst>
                                      </p:cBhvr>
                                      <p:to>
                                        <p:strVal val="visible"/>
                                      </p:to>
                                    </p:set>
                                    <p:anim calcmode="lin" valueType="num">
                                      <p:cBhvr additive="base">
                                        <p:cTn id="84"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5"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2" presetClass="entr" presetSubtype="4" fill="hold" nodeType="clickEffect">
                                  <p:stCondLst>
                                    <p:cond delay="0"/>
                                  </p:stCondLst>
                                  <p:childTnLst>
                                    <p:set>
                                      <p:cBhvr>
                                        <p:cTn id="89" dur="1" fill="hold">
                                          <p:stCondLst>
                                            <p:cond delay="0"/>
                                          </p:stCondLst>
                                        </p:cTn>
                                        <p:tgtEl>
                                          <p:spTgt spid="5">
                                            <p:txEl>
                                              <p:pRg st="1" end="1"/>
                                            </p:txEl>
                                          </p:spTgt>
                                        </p:tgtEl>
                                        <p:attrNameLst>
                                          <p:attrName>style.visibility</p:attrName>
                                        </p:attrNameLst>
                                      </p:cBhvr>
                                      <p:to>
                                        <p:strVal val="visible"/>
                                      </p:to>
                                    </p:set>
                                    <p:anim calcmode="lin" valueType="num">
                                      <p:cBhvr additive="base">
                                        <p:cTn id="90"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91"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2" presetClass="entr" presetSubtype="4" fill="hold" nodeType="clickEffect">
                                  <p:stCondLst>
                                    <p:cond delay="0"/>
                                  </p:stCondLst>
                                  <p:childTnLst>
                                    <p:set>
                                      <p:cBhvr>
                                        <p:cTn id="95" dur="1" fill="hold">
                                          <p:stCondLst>
                                            <p:cond delay="0"/>
                                          </p:stCondLst>
                                        </p:cTn>
                                        <p:tgtEl>
                                          <p:spTgt spid="5">
                                            <p:txEl>
                                              <p:pRg st="2" end="2"/>
                                            </p:txEl>
                                          </p:spTgt>
                                        </p:tgtEl>
                                        <p:attrNameLst>
                                          <p:attrName>style.visibility</p:attrName>
                                        </p:attrNameLst>
                                      </p:cBhvr>
                                      <p:to>
                                        <p:strVal val="visible"/>
                                      </p:to>
                                    </p:set>
                                    <p:anim calcmode="lin" valueType="num">
                                      <p:cBhvr additive="base">
                                        <p:cTn id="96"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97"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
            <a:extLst>
              <a:ext uri="{FF2B5EF4-FFF2-40B4-BE49-F238E27FC236}">
                <a16:creationId xmlns:a16="http://schemas.microsoft.com/office/drawing/2014/main" id="{D0DD780C-862B-2B33-BDE4-FA9FA2EE6308}"/>
              </a:ext>
            </a:extLst>
          </p:cNvPr>
          <p:cNvSpPr>
            <a:spLocks noGrp="1"/>
          </p:cNvSpPr>
          <p:nvPr>
            <p:ph type="title"/>
          </p:nvPr>
        </p:nvSpPr>
        <p:spPr>
          <a:xfrm>
            <a:off x="8471424" y="1110882"/>
            <a:ext cx="3053039" cy="1060817"/>
          </a:xfrm>
        </p:spPr>
        <p:txBody>
          <a:bodyPr vert="horz" lIns="91440" tIns="45720" rIns="91440" bIns="45720" rtlCol="0" anchor="b">
            <a:normAutofit fontScale="90000"/>
          </a:bodyPr>
          <a:lstStyle/>
          <a:p>
            <a:r>
              <a:rPr lang="en-US" sz="5400" b="1" u="sng" dirty="0">
                <a:latin typeface="Agency FB" panose="020B0503020202020204" pitchFamily="34" charset="77"/>
              </a:rPr>
              <a:t>Defra Article</a:t>
            </a:r>
          </a:p>
        </p:txBody>
      </p:sp>
      <p:pic>
        <p:nvPicPr>
          <p:cNvPr id="7" name="Content Placeholder 6" descr="A screenshot of a computer&#10;&#10;Description automatically generated with low confidence">
            <a:extLst>
              <a:ext uri="{FF2B5EF4-FFF2-40B4-BE49-F238E27FC236}">
                <a16:creationId xmlns:a16="http://schemas.microsoft.com/office/drawing/2014/main" id="{15CE1466-80AC-7085-7FA4-2AC4199433F2}"/>
              </a:ext>
            </a:extLst>
          </p:cNvPr>
          <p:cNvPicPr>
            <a:picLocks noGrp="1" noChangeAspect="1"/>
          </p:cNvPicPr>
          <p:nvPr>
            <p:ph idx="1"/>
          </p:nvPr>
        </p:nvPicPr>
        <p:blipFill>
          <a:blip r:embed="rId3"/>
          <a:stretch>
            <a:fillRect/>
          </a:stretch>
        </p:blipFill>
        <p:spPr>
          <a:xfrm>
            <a:off x="634275" y="1074245"/>
            <a:ext cx="6900380" cy="4709509"/>
          </a:xfrm>
          <a:prstGeom prst="rect">
            <a:avLst/>
          </a:prstGeom>
        </p:spPr>
      </p:pic>
      <p:sp>
        <p:nvSpPr>
          <p:cNvPr id="13" name="TextBox 12">
            <a:extLst>
              <a:ext uri="{FF2B5EF4-FFF2-40B4-BE49-F238E27FC236}">
                <a16:creationId xmlns:a16="http://schemas.microsoft.com/office/drawing/2014/main" id="{EC6183A3-C898-7F99-57A4-9363F0608887}"/>
              </a:ext>
            </a:extLst>
          </p:cNvPr>
          <p:cNvSpPr txBox="1"/>
          <p:nvPr/>
        </p:nvSpPr>
        <p:spPr>
          <a:xfrm>
            <a:off x="8471423" y="2286000"/>
            <a:ext cx="3053039" cy="3931920"/>
          </a:xfrm>
          <a:prstGeom prst="rect">
            <a:avLst/>
          </a:prstGeom>
        </p:spPr>
        <p:txBody>
          <a:bodyPr vert="horz" lIns="91440" tIns="45720" rIns="91440" bIns="45720" rtlCol="0">
            <a:normAutofit/>
          </a:bodyPr>
          <a:lstStyle/>
          <a:p>
            <a:pPr marL="384048" indent="-384048" defTabSz="914400">
              <a:lnSpc>
                <a:spcPct val="94000"/>
              </a:lnSpc>
              <a:spcAft>
                <a:spcPts val="200"/>
              </a:spcAft>
              <a:buFont typeface="Franklin Gothic Book" panose="020B0503020102020204" pitchFamily="34" charset="0"/>
            </a:pPr>
            <a:endParaRPr lang="en-US" sz="1600" dirty="0">
              <a:solidFill>
                <a:schemeClr val="tx2"/>
              </a:solidFill>
            </a:endParaRPr>
          </a:p>
          <a:p>
            <a:pPr marL="384048" indent="-384048" defTabSz="914400">
              <a:lnSpc>
                <a:spcPct val="94000"/>
              </a:lnSpc>
              <a:spcAft>
                <a:spcPts val="200"/>
              </a:spcAft>
              <a:buFont typeface="Franklin Gothic Book" panose="020B0503020102020204" pitchFamily="34" charset="0"/>
            </a:pPr>
            <a:r>
              <a:rPr lang="en-US" sz="1600" b="1" u="sng" dirty="0">
                <a:solidFill>
                  <a:schemeClr val="tx2"/>
                </a:solidFill>
              </a:rPr>
              <a:t>HRM process: </a:t>
            </a:r>
            <a:r>
              <a:rPr lang="en-US" sz="1600" dirty="0">
                <a:solidFill>
                  <a:schemeClr val="tx2"/>
                </a:solidFill>
              </a:rPr>
              <a:t>data transformation division Enhancing </a:t>
            </a:r>
            <a:r>
              <a:rPr lang="en-US" sz="1600" dirty="0" err="1">
                <a:solidFill>
                  <a:schemeClr val="tx2"/>
                </a:solidFill>
              </a:rPr>
              <a:t>organisational</a:t>
            </a:r>
            <a:r>
              <a:rPr lang="en-US" sz="1600" dirty="0">
                <a:solidFill>
                  <a:schemeClr val="tx2"/>
                </a:solidFill>
              </a:rPr>
              <a:t> structure, collecting and </a:t>
            </a:r>
            <a:r>
              <a:rPr lang="en-US" sz="1600" dirty="0" err="1">
                <a:solidFill>
                  <a:schemeClr val="tx2"/>
                </a:solidFill>
              </a:rPr>
              <a:t>analysing</a:t>
            </a:r>
            <a:r>
              <a:rPr lang="en-US" sz="1600" dirty="0">
                <a:solidFill>
                  <a:schemeClr val="tx2"/>
                </a:solidFill>
              </a:rPr>
              <a:t> employee and recruiting data</a:t>
            </a:r>
          </a:p>
          <a:p>
            <a:pPr marL="384048" indent="-384048" defTabSz="914400">
              <a:lnSpc>
                <a:spcPct val="94000"/>
              </a:lnSpc>
              <a:spcAft>
                <a:spcPts val="200"/>
              </a:spcAft>
              <a:buFont typeface="Franklin Gothic Book" panose="020B0503020102020204" pitchFamily="34" charset="0"/>
            </a:pPr>
            <a:endParaRPr lang="en-US" sz="1600" dirty="0">
              <a:solidFill>
                <a:schemeClr val="tx2"/>
              </a:solidFill>
            </a:endParaRPr>
          </a:p>
          <a:p>
            <a:pPr marL="384048" indent="-384048" defTabSz="914400">
              <a:lnSpc>
                <a:spcPct val="94000"/>
              </a:lnSpc>
              <a:spcAft>
                <a:spcPts val="200"/>
              </a:spcAft>
              <a:buFont typeface="Franklin Gothic Book" panose="020B0503020102020204" pitchFamily="34" charset="0"/>
            </a:pPr>
            <a:r>
              <a:rPr lang="en-US" sz="1600" b="1" u="sng" dirty="0">
                <a:solidFill>
                  <a:schemeClr val="tx2"/>
                </a:solidFill>
              </a:rPr>
              <a:t>Objective: </a:t>
            </a:r>
            <a:r>
              <a:rPr lang="en-US" sz="1600" dirty="0">
                <a:solidFill>
                  <a:schemeClr val="tx2"/>
                </a:solidFill>
              </a:rPr>
              <a:t>Improved resource </a:t>
            </a:r>
            <a:r>
              <a:rPr lang="en-US" sz="1600" dirty="0" err="1">
                <a:solidFill>
                  <a:schemeClr val="tx2"/>
                </a:solidFill>
              </a:rPr>
              <a:t>utilisation</a:t>
            </a:r>
            <a:r>
              <a:rPr lang="en-US" sz="1600" dirty="0">
                <a:solidFill>
                  <a:schemeClr val="tx2"/>
                </a:solidFill>
              </a:rPr>
              <a:t> in HR decisions.</a:t>
            </a:r>
          </a:p>
          <a:p>
            <a:pPr marL="384048" indent="-384048" defTabSz="914400">
              <a:lnSpc>
                <a:spcPct val="94000"/>
              </a:lnSpc>
              <a:spcAft>
                <a:spcPts val="200"/>
              </a:spcAft>
              <a:buFont typeface="Franklin Gothic Book" panose="020B0503020102020204" pitchFamily="34" charset="0"/>
            </a:pPr>
            <a:endParaRPr lang="en-US" sz="1600" dirty="0">
              <a:solidFill>
                <a:schemeClr val="tx2"/>
              </a:solidFill>
            </a:endParaRPr>
          </a:p>
          <a:p>
            <a:pPr marL="384048" indent="-384048" defTabSz="914400">
              <a:lnSpc>
                <a:spcPct val="94000"/>
              </a:lnSpc>
              <a:spcAft>
                <a:spcPts val="200"/>
              </a:spcAft>
              <a:buFont typeface="Franklin Gothic Book" panose="020B0503020102020204" pitchFamily="34" charset="0"/>
            </a:pPr>
            <a:r>
              <a:rPr lang="en-US" sz="1600" dirty="0">
                <a:solidFill>
                  <a:schemeClr val="tx2"/>
                </a:solidFill>
              </a:rPr>
              <a:t>The skill gap of senior HR manager  was the case to competitive salary offer/ lead to  improving infrastructure and skills</a:t>
            </a:r>
          </a:p>
        </p:txBody>
      </p:sp>
      <p:sp>
        <p:nvSpPr>
          <p:cNvPr id="23"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6" name="TextBox 15">
            <a:extLst>
              <a:ext uri="{FF2B5EF4-FFF2-40B4-BE49-F238E27FC236}">
                <a16:creationId xmlns:a16="http://schemas.microsoft.com/office/drawing/2014/main" id="{545C1623-E7DA-529E-1A8E-5449037E96EF}"/>
              </a:ext>
            </a:extLst>
          </p:cNvPr>
          <p:cNvSpPr txBox="1"/>
          <p:nvPr/>
        </p:nvSpPr>
        <p:spPr>
          <a:xfrm>
            <a:off x="667538" y="5783754"/>
            <a:ext cx="1607472" cy="253916"/>
          </a:xfrm>
          <a:prstGeom prst="rect">
            <a:avLst/>
          </a:prstGeom>
          <a:noFill/>
        </p:spPr>
        <p:txBody>
          <a:bodyPr wrap="square" rtlCol="0">
            <a:spAutoFit/>
          </a:bodyPr>
          <a:lstStyle/>
          <a:p>
            <a:pPr>
              <a:spcAft>
                <a:spcPts val="600"/>
              </a:spcAft>
            </a:pPr>
            <a:r>
              <a:rPr lang="en-GB" sz="1050" dirty="0" err="1">
                <a:solidFill>
                  <a:srgbClr val="000000"/>
                </a:solidFill>
                <a:effectLst/>
                <a:latin typeface="Times New Roman" panose="02020603050405020304" pitchFamily="18" charset="0"/>
                <a:ea typeface="Times New Roman" panose="02020603050405020304" pitchFamily="18" charset="0"/>
              </a:rPr>
              <a:t>Trendall</a:t>
            </a:r>
            <a:r>
              <a:rPr lang="en-GB" sz="1050" dirty="0">
                <a:solidFill>
                  <a:srgbClr val="000000"/>
                </a:solidFill>
                <a:effectLst/>
                <a:latin typeface="Times New Roman" panose="02020603050405020304" pitchFamily="18" charset="0"/>
                <a:ea typeface="Times New Roman" panose="02020603050405020304" pitchFamily="18" charset="0"/>
              </a:rPr>
              <a:t>, S. (2021) </a:t>
            </a:r>
            <a:endParaRPr lang="en-GB" sz="105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31803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6"/>
                                        </p:tgtEl>
                                        <p:attrNameLst>
                                          <p:attrName>style.visibility</p:attrName>
                                        </p:attrNameLst>
                                      </p:cBhvr>
                                      <p:to>
                                        <p:strVal val="visible"/>
                                      </p:to>
                                    </p:set>
                                    <p:anim calcmode="lin" valueType="num">
                                      <p:cBhvr additive="base">
                                        <p:cTn id="20" dur="500" fill="hold"/>
                                        <p:tgtEl>
                                          <p:spTgt spid="16"/>
                                        </p:tgtEl>
                                        <p:attrNameLst>
                                          <p:attrName>ppt_x</p:attrName>
                                        </p:attrNameLst>
                                      </p:cBhvr>
                                      <p:tavLst>
                                        <p:tav tm="0">
                                          <p:val>
                                            <p:strVal val="#ppt_x"/>
                                          </p:val>
                                        </p:tav>
                                        <p:tav tm="100000">
                                          <p:val>
                                            <p:strVal val="#ppt_x"/>
                                          </p:val>
                                        </p:tav>
                                      </p:tavLst>
                                    </p:anim>
                                    <p:anim calcmode="lin" valueType="num">
                                      <p:cBhvr additive="base">
                                        <p:cTn id="21"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13">
                                            <p:txEl>
                                              <p:pRg st="5" end="5"/>
                                            </p:txEl>
                                          </p:spTgt>
                                        </p:tgtEl>
                                        <p:attrNameLst>
                                          <p:attrName>style.visibility</p:attrName>
                                        </p:attrNameLst>
                                      </p:cBhvr>
                                      <p:to>
                                        <p:strVal val="visible"/>
                                      </p:to>
                                    </p:set>
                                    <p:anim calcmode="lin" valueType="num">
                                      <p:cBhvr additive="base">
                                        <p:cTn id="26" dur="500" fill="hold"/>
                                        <p:tgtEl>
                                          <p:spTgt spid="13">
                                            <p:txEl>
                                              <p:pRg st="5" end="5"/>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2BBE5-1BB8-93C3-C941-05A002BA2F01}"/>
              </a:ext>
            </a:extLst>
          </p:cNvPr>
          <p:cNvSpPr>
            <a:spLocks noGrp="1"/>
          </p:cNvSpPr>
          <p:nvPr>
            <p:ph type="title"/>
          </p:nvPr>
        </p:nvSpPr>
        <p:spPr>
          <a:xfrm>
            <a:off x="881844" y="201339"/>
            <a:ext cx="10515600" cy="1325563"/>
          </a:xfrm>
        </p:spPr>
        <p:txBody>
          <a:bodyPr>
            <a:normAutofit/>
          </a:bodyPr>
          <a:lstStyle/>
          <a:p>
            <a:pPr algn="ctr"/>
            <a:r>
              <a:rPr lang="en-US" sz="5400" b="1" u="sng" dirty="0">
                <a:latin typeface="Agency FB" panose="020B0503020202020204" pitchFamily="34" charset="77"/>
              </a:rPr>
              <a:t>Brakes Article</a:t>
            </a:r>
          </a:p>
        </p:txBody>
      </p:sp>
      <p:sp>
        <p:nvSpPr>
          <p:cNvPr id="3" name="Content Placeholder 2">
            <a:extLst>
              <a:ext uri="{FF2B5EF4-FFF2-40B4-BE49-F238E27FC236}">
                <a16:creationId xmlns:a16="http://schemas.microsoft.com/office/drawing/2014/main" id="{A5B52227-4A12-77E1-8AE9-D7B94F06DB71}"/>
              </a:ext>
            </a:extLst>
          </p:cNvPr>
          <p:cNvSpPr>
            <a:spLocks noGrp="1"/>
          </p:cNvSpPr>
          <p:nvPr>
            <p:ph idx="1"/>
          </p:nvPr>
        </p:nvSpPr>
        <p:spPr>
          <a:xfrm>
            <a:off x="6311705" y="1895499"/>
            <a:ext cx="5612432" cy="2289015"/>
          </a:xfrm>
        </p:spPr>
        <p:txBody>
          <a:bodyPr/>
          <a:lstStyle/>
          <a:p>
            <a:r>
              <a:rPr lang="en-US" dirty="0"/>
              <a:t>TRAINING PROGRAMME</a:t>
            </a:r>
          </a:p>
          <a:p>
            <a:r>
              <a:rPr lang="en-US" dirty="0"/>
              <a:t>Recruit</a:t>
            </a:r>
          </a:p>
          <a:p>
            <a:r>
              <a:rPr lang="en-US" dirty="0"/>
              <a:t>Train</a:t>
            </a:r>
          </a:p>
          <a:p>
            <a:r>
              <a:rPr lang="en-US" dirty="0"/>
              <a:t>Retain</a:t>
            </a:r>
          </a:p>
        </p:txBody>
      </p:sp>
      <p:pic>
        <p:nvPicPr>
          <p:cNvPr id="4" name="Picture 3" descr="A screenshot of a news page&#10;&#10;Description automatically generated with low confidence">
            <a:extLst>
              <a:ext uri="{FF2B5EF4-FFF2-40B4-BE49-F238E27FC236}">
                <a16:creationId xmlns:a16="http://schemas.microsoft.com/office/drawing/2014/main" id="{2BFC5F19-C898-4BD9-A15E-65A368C9145B}"/>
              </a:ext>
            </a:extLst>
          </p:cNvPr>
          <p:cNvPicPr>
            <a:picLocks noChangeAspect="1"/>
          </p:cNvPicPr>
          <p:nvPr/>
        </p:nvPicPr>
        <p:blipFill>
          <a:blip r:embed="rId3"/>
          <a:stretch>
            <a:fillRect/>
          </a:stretch>
        </p:blipFill>
        <p:spPr>
          <a:xfrm>
            <a:off x="829498" y="2421276"/>
            <a:ext cx="5037860" cy="3148662"/>
          </a:xfrm>
          <a:prstGeom prst="rect">
            <a:avLst/>
          </a:prstGeom>
        </p:spPr>
      </p:pic>
      <p:sp>
        <p:nvSpPr>
          <p:cNvPr id="5" name="Right Brace 4">
            <a:extLst>
              <a:ext uri="{FF2B5EF4-FFF2-40B4-BE49-F238E27FC236}">
                <a16:creationId xmlns:a16="http://schemas.microsoft.com/office/drawing/2014/main" id="{50C02882-8E66-2523-48D7-4622161CD031}"/>
              </a:ext>
            </a:extLst>
          </p:cNvPr>
          <p:cNvSpPr/>
          <p:nvPr/>
        </p:nvSpPr>
        <p:spPr>
          <a:xfrm>
            <a:off x="7694117" y="2332366"/>
            <a:ext cx="1046922" cy="1272208"/>
          </a:xfrm>
          <a:prstGeom prst="rightBrace">
            <a:avLst/>
          </a:prstGeom>
          <a:noFill/>
          <a:ln>
            <a:solidFill>
              <a:schemeClr val="accent6">
                <a:lumMod val="75000"/>
              </a:schemeClr>
            </a:solidFill>
          </a:ln>
        </p:spPr>
        <p:style>
          <a:lnRef idx="3">
            <a:schemeClr val="dk1"/>
          </a:lnRef>
          <a:fillRef idx="0">
            <a:schemeClr val="dk1"/>
          </a:fillRef>
          <a:effectRef idx="2">
            <a:schemeClr val="dk1"/>
          </a:effectRef>
          <a:fontRef idx="minor">
            <a:schemeClr val="tx1"/>
          </a:fontRef>
        </p:style>
        <p:txBody>
          <a:bodyPr rtlCol="0" anchor="ctr"/>
          <a:lstStyle/>
          <a:p>
            <a:pPr algn="ctr"/>
            <a:endParaRPr lang="en-US"/>
          </a:p>
        </p:txBody>
      </p:sp>
      <p:pic>
        <p:nvPicPr>
          <p:cNvPr id="10" name="Picture 9" descr="A screenshot of a computer&#10;&#10;Description automatically generated with medium confidence">
            <a:extLst>
              <a:ext uri="{FF2B5EF4-FFF2-40B4-BE49-F238E27FC236}">
                <a16:creationId xmlns:a16="http://schemas.microsoft.com/office/drawing/2014/main" id="{A15D01A3-E39F-7B98-25E6-B6F84B2A798C}"/>
              </a:ext>
            </a:extLst>
          </p:cNvPr>
          <p:cNvPicPr>
            <a:picLocks noChangeAspect="1"/>
          </p:cNvPicPr>
          <p:nvPr/>
        </p:nvPicPr>
        <p:blipFill rotWithShape="1">
          <a:blip r:embed="rId4"/>
          <a:srcRect l="28489" t="36817" r="29412" b="23322"/>
          <a:stretch/>
        </p:blipFill>
        <p:spPr>
          <a:xfrm>
            <a:off x="6001869" y="4184514"/>
            <a:ext cx="3031641" cy="2175297"/>
          </a:xfrm>
          <a:prstGeom prst="rect">
            <a:avLst/>
          </a:prstGeom>
        </p:spPr>
      </p:pic>
      <p:pic>
        <p:nvPicPr>
          <p:cNvPr id="12" name="Picture 11" descr="A screenshot of a computer&#10;&#10;Description automatically generated with medium confidence">
            <a:extLst>
              <a:ext uri="{FF2B5EF4-FFF2-40B4-BE49-F238E27FC236}">
                <a16:creationId xmlns:a16="http://schemas.microsoft.com/office/drawing/2014/main" id="{681DC889-8802-57D6-5CB9-C200BFCD2E10}"/>
              </a:ext>
            </a:extLst>
          </p:cNvPr>
          <p:cNvPicPr>
            <a:picLocks noChangeAspect="1"/>
          </p:cNvPicPr>
          <p:nvPr/>
        </p:nvPicPr>
        <p:blipFill rotWithShape="1">
          <a:blip r:embed="rId5"/>
          <a:srcRect l="30046" t="38477" r="29411" b="21384"/>
          <a:stretch/>
        </p:blipFill>
        <p:spPr>
          <a:xfrm>
            <a:off x="9202331" y="4226414"/>
            <a:ext cx="2951132" cy="2133397"/>
          </a:xfrm>
          <a:prstGeom prst="rect">
            <a:avLst/>
          </a:prstGeom>
          <a:effectLst>
            <a:glow rad="63500">
              <a:schemeClr val="accent3">
                <a:satMod val="175000"/>
                <a:alpha val="40000"/>
              </a:schemeClr>
            </a:glow>
          </a:effectLst>
        </p:spPr>
      </p:pic>
      <p:sp>
        <p:nvSpPr>
          <p:cNvPr id="13" name="TextBox 12">
            <a:extLst>
              <a:ext uri="{FF2B5EF4-FFF2-40B4-BE49-F238E27FC236}">
                <a16:creationId xmlns:a16="http://schemas.microsoft.com/office/drawing/2014/main" id="{E74B5013-7920-62A2-D918-4F774A269E0A}"/>
              </a:ext>
            </a:extLst>
          </p:cNvPr>
          <p:cNvSpPr txBox="1"/>
          <p:nvPr/>
        </p:nvSpPr>
        <p:spPr>
          <a:xfrm>
            <a:off x="8970121" y="2783804"/>
            <a:ext cx="1707776" cy="369332"/>
          </a:xfrm>
          <a:prstGeom prst="rect">
            <a:avLst/>
          </a:prstGeom>
          <a:noFill/>
        </p:spPr>
        <p:txBody>
          <a:bodyPr wrap="square" rtlCol="0">
            <a:spAutoFit/>
          </a:bodyPr>
          <a:lstStyle/>
          <a:p>
            <a:r>
              <a:rPr lang="en-US" dirty="0"/>
              <a:t>Best Talent</a:t>
            </a:r>
          </a:p>
        </p:txBody>
      </p:sp>
      <p:sp>
        <p:nvSpPr>
          <p:cNvPr id="14" name="TextBox 13">
            <a:extLst>
              <a:ext uri="{FF2B5EF4-FFF2-40B4-BE49-F238E27FC236}">
                <a16:creationId xmlns:a16="http://schemas.microsoft.com/office/drawing/2014/main" id="{E12EB35F-CFEB-C121-75A1-CAD01B81709F}"/>
              </a:ext>
            </a:extLst>
          </p:cNvPr>
          <p:cNvSpPr txBox="1"/>
          <p:nvPr/>
        </p:nvSpPr>
        <p:spPr>
          <a:xfrm>
            <a:off x="829498" y="5569938"/>
            <a:ext cx="4800324" cy="261610"/>
          </a:xfrm>
          <a:prstGeom prst="rect">
            <a:avLst/>
          </a:prstGeom>
          <a:noFill/>
        </p:spPr>
        <p:txBody>
          <a:bodyPr wrap="square" rtlCol="0">
            <a:spAutoFit/>
          </a:bodyPr>
          <a:lstStyle/>
          <a:p>
            <a:pPr algn="l"/>
            <a:r>
              <a:rPr lang="en-GB" sz="1100" b="0" i="1" u="none" strike="noStrike" dirty="0">
                <a:solidFill>
                  <a:srgbClr val="000000"/>
                </a:solidFill>
                <a:effectLst/>
              </a:rPr>
              <a:t>Brakes ( a Sysco Company )</a:t>
            </a:r>
            <a:endParaRPr lang="en-GB" sz="1100" b="0" i="0" u="none" strike="noStrike" dirty="0">
              <a:solidFill>
                <a:srgbClr val="000000"/>
              </a:solidFill>
              <a:effectLst/>
            </a:endParaRPr>
          </a:p>
        </p:txBody>
      </p:sp>
    </p:spTree>
    <p:extLst>
      <p:ext uri="{BB962C8B-B14F-4D97-AF65-F5344CB8AC3E}">
        <p14:creationId xmlns:p14="http://schemas.microsoft.com/office/powerpoint/2010/main" val="2800558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 calcmode="lin" valueType="num">
                                      <p:cBhvr additive="base">
                                        <p:cTn id="20" dur="500" fill="hold"/>
                                        <p:tgtEl>
                                          <p:spTgt spid="14"/>
                                        </p:tgtEl>
                                        <p:attrNameLst>
                                          <p:attrName>ppt_x</p:attrName>
                                        </p:attrNameLst>
                                      </p:cBhvr>
                                      <p:tavLst>
                                        <p:tav tm="0">
                                          <p:val>
                                            <p:strVal val="#ppt_x"/>
                                          </p:val>
                                        </p:tav>
                                        <p:tav tm="100000">
                                          <p:val>
                                            <p:strVal val="#ppt_x"/>
                                          </p:val>
                                        </p:tav>
                                      </p:tavLst>
                                    </p:anim>
                                    <p:anim calcmode="lin" valueType="num">
                                      <p:cBhvr additive="base">
                                        <p:cTn id="21"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0" end="0"/>
                                            </p:txEl>
                                          </p:spTgt>
                                        </p:tgtEl>
                                        <p:attrNameLst>
                                          <p:attrName>style.visibility</p:attrName>
                                        </p:attrNameLst>
                                      </p:cBhvr>
                                      <p:to>
                                        <p:strVal val="visible"/>
                                      </p:to>
                                    </p:set>
                                    <p:anim calcmode="lin" valueType="num">
                                      <p:cBhvr additive="base">
                                        <p:cTn id="26"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3">
                                            <p:txEl>
                                              <p:pRg st="1" end="1"/>
                                            </p:txEl>
                                          </p:spTgt>
                                        </p:tgtEl>
                                        <p:attrNameLst>
                                          <p:attrName>style.visibility</p:attrName>
                                        </p:attrNameLst>
                                      </p:cBhvr>
                                      <p:to>
                                        <p:strVal val="visible"/>
                                      </p:to>
                                    </p:set>
                                    <p:anim calcmode="lin" valueType="num">
                                      <p:cBhvr additive="base">
                                        <p:cTn id="3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3">
                                            <p:txEl>
                                              <p:pRg st="2" end="2"/>
                                            </p:txEl>
                                          </p:spTgt>
                                        </p:tgtEl>
                                        <p:attrNameLst>
                                          <p:attrName>style.visibility</p:attrName>
                                        </p:attrNameLst>
                                      </p:cBhvr>
                                      <p:to>
                                        <p:strVal val="visible"/>
                                      </p:to>
                                    </p:set>
                                    <p:anim calcmode="lin" valueType="num">
                                      <p:cBhvr additive="base">
                                        <p:cTn id="3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3">
                                            <p:txEl>
                                              <p:pRg st="3" end="3"/>
                                            </p:txEl>
                                          </p:spTgt>
                                        </p:tgtEl>
                                        <p:attrNameLst>
                                          <p:attrName>style.visibility</p:attrName>
                                        </p:attrNameLst>
                                      </p:cBhvr>
                                      <p:to>
                                        <p:strVal val="visible"/>
                                      </p:to>
                                    </p:set>
                                    <p:anim calcmode="lin" valueType="num">
                                      <p:cBhvr additive="base">
                                        <p:cTn id="4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5"/>
                                        </p:tgtEl>
                                        <p:attrNameLst>
                                          <p:attrName>style.visibility</p:attrName>
                                        </p:attrNameLst>
                                      </p:cBhvr>
                                      <p:to>
                                        <p:strVal val="visible"/>
                                      </p:to>
                                    </p:set>
                                    <p:anim calcmode="lin" valueType="num">
                                      <p:cBhvr additive="base">
                                        <p:cTn id="50" dur="500" fill="hold"/>
                                        <p:tgtEl>
                                          <p:spTgt spid="5"/>
                                        </p:tgtEl>
                                        <p:attrNameLst>
                                          <p:attrName>ppt_x</p:attrName>
                                        </p:attrNameLst>
                                      </p:cBhvr>
                                      <p:tavLst>
                                        <p:tav tm="0">
                                          <p:val>
                                            <p:strVal val="#ppt_x"/>
                                          </p:val>
                                        </p:tav>
                                        <p:tav tm="100000">
                                          <p:val>
                                            <p:strVal val="#ppt_x"/>
                                          </p:val>
                                        </p:tav>
                                      </p:tavLst>
                                    </p:anim>
                                    <p:anim calcmode="lin" valueType="num">
                                      <p:cBhvr additive="base">
                                        <p:cTn id="51"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13"/>
                                        </p:tgtEl>
                                        <p:attrNameLst>
                                          <p:attrName>style.visibility</p:attrName>
                                        </p:attrNameLst>
                                      </p:cBhvr>
                                      <p:to>
                                        <p:strVal val="visible"/>
                                      </p:to>
                                    </p:set>
                                    <p:anim calcmode="lin" valueType="num">
                                      <p:cBhvr additive="base">
                                        <p:cTn id="56" dur="500" fill="hold"/>
                                        <p:tgtEl>
                                          <p:spTgt spid="13"/>
                                        </p:tgtEl>
                                        <p:attrNameLst>
                                          <p:attrName>ppt_x</p:attrName>
                                        </p:attrNameLst>
                                      </p:cBhvr>
                                      <p:tavLst>
                                        <p:tav tm="0">
                                          <p:val>
                                            <p:strVal val="#ppt_x"/>
                                          </p:val>
                                        </p:tav>
                                        <p:tav tm="100000">
                                          <p:val>
                                            <p:strVal val="#ppt_x"/>
                                          </p:val>
                                        </p:tav>
                                      </p:tavLst>
                                    </p:anim>
                                    <p:anim calcmode="lin" valueType="num">
                                      <p:cBhvr additive="base">
                                        <p:cTn id="57"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3" presetClass="entr" presetSubtype="0" fill="hold" nodeType="clickEffect">
                                  <p:stCondLst>
                                    <p:cond delay="0"/>
                                  </p:stCondLst>
                                  <p:childTnLst>
                                    <p:set>
                                      <p:cBhvr>
                                        <p:cTn id="61" dur="1" fill="hold">
                                          <p:stCondLst>
                                            <p:cond delay="0"/>
                                          </p:stCondLst>
                                        </p:cTn>
                                        <p:tgtEl>
                                          <p:spTgt spid="10"/>
                                        </p:tgtEl>
                                        <p:attrNameLst>
                                          <p:attrName>style.visibility</p:attrName>
                                        </p:attrNameLst>
                                      </p:cBhvr>
                                      <p:to>
                                        <p:strVal val="visible"/>
                                      </p:to>
                                    </p:set>
                                    <p:animEffect transition="in" filter="fade">
                                      <p:cBhvr>
                                        <p:cTn id="62" dur="100"/>
                                        <p:tgtEl>
                                          <p:spTgt spid="10"/>
                                        </p:tgtEl>
                                      </p:cBhvr>
                                    </p:animEffect>
                                    <p:anim calcmode="lin" valueType="num">
                                      <p:cBhvr>
                                        <p:cTn id="63" dur="400" fill="hold"/>
                                        <p:tgtEl>
                                          <p:spTgt spid="10"/>
                                        </p:tgtEl>
                                        <p:attrNameLst>
                                          <p:attrName>ppt_x</p:attrName>
                                        </p:attrNameLst>
                                      </p:cBhvr>
                                      <p:tavLst>
                                        <p:tav tm="0">
                                          <p:val>
                                            <p:strVal val="#ppt_x"/>
                                          </p:val>
                                        </p:tav>
                                        <p:tav tm="100000">
                                          <p:val>
                                            <p:strVal val="#ppt_x"/>
                                          </p:val>
                                        </p:tav>
                                      </p:tavLst>
                                    </p:anim>
                                    <p:anim calcmode="lin" valueType="num">
                                      <p:cBhvr>
                                        <p:cTn id="64" dur="400" fill="hold"/>
                                        <p:tgtEl>
                                          <p:spTgt spid="10"/>
                                        </p:tgtEl>
                                        <p:attrNameLst>
                                          <p:attrName>ppt_y</p:attrName>
                                        </p:attrNameLst>
                                      </p:cBhvr>
                                      <p:tavLst>
                                        <p:tav tm="0">
                                          <p:val>
                                            <p:strVal val="#ppt_y+0.31"/>
                                          </p:val>
                                        </p:tav>
                                        <p:tav tm="100000">
                                          <p:val>
                                            <p:strVal val="#ppt_y+0.31"/>
                                          </p:val>
                                        </p:tav>
                                      </p:tavLst>
                                    </p:anim>
                                    <p:anim calcmode="lin" valueType="num">
                                      <p:cBhvr>
                                        <p:cTn id="65" dur="600" decel="50000" fill="hold">
                                          <p:stCondLst>
                                            <p:cond delay="400"/>
                                          </p:stCondLst>
                                        </p:cTn>
                                        <p:tgtEl>
                                          <p:spTgt spid="10"/>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66" dur="600" decel="50000" fill="hold">
                                          <p:stCondLst>
                                            <p:cond delay="400"/>
                                          </p:stCondLst>
                                        </p:cTn>
                                        <p:tgtEl>
                                          <p:spTgt spid="10"/>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3" presetClass="entr" presetSubtype="0" fill="hold" nodeType="clickEffect">
                                  <p:stCondLst>
                                    <p:cond delay="0"/>
                                  </p:stCondLst>
                                  <p:childTnLst>
                                    <p:set>
                                      <p:cBhvr>
                                        <p:cTn id="70" dur="1" fill="hold">
                                          <p:stCondLst>
                                            <p:cond delay="0"/>
                                          </p:stCondLst>
                                        </p:cTn>
                                        <p:tgtEl>
                                          <p:spTgt spid="12"/>
                                        </p:tgtEl>
                                        <p:attrNameLst>
                                          <p:attrName>style.visibility</p:attrName>
                                        </p:attrNameLst>
                                      </p:cBhvr>
                                      <p:to>
                                        <p:strVal val="visible"/>
                                      </p:to>
                                    </p:set>
                                    <p:animEffect transition="in" filter="fade">
                                      <p:cBhvr>
                                        <p:cTn id="71" dur="100"/>
                                        <p:tgtEl>
                                          <p:spTgt spid="12"/>
                                        </p:tgtEl>
                                      </p:cBhvr>
                                    </p:animEffect>
                                    <p:anim calcmode="lin" valueType="num">
                                      <p:cBhvr>
                                        <p:cTn id="72" dur="400" fill="hold"/>
                                        <p:tgtEl>
                                          <p:spTgt spid="12"/>
                                        </p:tgtEl>
                                        <p:attrNameLst>
                                          <p:attrName>ppt_x</p:attrName>
                                        </p:attrNameLst>
                                      </p:cBhvr>
                                      <p:tavLst>
                                        <p:tav tm="0">
                                          <p:val>
                                            <p:strVal val="#ppt_x"/>
                                          </p:val>
                                        </p:tav>
                                        <p:tav tm="100000">
                                          <p:val>
                                            <p:strVal val="#ppt_x"/>
                                          </p:val>
                                        </p:tav>
                                      </p:tavLst>
                                    </p:anim>
                                    <p:anim calcmode="lin" valueType="num">
                                      <p:cBhvr>
                                        <p:cTn id="73" dur="400" fill="hold"/>
                                        <p:tgtEl>
                                          <p:spTgt spid="12"/>
                                        </p:tgtEl>
                                        <p:attrNameLst>
                                          <p:attrName>ppt_y</p:attrName>
                                        </p:attrNameLst>
                                      </p:cBhvr>
                                      <p:tavLst>
                                        <p:tav tm="0">
                                          <p:val>
                                            <p:strVal val="#ppt_y+0.31"/>
                                          </p:val>
                                        </p:tav>
                                        <p:tav tm="100000">
                                          <p:val>
                                            <p:strVal val="#ppt_y+0.31"/>
                                          </p:val>
                                        </p:tav>
                                      </p:tavLst>
                                    </p:anim>
                                    <p:anim calcmode="lin" valueType="num">
                                      <p:cBhvr>
                                        <p:cTn id="74" dur="600" decel="50000" fill="hold">
                                          <p:stCondLst>
                                            <p:cond delay="400"/>
                                          </p:stCondLst>
                                        </p:cTn>
                                        <p:tgtEl>
                                          <p:spTgt spid="12"/>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75" dur="600" decel="50000" fill="hold">
                                          <p:stCondLst>
                                            <p:cond delay="400"/>
                                          </p:stCondLst>
                                        </p:cTn>
                                        <p:tgtEl>
                                          <p:spTgt spid="12"/>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P spid="13" grpId="0"/>
      <p:bldP spid="1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BA31D-302F-239A-3BC2-52778F4B31B7}"/>
              </a:ext>
            </a:extLst>
          </p:cNvPr>
          <p:cNvSpPr>
            <a:spLocks noGrp="1"/>
          </p:cNvSpPr>
          <p:nvPr>
            <p:ph type="title"/>
          </p:nvPr>
        </p:nvSpPr>
        <p:spPr>
          <a:xfrm>
            <a:off x="1295400" y="544474"/>
            <a:ext cx="9601200" cy="1485900"/>
          </a:xfrm>
        </p:spPr>
        <p:txBody>
          <a:bodyPr>
            <a:normAutofit/>
          </a:bodyPr>
          <a:lstStyle/>
          <a:p>
            <a:pPr algn="ctr"/>
            <a:r>
              <a:rPr lang="en-US" sz="5400" b="1" u="sng" dirty="0">
                <a:latin typeface="Agency FB" panose="020B0503020202020204" pitchFamily="34" charset="77"/>
              </a:rPr>
              <a:t>Brakes Engagement Model </a:t>
            </a:r>
          </a:p>
        </p:txBody>
      </p:sp>
      <p:sp>
        <p:nvSpPr>
          <p:cNvPr id="3" name="Content Placeholder 2">
            <a:extLst>
              <a:ext uri="{FF2B5EF4-FFF2-40B4-BE49-F238E27FC236}">
                <a16:creationId xmlns:a16="http://schemas.microsoft.com/office/drawing/2014/main" id="{15954D78-77DE-D15C-5B80-297D737D301D}"/>
              </a:ext>
            </a:extLst>
          </p:cNvPr>
          <p:cNvSpPr>
            <a:spLocks noGrp="1"/>
          </p:cNvSpPr>
          <p:nvPr>
            <p:ph idx="1"/>
          </p:nvPr>
        </p:nvSpPr>
        <p:spPr>
          <a:xfrm>
            <a:off x="932317" y="1559183"/>
            <a:ext cx="10676518" cy="2249300"/>
          </a:xfrm>
        </p:spPr>
        <p:txBody>
          <a:bodyPr/>
          <a:lstStyle/>
          <a:p>
            <a:pPr marL="0" indent="0" algn="ctr">
              <a:buNone/>
            </a:pPr>
            <a:r>
              <a:rPr lang="en-US" dirty="0"/>
              <a:t>Was produced by Brakes in (2016-2019), Engagement strategy has been developed to further focused on how </a:t>
            </a:r>
            <a:r>
              <a:rPr lang="en-US" i="1" dirty="0"/>
              <a:t>“we can help people to help us”</a:t>
            </a:r>
            <a:endParaRPr lang="en-US" i="1" dirty="0">
              <a:highlight>
                <a:srgbClr val="FFFF00"/>
              </a:highlight>
            </a:endParaRPr>
          </a:p>
          <a:p>
            <a:pPr marL="0" indent="0" algn="ctr">
              <a:buNone/>
            </a:pPr>
            <a:r>
              <a:rPr lang="en-US" i="1" dirty="0"/>
              <a:t>Brakes engagement model consists of four segments: </a:t>
            </a:r>
          </a:p>
        </p:txBody>
      </p:sp>
      <p:pic>
        <p:nvPicPr>
          <p:cNvPr id="8" name="Picture 7" descr="A light bulb with a exclamation mark on it&#10;&#10;Description automatically generated">
            <a:extLst>
              <a:ext uri="{FF2B5EF4-FFF2-40B4-BE49-F238E27FC236}">
                <a16:creationId xmlns:a16="http://schemas.microsoft.com/office/drawing/2014/main" id="{A4108559-E502-CDE2-40CF-0410BCFF442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99043" y="3478805"/>
            <a:ext cx="2256585" cy="2753799"/>
          </a:xfrm>
          <a:prstGeom prst="rect">
            <a:avLst/>
          </a:prstGeom>
        </p:spPr>
      </p:pic>
      <p:sp>
        <p:nvSpPr>
          <p:cNvPr id="9" name="TextBox 8">
            <a:extLst>
              <a:ext uri="{FF2B5EF4-FFF2-40B4-BE49-F238E27FC236}">
                <a16:creationId xmlns:a16="http://schemas.microsoft.com/office/drawing/2014/main" id="{38D25488-A854-75F0-74D1-5574F191DDC7}"/>
              </a:ext>
            </a:extLst>
          </p:cNvPr>
          <p:cNvSpPr txBox="1"/>
          <p:nvPr/>
        </p:nvSpPr>
        <p:spPr>
          <a:xfrm>
            <a:off x="916440" y="6179859"/>
            <a:ext cx="2114458" cy="584775"/>
          </a:xfrm>
          <a:prstGeom prst="rect">
            <a:avLst/>
          </a:prstGeom>
          <a:noFill/>
        </p:spPr>
        <p:txBody>
          <a:bodyPr wrap="square" rtlCol="0">
            <a:spAutoFit/>
          </a:bodyPr>
          <a:lstStyle/>
          <a:p>
            <a:r>
              <a:rPr lang="en-US" sz="3200" b="1" dirty="0"/>
              <a:t>Inspire Me </a:t>
            </a:r>
          </a:p>
        </p:txBody>
      </p:sp>
      <p:pic>
        <p:nvPicPr>
          <p:cNvPr id="14" name="Picture 13" descr="A group of people with arrows&#10;&#10;Description automatically generated with low confidence">
            <a:extLst>
              <a:ext uri="{FF2B5EF4-FFF2-40B4-BE49-F238E27FC236}">
                <a16:creationId xmlns:a16="http://schemas.microsoft.com/office/drawing/2014/main" id="{E8F5632E-5FEE-60DB-61E6-95CFDB1F2D3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2713503" y="4054914"/>
            <a:ext cx="4036359" cy="2437961"/>
          </a:xfrm>
          <a:prstGeom prst="rect">
            <a:avLst/>
          </a:prstGeom>
        </p:spPr>
      </p:pic>
      <p:sp>
        <p:nvSpPr>
          <p:cNvPr id="16" name="TextBox 15">
            <a:extLst>
              <a:ext uri="{FF2B5EF4-FFF2-40B4-BE49-F238E27FC236}">
                <a16:creationId xmlns:a16="http://schemas.microsoft.com/office/drawing/2014/main" id="{2F2BB30B-A520-69E0-BF2C-7824615EDA2A}"/>
              </a:ext>
            </a:extLst>
          </p:cNvPr>
          <p:cNvSpPr txBox="1"/>
          <p:nvPr/>
        </p:nvSpPr>
        <p:spPr>
          <a:xfrm>
            <a:off x="3646435" y="6232604"/>
            <a:ext cx="2646368" cy="646331"/>
          </a:xfrm>
          <a:prstGeom prst="rect">
            <a:avLst/>
          </a:prstGeom>
          <a:noFill/>
        </p:spPr>
        <p:txBody>
          <a:bodyPr wrap="square" rtlCol="0">
            <a:spAutoFit/>
          </a:bodyPr>
          <a:lstStyle/>
          <a:p>
            <a:r>
              <a:rPr lang="en-US" sz="3600" dirty="0"/>
              <a:t>Engage Me </a:t>
            </a:r>
          </a:p>
        </p:txBody>
      </p:sp>
      <p:pic>
        <p:nvPicPr>
          <p:cNvPr id="22" name="Picture 21" descr="A picture containing circle, graphics, symbol, design&#10;&#10;Description automatically generated">
            <a:extLst>
              <a:ext uri="{FF2B5EF4-FFF2-40B4-BE49-F238E27FC236}">
                <a16:creationId xmlns:a16="http://schemas.microsoft.com/office/drawing/2014/main" id="{788FBA0E-1735-82C3-6801-4BA700273DFB}"/>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6801410" y="4008132"/>
            <a:ext cx="2165538" cy="2165538"/>
          </a:xfrm>
          <a:prstGeom prst="rect">
            <a:avLst/>
          </a:prstGeom>
        </p:spPr>
      </p:pic>
      <p:sp>
        <p:nvSpPr>
          <p:cNvPr id="23" name="TextBox 22">
            <a:extLst>
              <a:ext uri="{FF2B5EF4-FFF2-40B4-BE49-F238E27FC236}">
                <a16:creationId xmlns:a16="http://schemas.microsoft.com/office/drawing/2014/main" id="{5052149C-89AE-7230-0BA9-26030DD528BD}"/>
              </a:ext>
            </a:extLst>
          </p:cNvPr>
          <p:cNvSpPr txBox="1"/>
          <p:nvPr/>
        </p:nvSpPr>
        <p:spPr>
          <a:xfrm>
            <a:off x="6749864" y="6179859"/>
            <a:ext cx="1990268" cy="584775"/>
          </a:xfrm>
          <a:prstGeom prst="rect">
            <a:avLst/>
          </a:prstGeom>
          <a:noFill/>
        </p:spPr>
        <p:txBody>
          <a:bodyPr wrap="square" rtlCol="0">
            <a:spAutoFit/>
          </a:bodyPr>
          <a:lstStyle/>
          <a:p>
            <a:r>
              <a:rPr lang="en-US" sz="3200" b="1" dirty="0"/>
              <a:t>Inform Me </a:t>
            </a:r>
          </a:p>
        </p:txBody>
      </p:sp>
      <p:pic>
        <p:nvPicPr>
          <p:cNvPr id="25" name="Picture 24" descr="A picture containing text, finger, thumb, nail&#10;&#10;Description automatically generated">
            <a:extLst>
              <a:ext uri="{FF2B5EF4-FFF2-40B4-BE49-F238E27FC236}">
                <a16:creationId xmlns:a16="http://schemas.microsoft.com/office/drawing/2014/main" id="{3FA1E228-F732-A21B-E5AC-0E9CB5358FFA}"/>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9203028" y="4280409"/>
            <a:ext cx="2830607" cy="1887071"/>
          </a:xfrm>
          <a:prstGeom prst="rect">
            <a:avLst/>
          </a:prstGeom>
        </p:spPr>
      </p:pic>
      <p:sp>
        <p:nvSpPr>
          <p:cNvPr id="27" name="TextBox 26">
            <a:extLst>
              <a:ext uri="{FF2B5EF4-FFF2-40B4-BE49-F238E27FC236}">
                <a16:creationId xmlns:a16="http://schemas.microsoft.com/office/drawing/2014/main" id="{E7890BB2-5D29-6755-C7AC-71E7EF312CF3}"/>
              </a:ext>
            </a:extLst>
          </p:cNvPr>
          <p:cNvSpPr txBox="1"/>
          <p:nvPr/>
        </p:nvSpPr>
        <p:spPr>
          <a:xfrm>
            <a:off x="8915401" y="6118303"/>
            <a:ext cx="5386868" cy="646331"/>
          </a:xfrm>
          <a:prstGeom prst="rect">
            <a:avLst/>
          </a:prstGeom>
          <a:noFill/>
        </p:spPr>
        <p:txBody>
          <a:bodyPr wrap="square" rtlCol="0">
            <a:spAutoFit/>
          </a:bodyPr>
          <a:lstStyle/>
          <a:p>
            <a:r>
              <a:rPr lang="en-US" sz="3600" b="1" dirty="0"/>
              <a:t>Report ,Develop</a:t>
            </a:r>
          </a:p>
        </p:txBody>
      </p:sp>
    </p:spTree>
    <p:extLst>
      <p:ext uri="{BB962C8B-B14F-4D97-AF65-F5344CB8AC3E}">
        <p14:creationId xmlns:p14="http://schemas.microsoft.com/office/powerpoint/2010/main" val="2824202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p:cTn id="25" dur="1000" fill="hold"/>
                                        <p:tgtEl>
                                          <p:spTgt spid="8"/>
                                        </p:tgtEl>
                                        <p:attrNameLst>
                                          <p:attrName>ppt_w</p:attrName>
                                        </p:attrNameLst>
                                      </p:cBhvr>
                                      <p:tavLst>
                                        <p:tav tm="0">
                                          <p:val>
                                            <p:fltVal val="0"/>
                                          </p:val>
                                        </p:tav>
                                        <p:tav tm="100000">
                                          <p:val>
                                            <p:strVal val="#ppt_w"/>
                                          </p:val>
                                        </p:tav>
                                      </p:tavLst>
                                    </p:anim>
                                    <p:anim calcmode="lin" valueType="num">
                                      <p:cBhvr>
                                        <p:cTn id="26" dur="1000" fill="hold"/>
                                        <p:tgtEl>
                                          <p:spTgt spid="8"/>
                                        </p:tgtEl>
                                        <p:attrNameLst>
                                          <p:attrName>ppt_h</p:attrName>
                                        </p:attrNameLst>
                                      </p:cBhvr>
                                      <p:tavLst>
                                        <p:tav tm="0">
                                          <p:val>
                                            <p:fltVal val="0"/>
                                          </p:val>
                                        </p:tav>
                                        <p:tav tm="100000">
                                          <p:val>
                                            <p:strVal val="#ppt_h"/>
                                          </p:val>
                                        </p:tav>
                                      </p:tavLst>
                                    </p:anim>
                                    <p:anim calcmode="lin" valueType="num">
                                      <p:cBhvr>
                                        <p:cTn id="27" dur="1000" fill="hold"/>
                                        <p:tgtEl>
                                          <p:spTgt spid="8"/>
                                        </p:tgtEl>
                                        <p:attrNameLst>
                                          <p:attrName>style.rotation</p:attrName>
                                        </p:attrNameLst>
                                      </p:cBhvr>
                                      <p:tavLst>
                                        <p:tav tm="0">
                                          <p:val>
                                            <p:fltVal val="90"/>
                                          </p:val>
                                        </p:tav>
                                        <p:tav tm="100000">
                                          <p:val>
                                            <p:fltVal val="0"/>
                                          </p:val>
                                        </p:tav>
                                      </p:tavLst>
                                    </p:anim>
                                    <p:animEffect transition="in" filter="fade">
                                      <p:cBhvr>
                                        <p:cTn id="28" dur="10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additive="base">
                                        <p:cTn id="33" dur="500" fill="hold"/>
                                        <p:tgtEl>
                                          <p:spTgt spid="9"/>
                                        </p:tgtEl>
                                        <p:attrNameLst>
                                          <p:attrName>ppt_x</p:attrName>
                                        </p:attrNameLst>
                                      </p:cBhvr>
                                      <p:tavLst>
                                        <p:tav tm="0">
                                          <p:val>
                                            <p:strVal val="#ppt_x"/>
                                          </p:val>
                                        </p:tav>
                                        <p:tav tm="100000">
                                          <p:val>
                                            <p:strVal val="#ppt_x"/>
                                          </p:val>
                                        </p:tav>
                                      </p:tavLst>
                                    </p:anim>
                                    <p:anim calcmode="lin" valueType="num">
                                      <p:cBhvr additive="base">
                                        <p:cTn id="3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14"/>
                                        </p:tgtEl>
                                        <p:attrNameLst>
                                          <p:attrName>style.visibility</p:attrName>
                                        </p:attrNameLst>
                                      </p:cBhvr>
                                      <p:to>
                                        <p:strVal val="visible"/>
                                      </p:to>
                                    </p:set>
                                    <p:anim calcmode="lin" valueType="num">
                                      <p:cBhvr>
                                        <p:cTn id="39" dur="1000" fill="hold"/>
                                        <p:tgtEl>
                                          <p:spTgt spid="14"/>
                                        </p:tgtEl>
                                        <p:attrNameLst>
                                          <p:attrName>ppt_w</p:attrName>
                                        </p:attrNameLst>
                                      </p:cBhvr>
                                      <p:tavLst>
                                        <p:tav tm="0">
                                          <p:val>
                                            <p:fltVal val="0"/>
                                          </p:val>
                                        </p:tav>
                                        <p:tav tm="100000">
                                          <p:val>
                                            <p:strVal val="#ppt_w"/>
                                          </p:val>
                                        </p:tav>
                                      </p:tavLst>
                                    </p:anim>
                                    <p:anim calcmode="lin" valueType="num">
                                      <p:cBhvr>
                                        <p:cTn id="40" dur="1000" fill="hold"/>
                                        <p:tgtEl>
                                          <p:spTgt spid="14"/>
                                        </p:tgtEl>
                                        <p:attrNameLst>
                                          <p:attrName>ppt_h</p:attrName>
                                        </p:attrNameLst>
                                      </p:cBhvr>
                                      <p:tavLst>
                                        <p:tav tm="0">
                                          <p:val>
                                            <p:fltVal val="0"/>
                                          </p:val>
                                        </p:tav>
                                        <p:tav tm="100000">
                                          <p:val>
                                            <p:strVal val="#ppt_h"/>
                                          </p:val>
                                        </p:tav>
                                      </p:tavLst>
                                    </p:anim>
                                    <p:anim calcmode="lin" valueType="num">
                                      <p:cBhvr>
                                        <p:cTn id="41" dur="1000" fill="hold"/>
                                        <p:tgtEl>
                                          <p:spTgt spid="14"/>
                                        </p:tgtEl>
                                        <p:attrNameLst>
                                          <p:attrName>style.rotation</p:attrName>
                                        </p:attrNameLst>
                                      </p:cBhvr>
                                      <p:tavLst>
                                        <p:tav tm="0">
                                          <p:val>
                                            <p:fltVal val="90"/>
                                          </p:val>
                                        </p:tav>
                                        <p:tav tm="100000">
                                          <p:val>
                                            <p:fltVal val="0"/>
                                          </p:val>
                                        </p:tav>
                                      </p:tavLst>
                                    </p:anim>
                                    <p:animEffect transition="in" filter="fade">
                                      <p:cBhvr>
                                        <p:cTn id="42" dur="10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16"/>
                                        </p:tgtEl>
                                        <p:attrNameLst>
                                          <p:attrName>style.visibility</p:attrName>
                                        </p:attrNameLst>
                                      </p:cBhvr>
                                      <p:to>
                                        <p:strVal val="visible"/>
                                      </p:to>
                                    </p:set>
                                    <p:anim calcmode="lin" valueType="num">
                                      <p:cBhvr additive="base">
                                        <p:cTn id="47" dur="500" fill="hold"/>
                                        <p:tgtEl>
                                          <p:spTgt spid="16"/>
                                        </p:tgtEl>
                                        <p:attrNameLst>
                                          <p:attrName>ppt_x</p:attrName>
                                        </p:attrNameLst>
                                      </p:cBhvr>
                                      <p:tavLst>
                                        <p:tav tm="0">
                                          <p:val>
                                            <p:strVal val="#ppt_x"/>
                                          </p:val>
                                        </p:tav>
                                        <p:tav tm="100000">
                                          <p:val>
                                            <p:strVal val="#ppt_x"/>
                                          </p:val>
                                        </p:tav>
                                      </p:tavLst>
                                    </p:anim>
                                    <p:anim calcmode="lin" valueType="num">
                                      <p:cBhvr additive="base">
                                        <p:cTn id="48"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23"/>
                                        </p:tgtEl>
                                        <p:attrNameLst>
                                          <p:attrName>style.visibility</p:attrName>
                                        </p:attrNameLst>
                                      </p:cBhvr>
                                      <p:to>
                                        <p:strVal val="visible"/>
                                      </p:to>
                                    </p:set>
                                    <p:anim calcmode="lin" valueType="num">
                                      <p:cBhvr additive="base">
                                        <p:cTn id="53" dur="500" fill="hold"/>
                                        <p:tgtEl>
                                          <p:spTgt spid="23"/>
                                        </p:tgtEl>
                                        <p:attrNameLst>
                                          <p:attrName>ppt_x</p:attrName>
                                        </p:attrNameLst>
                                      </p:cBhvr>
                                      <p:tavLst>
                                        <p:tav tm="0">
                                          <p:val>
                                            <p:strVal val="#ppt_x"/>
                                          </p:val>
                                        </p:tav>
                                        <p:tav tm="100000">
                                          <p:val>
                                            <p:strVal val="#ppt_x"/>
                                          </p:val>
                                        </p:tav>
                                      </p:tavLst>
                                    </p:anim>
                                    <p:anim calcmode="lin" valueType="num">
                                      <p:cBhvr additive="base">
                                        <p:cTn id="54"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31" presetClass="entr" presetSubtype="0" fill="hold" nodeType="clickEffect">
                                  <p:stCondLst>
                                    <p:cond delay="0"/>
                                  </p:stCondLst>
                                  <p:childTnLst>
                                    <p:set>
                                      <p:cBhvr>
                                        <p:cTn id="58" dur="1" fill="hold">
                                          <p:stCondLst>
                                            <p:cond delay="0"/>
                                          </p:stCondLst>
                                        </p:cTn>
                                        <p:tgtEl>
                                          <p:spTgt spid="25"/>
                                        </p:tgtEl>
                                        <p:attrNameLst>
                                          <p:attrName>style.visibility</p:attrName>
                                        </p:attrNameLst>
                                      </p:cBhvr>
                                      <p:to>
                                        <p:strVal val="visible"/>
                                      </p:to>
                                    </p:set>
                                    <p:anim calcmode="lin" valueType="num">
                                      <p:cBhvr>
                                        <p:cTn id="59" dur="1000" fill="hold"/>
                                        <p:tgtEl>
                                          <p:spTgt spid="25"/>
                                        </p:tgtEl>
                                        <p:attrNameLst>
                                          <p:attrName>ppt_w</p:attrName>
                                        </p:attrNameLst>
                                      </p:cBhvr>
                                      <p:tavLst>
                                        <p:tav tm="0">
                                          <p:val>
                                            <p:fltVal val="0"/>
                                          </p:val>
                                        </p:tav>
                                        <p:tav tm="100000">
                                          <p:val>
                                            <p:strVal val="#ppt_w"/>
                                          </p:val>
                                        </p:tav>
                                      </p:tavLst>
                                    </p:anim>
                                    <p:anim calcmode="lin" valueType="num">
                                      <p:cBhvr>
                                        <p:cTn id="60" dur="1000" fill="hold"/>
                                        <p:tgtEl>
                                          <p:spTgt spid="25"/>
                                        </p:tgtEl>
                                        <p:attrNameLst>
                                          <p:attrName>ppt_h</p:attrName>
                                        </p:attrNameLst>
                                      </p:cBhvr>
                                      <p:tavLst>
                                        <p:tav tm="0">
                                          <p:val>
                                            <p:fltVal val="0"/>
                                          </p:val>
                                        </p:tav>
                                        <p:tav tm="100000">
                                          <p:val>
                                            <p:strVal val="#ppt_h"/>
                                          </p:val>
                                        </p:tav>
                                      </p:tavLst>
                                    </p:anim>
                                    <p:anim calcmode="lin" valueType="num">
                                      <p:cBhvr>
                                        <p:cTn id="61" dur="1000" fill="hold"/>
                                        <p:tgtEl>
                                          <p:spTgt spid="25"/>
                                        </p:tgtEl>
                                        <p:attrNameLst>
                                          <p:attrName>style.rotation</p:attrName>
                                        </p:attrNameLst>
                                      </p:cBhvr>
                                      <p:tavLst>
                                        <p:tav tm="0">
                                          <p:val>
                                            <p:fltVal val="90"/>
                                          </p:val>
                                        </p:tav>
                                        <p:tav tm="100000">
                                          <p:val>
                                            <p:fltVal val="0"/>
                                          </p:val>
                                        </p:tav>
                                      </p:tavLst>
                                    </p:anim>
                                    <p:animEffect transition="in" filter="fade">
                                      <p:cBhvr>
                                        <p:cTn id="62" dur="1000"/>
                                        <p:tgtEl>
                                          <p:spTgt spid="25"/>
                                        </p:tgtEl>
                                      </p:cBhvr>
                                    </p:animEffect>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27"/>
                                        </p:tgtEl>
                                        <p:attrNameLst>
                                          <p:attrName>style.visibility</p:attrName>
                                        </p:attrNameLst>
                                      </p:cBhvr>
                                      <p:to>
                                        <p:strVal val="visible"/>
                                      </p:to>
                                    </p:set>
                                    <p:anim calcmode="lin" valueType="num">
                                      <p:cBhvr additive="base">
                                        <p:cTn id="67" dur="500" fill="hold"/>
                                        <p:tgtEl>
                                          <p:spTgt spid="27"/>
                                        </p:tgtEl>
                                        <p:attrNameLst>
                                          <p:attrName>ppt_x</p:attrName>
                                        </p:attrNameLst>
                                      </p:cBhvr>
                                      <p:tavLst>
                                        <p:tav tm="0">
                                          <p:val>
                                            <p:strVal val="#ppt_x"/>
                                          </p:val>
                                        </p:tav>
                                        <p:tav tm="100000">
                                          <p:val>
                                            <p:strVal val="#ppt_x"/>
                                          </p:val>
                                        </p:tav>
                                      </p:tavLst>
                                    </p:anim>
                                    <p:anim calcmode="lin" valueType="num">
                                      <p:cBhvr additive="base">
                                        <p:cTn id="68"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31" presetClass="entr" presetSubtype="0" fill="hold" nodeType="clickEffect">
                                  <p:stCondLst>
                                    <p:cond delay="0"/>
                                  </p:stCondLst>
                                  <p:childTnLst>
                                    <p:set>
                                      <p:cBhvr>
                                        <p:cTn id="72" dur="1" fill="hold">
                                          <p:stCondLst>
                                            <p:cond delay="0"/>
                                          </p:stCondLst>
                                        </p:cTn>
                                        <p:tgtEl>
                                          <p:spTgt spid="22"/>
                                        </p:tgtEl>
                                        <p:attrNameLst>
                                          <p:attrName>style.visibility</p:attrName>
                                        </p:attrNameLst>
                                      </p:cBhvr>
                                      <p:to>
                                        <p:strVal val="visible"/>
                                      </p:to>
                                    </p:set>
                                    <p:anim calcmode="lin" valueType="num">
                                      <p:cBhvr>
                                        <p:cTn id="73" dur="1000" fill="hold"/>
                                        <p:tgtEl>
                                          <p:spTgt spid="22"/>
                                        </p:tgtEl>
                                        <p:attrNameLst>
                                          <p:attrName>ppt_w</p:attrName>
                                        </p:attrNameLst>
                                      </p:cBhvr>
                                      <p:tavLst>
                                        <p:tav tm="0">
                                          <p:val>
                                            <p:fltVal val="0"/>
                                          </p:val>
                                        </p:tav>
                                        <p:tav tm="100000">
                                          <p:val>
                                            <p:strVal val="#ppt_w"/>
                                          </p:val>
                                        </p:tav>
                                      </p:tavLst>
                                    </p:anim>
                                    <p:anim calcmode="lin" valueType="num">
                                      <p:cBhvr>
                                        <p:cTn id="74" dur="1000" fill="hold"/>
                                        <p:tgtEl>
                                          <p:spTgt spid="22"/>
                                        </p:tgtEl>
                                        <p:attrNameLst>
                                          <p:attrName>ppt_h</p:attrName>
                                        </p:attrNameLst>
                                      </p:cBhvr>
                                      <p:tavLst>
                                        <p:tav tm="0">
                                          <p:val>
                                            <p:fltVal val="0"/>
                                          </p:val>
                                        </p:tav>
                                        <p:tav tm="100000">
                                          <p:val>
                                            <p:strVal val="#ppt_h"/>
                                          </p:val>
                                        </p:tav>
                                      </p:tavLst>
                                    </p:anim>
                                    <p:anim calcmode="lin" valueType="num">
                                      <p:cBhvr>
                                        <p:cTn id="75" dur="1000" fill="hold"/>
                                        <p:tgtEl>
                                          <p:spTgt spid="22"/>
                                        </p:tgtEl>
                                        <p:attrNameLst>
                                          <p:attrName>style.rotation</p:attrName>
                                        </p:attrNameLst>
                                      </p:cBhvr>
                                      <p:tavLst>
                                        <p:tav tm="0">
                                          <p:val>
                                            <p:fltVal val="90"/>
                                          </p:val>
                                        </p:tav>
                                        <p:tav tm="100000">
                                          <p:val>
                                            <p:fltVal val="0"/>
                                          </p:val>
                                        </p:tav>
                                      </p:tavLst>
                                    </p:anim>
                                    <p:animEffect transition="in" filter="fade">
                                      <p:cBhvr>
                                        <p:cTn id="76"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9" grpId="0"/>
      <p:bldP spid="16" grpId="0"/>
      <p:bldP spid="23" grpId="0"/>
      <p:bldP spid="2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91A1E-C4AF-B9FD-0BF1-337693FD00EE}"/>
              </a:ext>
            </a:extLst>
          </p:cNvPr>
          <p:cNvSpPr>
            <a:spLocks noGrp="1"/>
          </p:cNvSpPr>
          <p:nvPr>
            <p:ph type="title"/>
          </p:nvPr>
        </p:nvSpPr>
        <p:spPr>
          <a:xfrm>
            <a:off x="1449231" y="274053"/>
            <a:ext cx="9601200" cy="1485900"/>
          </a:xfrm>
        </p:spPr>
        <p:txBody>
          <a:bodyPr>
            <a:normAutofit/>
          </a:bodyPr>
          <a:lstStyle/>
          <a:p>
            <a:pPr algn="ctr"/>
            <a:r>
              <a:rPr lang="en-US" sz="5400" b="1" u="sng" dirty="0">
                <a:latin typeface="Agency FB" panose="020B0503020202020204" pitchFamily="34" charset="77"/>
              </a:rPr>
              <a:t>BBC Article</a:t>
            </a:r>
          </a:p>
        </p:txBody>
      </p:sp>
      <p:pic>
        <p:nvPicPr>
          <p:cNvPr id="5" name="Content Placeholder 4" descr="A person smiling at the camera&#10;&#10;Description automatically generated with low confidence">
            <a:extLst>
              <a:ext uri="{FF2B5EF4-FFF2-40B4-BE49-F238E27FC236}">
                <a16:creationId xmlns:a16="http://schemas.microsoft.com/office/drawing/2014/main" id="{7602D561-5A31-E8D0-58A9-840A75B6C639}"/>
              </a:ext>
            </a:extLst>
          </p:cNvPr>
          <p:cNvPicPr>
            <a:picLocks noGrp="1" noChangeAspect="1"/>
          </p:cNvPicPr>
          <p:nvPr>
            <p:ph idx="1"/>
          </p:nvPr>
        </p:nvPicPr>
        <p:blipFill rotWithShape="1">
          <a:blip r:embed="rId3"/>
          <a:srcRect t="9456" r="33103"/>
          <a:stretch/>
        </p:blipFill>
        <p:spPr>
          <a:xfrm>
            <a:off x="902404" y="1857687"/>
            <a:ext cx="4481171" cy="4237631"/>
          </a:xfrm>
        </p:spPr>
      </p:pic>
      <p:sp>
        <p:nvSpPr>
          <p:cNvPr id="7" name="TextBox 6">
            <a:extLst>
              <a:ext uri="{FF2B5EF4-FFF2-40B4-BE49-F238E27FC236}">
                <a16:creationId xmlns:a16="http://schemas.microsoft.com/office/drawing/2014/main" id="{08EBCAA9-EDB0-CEBD-0EAE-CA616BCADEE6}"/>
              </a:ext>
            </a:extLst>
          </p:cNvPr>
          <p:cNvSpPr txBox="1"/>
          <p:nvPr/>
        </p:nvSpPr>
        <p:spPr>
          <a:xfrm>
            <a:off x="6572919" y="1708315"/>
            <a:ext cx="4477512" cy="369332"/>
          </a:xfrm>
          <a:prstGeom prst="rect">
            <a:avLst/>
          </a:prstGeom>
          <a:noFill/>
        </p:spPr>
        <p:txBody>
          <a:bodyPr wrap="square" rtlCol="0">
            <a:spAutoFit/>
          </a:bodyPr>
          <a:lstStyle/>
          <a:p>
            <a:pPr algn="ctr"/>
            <a:r>
              <a:rPr lang="en-US" b="1" u="sng" dirty="0"/>
              <a:t>BBC 4 KEY STRATEGIC PRIORITIES</a:t>
            </a:r>
          </a:p>
        </p:txBody>
      </p:sp>
      <p:sp>
        <p:nvSpPr>
          <p:cNvPr id="8" name="TextBox 7">
            <a:extLst>
              <a:ext uri="{FF2B5EF4-FFF2-40B4-BE49-F238E27FC236}">
                <a16:creationId xmlns:a16="http://schemas.microsoft.com/office/drawing/2014/main" id="{174426B2-4284-E8CF-FA95-A0522EE4CFAB}"/>
              </a:ext>
            </a:extLst>
          </p:cNvPr>
          <p:cNvSpPr txBox="1"/>
          <p:nvPr/>
        </p:nvSpPr>
        <p:spPr>
          <a:xfrm>
            <a:off x="5733094" y="2376392"/>
            <a:ext cx="6449568" cy="2031325"/>
          </a:xfrm>
          <a:prstGeom prst="rect">
            <a:avLst/>
          </a:prstGeom>
          <a:noFill/>
        </p:spPr>
        <p:txBody>
          <a:bodyPr wrap="square" rtlCol="0">
            <a:spAutoFit/>
          </a:bodyPr>
          <a:lstStyle/>
          <a:p>
            <a:pPr marL="285750" indent="-285750" algn="ctr">
              <a:buFont typeface="Arial" panose="020B0604020202020204" pitchFamily="34" charset="0"/>
              <a:buChar char="•"/>
            </a:pPr>
            <a:r>
              <a:rPr lang="en-US" dirty="0"/>
              <a:t>Simple, Efficient and Effective Organization deign model</a:t>
            </a:r>
          </a:p>
          <a:p>
            <a:pPr algn="ctr"/>
            <a:endParaRPr lang="en-US" dirty="0"/>
          </a:p>
          <a:p>
            <a:pPr marL="285750" indent="-285750" algn="ctr">
              <a:buFont typeface="Arial" panose="020B0604020202020204" pitchFamily="34" charset="0"/>
              <a:buChar char="•"/>
            </a:pPr>
            <a:r>
              <a:rPr lang="en-US" dirty="0"/>
              <a:t>Attract, Develop and Retain Talented people</a:t>
            </a:r>
          </a:p>
          <a:p>
            <a:pPr marL="285750" indent="-285750" algn="ctr">
              <a:buFont typeface="Arial" panose="020B0604020202020204" pitchFamily="34" charset="0"/>
              <a:buChar char="•"/>
            </a:pPr>
            <a:endParaRPr lang="en-US" dirty="0"/>
          </a:p>
          <a:p>
            <a:pPr marL="285750" indent="-285750" algn="ctr">
              <a:buFont typeface="Arial" panose="020B0604020202020204" pitchFamily="34" charset="0"/>
              <a:buChar char="•"/>
            </a:pPr>
            <a:r>
              <a:rPr lang="en-US" dirty="0"/>
              <a:t>Providing and Engaging culture (A GREAT PLACE TO WORK)</a:t>
            </a:r>
          </a:p>
          <a:p>
            <a:pPr marL="285750" indent="-285750" algn="ctr">
              <a:buFont typeface="Arial" panose="020B0604020202020204" pitchFamily="34" charset="0"/>
              <a:buChar char="•"/>
            </a:pPr>
            <a:endParaRPr lang="en-US" dirty="0"/>
          </a:p>
          <a:p>
            <a:pPr marL="285750" indent="-285750" algn="ctr">
              <a:buFont typeface="Arial" panose="020B0604020202020204" pitchFamily="34" charset="0"/>
              <a:buChar char="•"/>
            </a:pPr>
            <a:r>
              <a:rPr lang="en-US" dirty="0"/>
              <a:t>HR system  effective and easy to use</a:t>
            </a:r>
          </a:p>
        </p:txBody>
      </p:sp>
      <p:sp>
        <p:nvSpPr>
          <p:cNvPr id="9" name="TextBox 8">
            <a:extLst>
              <a:ext uri="{FF2B5EF4-FFF2-40B4-BE49-F238E27FC236}">
                <a16:creationId xmlns:a16="http://schemas.microsoft.com/office/drawing/2014/main" id="{80869E0E-2532-80FC-045B-1EA16F334943}"/>
              </a:ext>
            </a:extLst>
          </p:cNvPr>
          <p:cNvSpPr txBox="1"/>
          <p:nvPr/>
        </p:nvSpPr>
        <p:spPr>
          <a:xfrm>
            <a:off x="5733094" y="4549676"/>
            <a:ext cx="6157163" cy="2308324"/>
          </a:xfrm>
          <a:prstGeom prst="rect">
            <a:avLst/>
          </a:prstGeom>
          <a:noFill/>
        </p:spPr>
        <p:txBody>
          <a:bodyPr wrap="square" rtlCol="0">
            <a:spAutoFit/>
          </a:bodyPr>
          <a:lstStyle/>
          <a:p>
            <a:pPr algn="ctr"/>
            <a:r>
              <a:rPr lang="en-US" b="1" u="sng" dirty="0"/>
              <a:t>HRM OVERALL IMPACT ON BBC</a:t>
            </a:r>
          </a:p>
          <a:p>
            <a:endParaRPr lang="en-US" dirty="0"/>
          </a:p>
          <a:p>
            <a:pPr marL="285750" indent="-285750" algn="ctr">
              <a:buFont typeface="Arial" panose="020B0604020202020204" pitchFamily="34" charset="0"/>
              <a:buChar char="•"/>
            </a:pPr>
            <a:r>
              <a:rPr lang="en-US" dirty="0"/>
              <a:t>In 2017 HR department reduced cost by 30%</a:t>
            </a:r>
          </a:p>
          <a:p>
            <a:pPr marL="285750" indent="-285750" algn="ctr">
              <a:buFont typeface="Arial" panose="020B0604020202020204" pitchFamily="34" charset="0"/>
              <a:buChar char="•"/>
            </a:pPr>
            <a:endParaRPr lang="en-US" dirty="0"/>
          </a:p>
          <a:p>
            <a:pPr marL="285750" indent="-285750" algn="ctr">
              <a:buFont typeface="Arial" panose="020B0604020202020204" pitchFamily="34" charset="0"/>
              <a:buChar char="•"/>
            </a:pPr>
            <a:r>
              <a:rPr lang="en-US" dirty="0"/>
              <a:t>60% of HR teams are new hires</a:t>
            </a:r>
          </a:p>
          <a:p>
            <a:pPr marL="285750" indent="-285750" algn="ctr">
              <a:buFont typeface="Arial" panose="020B0604020202020204" pitchFamily="34" charset="0"/>
              <a:buChar char="•"/>
            </a:pPr>
            <a:endParaRPr lang="en-US" dirty="0"/>
          </a:p>
          <a:p>
            <a:pPr marL="285750" indent="-285750" algn="ctr">
              <a:buFont typeface="Arial" panose="020B0604020202020204" pitchFamily="34" charset="0"/>
              <a:buChar char="•"/>
            </a:pPr>
            <a:r>
              <a:rPr lang="en-US" dirty="0"/>
              <a:t>Outsource manager advise and guidance</a:t>
            </a:r>
          </a:p>
          <a:p>
            <a:endParaRPr lang="en-US" dirty="0"/>
          </a:p>
        </p:txBody>
      </p:sp>
      <p:sp>
        <p:nvSpPr>
          <p:cNvPr id="10" name="TextBox 9">
            <a:extLst>
              <a:ext uri="{FF2B5EF4-FFF2-40B4-BE49-F238E27FC236}">
                <a16:creationId xmlns:a16="http://schemas.microsoft.com/office/drawing/2014/main" id="{D73D5988-9FB2-2775-7752-74B4DAA6742B}"/>
              </a:ext>
            </a:extLst>
          </p:cNvPr>
          <p:cNvSpPr txBox="1"/>
          <p:nvPr/>
        </p:nvSpPr>
        <p:spPr>
          <a:xfrm>
            <a:off x="902404" y="6085330"/>
            <a:ext cx="2955540" cy="215444"/>
          </a:xfrm>
          <a:prstGeom prst="rect">
            <a:avLst/>
          </a:prstGeom>
          <a:noFill/>
        </p:spPr>
        <p:txBody>
          <a:bodyPr wrap="square" rtlCol="0">
            <a:spAutoFit/>
          </a:bodyPr>
          <a:lstStyle/>
          <a:p>
            <a:pPr algn="l"/>
            <a:r>
              <a:rPr lang="en-GB" sz="800" b="0" i="1" u="none" strike="noStrike" dirty="0">
                <a:solidFill>
                  <a:srgbClr val="000000"/>
                </a:solidFill>
                <a:effectLst/>
              </a:rPr>
              <a:t>The journey of HR’s influence at the BBC</a:t>
            </a:r>
            <a:r>
              <a:rPr lang="en-GB" sz="800" b="0" i="0" u="none" strike="noStrike" dirty="0">
                <a:solidFill>
                  <a:srgbClr val="000000"/>
                </a:solidFill>
                <a:effectLst/>
              </a:rPr>
              <a:t> (no date) </a:t>
            </a:r>
            <a:r>
              <a:rPr lang="en-GB" sz="800" b="0" i="1" u="none" strike="noStrike" dirty="0">
                <a:solidFill>
                  <a:srgbClr val="000000"/>
                </a:solidFill>
                <a:effectLst/>
              </a:rPr>
              <a:t>HR Magazine</a:t>
            </a:r>
            <a:endParaRPr lang="en-GB" sz="800" b="0" i="0" u="none" strike="noStrike" dirty="0">
              <a:solidFill>
                <a:srgbClr val="000000"/>
              </a:solidFill>
              <a:effectLst/>
            </a:endParaRPr>
          </a:p>
        </p:txBody>
      </p:sp>
    </p:spTree>
    <p:extLst>
      <p:ext uri="{BB962C8B-B14F-4D97-AF65-F5344CB8AC3E}">
        <p14:creationId xmlns:p14="http://schemas.microsoft.com/office/powerpoint/2010/main" val="59811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500" fill="hold"/>
                                        <p:tgtEl>
                                          <p:spTgt spid="10"/>
                                        </p:tgtEl>
                                        <p:attrNameLst>
                                          <p:attrName>ppt_x</p:attrName>
                                        </p:attrNameLst>
                                      </p:cBhvr>
                                      <p:tavLst>
                                        <p:tav tm="0">
                                          <p:val>
                                            <p:strVal val="#ppt_x"/>
                                          </p:val>
                                        </p:tav>
                                        <p:tav tm="100000">
                                          <p:val>
                                            <p:strVal val="#ppt_x"/>
                                          </p:val>
                                        </p:tav>
                                      </p:tavLst>
                                    </p:anim>
                                    <p:anim calcmode="lin" valueType="num">
                                      <p:cBhvr additive="base">
                                        <p:cTn id="2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 calcmode="lin" valueType="num">
                                      <p:cBhvr additive="base">
                                        <p:cTn id="33" dur="500" fill="hold"/>
                                        <p:tgtEl>
                                          <p:spTgt spid="8"/>
                                        </p:tgtEl>
                                        <p:attrNameLst>
                                          <p:attrName>ppt_x</p:attrName>
                                        </p:attrNameLst>
                                      </p:cBhvr>
                                      <p:tavLst>
                                        <p:tav tm="0">
                                          <p:val>
                                            <p:strVal val="#ppt_x"/>
                                          </p:val>
                                        </p:tav>
                                        <p:tav tm="100000">
                                          <p:val>
                                            <p:strVal val="#ppt_x"/>
                                          </p:val>
                                        </p:tav>
                                      </p:tavLst>
                                    </p:anim>
                                    <p:anim calcmode="lin" valueType="num">
                                      <p:cBhvr additive="base">
                                        <p:cTn id="3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additive="base">
                                        <p:cTn id="39" dur="500" fill="hold"/>
                                        <p:tgtEl>
                                          <p:spTgt spid="9"/>
                                        </p:tgtEl>
                                        <p:attrNameLst>
                                          <p:attrName>ppt_x</p:attrName>
                                        </p:attrNameLst>
                                      </p:cBhvr>
                                      <p:tavLst>
                                        <p:tav tm="0">
                                          <p:val>
                                            <p:strVal val="#ppt_x"/>
                                          </p:val>
                                        </p:tav>
                                        <p:tav tm="100000">
                                          <p:val>
                                            <p:strVal val="#ppt_x"/>
                                          </p:val>
                                        </p:tav>
                                      </p:tavLst>
                                    </p:anim>
                                    <p:anim calcmode="lin" valueType="num">
                                      <p:cBhvr additive="base">
                                        <p:cTn id="4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P spid="9"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B67F1-DF77-2FD7-0E1B-0ED23994921B}"/>
              </a:ext>
            </a:extLst>
          </p:cNvPr>
          <p:cNvSpPr>
            <a:spLocks noGrp="1"/>
          </p:cNvSpPr>
          <p:nvPr>
            <p:ph type="title"/>
          </p:nvPr>
        </p:nvSpPr>
        <p:spPr>
          <a:xfrm>
            <a:off x="1607130" y="166894"/>
            <a:ext cx="9601200" cy="1485900"/>
          </a:xfrm>
        </p:spPr>
        <p:txBody>
          <a:bodyPr>
            <a:normAutofit/>
          </a:bodyPr>
          <a:lstStyle/>
          <a:p>
            <a:pPr algn="ctr"/>
            <a:r>
              <a:rPr lang="en-US" sz="5400" b="1" u="sng" dirty="0">
                <a:latin typeface="Agency FB" panose="020B0503020202020204" pitchFamily="34" charset="77"/>
              </a:rPr>
              <a:t>RESOURSE BASED THEORY</a:t>
            </a:r>
          </a:p>
        </p:txBody>
      </p:sp>
      <p:sp>
        <p:nvSpPr>
          <p:cNvPr id="3" name="Content Placeholder 2">
            <a:extLst>
              <a:ext uri="{FF2B5EF4-FFF2-40B4-BE49-F238E27FC236}">
                <a16:creationId xmlns:a16="http://schemas.microsoft.com/office/drawing/2014/main" id="{C7040F35-3AA0-6677-7E6C-216499C85659}"/>
              </a:ext>
            </a:extLst>
          </p:cNvPr>
          <p:cNvSpPr>
            <a:spLocks noGrp="1"/>
          </p:cNvSpPr>
          <p:nvPr>
            <p:ph idx="1"/>
          </p:nvPr>
        </p:nvSpPr>
        <p:spPr>
          <a:xfrm>
            <a:off x="7135098" y="956713"/>
            <a:ext cx="4966851" cy="3943358"/>
          </a:xfrm>
        </p:spPr>
        <p:txBody>
          <a:bodyPr>
            <a:normAutofit/>
          </a:bodyPr>
          <a:lstStyle/>
          <a:p>
            <a:pPr marL="0" indent="0">
              <a:buNone/>
            </a:pPr>
            <a:endParaRPr lang="en-US" dirty="0"/>
          </a:p>
          <a:p>
            <a:pPr marL="0" indent="0">
              <a:buNone/>
            </a:pPr>
            <a:r>
              <a:rPr lang="en-US" dirty="0"/>
              <a:t>According to resource-based theory, having strategic resources offers an </a:t>
            </a:r>
            <a:r>
              <a:rPr lang="en-US" dirty="0" err="1"/>
              <a:t>organisation</a:t>
            </a:r>
            <a:r>
              <a:rPr lang="en-US" dirty="0"/>
              <a:t> with an ideal chance to establish a competitive edge.</a:t>
            </a:r>
          </a:p>
          <a:p>
            <a:pPr marL="0" indent="0">
              <a:buNone/>
            </a:pPr>
            <a:r>
              <a:rPr lang="en-US" dirty="0"/>
              <a:t>A strategic resource is an asset that is valuable, uncommon, difficult to duplicate, and non-replaceable.</a:t>
            </a:r>
          </a:p>
          <a:p>
            <a:pPr marL="0" indent="0">
              <a:buNone/>
            </a:pPr>
            <a:r>
              <a:rPr lang="en-US" u="sng" dirty="0"/>
              <a:t>BRAKES  EXAMPLE  - </a:t>
            </a:r>
            <a:r>
              <a:rPr lang="en-US" dirty="0"/>
              <a:t>linking resource-based view theory and its impact.</a:t>
            </a:r>
          </a:p>
          <a:p>
            <a:pPr marL="0" indent="0">
              <a:buNone/>
            </a:pPr>
            <a:endParaRPr lang="en-US" dirty="0"/>
          </a:p>
        </p:txBody>
      </p:sp>
      <p:sp>
        <p:nvSpPr>
          <p:cNvPr id="4" name="Rounded Rectangle 3">
            <a:extLst>
              <a:ext uri="{FF2B5EF4-FFF2-40B4-BE49-F238E27FC236}">
                <a16:creationId xmlns:a16="http://schemas.microsoft.com/office/drawing/2014/main" id="{EAF262E9-62A6-F00F-FB9B-47FFEE031DBC}"/>
              </a:ext>
            </a:extLst>
          </p:cNvPr>
          <p:cNvSpPr/>
          <p:nvPr/>
        </p:nvSpPr>
        <p:spPr>
          <a:xfrm>
            <a:off x="893617" y="899461"/>
            <a:ext cx="2618509" cy="1205346"/>
          </a:xfrm>
          <a:prstGeom prst="roundRect">
            <a:avLst/>
          </a:prstGeom>
          <a:solidFill>
            <a:srgbClr val="FFC000"/>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US" dirty="0"/>
              <a:t>Brakes employs (recruitment and selection)f</a:t>
            </a:r>
          </a:p>
        </p:txBody>
      </p:sp>
      <p:sp>
        <p:nvSpPr>
          <p:cNvPr id="5" name="Rounded Rectangle 4">
            <a:extLst>
              <a:ext uri="{FF2B5EF4-FFF2-40B4-BE49-F238E27FC236}">
                <a16:creationId xmlns:a16="http://schemas.microsoft.com/office/drawing/2014/main" id="{89189C51-2648-9122-9B11-6FFE4FD5D0EE}"/>
              </a:ext>
            </a:extLst>
          </p:cNvPr>
          <p:cNvSpPr/>
          <p:nvPr/>
        </p:nvSpPr>
        <p:spPr>
          <a:xfrm>
            <a:off x="2438399" y="2571095"/>
            <a:ext cx="2618509" cy="1205346"/>
          </a:xfrm>
          <a:prstGeom prst="roundRect">
            <a:avLst/>
          </a:prstGeom>
          <a:solidFill>
            <a:srgbClr val="92D050"/>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US" dirty="0"/>
              <a:t>Employees are trained  (changing gear </a:t>
            </a:r>
            <a:r>
              <a:rPr lang="en-US" dirty="0" err="1"/>
              <a:t>programme</a:t>
            </a:r>
            <a:r>
              <a:rPr lang="en-US" dirty="0"/>
              <a:t>)</a:t>
            </a:r>
          </a:p>
        </p:txBody>
      </p:sp>
      <p:sp>
        <p:nvSpPr>
          <p:cNvPr id="6" name="Rounded Rectangle 5">
            <a:extLst>
              <a:ext uri="{FF2B5EF4-FFF2-40B4-BE49-F238E27FC236}">
                <a16:creationId xmlns:a16="http://schemas.microsoft.com/office/drawing/2014/main" id="{040E521A-683C-2F83-81A7-517E267FFB56}"/>
              </a:ext>
            </a:extLst>
          </p:cNvPr>
          <p:cNvSpPr/>
          <p:nvPr/>
        </p:nvSpPr>
        <p:spPr>
          <a:xfrm>
            <a:off x="3695700" y="4242729"/>
            <a:ext cx="2618509" cy="1205346"/>
          </a:xfrm>
          <a:prstGeom prst="roundRect">
            <a:avLst/>
          </a:prstGeom>
          <a:solidFill>
            <a:srgbClr val="0070C0"/>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600" dirty="0"/>
              <a:t>Employees are deployed on field/sense of Ownership and inclusion</a:t>
            </a:r>
          </a:p>
        </p:txBody>
      </p:sp>
      <p:sp>
        <p:nvSpPr>
          <p:cNvPr id="7" name="Rounded Rectangle 6">
            <a:extLst>
              <a:ext uri="{FF2B5EF4-FFF2-40B4-BE49-F238E27FC236}">
                <a16:creationId xmlns:a16="http://schemas.microsoft.com/office/drawing/2014/main" id="{868D1268-CE68-4E89-751F-DEC444BC3C86}"/>
              </a:ext>
            </a:extLst>
          </p:cNvPr>
          <p:cNvSpPr/>
          <p:nvPr/>
        </p:nvSpPr>
        <p:spPr>
          <a:xfrm>
            <a:off x="6497783" y="5541814"/>
            <a:ext cx="2618509" cy="1205346"/>
          </a:xfrm>
          <a:prstGeom prst="roundRect">
            <a:avLst/>
          </a:prstGeom>
          <a:solidFill>
            <a:schemeClr val="accent6">
              <a:lumMod val="75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US" dirty="0"/>
              <a:t>Organization retains staff, I increase  profit, due to quality of service </a:t>
            </a:r>
          </a:p>
        </p:txBody>
      </p:sp>
      <p:cxnSp>
        <p:nvCxnSpPr>
          <p:cNvPr id="9" name="Curved Connector 8">
            <a:extLst>
              <a:ext uri="{FF2B5EF4-FFF2-40B4-BE49-F238E27FC236}">
                <a16:creationId xmlns:a16="http://schemas.microsoft.com/office/drawing/2014/main" id="{6C03AC35-3BCC-0DBD-4C3B-772C797FEF57}"/>
              </a:ext>
            </a:extLst>
          </p:cNvPr>
          <p:cNvCxnSpPr>
            <a:cxnSpLocks/>
          </p:cNvCxnSpPr>
          <p:nvPr/>
        </p:nvCxnSpPr>
        <p:spPr>
          <a:xfrm rot="16200000" flipH="1">
            <a:off x="1430803" y="2159464"/>
            <a:ext cx="908558" cy="871106"/>
          </a:xfrm>
          <a:prstGeom prst="curvedConnector2">
            <a:avLst/>
          </a:prstGeom>
          <a:ln>
            <a:tailEnd type="triangle"/>
          </a:ln>
        </p:spPr>
        <p:style>
          <a:lnRef idx="2">
            <a:schemeClr val="accent3"/>
          </a:lnRef>
          <a:fillRef idx="0">
            <a:schemeClr val="accent3"/>
          </a:fillRef>
          <a:effectRef idx="1">
            <a:schemeClr val="accent3"/>
          </a:effectRef>
          <a:fontRef idx="minor">
            <a:schemeClr val="tx1"/>
          </a:fontRef>
        </p:style>
      </p:cxnSp>
      <p:cxnSp>
        <p:nvCxnSpPr>
          <p:cNvPr id="11" name="Curved Connector 10">
            <a:extLst>
              <a:ext uri="{FF2B5EF4-FFF2-40B4-BE49-F238E27FC236}">
                <a16:creationId xmlns:a16="http://schemas.microsoft.com/office/drawing/2014/main" id="{145B9EB3-9652-5443-BD55-D528B90B636F}"/>
              </a:ext>
            </a:extLst>
          </p:cNvPr>
          <p:cNvCxnSpPr>
            <a:cxnSpLocks/>
          </p:cNvCxnSpPr>
          <p:nvPr/>
        </p:nvCxnSpPr>
        <p:spPr>
          <a:xfrm>
            <a:off x="5174672" y="3173769"/>
            <a:ext cx="519546" cy="908557"/>
          </a:xfrm>
          <a:prstGeom prst="curvedConnector2">
            <a:avLst/>
          </a:prstGeom>
          <a:ln>
            <a:tailEnd type="triangle"/>
          </a:ln>
        </p:spPr>
        <p:style>
          <a:lnRef idx="2">
            <a:schemeClr val="accent3"/>
          </a:lnRef>
          <a:fillRef idx="0">
            <a:schemeClr val="accent3"/>
          </a:fillRef>
          <a:effectRef idx="1">
            <a:schemeClr val="accent3"/>
          </a:effectRef>
          <a:fontRef idx="minor">
            <a:schemeClr val="tx1"/>
          </a:fontRef>
        </p:style>
      </p:cxnSp>
      <p:cxnSp>
        <p:nvCxnSpPr>
          <p:cNvPr id="13" name="Curved Connector 12">
            <a:extLst>
              <a:ext uri="{FF2B5EF4-FFF2-40B4-BE49-F238E27FC236}">
                <a16:creationId xmlns:a16="http://schemas.microsoft.com/office/drawing/2014/main" id="{40A0D6D5-F4A1-A251-0FC4-98603CCC3E09}"/>
              </a:ext>
            </a:extLst>
          </p:cNvPr>
          <p:cNvCxnSpPr>
            <a:cxnSpLocks/>
          </p:cNvCxnSpPr>
          <p:nvPr/>
        </p:nvCxnSpPr>
        <p:spPr>
          <a:xfrm rot="16200000" flipH="1">
            <a:off x="5607951" y="5560540"/>
            <a:ext cx="908558" cy="871106"/>
          </a:xfrm>
          <a:prstGeom prst="curvedConnector2">
            <a:avLst/>
          </a:prstGeom>
          <a:ln>
            <a:tailEnd type="triangle"/>
          </a:ln>
        </p:spPr>
        <p:style>
          <a:lnRef idx="2">
            <a:schemeClr val="accent3"/>
          </a:lnRef>
          <a:fillRef idx="0">
            <a:schemeClr val="accent3"/>
          </a:fillRef>
          <a:effectRef idx="1">
            <a:schemeClr val="accent3"/>
          </a:effectRef>
          <a:fontRef idx="minor">
            <a:schemeClr val="tx1"/>
          </a:fontRef>
        </p:style>
      </p:cxnSp>
      <p:sp>
        <p:nvSpPr>
          <p:cNvPr id="17" name="TextBox 16">
            <a:extLst>
              <a:ext uri="{FF2B5EF4-FFF2-40B4-BE49-F238E27FC236}">
                <a16:creationId xmlns:a16="http://schemas.microsoft.com/office/drawing/2014/main" id="{A1C92B80-C73A-7C84-900F-56F266A8EF58}"/>
              </a:ext>
            </a:extLst>
          </p:cNvPr>
          <p:cNvSpPr txBox="1"/>
          <p:nvPr/>
        </p:nvSpPr>
        <p:spPr>
          <a:xfrm>
            <a:off x="10846618" y="6506440"/>
            <a:ext cx="1345382" cy="369332"/>
          </a:xfrm>
          <a:prstGeom prst="rect">
            <a:avLst/>
          </a:prstGeom>
          <a:noFill/>
        </p:spPr>
        <p:txBody>
          <a:bodyPr wrap="square">
            <a:spAutoFit/>
          </a:bodyPr>
          <a:lstStyle/>
          <a:p>
            <a:pPr algn="l"/>
            <a:r>
              <a:rPr lang="en-GB" b="0" i="1" u="none" strike="noStrike" dirty="0">
                <a:solidFill>
                  <a:srgbClr val="000000"/>
                </a:solidFill>
                <a:effectLst/>
              </a:rPr>
              <a:t>(Zack 2017)</a:t>
            </a:r>
          </a:p>
        </p:txBody>
      </p:sp>
    </p:spTree>
    <p:extLst>
      <p:ext uri="{BB962C8B-B14F-4D97-AF65-F5344CB8AC3E}">
        <p14:creationId xmlns:p14="http://schemas.microsoft.com/office/powerpoint/2010/main" val="425568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35"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2000"/>
                                        <p:tgtEl>
                                          <p:spTgt spid="5"/>
                                        </p:tgtEl>
                                      </p:cBhvr>
                                    </p:animEffect>
                                    <p:anim calcmode="lin" valueType="num">
                                      <p:cBhvr>
                                        <p:cTn id="32" dur="2000" fill="hold"/>
                                        <p:tgtEl>
                                          <p:spTgt spid="5"/>
                                        </p:tgtEl>
                                        <p:attrNameLst>
                                          <p:attrName>style.rotation</p:attrName>
                                        </p:attrNameLst>
                                      </p:cBhvr>
                                      <p:tavLst>
                                        <p:tav tm="0">
                                          <p:val>
                                            <p:fltVal val="720"/>
                                          </p:val>
                                        </p:tav>
                                        <p:tav tm="100000">
                                          <p:val>
                                            <p:fltVal val="0"/>
                                          </p:val>
                                        </p:tav>
                                      </p:tavLst>
                                    </p:anim>
                                    <p:anim calcmode="lin" valueType="num">
                                      <p:cBhvr>
                                        <p:cTn id="33" dur="2000" fill="hold"/>
                                        <p:tgtEl>
                                          <p:spTgt spid="5"/>
                                        </p:tgtEl>
                                        <p:attrNameLst>
                                          <p:attrName>ppt_h</p:attrName>
                                        </p:attrNameLst>
                                      </p:cBhvr>
                                      <p:tavLst>
                                        <p:tav tm="0">
                                          <p:val>
                                            <p:fltVal val="0"/>
                                          </p:val>
                                        </p:tav>
                                        <p:tav tm="100000">
                                          <p:val>
                                            <p:strVal val="#ppt_h"/>
                                          </p:val>
                                        </p:tav>
                                      </p:tavLst>
                                    </p:anim>
                                    <p:anim calcmode="lin" valueType="num">
                                      <p:cBhvr>
                                        <p:cTn id="34" dur="2000" fill="hold"/>
                                        <p:tgtEl>
                                          <p:spTgt spid="5"/>
                                        </p:tgtEl>
                                        <p:attrNameLst>
                                          <p:attrName>ppt_w</p:attrName>
                                        </p:attrNameLst>
                                      </p:cBhvr>
                                      <p:tavLst>
                                        <p:tav tm="0">
                                          <p:val>
                                            <p:fltVal val="0"/>
                                          </p:val>
                                        </p:tav>
                                        <p:tav tm="100000">
                                          <p:val>
                                            <p:strVal val="#ppt_w"/>
                                          </p:val>
                                        </p:tav>
                                      </p:tavLst>
                                    </p:anim>
                                  </p:childTnLst>
                                </p:cTn>
                              </p:par>
                              <p:par>
                                <p:cTn id="35" presetID="35" presetClass="entr" presetSubtype="0" fill="hold" grpId="0" nodeType="with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2000"/>
                                        <p:tgtEl>
                                          <p:spTgt spid="6"/>
                                        </p:tgtEl>
                                      </p:cBhvr>
                                    </p:animEffect>
                                    <p:anim calcmode="lin" valueType="num">
                                      <p:cBhvr>
                                        <p:cTn id="38" dur="2000" fill="hold"/>
                                        <p:tgtEl>
                                          <p:spTgt spid="6"/>
                                        </p:tgtEl>
                                        <p:attrNameLst>
                                          <p:attrName>style.rotation</p:attrName>
                                        </p:attrNameLst>
                                      </p:cBhvr>
                                      <p:tavLst>
                                        <p:tav tm="0">
                                          <p:val>
                                            <p:fltVal val="720"/>
                                          </p:val>
                                        </p:tav>
                                        <p:tav tm="100000">
                                          <p:val>
                                            <p:fltVal val="0"/>
                                          </p:val>
                                        </p:tav>
                                      </p:tavLst>
                                    </p:anim>
                                    <p:anim calcmode="lin" valueType="num">
                                      <p:cBhvr>
                                        <p:cTn id="39" dur="2000" fill="hold"/>
                                        <p:tgtEl>
                                          <p:spTgt spid="6"/>
                                        </p:tgtEl>
                                        <p:attrNameLst>
                                          <p:attrName>ppt_h</p:attrName>
                                        </p:attrNameLst>
                                      </p:cBhvr>
                                      <p:tavLst>
                                        <p:tav tm="0">
                                          <p:val>
                                            <p:fltVal val="0"/>
                                          </p:val>
                                        </p:tav>
                                        <p:tav tm="100000">
                                          <p:val>
                                            <p:strVal val="#ppt_h"/>
                                          </p:val>
                                        </p:tav>
                                      </p:tavLst>
                                    </p:anim>
                                    <p:anim calcmode="lin" valueType="num">
                                      <p:cBhvr>
                                        <p:cTn id="40" dur="2000" fill="hold"/>
                                        <p:tgtEl>
                                          <p:spTgt spid="6"/>
                                        </p:tgtEl>
                                        <p:attrNameLst>
                                          <p:attrName>ppt_w</p:attrName>
                                        </p:attrNameLst>
                                      </p:cBhvr>
                                      <p:tavLst>
                                        <p:tav tm="0">
                                          <p:val>
                                            <p:fltVal val="0"/>
                                          </p:val>
                                        </p:tav>
                                        <p:tav tm="100000">
                                          <p:val>
                                            <p:strVal val="#ppt_w"/>
                                          </p:val>
                                        </p:tav>
                                      </p:tavLst>
                                    </p:anim>
                                  </p:childTnLst>
                                </p:cTn>
                              </p:par>
                              <p:par>
                                <p:cTn id="41" presetID="19" presetClass="entr" presetSubtype="10" fill="hold" nodeType="with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p:cTn id="43" dur="5000" fill="hold"/>
                                        <p:tgtEl>
                                          <p:spTgt spid="9"/>
                                        </p:tgtEl>
                                        <p:attrNameLst>
                                          <p:attrName>ppt_w</p:attrName>
                                        </p:attrNameLst>
                                      </p:cBhvr>
                                      <p:tavLst>
                                        <p:tav tm="0" fmla="#ppt_w*sin(2.5*pi*$)">
                                          <p:val>
                                            <p:fltVal val="0"/>
                                          </p:val>
                                        </p:tav>
                                        <p:tav tm="100000">
                                          <p:val>
                                            <p:fltVal val="1"/>
                                          </p:val>
                                        </p:tav>
                                      </p:tavLst>
                                    </p:anim>
                                    <p:anim calcmode="lin" valueType="num">
                                      <p:cBhvr>
                                        <p:cTn id="44" dur="5000" fill="hold"/>
                                        <p:tgtEl>
                                          <p:spTgt spid="9"/>
                                        </p:tgtEl>
                                        <p:attrNameLst>
                                          <p:attrName>ppt_h</p:attrName>
                                        </p:attrNameLst>
                                      </p:cBhvr>
                                      <p:tavLst>
                                        <p:tav tm="0">
                                          <p:val>
                                            <p:strVal val="#ppt_h"/>
                                          </p:val>
                                        </p:tav>
                                        <p:tav tm="100000">
                                          <p:val>
                                            <p:strVal val="#ppt_h"/>
                                          </p:val>
                                        </p:tav>
                                      </p:tavLst>
                                    </p:anim>
                                  </p:childTnLst>
                                </p:cTn>
                              </p:par>
                              <p:par>
                                <p:cTn id="45" presetID="35" presetClass="entr" presetSubtype="0" fill="hold" nodeType="with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2000"/>
                                        <p:tgtEl>
                                          <p:spTgt spid="11"/>
                                        </p:tgtEl>
                                      </p:cBhvr>
                                    </p:animEffect>
                                    <p:anim calcmode="lin" valueType="num">
                                      <p:cBhvr>
                                        <p:cTn id="48" dur="2000" fill="hold"/>
                                        <p:tgtEl>
                                          <p:spTgt spid="11"/>
                                        </p:tgtEl>
                                        <p:attrNameLst>
                                          <p:attrName>style.rotation</p:attrName>
                                        </p:attrNameLst>
                                      </p:cBhvr>
                                      <p:tavLst>
                                        <p:tav tm="0">
                                          <p:val>
                                            <p:fltVal val="720"/>
                                          </p:val>
                                        </p:tav>
                                        <p:tav tm="100000">
                                          <p:val>
                                            <p:fltVal val="0"/>
                                          </p:val>
                                        </p:tav>
                                      </p:tavLst>
                                    </p:anim>
                                    <p:anim calcmode="lin" valueType="num">
                                      <p:cBhvr>
                                        <p:cTn id="49" dur="2000" fill="hold"/>
                                        <p:tgtEl>
                                          <p:spTgt spid="11"/>
                                        </p:tgtEl>
                                        <p:attrNameLst>
                                          <p:attrName>ppt_h</p:attrName>
                                        </p:attrNameLst>
                                      </p:cBhvr>
                                      <p:tavLst>
                                        <p:tav tm="0">
                                          <p:val>
                                            <p:fltVal val="0"/>
                                          </p:val>
                                        </p:tav>
                                        <p:tav tm="100000">
                                          <p:val>
                                            <p:strVal val="#ppt_h"/>
                                          </p:val>
                                        </p:tav>
                                      </p:tavLst>
                                    </p:anim>
                                    <p:anim calcmode="lin" valueType="num">
                                      <p:cBhvr>
                                        <p:cTn id="50" dur="2000" fill="hold"/>
                                        <p:tgtEl>
                                          <p:spTgt spid="11"/>
                                        </p:tgtEl>
                                        <p:attrNameLst>
                                          <p:attrName>ppt_w</p:attrName>
                                        </p:attrNameLst>
                                      </p:cBhvr>
                                      <p:tavLst>
                                        <p:tav tm="0">
                                          <p:val>
                                            <p:fltVal val="0"/>
                                          </p:val>
                                        </p:tav>
                                        <p:tav tm="100000">
                                          <p:val>
                                            <p:strVal val="#ppt_w"/>
                                          </p:val>
                                        </p:tav>
                                      </p:tavLst>
                                    </p:anim>
                                  </p:childTnLst>
                                </p:cTn>
                              </p:par>
                              <p:par>
                                <p:cTn id="51" presetID="35" presetClass="entr" presetSubtype="0" fill="hold" nodeType="withEffect">
                                  <p:stCondLst>
                                    <p:cond delay="0"/>
                                  </p:stCondLst>
                                  <p:childTnLst>
                                    <p:set>
                                      <p:cBhvr>
                                        <p:cTn id="52" dur="1" fill="hold">
                                          <p:stCondLst>
                                            <p:cond delay="0"/>
                                          </p:stCondLst>
                                        </p:cTn>
                                        <p:tgtEl>
                                          <p:spTgt spid="13"/>
                                        </p:tgtEl>
                                        <p:attrNameLst>
                                          <p:attrName>style.visibility</p:attrName>
                                        </p:attrNameLst>
                                      </p:cBhvr>
                                      <p:to>
                                        <p:strVal val="visible"/>
                                      </p:to>
                                    </p:set>
                                    <p:animEffect transition="in" filter="fade">
                                      <p:cBhvr>
                                        <p:cTn id="53" dur="2000"/>
                                        <p:tgtEl>
                                          <p:spTgt spid="13"/>
                                        </p:tgtEl>
                                      </p:cBhvr>
                                    </p:animEffect>
                                    <p:anim calcmode="lin" valueType="num">
                                      <p:cBhvr>
                                        <p:cTn id="54" dur="2000" fill="hold"/>
                                        <p:tgtEl>
                                          <p:spTgt spid="13"/>
                                        </p:tgtEl>
                                        <p:attrNameLst>
                                          <p:attrName>style.rotation</p:attrName>
                                        </p:attrNameLst>
                                      </p:cBhvr>
                                      <p:tavLst>
                                        <p:tav tm="0">
                                          <p:val>
                                            <p:fltVal val="720"/>
                                          </p:val>
                                        </p:tav>
                                        <p:tav tm="100000">
                                          <p:val>
                                            <p:fltVal val="0"/>
                                          </p:val>
                                        </p:tav>
                                      </p:tavLst>
                                    </p:anim>
                                    <p:anim calcmode="lin" valueType="num">
                                      <p:cBhvr>
                                        <p:cTn id="55" dur="2000" fill="hold"/>
                                        <p:tgtEl>
                                          <p:spTgt spid="13"/>
                                        </p:tgtEl>
                                        <p:attrNameLst>
                                          <p:attrName>ppt_h</p:attrName>
                                        </p:attrNameLst>
                                      </p:cBhvr>
                                      <p:tavLst>
                                        <p:tav tm="0">
                                          <p:val>
                                            <p:fltVal val="0"/>
                                          </p:val>
                                        </p:tav>
                                        <p:tav tm="100000">
                                          <p:val>
                                            <p:strVal val="#ppt_h"/>
                                          </p:val>
                                        </p:tav>
                                      </p:tavLst>
                                    </p:anim>
                                    <p:anim calcmode="lin" valueType="num">
                                      <p:cBhvr>
                                        <p:cTn id="56" dur="2000" fill="hold"/>
                                        <p:tgtEl>
                                          <p:spTgt spid="13"/>
                                        </p:tgtEl>
                                        <p:attrNameLst>
                                          <p:attrName>ppt_w</p:attrName>
                                        </p:attrNameLst>
                                      </p:cBhvr>
                                      <p:tavLst>
                                        <p:tav tm="0">
                                          <p:val>
                                            <p:fltVal val="0"/>
                                          </p:val>
                                        </p:tav>
                                        <p:tav tm="100000">
                                          <p:val>
                                            <p:strVal val="#ppt_w"/>
                                          </p:val>
                                        </p:tav>
                                      </p:tavLst>
                                    </p:anim>
                                  </p:childTnLst>
                                </p:cTn>
                              </p:par>
                            </p:childTnLst>
                          </p:cTn>
                        </p:par>
                      </p:childTnLst>
                    </p:cTn>
                  </p:par>
                  <p:par>
                    <p:cTn id="57" fill="hold">
                      <p:stCondLst>
                        <p:cond delay="indefinite"/>
                      </p:stCondLst>
                      <p:childTnLst>
                        <p:par>
                          <p:cTn id="58" fill="hold">
                            <p:stCondLst>
                              <p:cond delay="0"/>
                            </p:stCondLst>
                            <p:childTnLst>
                              <p:par>
                                <p:cTn id="59" presetID="19" presetClass="entr" presetSubtype="10" fill="hold" grpId="0" nodeType="clickEffect">
                                  <p:stCondLst>
                                    <p:cond delay="0"/>
                                  </p:stCondLst>
                                  <p:childTnLst>
                                    <p:set>
                                      <p:cBhvr>
                                        <p:cTn id="60" dur="1" fill="hold">
                                          <p:stCondLst>
                                            <p:cond delay="0"/>
                                          </p:stCondLst>
                                        </p:cTn>
                                        <p:tgtEl>
                                          <p:spTgt spid="7"/>
                                        </p:tgtEl>
                                        <p:attrNameLst>
                                          <p:attrName>style.visibility</p:attrName>
                                        </p:attrNameLst>
                                      </p:cBhvr>
                                      <p:to>
                                        <p:strVal val="visible"/>
                                      </p:to>
                                    </p:set>
                                    <p:anim calcmode="lin" valueType="num">
                                      <p:cBhvr>
                                        <p:cTn id="61" dur="5000" fill="hold"/>
                                        <p:tgtEl>
                                          <p:spTgt spid="7"/>
                                        </p:tgtEl>
                                        <p:attrNameLst>
                                          <p:attrName>ppt_w</p:attrName>
                                        </p:attrNameLst>
                                      </p:cBhvr>
                                      <p:tavLst>
                                        <p:tav tm="0" fmla="#ppt_w*sin(2.5*pi*$)">
                                          <p:val>
                                            <p:fltVal val="0"/>
                                          </p:val>
                                        </p:tav>
                                        <p:tav tm="100000">
                                          <p:val>
                                            <p:fltVal val="1"/>
                                          </p:val>
                                        </p:tav>
                                      </p:tavLst>
                                    </p:anim>
                                    <p:anim calcmode="lin" valueType="num">
                                      <p:cBhvr>
                                        <p:cTn id="62" dur="50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P spid="6" grpId="0" animBg="1"/>
      <p:bldP spid="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Everything You Need To Know About Job Applications | Indeed.com">
            <a:extLst>
              <a:ext uri="{FF2B5EF4-FFF2-40B4-BE49-F238E27FC236}">
                <a16:creationId xmlns:a16="http://schemas.microsoft.com/office/drawing/2014/main" id="{8602D59C-5CF4-B3FB-65E0-5773A56D1FA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530" r="12073" b="-1"/>
          <a:stretch/>
        </p:blipFill>
        <p:spPr bwMode="auto">
          <a:xfrm>
            <a:off x="20" y="-1"/>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5131" name="Rectangle 5126">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2" name="Freeform: Shape 5128">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E4033EF7-9A19-5AE4-B469-87A037D4FEC6}"/>
              </a:ext>
            </a:extLst>
          </p:cNvPr>
          <p:cNvSpPr>
            <a:spLocks noGrp="1"/>
          </p:cNvSpPr>
          <p:nvPr>
            <p:ph type="title"/>
          </p:nvPr>
        </p:nvSpPr>
        <p:spPr>
          <a:xfrm>
            <a:off x="1087261" y="2320500"/>
            <a:ext cx="5690584" cy="1025935"/>
          </a:xfrm>
        </p:spPr>
        <p:txBody>
          <a:bodyPr anchor="ctr">
            <a:normAutofit/>
          </a:bodyPr>
          <a:lstStyle/>
          <a:p>
            <a:r>
              <a:rPr lang="en-US" sz="3300" dirty="0"/>
              <a:t>	</a:t>
            </a:r>
            <a:r>
              <a:rPr lang="en-US" sz="5400" b="1" dirty="0">
                <a:latin typeface="Agency FB" panose="020B0503020202020204" pitchFamily="34" charset="77"/>
              </a:rPr>
              <a:t>BBC - APPLICATION</a:t>
            </a:r>
            <a:endParaRPr lang="en-US" sz="3300" b="1" dirty="0">
              <a:latin typeface="Agency FB" panose="020B0503020202020204" pitchFamily="34" charset="77"/>
            </a:endParaRPr>
          </a:p>
        </p:txBody>
      </p:sp>
      <p:sp>
        <p:nvSpPr>
          <p:cNvPr id="3" name="Content Placeholder 2">
            <a:extLst>
              <a:ext uri="{FF2B5EF4-FFF2-40B4-BE49-F238E27FC236}">
                <a16:creationId xmlns:a16="http://schemas.microsoft.com/office/drawing/2014/main" id="{375806AD-C7BD-239B-F240-44CB971BA03D}"/>
              </a:ext>
            </a:extLst>
          </p:cNvPr>
          <p:cNvSpPr>
            <a:spLocks noGrp="1"/>
          </p:cNvSpPr>
          <p:nvPr>
            <p:ph idx="1"/>
          </p:nvPr>
        </p:nvSpPr>
        <p:spPr>
          <a:xfrm>
            <a:off x="1885959" y="3211287"/>
            <a:ext cx="4891887" cy="2068284"/>
          </a:xfrm>
        </p:spPr>
        <p:txBody>
          <a:bodyPr>
            <a:normAutofit/>
          </a:bodyPr>
          <a:lstStyle/>
          <a:p>
            <a:pPr marL="0" indent="0">
              <a:buNone/>
            </a:pPr>
            <a:r>
              <a:rPr lang="en-US" sz="1300" b="1" dirty="0"/>
              <a:t>                                                                      </a:t>
            </a:r>
          </a:p>
          <a:p>
            <a:r>
              <a:rPr lang="en-US" sz="1300" dirty="0"/>
              <a:t> The application of four strategic priorities is the evident of  application of Resource based view theory  its positive impact  of 30%  of cost reduction of company implies the the FUNCTIONAL FACTOR</a:t>
            </a:r>
          </a:p>
          <a:p>
            <a:r>
              <a:rPr lang="en-US" sz="1300" dirty="0"/>
              <a:t>Outsourcing manager advise and guide  and having 60% of HR team  implies POSITIONAL FACTOR</a:t>
            </a:r>
          </a:p>
          <a:p>
            <a:r>
              <a:rPr lang="en-US" sz="1300" dirty="0"/>
              <a:t>Providing and Engaging  - CULTURAL FACTOR</a:t>
            </a:r>
          </a:p>
          <a:p>
            <a:pPr marL="0" indent="0">
              <a:buNone/>
            </a:pPr>
            <a:endParaRPr lang="en-US" sz="1300" dirty="0"/>
          </a:p>
          <a:p>
            <a:endParaRPr lang="en-US" sz="1300" dirty="0"/>
          </a:p>
        </p:txBody>
      </p:sp>
    </p:spTree>
    <p:extLst>
      <p:ext uri="{BB962C8B-B14F-4D97-AF65-F5344CB8AC3E}">
        <p14:creationId xmlns:p14="http://schemas.microsoft.com/office/powerpoint/2010/main" val="25008379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linds(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linds(horizont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linds(horizont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linds(horizontal)">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How to Write a Job Application Letter (+ Samples)">
            <a:extLst>
              <a:ext uri="{FF2B5EF4-FFF2-40B4-BE49-F238E27FC236}">
                <a16:creationId xmlns:a16="http://schemas.microsoft.com/office/drawing/2014/main" id="{DAE340BD-3E3C-854A-B9A7-6FC577C9121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747"/>
          <a:stretch/>
        </p:blipFill>
        <p:spPr bwMode="auto">
          <a:xfrm>
            <a:off x="20" y="-1"/>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6151" name="Rectangle 6150">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Freeform: Shape 6152">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61372C61-5E78-BD24-AAB7-59ADA66F9C4C}"/>
              </a:ext>
            </a:extLst>
          </p:cNvPr>
          <p:cNvSpPr>
            <a:spLocks noGrp="1"/>
          </p:cNvSpPr>
          <p:nvPr>
            <p:ph type="title"/>
          </p:nvPr>
        </p:nvSpPr>
        <p:spPr>
          <a:xfrm>
            <a:off x="1087261" y="2320500"/>
            <a:ext cx="6174308" cy="1025935"/>
          </a:xfrm>
        </p:spPr>
        <p:txBody>
          <a:bodyPr anchor="ctr">
            <a:normAutofit/>
          </a:bodyPr>
          <a:lstStyle/>
          <a:p>
            <a:r>
              <a:rPr lang="en-US" sz="3300" dirty="0"/>
              <a:t>      </a:t>
            </a:r>
            <a:r>
              <a:rPr lang="en-US" sz="5400" b="1" dirty="0">
                <a:latin typeface="Agency FB" panose="020B0503020202020204" pitchFamily="34" charset="77"/>
              </a:rPr>
              <a:t>DEFRA - APPLICATION</a:t>
            </a:r>
          </a:p>
        </p:txBody>
      </p:sp>
      <p:sp>
        <p:nvSpPr>
          <p:cNvPr id="3" name="Content Placeholder 2">
            <a:extLst>
              <a:ext uri="{FF2B5EF4-FFF2-40B4-BE49-F238E27FC236}">
                <a16:creationId xmlns:a16="http://schemas.microsoft.com/office/drawing/2014/main" id="{4FFBC0E2-F067-C98E-B85B-4B9D9426C1FC}"/>
              </a:ext>
            </a:extLst>
          </p:cNvPr>
          <p:cNvSpPr>
            <a:spLocks noGrp="1"/>
          </p:cNvSpPr>
          <p:nvPr>
            <p:ph idx="1"/>
          </p:nvPr>
        </p:nvSpPr>
        <p:spPr>
          <a:xfrm>
            <a:off x="1885959" y="3211287"/>
            <a:ext cx="4891887" cy="2068284"/>
          </a:xfrm>
        </p:spPr>
        <p:txBody>
          <a:bodyPr>
            <a:normAutofit/>
          </a:bodyPr>
          <a:lstStyle/>
          <a:p>
            <a:pPr marL="0" indent="0">
              <a:buNone/>
            </a:pPr>
            <a:endParaRPr lang="en-US" sz="1000" dirty="0"/>
          </a:p>
          <a:p>
            <a:pPr marL="0" indent="0">
              <a:buNone/>
            </a:pPr>
            <a:r>
              <a:rPr lang="en-US" sz="1000" dirty="0"/>
              <a:t>Data transforming center – improve  data gathering, analysis and </a:t>
            </a:r>
            <a:r>
              <a:rPr lang="en-US" sz="1000" dirty="0" err="1"/>
              <a:t>recruitmate</a:t>
            </a:r>
            <a:r>
              <a:rPr lang="en-US" sz="1000" dirty="0"/>
              <a:t> of workforce (Better use of Information) REGULATORY FACTOR</a:t>
            </a:r>
          </a:p>
          <a:p>
            <a:endParaRPr lang="en-US" sz="1000" dirty="0"/>
          </a:p>
          <a:p>
            <a:pPr>
              <a:buFont typeface="Arial" panose="020B0604020202020204" pitchFamily="34" charset="0"/>
              <a:buChar char="•"/>
            </a:pPr>
            <a:r>
              <a:rPr lang="en-US" sz="1000" dirty="0"/>
              <a:t>Growing innovative organization , continuing to transform and modernizing  services </a:t>
            </a:r>
          </a:p>
          <a:p>
            <a:pPr>
              <a:buFont typeface="Arial" panose="020B0604020202020204" pitchFamily="34" charset="0"/>
              <a:buChar char="•"/>
            </a:pPr>
            <a:r>
              <a:rPr lang="en-US" sz="1000" dirty="0"/>
              <a:t>CULTURAL FACTOR</a:t>
            </a:r>
          </a:p>
        </p:txBody>
      </p:sp>
    </p:spTree>
    <p:extLst>
      <p:ext uri="{BB962C8B-B14F-4D97-AF65-F5344CB8AC3E}">
        <p14:creationId xmlns:p14="http://schemas.microsoft.com/office/powerpoint/2010/main" val="321193479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heckerboard(across)">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checkerboard(across)">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checkerboard(across)">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Develop Local Business Job Application | Richmond VA | InUnison">
            <a:extLst>
              <a:ext uri="{FF2B5EF4-FFF2-40B4-BE49-F238E27FC236}">
                <a16:creationId xmlns:a16="http://schemas.microsoft.com/office/drawing/2014/main" id="{40802D52-6A8F-E474-4A67-EF7D704D250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100" r="6011"/>
          <a:stretch/>
        </p:blipFill>
        <p:spPr bwMode="auto">
          <a:xfrm>
            <a:off x="0" y="8466"/>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7175" name="Rectangle 7174">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Freeform: Shape 7176">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F2B2D4BA-25EE-F736-9090-E856CC7C5B0F}"/>
              </a:ext>
            </a:extLst>
          </p:cNvPr>
          <p:cNvSpPr>
            <a:spLocks noGrp="1"/>
          </p:cNvSpPr>
          <p:nvPr>
            <p:ph type="title"/>
          </p:nvPr>
        </p:nvSpPr>
        <p:spPr>
          <a:xfrm>
            <a:off x="1364666" y="2210017"/>
            <a:ext cx="7376574" cy="1025935"/>
          </a:xfrm>
        </p:spPr>
        <p:txBody>
          <a:bodyPr anchor="ctr">
            <a:normAutofit/>
          </a:bodyPr>
          <a:lstStyle/>
          <a:p>
            <a:r>
              <a:rPr lang="en-US" sz="3300" dirty="0"/>
              <a:t>   </a:t>
            </a:r>
            <a:r>
              <a:rPr lang="en-US" b="1" dirty="0"/>
              <a:t>BRAKES APPLICATION</a:t>
            </a:r>
          </a:p>
        </p:txBody>
      </p:sp>
      <p:sp>
        <p:nvSpPr>
          <p:cNvPr id="3" name="Content Placeholder 2">
            <a:extLst>
              <a:ext uri="{FF2B5EF4-FFF2-40B4-BE49-F238E27FC236}">
                <a16:creationId xmlns:a16="http://schemas.microsoft.com/office/drawing/2014/main" id="{47917878-BA34-EF5B-CF93-FEB7D82A8C81}"/>
              </a:ext>
            </a:extLst>
          </p:cNvPr>
          <p:cNvSpPr>
            <a:spLocks noGrp="1"/>
          </p:cNvSpPr>
          <p:nvPr>
            <p:ph idx="1"/>
          </p:nvPr>
        </p:nvSpPr>
        <p:spPr>
          <a:xfrm>
            <a:off x="1885959" y="3211287"/>
            <a:ext cx="4891887" cy="2068284"/>
          </a:xfrm>
        </p:spPr>
        <p:txBody>
          <a:bodyPr>
            <a:normAutofit/>
          </a:bodyPr>
          <a:lstStyle/>
          <a:p>
            <a:pPr>
              <a:buFont typeface="Arial" panose="020B0604020202020204" pitchFamily="34" charset="0"/>
              <a:buChar char="•"/>
            </a:pPr>
            <a:r>
              <a:rPr lang="en-US" dirty="0"/>
              <a:t>Changing gears Programmed – POSITIONAL FACTOR</a:t>
            </a:r>
          </a:p>
          <a:p>
            <a:pPr>
              <a:buFont typeface="Arial" panose="020B0604020202020204" pitchFamily="34" charset="0"/>
              <a:buChar char="•"/>
            </a:pPr>
            <a:r>
              <a:rPr lang="en-US" dirty="0"/>
              <a:t>Great place to work  and Brakes  Engagement Model - CULTURAL FACTOR</a:t>
            </a:r>
          </a:p>
        </p:txBody>
      </p:sp>
    </p:spTree>
    <p:extLst>
      <p:ext uri="{BB962C8B-B14F-4D97-AF65-F5344CB8AC3E}">
        <p14:creationId xmlns:p14="http://schemas.microsoft.com/office/powerpoint/2010/main" val="16926973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heckerboard(across)">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heckerboard(across)">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9">
            <a:extLst>
              <a:ext uri="{FF2B5EF4-FFF2-40B4-BE49-F238E27FC236}">
                <a16:creationId xmlns:a16="http://schemas.microsoft.com/office/drawing/2014/main" id="{1E1665A6-74DB-4F44-A6EF-F01205E87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74B6A-7D93-B0AC-849E-40AC2667E4B0}"/>
              </a:ext>
            </a:extLst>
          </p:cNvPr>
          <p:cNvSpPr>
            <a:spLocks noGrp="1"/>
          </p:cNvSpPr>
          <p:nvPr>
            <p:ph type="title"/>
          </p:nvPr>
        </p:nvSpPr>
        <p:spPr>
          <a:xfrm>
            <a:off x="824895" y="1363133"/>
            <a:ext cx="10905066" cy="922867"/>
          </a:xfrm>
          <a:noFill/>
        </p:spPr>
        <p:txBody>
          <a:bodyPr>
            <a:normAutofit/>
          </a:bodyPr>
          <a:lstStyle/>
          <a:p>
            <a:pPr algn="ctr"/>
            <a:r>
              <a:rPr lang="en-US" sz="5400" b="1" dirty="0">
                <a:latin typeface="Agency FB" panose="020B0503020202020204" pitchFamily="34" charset="77"/>
              </a:rPr>
              <a:t>FINAL NOTE</a:t>
            </a:r>
          </a:p>
        </p:txBody>
      </p:sp>
      <p:graphicFrame>
        <p:nvGraphicFramePr>
          <p:cNvPr id="5" name="Content Placeholder 2">
            <a:extLst>
              <a:ext uri="{FF2B5EF4-FFF2-40B4-BE49-F238E27FC236}">
                <a16:creationId xmlns:a16="http://schemas.microsoft.com/office/drawing/2014/main" id="{C1B044A7-93F8-449F-25F0-85AC93253B58}"/>
              </a:ext>
            </a:extLst>
          </p:cNvPr>
          <p:cNvGraphicFramePr>
            <a:graphicFrameLocks noGrp="1"/>
          </p:cNvGraphicFramePr>
          <p:nvPr>
            <p:ph idx="1"/>
            <p:extLst>
              <p:ext uri="{D42A27DB-BD31-4B8C-83A1-F6EECF244321}">
                <p14:modId xmlns:p14="http://schemas.microsoft.com/office/powerpoint/2010/main" val="2912598313"/>
              </p:ext>
            </p:extLst>
          </p:nvPr>
        </p:nvGraphicFramePr>
        <p:xfrm>
          <a:off x="1122972" y="2286000"/>
          <a:ext cx="9946056"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2629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strVal val="#ppt_w*0.70"/>
                                          </p:val>
                                        </p:tav>
                                        <p:tav tm="100000">
                                          <p:val>
                                            <p:strVal val="#ppt_w"/>
                                          </p:val>
                                        </p:tav>
                                      </p:tavLst>
                                    </p:anim>
                                    <p:anim calcmode="lin" valueType="num">
                                      <p:cBhvr>
                                        <p:cTn id="8" dur="1000" fill="hold"/>
                                        <p:tgtEl>
                                          <p:spTgt spid="5"/>
                                        </p:tgtEl>
                                        <p:attrNameLst>
                                          <p:attrName>ppt_h</p:attrName>
                                        </p:attrNameLst>
                                      </p:cBhvr>
                                      <p:tavLst>
                                        <p:tav tm="0">
                                          <p:val>
                                            <p:strVal val="#ppt_h"/>
                                          </p:val>
                                        </p:tav>
                                        <p:tav tm="100000">
                                          <p:val>
                                            <p:strVal val="#ppt_h"/>
                                          </p:val>
                                        </p:tav>
                                      </p:tavLst>
                                    </p:anim>
                                    <p:animEffect transition="in" filter="fade">
                                      <p:cBhvr>
                                        <p:cTn id="9"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196" name="Picture 4" descr="Recommendations">
            <a:extLst>
              <a:ext uri="{FF2B5EF4-FFF2-40B4-BE49-F238E27FC236}">
                <a16:creationId xmlns:a16="http://schemas.microsoft.com/office/drawing/2014/main" id="{E1CE0233-3F4A-8BD7-7170-5D64112F91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000"/>
          <a:stretch/>
        </p:blipFill>
        <p:spPr bwMode="auto">
          <a:xfrm>
            <a:off x="20" y="-1"/>
            <a:ext cx="12191980" cy="6858000"/>
          </a:xfrm>
          <a:prstGeom prst="rect">
            <a:avLst/>
          </a:prstGeom>
          <a:noFill/>
          <a:extLst>
            <a:ext uri="{909E8E84-426E-40DD-AFC4-6F175D3DCCD1}">
              <a14:hiddenFill xmlns:a14="http://schemas.microsoft.com/office/drawing/2010/main">
                <a:solidFill>
                  <a:srgbClr val="FFFFFF"/>
                </a:solidFill>
              </a14:hiddenFill>
            </a:ext>
          </a:extLst>
        </p:spPr>
      </p:pic>
      <p:sp>
        <p:nvSpPr>
          <p:cNvPr id="8201" name="Rectangle 8200">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Freeform: Shape 8202">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4" name="Title 1">
            <a:extLst>
              <a:ext uri="{FF2B5EF4-FFF2-40B4-BE49-F238E27FC236}">
                <a16:creationId xmlns:a16="http://schemas.microsoft.com/office/drawing/2014/main" id="{22740E01-7083-8C91-A2E7-7294EE80F497}"/>
              </a:ext>
            </a:extLst>
          </p:cNvPr>
          <p:cNvSpPr>
            <a:spLocks noGrp="1"/>
          </p:cNvSpPr>
          <p:nvPr>
            <p:ph type="title"/>
          </p:nvPr>
        </p:nvSpPr>
        <p:spPr>
          <a:xfrm>
            <a:off x="1885959" y="2185352"/>
            <a:ext cx="4891887" cy="1025935"/>
          </a:xfrm>
        </p:spPr>
        <p:txBody>
          <a:bodyPr anchor="ctr">
            <a:normAutofit/>
          </a:bodyPr>
          <a:lstStyle/>
          <a:p>
            <a:pPr algn="ctr"/>
            <a:r>
              <a:rPr lang="en-US" b="1" dirty="0">
                <a:latin typeface="Agency FB" panose="020B0503020202020204" pitchFamily="34" charset="77"/>
              </a:rPr>
              <a:t>RECOMMENDATIONS</a:t>
            </a:r>
          </a:p>
        </p:txBody>
      </p:sp>
      <p:sp>
        <p:nvSpPr>
          <p:cNvPr id="3" name="Content Placeholder 2">
            <a:extLst>
              <a:ext uri="{FF2B5EF4-FFF2-40B4-BE49-F238E27FC236}">
                <a16:creationId xmlns:a16="http://schemas.microsoft.com/office/drawing/2014/main" id="{68965C79-AFBC-309E-A989-09FB6E35BEA1}"/>
              </a:ext>
            </a:extLst>
          </p:cNvPr>
          <p:cNvSpPr>
            <a:spLocks noGrp="1"/>
          </p:cNvSpPr>
          <p:nvPr>
            <p:ph idx="1"/>
          </p:nvPr>
        </p:nvSpPr>
        <p:spPr>
          <a:xfrm>
            <a:off x="1885959" y="3211287"/>
            <a:ext cx="4891887" cy="2068284"/>
          </a:xfrm>
        </p:spPr>
        <p:txBody>
          <a:bodyPr>
            <a:normAutofit/>
          </a:bodyPr>
          <a:lstStyle/>
          <a:p>
            <a:r>
              <a:rPr lang="en-US" sz="1300" dirty="0"/>
              <a:t>There is a requirement to match </a:t>
            </a:r>
            <a:r>
              <a:rPr lang="en-US" sz="1300" dirty="0" err="1"/>
              <a:t>organisational</a:t>
            </a:r>
            <a:r>
              <a:rPr lang="en-US" sz="1300" dirty="0"/>
              <a:t> objectives with the HR approach. </a:t>
            </a:r>
          </a:p>
          <a:p>
            <a:r>
              <a:rPr lang="en-US" sz="1300" dirty="0"/>
              <a:t>In order to guarantee that employee regulations are consistent with managerial goals. </a:t>
            </a:r>
          </a:p>
          <a:p>
            <a:pPr marL="0" indent="0">
              <a:buNone/>
            </a:pPr>
            <a:r>
              <a:rPr lang="en-US" sz="1300" dirty="0"/>
              <a:t>HENCE:</a:t>
            </a:r>
          </a:p>
          <a:p>
            <a:r>
              <a:rPr lang="en-US" sz="1300" dirty="0"/>
              <a:t>HR is no more an afterthought to the </a:t>
            </a:r>
            <a:r>
              <a:rPr lang="en-US" sz="1300" dirty="0" err="1"/>
              <a:t>organisation</a:t>
            </a:r>
            <a:r>
              <a:rPr lang="en-US" sz="1300" dirty="0"/>
              <a:t>, but rather a critical component in guaranteeing </a:t>
            </a:r>
            <a:r>
              <a:rPr lang="en-US" sz="1300" dirty="0" err="1"/>
              <a:t>organisational</a:t>
            </a:r>
            <a:r>
              <a:rPr lang="en-US" sz="1300" dirty="0"/>
              <a:t> achievement. </a:t>
            </a:r>
          </a:p>
          <a:p>
            <a:endParaRPr lang="en-US" sz="1300" dirty="0"/>
          </a:p>
          <a:p>
            <a:endParaRPr lang="en-US" sz="1300" dirty="0"/>
          </a:p>
        </p:txBody>
      </p:sp>
    </p:spTree>
    <p:extLst>
      <p:ext uri="{BB962C8B-B14F-4D97-AF65-F5344CB8AC3E}">
        <p14:creationId xmlns:p14="http://schemas.microsoft.com/office/powerpoint/2010/main" val="15269732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heckerboard(across)">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heckerboard(across)">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heckerboard(across)">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checkerboard(across)">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93D97C6-63EF-4CA6-B01D-25E2772DC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18777D84-8D2A-7045-A291-E3ED4838E46F}"/>
              </a:ext>
            </a:extLst>
          </p:cNvPr>
          <p:cNvSpPr>
            <a:spLocks noGrp="1"/>
          </p:cNvSpPr>
          <p:nvPr>
            <p:ph type="title"/>
          </p:nvPr>
        </p:nvSpPr>
        <p:spPr>
          <a:xfrm>
            <a:off x="5100824" y="685800"/>
            <a:ext cx="6176776" cy="1485900"/>
          </a:xfrm>
        </p:spPr>
        <p:txBody>
          <a:bodyPr>
            <a:normAutofit/>
          </a:bodyPr>
          <a:lstStyle/>
          <a:p>
            <a:r>
              <a:rPr lang="en-US" b="1" u="sng" dirty="0">
                <a:latin typeface="Agency FB" panose="020B0503020202020204" pitchFamily="34" charset="77"/>
              </a:rPr>
              <a:t>Bibliography </a:t>
            </a:r>
          </a:p>
        </p:txBody>
      </p:sp>
      <p:pic>
        <p:nvPicPr>
          <p:cNvPr id="9" name="Graphic 8" descr="Television">
            <a:extLst>
              <a:ext uri="{FF2B5EF4-FFF2-40B4-BE49-F238E27FC236}">
                <a16:creationId xmlns:a16="http://schemas.microsoft.com/office/drawing/2014/main" id="{EC112055-B166-3964-7971-5AC4896DF57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4276" y="1881930"/>
            <a:ext cx="3093388" cy="3093388"/>
          </a:xfrm>
          <a:prstGeom prst="rect">
            <a:avLst/>
          </a:prstGeom>
        </p:spPr>
      </p:pic>
      <p:sp>
        <p:nvSpPr>
          <p:cNvPr id="14" name="Rectangle 13">
            <a:extLst>
              <a:ext uri="{FF2B5EF4-FFF2-40B4-BE49-F238E27FC236}">
                <a16:creationId xmlns:a16="http://schemas.microsoft.com/office/drawing/2014/main" id="{5DA4A40B-EDCE-42FC-B189-AEFB4F82E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Content Placeholder 2">
            <a:extLst>
              <a:ext uri="{FF2B5EF4-FFF2-40B4-BE49-F238E27FC236}">
                <a16:creationId xmlns:a16="http://schemas.microsoft.com/office/drawing/2014/main" id="{8218B49D-21FA-1186-6811-F8AFA4AEB046}"/>
              </a:ext>
            </a:extLst>
          </p:cNvPr>
          <p:cNvSpPr>
            <a:spLocks noGrp="1"/>
          </p:cNvSpPr>
          <p:nvPr>
            <p:ph idx="1"/>
          </p:nvPr>
        </p:nvSpPr>
        <p:spPr>
          <a:xfrm>
            <a:off x="5100823" y="1727199"/>
            <a:ext cx="6312243" cy="5130801"/>
          </a:xfrm>
        </p:spPr>
        <p:txBody>
          <a:bodyPr>
            <a:normAutofit fontScale="25000" lnSpcReduction="20000"/>
          </a:bodyPr>
          <a:lstStyle/>
          <a:p>
            <a:r>
              <a:rPr lang="en-GB" sz="3500" dirty="0">
                <a:effectLst/>
                <a:latin typeface="Times New Roman" panose="02020603050405020304" pitchFamily="18" charset="0"/>
                <a:ea typeface="Times New Roman" panose="02020603050405020304" pitchFamily="18" charset="0"/>
              </a:rPr>
              <a:t>(No date a) </a:t>
            </a:r>
            <a:r>
              <a:rPr lang="en-GB" sz="3500" i="1" dirty="0">
                <a:effectLst/>
                <a:latin typeface="Times New Roman" panose="02020603050405020304" pitchFamily="18" charset="0"/>
                <a:ea typeface="Times New Roman" panose="02020603050405020304" pitchFamily="18" charset="0"/>
              </a:rPr>
              <a:t>Departmental overview: British Broadcasting Corporation</a:t>
            </a:r>
            <a:r>
              <a:rPr lang="en-GB" sz="3500" dirty="0">
                <a:effectLst/>
                <a:latin typeface="Times New Roman" panose="02020603050405020304" pitchFamily="18" charset="0"/>
                <a:ea typeface="Times New Roman" panose="02020603050405020304" pitchFamily="18" charset="0"/>
              </a:rPr>
              <a:t>. Available at: https://</a:t>
            </a:r>
            <a:r>
              <a:rPr lang="en-GB" sz="3500" dirty="0" err="1">
                <a:effectLst/>
                <a:latin typeface="Times New Roman" panose="02020603050405020304" pitchFamily="18" charset="0"/>
                <a:ea typeface="Times New Roman" panose="02020603050405020304" pitchFamily="18" charset="0"/>
              </a:rPr>
              <a:t>www.nao.org.uk</a:t>
            </a:r>
            <a:r>
              <a:rPr lang="en-GB" sz="3500" dirty="0">
                <a:effectLst/>
                <a:latin typeface="Times New Roman" panose="02020603050405020304" pitchFamily="18" charset="0"/>
                <a:ea typeface="Times New Roman" panose="02020603050405020304" pitchFamily="18" charset="0"/>
              </a:rPr>
              <a:t>/</a:t>
            </a:r>
            <a:r>
              <a:rPr lang="en-GB" sz="3500" dirty="0" err="1">
                <a:effectLst/>
                <a:latin typeface="Times New Roman" panose="02020603050405020304" pitchFamily="18" charset="0"/>
                <a:ea typeface="Times New Roman" panose="02020603050405020304" pitchFamily="18" charset="0"/>
              </a:rPr>
              <a:t>wp</a:t>
            </a:r>
            <a:r>
              <a:rPr lang="en-GB" sz="3500" dirty="0">
                <a:effectLst/>
                <a:latin typeface="Times New Roman" panose="02020603050405020304" pitchFamily="18" charset="0"/>
                <a:ea typeface="Times New Roman" panose="02020603050405020304" pitchFamily="18" charset="0"/>
              </a:rPr>
              <a:t>-content/uploads/2019/09/Departmental-Overview-British-Broadcasting-</a:t>
            </a:r>
            <a:r>
              <a:rPr lang="en-GB" sz="3500" dirty="0" err="1">
                <a:effectLst/>
                <a:latin typeface="Times New Roman" panose="02020603050405020304" pitchFamily="18" charset="0"/>
                <a:ea typeface="Times New Roman" panose="02020603050405020304" pitchFamily="18" charset="0"/>
              </a:rPr>
              <a:t>Corporation.pdf</a:t>
            </a:r>
            <a:r>
              <a:rPr lang="en-GB" sz="3500" dirty="0">
                <a:effectLst/>
                <a:latin typeface="Times New Roman" panose="02020603050405020304" pitchFamily="18" charset="0"/>
                <a:ea typeface="Times New Roman" panose="02020603050405020304" pitchFamily="18" charset="0"/>
              </a:rPr>
              <a:t> (Accessed: 29 June 2023). </a:t>
            </a:r>
          </a:p>
          <a:p>
            <a:r>
              <a:rPr lang="en-GB" sz="3500" dirty="0">
                <a:effectLst/>
                <a:latin typeface="Times New Roman" panose="02020603050405020304" pitchFamily="18" charset="0"/>
                <a:ea typeface="Times New Roman" panose="02020603050405020304" pitchFamily="18" charset="0"/>
              </a:rPr>
              <a:t>(No date a) </a:t>
            </a:r>
            <a:r>
              <a:rPr lang="en-GB" sz="3500" i="1" dirty="0">
                <a:effectLst/>
                <a:latin typeface="Times New Roman" panose="02020603050405020304" pitchFamily="18" charset="0"/>
                <a:ea typeface="Times New Roman" panose="02020603050405020304" pitchFamily="18" charset="0"/>
              </a:rPr>
              <a:t>Brake strategy 2020 to end 2023</a:t>
            </a:r>
            <a:r>
              <a:rPr lang="en-GB" sz="3500" dirty="0">
                <a:effectLst/>
                <a:latin typeface="Times New Roman" panose="02020603050405020304" pitchFamily="18" charset="0"/>
                <a:ea typeface="Times New Roman" panose="02020603050405020304" pitchFamily="18" charset="0"/>
              </a:rPr>
              <a:t>. Available at: https://</a:t>
            </a:r>
            <a:r>
              <a:rPr lang="en-GB" sz="3500" dirty="0" err="1">
                <a:effectLst/>
                <a:latin typeface="Times New Roman" panose="02020603050405020304" pitchFamily="18" charset="0"/>
                <a:ea typeface="Times New Roman" panose="02020603050405020304" pitchFamily="18" charset="0"/>
              </a:rPr>
              <a:t>www.brake.org.uk</a:t>
            </a:r>
            <a:r>
              <a:rPr lang="en-GB" sz="3500" dirty="0">
                <a:effectLst/>
                <a:latin typeface="Times New Roman" panose="02020603050405020304" pitchFamily="18" charset="0"/>
                <a:ea typeface="Times New Roman" panose="02020603050405020304" pitchFamily="18" charset="0"/>
              </a:rPr>
              <a:t>/files/downloads/Brake-vision-and-strategy-documents/Brake-Strategy-2020-2023-F23.9.19_FINAL.pdf?v=1607338550 (Accessed: 23 June 2023). </a:t>
            </a:r>
          </a:p>
          <a:p>
            <a:r>
              <a:rPr lang="en-GB" sz="3500" dirty="0">
                <a:effectLst/>
                <a:latin typeface="Times New Roman" panose="02020603050405020304" pitchFamily="18" charset="0"/>
                <a:ea typeface="Times New Roman" panose="02020603050405020304" pitchFamily="18" charset="0"/>
              </a:rPr>
              <a:t>(No date) </a:t>
            </a:r>
            <a:r>
              <a:rPr lang="en-GB" sz="3500" i="1" dirty="0">
                <a:effectLst/>
                <a:latin typeface="Times New Roman" panose="02020603050405020304" pitchFamily="18" charset="0"/>
                <a:ea typeface="Times New Roman" panose="02020603050405020304" pitchFamily="18" charset="0"/>
              </a:rPr>
              <a:t>Sysco | Wholesale restaurant food distributor</a:t>
            </a:r>
            <a:r>
              <a:rPr lang="en-GB" sz="3500" dirty="0">
                <a:effectLst/>
                <a:latin typeface="Times New Roman" panose="02020603050405020304" pitchFamily="18" charset="0"/>
                <a:ea typeface="Times New Roman" panose="02020603050405020304" pitchFamily="18" charset="0"/>
              </a:rPr>
              <a:t>. Available at: https://</a:t>
            </a:r>
            <a:r>
              <a:rPr lang="en-GB" sz="3500" dirty="0" err="1">
                <a:effectLst/>
                <a:latin typeface="Times New Roman" panose="02020603050405020304" pitchFamily="18" charset="0"/>
                <a:ea typeface="Times New Roman" panose="02020603050405020304" pitchFamily="18" charset="0"/>
              </a:rPr>
              <a:t>www.sysco.com</a:t>
            </a:r>
            <a:r>
              <a:rPr lang="en-GB" sz="3500" dirty="0">
                <a:effectLst/>
                <a:latin typeface="Times New Roman" panose="02020603050405020304" pitchFamily="18" charset="0"/>
                <a:ea typeface="Times New Roman" panose="02020603050405020304" pitchFamily="18" charset="0"/>
              </a:rPr>
              <a:t>/dam/Sysco/About/Corporate-Social-Responsibility/Sysco-2021-Corporate-Social-Responsibility-Report.pdf (Accessed: 26 June 2023). </a:t>
            </a:r>
          </a:p>
          <a:p>
            <a:r>
              <a:rPr lang="en-GB" sz="3500" dirty="0">
                <a:effectLst/>
                <a:latin typeface="Times New Roman" panose="02020603050405020304" pitchFamily="18" charset="0"/>
                <a:ea typeface="Times New Roman" panose="02020603050405020304" pitchFamily="18" charset="0"/>
              </a:rPr>
              <a:t>Barton, E. (2022) </a:t>
            </a:r>
            <a:r>
              <a:rPr lang="en-GB" sz="3500" i="1" dirty="0">
                <a:effectLst/>
                <a:latin typeface="Times New Roman" panose="02020603050405020304" pitchFamily="18" charset="0"/>
                <a:ea typeface="Times New Roman" panose="02020603050405020304" pitchFamily="18" charset="0"/>
              </a:rPr>
              <a:t>What’s the point of hr?</a:t>
            </a:r>
            <a:r>
              <a:rPr lang="en-GB" sz="3500" dirty="0">
                <a:effectLst/>
                <a:latin typeface="Times New Roman" panose="02020603050405020304" pitchFamily="18" charset="0"/>
                <a:ea typeface="Times New Roman" panose="02020603050405020304" pitchFamily="18" charset="0"/>
              </a:rPr>
              <a:t>, </a:t>
            </a:r>
            <a:r>
              <a:rPr lang="en-GB" sz="3500" i="1" dirty="0">
                <a:effectLst/>
                <a:latin typeface="Times New Roman" panose="02020603050405020304" pitchFamily="18" charset="0"/>
                <a:ea typeface="Times New Roman" panose="02020603050405020304" pitchFamily="18" charset="0"/>
              </a:rPr>
              <a:t>BBC </a:t>
            </a:r>
            <a:r>
              <a:rPr lang="en-GB" sz="3500" i="1" dirty="0" err="1">
                <a:effectLst/>
                <a:latin typeface="Times New Roman" panose="02020603050405020304" pitchFamily="18" charset="0"/>
                <a:ea typeface="Times New Roman" panose="02020603050405020304" pitchFamily="18" charset="0"/>
              </a:rPr>
              <a:t>Worklife</a:t>
            </a:r>
            <a:r>
              <a:rPr lang="en-GB" sz="3500" dirty="0">
                <a:effectLst/>
                <a:latin typeface="Times New Roman" panose="02020603050405020304" pitchFamily="18" charset="0"/>
                <a:ea typeface="Times New Roman" panose="02020603050405020304" pitchFamily="18" charset="0"/>
              </a:rPr>
              <a:t>. Available at: https://</a:t>
            </a:r>
            <a:r>
              <a:rPr lang="en-GB" sz="3500" dirty="0" err="1">
                <a:effectLst/>
                <a:latin typeface="Times New Roman" panose="02020603050405020304" pitchFamily="18" charset="0"/>
                <a:ea typeface="Times New Roman" panose="02020603050405020304" pitchFamily="18" charset="0"/>
              </a:rPr>
              <a:t>www.bbc.com</a:t>
            </a:r>
            <a:r>
              <a:rPr lang="en-GB" sz="3500" dirty="0">
                <a:effectLst/>
                <a:latin typeface="Times New Roman" panose="02020603050405020304" pitchFamily="18" charset="0"/>
                <a:ea typeface="Times New Roman" panose="02020603050405020304" pitchFamily="18" charset="0"/>
              </a:rPr>
              <a:t>/</a:t>
            </a:r>
            <a:r>
              <a:rPr lang="en-GB" sz="3500" dirty="0" err="1">
                <a:effectLst/>
                <a:latin typeface="Times New Roman" panose="02020603050405020304" pitchFamily="18" charset="0"/>
                <a:ea typeface="Times New Roman" panose="02020603050405020304" pitchFamily="18" charset="0"/>
              </a:rPr>
              <a:t>worklife</a:t>
            </a:r>
            <a:r>
              <a:rPr lang="en-GB" sz="3500" dirty="0">
                <a:effectLst/>
                <a:latin typeface="Times New Roman" panose="02020603050405020304" pitchFamily="18" charset="0"/>
                <a:ea typeface="Times New Roman" panose="02020603050405020304" pitchFamily="18" charset="0"/>
              </a:rPr>
              <a:t>/article/20150511-whats-the-point-of-hr (Accessed: 01 July 2023). </a:t>
            </a:r>
          </a:p>
          <a:p>
            <a:r>
              <a:rPr lang="en-GB" sz="3500" i="1" dirty="0">
                <a:effectLst/>
                <a:latin typeface="Times New Roman" panose="02020603050405020304" pitchFamily="18" charset="0"/>
                <a:ea typeface="Times New Roman" panose="02020603050405020304" pitchFamily="18" charset="0"/>
              </a:rPr>
              <a:t>Brakes ( a Sysco Company ) - Your sector</a:t>
            </a:r>
            <a:r>
              <a:rPr lang="en-GB" sz="3500" dirty="0">
                <a:effectLst/>
                <a:latin typeface="Times New Roman" panose="02020603050405020304" pitchFamily="18" charset="0"/>
                <a:ea typeface="Times New Roman" panose="02020603050405020304" pitchFamily="18" charset="0"/>
              </a:rPr>
              <a:t> (no date) </a:t>
            </a:r>
            <a:r>
              <a:rPr lang="en-GB" sz="3500" i="1" dirty="0">
                <a:effectLst/>
                <a:latin typeface="Times New Roman" panose="02020603050405020304" pitchFamily="18" charset="0"/>
                <a:ea typeface="Times New Roman" panose="02020603050405020304" pitchFamily="18" charset="0"/>
              </a:rPr>
              <a:t>Inspirational Food</a:t>
            </a:r>
            <a:r>
              <a:rPr lang="en-GB" sz="3500" dirty="0">
                <a:effectLst/>
                <a:latin typeface="Times New Roman" panose="02020603050405020304" pitchFamily="18" charset="0"/>
                <a:ea typeface="Times New Roman" panose="02020603050405020304" pitchFamily="18" charset="0"/>
              </a:rPr>
              <a:t>. Available at: https://</a:t>
            </a:r>
            <a:r>
              <a:rPr lang="en-GB" sz="3500" dirty="0" err="1">
                <a:effectLst/>
                <a:latin typeface="Times New Roman" panose="02020603050405020304" pitchFamily="18" charset="0"/>
                <a:ea typeface="Times New Roman" panose="02020603050405020304" pitchFamily="18" charset="0"/>
              </a:rPr>
              <a:t>www.brake.co.uk</a:t>
            </a:r>
            <a:r>
              <a:rPr lang="en-GB" sz="3500" dirty="0">
                <a:effectLst/>
                <a:latin typeface="Times New Roman" panose="02020603050405020304" pitchFamily="18" charset="0"/>
                <a:ea typeface="Times New Roman" panose="02020603050405020304" pitchFamily="18" charset="0"/>
              </a:rPr>
              <a:t>/why-brakes/your-sector (Accessed: 25 June 2023). </a:t>
            </a:r>
          </a:p>
          <a:p>
            <a:r>
              <a:rPr lang="en-GB" sz="3500" i="1" dirty="0">
                <a:effectLst/>
                <a:latin typeface="Times New Roman" panose="02020603050405020304" pitchFamily="18" charset="0"/>
                <a:ea typeface="Times New Roman" panose="02020603050405020304" pitchFamily="18" charset="0"/>
              </a:rPr>
              <a:t>Brakes ( A Sysco Company ) About brakes</a:t>
            </a:r>
            <a:r>
              <a:rPr lang="en-GB" sz="3500" dirty="0">
                <a:effectLst/>
                <a:latin typeface="Times New Roman" panose="02020603050405020304" pitchFamily="18" charset="0"/>
                <a:ea typeface="Times New Roman" panose="02020603050405020304" pitchFamily="18" charset="0"/>
              </a:rPr>
              <a:t> (no date) </a:t>
            </a:r>
            <a:r>
              <a:rPr lang="en-GB" sz="3500" i="1" dirty="0">
                <a:effectLst/>
                <a:latin typeface="Times New Roman" panose="02020603050405020304" pitchFamily="18" charset="0"/>
                <a:ea typeface="Times New Roman" panose="02020603050405020304" pitchFamily="18" charset="0"/>
              </a:rPr>
              <a:t>Inspirational Food</a:t>
            </a:r>
            <a:r>
              <a:rPr lang="en-GB" sz="3500" dirty="0">
                <a:effectLst/>
                <a:latin typeface="Times New Roman" panose="02020603050405020304" pitchFamily="18" charset="0"/>
                <a:ea typeface="Times New Roman" panose="02020603050405020304" pitchFamily="18" charset="0"/>
              </a:rPr>
              <a:t>. Available at: https://</a:t>
            </a:r>
            <a:r>
              <a:rPr lang="en-GB" sz="3500" dirty="0" err="1">
                <a:effectLst/>
                <a:latin typeface="Times New Roman" panose="02020603050405020304" pitchFamily="18" charset="0"/>
                <a:ea typeface="Times New Roman" panose="02020603050405020304" pitchFamily="18" charset="0"/>
              </a:rPr>
              <a:t>www.brake.co.uk</a:t>
            </a:r>
            <a:r>
              <a:rPr lang="en-GB" sz="3500" dirty="0">
                <a:effectLst/>
                <a:latin typeface="Times New Roman" panose="02020603050405020304" pitchFamily="18" charset="0"/>
                <a:ea typeface="Times New Roman" panose="02020603050405020304" pitchFamily="18" charset="0"/>
              </a:rPr>
              <a:t>/why-brakes/about-us (Accessed: 24 June 2023). </a:t>
            </a:r>
          </a:p>
          <a:p>
            <a:r>
              <a:rPr lang="en-GB" sz="3500" i="1" dirty="0">
                <a:effectLst/>
                <a:latin typeface="Times New Roman" panose="02020603050405020304" pitchFamily="18" charset="0"/>
                <a:ea typeface="Times New Roman" panose="02020603050405020304" pitchFamily="18" charset="0"/>
              </a:rPr>
              <a:t>Defra Group Equality, diversity and inclusion strategy 2020 to 2024</a:t>
            </a:r>
            <a:r>
              <a:rPr lang="en-GB" sz="3500" dirty="0">
                <a:effectLst/>
                <a:latin typeface="Times New Roman" panose="02020603050405020304" pitchFamily="18" charset="0"/>
                <a:ea typeface="Times New Roman" panose="02020603050405020304" pitchFamily="18" charset="0"/>
              </a:rPr>
              <a:t> (no date) </a:t>
            </a:r>
            <a:r>
              <a:rPr lang="en-GB" sz="3500" i="1" dirty="0">
                <a:effectLst/>
                <a:latin typeface="Times New Roman" panose="02020603050405020304" pitchFamily="18" charset="0"/>
                <a:ea typeface="Times New Roman" panose="02020603050405020304" pitchFamily="18" charset="0"/>
              </a:rPr>
              <a:t>GOV.UK</a:t>
            </a:r>
            <a:r>
              <a:rPr lang="en-GB" sz="3500" dirty="0">
                <a:effectLst/>
                <a:latin typeface="Times New Roman" panose="02020603050405020304" pitchFamily="18" charset="0"/>
                <a:ea typeface="Times New Roman" panose="02020603050405020304" pitchFamily="18" charset="0"/>
              </a:rPr>
              <a:t>. Available at: https://</a:t>
            </a:r>
            <a:r>
              <a:rPr lang="en-GB" sz="3500" dirty="0" err="1">
                <a:effectLst/>
                <a:latin typeface="Times New Roman" panose="02020603050405020304" pitchFamily="18" charset="0"/>
                <a:ea typeface="Times New Roman" panose="02020603050405020304" pitchFamily="18" charset="0"/>
              </a:rPr>
              <a:t>www.gov.uk</a:t>
            </a:r>
            <a:r>
              <a:rPr lang="en-GB" sz="3500" dirty="0">
                <a:effectLst/>
                <a:latin typeface="Times New Roman" panose="02020603050405020304" pitchFamily="18" charset="0"/>
                <a:ea typeface="Times New Roman" panose="02020603050405020304" pitchFamily="18" charset="0"/>
              </a:rPr>
              <a:t>/government/publications/defra-group-equality-diversity-and-inclusion-strategy-2020-to-2024/defra-group-equality-diversity-and-inclusion-strategy-2020-to-2024 (Accessed: 03 July 2023). </a:t>
            </a:r>
          </a:p>
          <a:p>
            <a:r>
              <a:rPr lang="en-GB" sz="3500" i="1" dirty="0">
                <a:effectLst/>
                <a:latin typeface="Times New Roman" panose="02020603050405020304" pitchFamily="18" charset="0"/>
                <a:ea typeface="Times New Roman" panose="02020603050405020304" pitchFamily="18" charset="0"/>
              </a:rPr>
              <a:t>Department for Environment Food &amp; Rural Affairs - Who we are</a:t>
            </a:r>
            <a:r>
              <a:rPr lang="en-GB" sz="3500" dirty="0">
                <a:effectLst/>
                <a:latin typeface="Times New Roman" panose="02020603050405020304" pitchFamily="18" charset="0"/>
                <a:ea typeface="Times New Roman" panose="02020603050405020304" pitchFamily="18" charset="0"/>
              </a:rPr>
              <a:t> (2022) </a:t>
            </a:r>
            <a:r>
              <a:rPr lang="en-GB" sz="3500" i="1" dirty="0">
                <a:effectLst/>
                <a:latin typeface="Times New Roman" panose="02020603050405020304" pitchFamily="18" charset="0"/>
                <a:ea typeface="Times New Roman" panose="02020603050405020304" pitchFamily="18" charset="0"/>
              </a:rPr>
              <a:t>Defra Jobs - UK Government</a:t>
            </a:r>
            <a:r>
              <a:rPr lang="en-GB" sz="3500" dirty="0">
                <a:effectLst/>
                <a:latin typeface="Times New Roman" panose="02020603050405020304" pitchFamily="18" charset="0"/>
                <a:ea typeface="Times New Roman" panose="02020603050405020304" pitchFamily="18" charset="0"/>
              </a:rPr>
              <a:t>. Available at: https://</a:t>
            </a:r>
            <a:r>
              <a:rPr lang="en-GB" sz="3500" dirty="0" err="1">
                <a:effectLst/>
                <a:latin typeface="Times New Roman" panose="02020603050405020304" pitchFamily="18" charset="0"/>
                <a:ea typeface="Times New Roman" panose="02020603050405020304" pitchFamily="18" charset="0"/>
              </a:rPr>
              <a:t>defrajobs.preprod.psweb.uk</a:t>
            </a:r>
            <a:r>
              <a:rPr lang="en-GB" sz="3500" dirty="0">
                <a:effectLst/>
                <a:latin typeface="Times New Roman" panose="02020603050405020304" pitchFamily="18" charset="0"/>
                <a:ea typeface="Times New Roman" panose="02020603050405020304" pitchFamily="18" charset="0"/>
              </a:rPr>
              <a:t>/who-we-are/#:~:text=Our%20organisation,and%20communities%2C%20across%20the%20country. (Accessed: 28 June 2023). </a:t>
            </a:r>
          </a:p>
          <a:p>
            <a:r>
              <a:rPr lang="en-GB" sz="3500" i="1" dirty="0">
                <a:effectLst/>
                <a:latin typeface="Times New Roman" panose="02020603050405020304" pitchFamily="18" charset="0"/>
                <a:ea typeface="Times New Roman" panose="02020603050405020304" pitchFamily="18" charset="0"/>
              </a:rPr>
              <a:t>The journey of HR’s influence at the BBC</a:t>
            </a:r>
            <a:r>
              <a:rPr lang="en-GB" sz="3500" dirty="0">
                <a:effectLst/>
                <a:latin typeface="Times New Roman" panose="02020603050405020304" pitchFamily="18" charset="0"/>
                <a:ea typeface="Times New Roman" panose="02020603050405020304" pitchFamily="18" charset="0"/>
              </a:rPr>
              <a:t> (no date) </a:t>
            </a:r>
            <a:r>
              <a:rPr lang="en-GB" sz="3500" i="1" dirty="0">
                <a:effectLst/>
                <a:latin typeface="Times New Roman" panose="02020603050405020304" pitchFamily="18" charset="0"/>
                <a:ea typeface="Times New Roman" panose="02020603050405020304" pitchFamily="18" charset="0"/>
              </a:rPr>
              <a:t>HR Magazine</a:t>
            </a:r>
            <a:r>
              <a:rPr lang="en-GB" sz="3500" dirty="0">
                <a:effectLst/>
                <a:latin typeface="Times New Roman" panose="02020603050405020304" pitchFamily="18" charset="0"/>
                <a:ea typeface="Times New Roman" panose="02020603050405020304" pitchFamily="18" charset="0"/>
              </a:rPr>
              <a:t>. Available at: https://</a:t>
            </a:r>
            <a:r>
              <a:rPr lang="en-GB" sz="3500" dirty="0" err="1">
                <a:effectLst/>
                <a:latin typeface="Times New Roman" panose="02020603050405020304" pitchFamily="18" charset="0"/>
                <a:ea typeface="Times New Roman" panose="02020603050405020304" pitchFamily="18" charset="0"/>
              </a:rPr>
              <a:t>www.hrmagazine.co.uk</a:t>
            </a:r>
            <a:r>
              <a:rPr lang="en-GB" sz="3500" dirty="0">
                <a:effectLst/>
                <a:latin typeface="Times New Roman" panose="02020603050405020304" pitchFamily="18" charset="0"/>
                <a:ea typeface="Times New Roman" panose="02020603050405020304" pitchFamily="18" charset="0"/>
              </a:rPr>
              <a:t>/content/features/the-journey-of-hrs-influence-at-the-</a:t>
            </a:r>
            <a:r>
              <a:rPr lang="en-GB" sz="3500" dirty="0" err="1">
                <a:effectLst/>
                <a:latin typeface="Times New Roman" panose="02020603050405020304" pitchFamily="18" charset="0"/>
                <a:ea typeface="Times New Roman" panose="02020603050405020304" pitchFamily="18" charset="0"/>
              </a:rPr>
              <a:t>bbc</a:t>
            </a:r>
            <a:r>
              <a:rPr lang="en-GB" sz="3500" dirty="0">
                <a:effectLst/>
                <a:latin typeface="Times New Roman" panose="02020603050405020304" pitchFamily="18" charset="0"/>
                <a:ea typeface="Times New Roman" panose="02020603050405020304" pitchFamily="18" charset="0"/>
              </a:rPr>
              <a:t> (Accessed: 22 June 2023). </a:t>
            </a:r>
          </a:p>
          <a:p>
            <a:r>
              <a:rPr lang="en-GB" sz="3500" dirty="0">
                <a:effectLst/>
                <a:latin typeface="Times New Roman" panose="02020603050405020304" pitchFamily="18" charset="0"/>
                <a:ea typeface="Times New Roman" panose="02020603050405020304" pitchFamily="18" charset="0"/>
              </a:rPr>
              <a:t>Team, G.E. (2022) </a:t>
            </a:r>
            <a:r>
              <a:rPr lang="en-GB" sz="3500" i="1" dirty="0">
                <a:effectLst/>
                <a:latin typeface="Times New Roman" panose="02020603050405020304" pitchFamily="18" charset="0"/>
                <a:ea typeface="Times New Roman" panose="02020603050405020304" pitchFamily="18" charset="0"/>
              </a:rPr>
              <a:t>Human Resource Management of brakes</a:t>
            </a:r>
            <a:r>
              <a:rPr lang="en-GB" sz="3500" dirty="0">
                <a:effectLst/>
                <a:latin typeface="Times New Roman" panose="02020603050405020304" pitchFamily="18" charset="0"/>
                <a:ea typeface="Times New Roman" panose="02020603050405020304" pitchFamily="18" charset="0"/>
              </a:rPr>
              <a:t>, </a:t>
            </a:r>
            <a:r>
              <a:rPr lang="en-GB" sz="3500" i="1" dirty="0">
                <a:effectLst/>
                <a:latin typeface="Times New Roman" panose="02020603050405020304" pitchFamily="18" charset="0"/>
                <a:ea typeface="Times New Roman" panose="02020603050405020304" pitchFamily="18" charset="0"/>
              </a:rPr>
              <a:t>George Business Review</a:t>
            </a:r>
            <a:r>
              <a:rPr lang="en-GB" sz="3500" dirty="0">
                <a:effectLst/>
                <a:latin typeface="Times New Roman" panose="02020603050405020304" pitchFamily="18" charset="0"/>
                <a:ea typeface="Times New Roman" panose="02020603050405020304" pitchFamily="18" charset="0"/>
              </a:rPr>
              <a:t>. Available at: https://</a:t>
            </a:r>
            <a:r>
              <a:rPr lang="en-GB" sz="3500" dirty="0" err="1">
                <a:effectLst/>
                <a:latin typeface="Times New Roman" panose="02020603050405020304" pitchFamily="18" charset="0"/>
                <a:ea typeface="Times New Roman" panose="02020603050405020304" pitchFamily="18" charset="0"/>
              </a:rPr>
              <a:t>www.george</a:t>
            </a:r>
            <a:r>
              <a:rPr lang="en-GB" sz="3500" dirty="0">
                <a:effectLst/>
                <a:latin typeface="Times New Roman" panose="02020603050405020304" pitchFamily="18" charset="0"/>
                <a:ea typeface="Times New Roman" panose="02020603050405020304" pitchFamily="18" charset="0"/>
              </a:rPr>
              <a:t>-business-</a:t>
            </a:r>
            <a:r>
              <a:rPr lang="en-GB" sz="3500" dirty="0" err="1">
                <a:effectLst/>
                <a:latin typeface="Times New Roman" panose="02020603050405020304" pitchFamily="18" charset="0"/>
                <a:ea typeface="Times New Roman" panose="02020603050405020304" pitchFamily="18" charset="0"/>
              </a:rPr>
              <a:t>review.com</a:t>
            </a:r>
            <a:r>
              <a:rPr lang="en-GB" sz="3500" dirty="0">
                <a:effectLst/>
                <a:latin typeface="Times New Roman" panose="02020603050405020304" pitchFamily="18" charset="0"/>
                <a:ea typeface="Times New Roman" panose="02020603050405020304" pitchFamily="18" charset="0"/>
              </a:rPr>
              <a:t>/human-resource-management-of-brakes/ (Accessed: 30 June 2023). </a:t>
            </a:r>
          </a:p>
          <a:p>
            <a:r>
              <a:rPr lang="en-GB" sz="3500" dirty="0" err="1">
                <a:effectLst/>
                <a:latin typeface="Times New Roman" panose="02020603050405020304" pitchFamily="18" charset="0"/>
                <a:ea typeface="Times New Roman" panose="02020603050405020304" pitchFamily="18" charset="0"/>
              </a:rPr>
              <a:t>Trendall</a:t>
            </a:r>
            <a:r>
              <a:rPr lang="en-GB" sz="3500" dirty="0">
                <a:effectLst/>
                <a:latin typeface="Times New Roman" panose="02020603050405020304" pitchFamily="18" charset="0"/>
                <a:ea typeface="Times New Roman" panose="02020603050405020304" pitchFamily="18" charset="0"/>
              </a:rPr>
              <a:t>, S. (2021) </a:t>
            </a:r>
            <a:r>
              <a:rPr lang="en-GB" sz="3500" i="1" dirty="0">
                <a:effectLst/>
                <a:latin typeface="Times New Roman" panose="02020603050405020304" pitchFamily="18" charset="0"/>
                <a:ea typeface="Times New Roman" panose="02020603050405020304" pitchFamily="18" charset="0"/>
              </a:rPr>
              <a:t>DEFRA seeks leader to realise potential of HR Data</a:t>
            </a:r>
            <a:r>
              <a:rPr lang="en-GB" sz="3500" dirty="0">
                <a:effectLst/>
                <a:latin typeface="Times New Roman" panose="02020603050405020304" pitchFamily="18" charset="0"/>
                <a:ea typeface="Times New Roman" panose="02020603050405020304" pitchFamily="18" charset="0"/>
              </a:rPr>
              <a:t>, </a:t>
            </a:r>
            <a:r>
              <a:rPr lang="en-GB" sz="3500" i="1" dirty="0" err="1">
                <a:effectLst/>
                <a:latin typeface="Times New Roman" panose="02020603050405020304" pitchFamily="18" charset="0"/>
                <a:ea typeface="Times New Roman" panose="02020603050405020304" pitchFamily="18" charset="0"/>
              </a:rPr>
              <a:t>PublicTechnology</a:t>
            </a:r>
            <a:r>
              <a:rPr lang="en-GB" sz="3500" dirty="0">
                <a:effectLst/>
                <a:latin typeface="Times New Roman" panose="02020603050405020304" pitchFamily="18" charset="0"/>
                <a:ea typeface="Times New Roman" panose="02020603050405020304" pitchFamily="18" charset="0"/>
              </a:rPr>
              <a:t>. Available at: https://</a:t>
            </a:r>
            <a:r>
              <a:rPr lang="en-GB" sz="3500" dirty="0" err="1">
                <a:effectLst/>
                <a:latin typeface="Times New Roman" panose="02020603050405020304" pitchFamily="18" charset="0"/>
                <a:ea typeface="Times New Roman" panose="02020603050405020304" pitchFamily="18" charset="0"/>
              </a:rPr>
              <a:t>www.publictechnology.net</a:t>
            </a:r>
            <a:r>
              <a:rPr lang="en-GB" sz="3500" dirty="0">
                <a:effectLst/>
                <a:latin typeface="Times New Roman" panose="02020603050405020304" pitchFamily="18" charset="0"/>
                <a:ea typeface="Times New Roman" panose="02020603050405020304" pitchFamily="18" charset="0"/>
              </a:rPr>
              <a:t>/2021/03/25/education-and-skills/</a:t>
            </a:r>
            <a:r>
              <a:rPr lang="en-GB" sz="3500" dirty="0" err="1">
                <a:effectLst/>
                <a:latin typeface="Times New Roman" panose="02020603050405020304" pitchFamily="18" charset="0"/>
                <a:ea typeface="Times New Roman" panose="02020603050405020304" pitchFamily="18" charset="0"/>
              </a:rPr>
              <a:t>defra</a:t>
            </a:r>
            <a:r>
              <a:rPr lang="en-GB" sz="3500" dirty="0">
                <a:effectLst/>
                <a:latin typeface="Times New Roman" panose="02020603050405020304" pitchFamily="18" charset="0"/>
                <a:ea typeface="Times New Roman" panose="02020603050405020304" pitchFamily="18" charset="0"/>
              </a:rPr>
              <a:t>-seeks-leader-realise-potential-hr-data/ (Accessed: 22 June 2023).</a:t>
            </a:r>
          </a:p>
          <a:p>
            <a:r>
              <a:rPr lang="en-GB" sz="3500" dirty="0">
                <a:latin typeface="Times New Roman" panose="02020603050405020304" pitchFamily="18" charset="0"/>
                <a:ea typeface="Times New Roman" panose="02020603050405020304" pitchFamily="18" charset="0"/>
              </a:rPr>
              <a:t>Zack, M.H. (2017) Knowledge and strategy, Google Books. Available at: https://</a:t>
            </a:r>
            <a:r>
              <a:rPr lang="en-GB" sz="3500" dirty="0" err="1">
                <a:latin typeface="Times New Roman" panose="02020603050405020304" pitchFamily="18" charset="0"/>
                <a:ea typeface="Times New Roman" panose="02020603050405020304" pitchFamily="18" charset="0"/>
              </a:rPr>
              <a:t>www.google.co.uk</a:t>
            </a:r>
            <a:r>
              <a:rPr lang="en-GB" sz="3500" dirty="0">
                <a:latin typeface="Times New Roman" panose="02020603050405020304" pitchFamily="18" charset="0"/>
                <a:ea typeface="Times New Roman" panose="02020603050405020304" pitchFamily="18" charset="0"/>
              </a:rPr>
              <a:t>/books/edition/_/</a:t>
            </a:r>
            <a:r>
              <a:rPr lang="en-GB" sz="3500" dirty="0" err="1">
                <a:latin typeface="Times New Roman" panose="02020603050405020304" pitchFamily="18" charset="0"/>
                <a:ea typeface="Times New Roman" panose="02020603050405020304" pitchFamily="18" charset="0"/>
              </a:rPr>
              <a:t>J_csswEACAAJ?hl</a:t>
            </a:r>
            <a:r>
              <a:rPr lang="en-GB" sz="3500" dirty="0">
                <a:latin typeface="Times New Roman" panose="02020603050405020304" pitchFamily="18" charset="0"/>
                <a:ea typeface="Times New Roman" panose="02020603050405020304" pitchFamily="18" charset="0"/>
              </a:rPr>
              <a:t>=</a:t>
            </a:r>
            <a:r>
              <a:rPr lang="en-GB" sz="3500" dirty="0" err="1">
                <a:latin typeface="Times New Roman" panose="02020603050405020304" pitchFamily="18" charset="0"/>
                <a:ea typeface="Times New Roman" panose="02020603050405020304" pitchFamily="18" charset="0"/>
              </a:rPr>
              <a:t>en&amp;sa</a:t>
            </a:r>
            <a:r>
              <a:rPr lang="en-GB" sz="3500" dirty="0">
                <a:latin typeface="Times New Roman" panose="02020603050405020304" pitchFamily="18" charset="0"/>
                <a:ea typeface="Times New Roman" panose="02020603050405020304" pitchFamily="18" charset="0"/>
              </a:rPr>
              <a:t>=</a:t>
            </a:r>
            <a:r>
              <a:rPr lang="en-GB" sz="3500" dirty="0" err="1">
                <a:latin typeface="Times New Roman" panose="02020603050405020304" pitchFamily="18" charset="0"/>
                <a:ea typeface="Times New Roman" panose="02020603050405020304" pitchFamily="18" charset="0"/>
              </a:rPr>
              <a:t>X&amp;ved</a:t>
            </a:r>
            <a:r>
              <a:rPr lang="en-GB" sz="3500" dirty="0">
                <a:latin typeface="Times New Roman" panose="02020603050405020304" pitchFamily="18" charset="0"/>
                <a:ea typeface="Times New Roman" panose="02020603050405020304" pitchFamily="18" charset="0"/>
              </a:rPr>
              <a:t>=2ahUKEwjnqoTR0vz_AhUhRkEAHRiBC-sQ7_IDKAJ6BAgLEAU (Accessed: 23 June 2023). </a:t>
            </a:r>
          </a:p>
          <a:p>
            <a:endParaRPr lang="en-GB" sz="3500" dirty="0">
              <a:effectLst/>
              <a:latin typeface="Times New Roman" panose="02020603050405020304" pitchFamily="18" charset="0"/>
              <a:ea typeface="Times New Roman" panose="02020603050405020304" pitchFamily="18" charset="0"/>
            </a:endParaRPr>
          </a:p>
          <a:p>
            <a:pPr marL="0" indent="0">
              <a:buNone/>
            </a:pPr>
            <a:endParaRPr lang="en-US" sz="500" dirty="0"/>
          </a:p>
        </p:txBody>
      </p:sp>
    </p:spTree>
    <p:extLst>
      <p:ext uri="{BB962C8B-B14F-4D97-AF65-F5344CB8AC3E}">
        <p14:creationId xmlns:p14="http://schemas.microsoft.com/office/powerpoint/2010/main" val="3394925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p:cTn id="15" dur="1000" fill="hold"/>
                                        <p:tgtEl>
                                          <p:spTgt spid="5"/>
                                        </p:tgtEl>
                                        <p:attrNameLst>
                                          <p:attrName>ppt_w</p:attrName>
                                        </p:attrNameLst>
                                      </p:cBhvr>
                                      <p:tavLst>
                                        <p:tav tm="0">
                                          <p:val>
                                            <p:fltVal val="0"/>
                                          </p:val>
                                        </p:tav>
                                        <p:tav tm="100000">
                                          <p:val>
                                            <p:strVal val="#ppt_w"/>
                                          </p:val>
                                        </p:tav>
                                      </p:tavLst>
                                    </p:anim>
                                    <p:anim calcmode="lin" valueType="num">
                                      <p:cBhvr>
                                        <p:cTn id="16" dur="1000" fill="hold"/>
                                        <p:tgtEl>
                                          <p:spTgt spid="5"/>
                                        </p:tgtEl>
                                        <p:attrNameLst>
                                          <p:attrName>ppt_h</p:attrName>
                                        </p:attrNameLst>
                                      </p:cBhvr>
                                      <p:tavLst>
                                        <p:tav tm="0">
                                          <p:val>
                                            <p:fltVal val="0"/>
                                          </p:val>
                                        </p:tav>
                                        <p:tav tm="100000">
                                          <p:val>
                                            <p:strVal val="#ppt_h"/>
                                          </p:val>
                                        </p:tav>
                                      </p:tavLst>
                                    </p:anim>
                                    <p:anim calcmode="lin" valueType="num">
                                      <p:cBhvr>
                                        <p:cTn id="17" dur="1000" fill="hold"/>
                                        <p:tgtEl>
                                          <p:spTgt spid="5"/>
                                        </p:tgtEl>
                                        <p:attrNameLst>
                                          <p:attrName>style.rotation</p:attrName>
                                        </p:attrNameLst>
                                      </p:cBhvr>
                                      <p:tavLst>
                                        <p:tav tm="0">
                                          <p:val>
                                            <p:fltVal val="90"/>
                                          </p:val>
                                        </p:tav>
                                        <p:tav tm="100000">
                                          <p:val>
                                            <p:fltVal val="0"/>
                                          </p:val>
                                        </p:tav>
                                      </p:tavLst>
                                    </p:anim>
                                    <p:animEffect transition="in" filter="fade">
                                      <p:cBhvr>
                                        <p:cTn id="18" dur="10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anim calcmode="lin" valueType="num">
                                      <p:cBhvr>
                                        <p:cTn id="23" dur="1000" fill="hold"/>
                                        <p:tgtEl>
                                          <p:spTgt spid="4">
                                            <p:txEl>
                                              <p:pRg st="0" end="0"/>
                                            </p:txEl>
                                          </p:spTgt>
                                        </p:tgtEl>
                                        <p:attrNameLst>
                                          <p:attrName>ppt_w</p:attrName>
                                        </p:attrNameLst>
                                      </p:cBhvr>
                                      <p:tavLst>
                                        <p:tav tm="0">
                                          <p:val>
                                            <p:fltVal val="0"/>
                                          </p:val>
                                        </p:tav>
                                        <p:tav tm="100000">
                                          <p:val>
                                            <p:strVal val="#ppt_w"/>
                                          </p:val>
                                        </p:tav>
                                      </p:tavLst>
                                    </p:anim>
                                    <p:anim calcmode="lin" valueType="num">
                                      <p:cBhvr>
                                        <p:cTn id="24" dur="1000" fill="hold"/>
                                        <p:tgtEl>
                                          <p:spTgt spid="4">
                                            <p:txEl>
                                              <p:pRg st="0" end="0"/>
                                            </p:txEl>
                                          </p:spTgt>
                                        </p:tgtEl>
                                        <p:attrNameLst>
                                          <p:attrName>ppt_h</p:attrName>
                                        </p:attrNameLst>
                                      </p:cBhvr>
                                      <p:tavLst>
                                        <p:tav tm="0">
                                          <p:val>
                                            <p:fltVal val="0"/>
                                          </p:val>
                                        </p:tav>
                                        <p:tav tm="100000">
                                          <p:val>
                                            <p:strVal val="#ppt_h"/>
                                          </p:val>
                                        </p:tav>
                                      </p:tavLst>
                                    </p:anim>
                                    <p:anim calcmode="lin" valueType="num">
                                      <p:cBhvr>
                                        <p:cTn id="25" dur="1000" fill="hold"/>
                                        <p:tgtEl>
                                          <p:spTgt spid="4">
                                            <p:txEl>
                                              <p:pRg st="0" end="0"/>
                                            </p:txEl>
                                          </p:spTgt>
                                        </p:tgtEl>
                                        <p:attrNameLst>
                                          <p:attrName>style.rotation</p:attrName>
                                        </p:attrNameLst>
                                      </p:cBhvr>
                                      <p:tavLst>
                                        <p:tav tm="0">
                                          <p:val>
                                            <p:fltVal val="90"/>
                                          </p:val>
                                        </p:tav>
                                        <p:tav tm="100000">
                                          <p:val>
                                            <p:fltVal val="0"/>
                                          </p:val>
                                        </p:tav>
                                      </p:tavLst>
                                    </p:anim>
                                    <p:animEffect transition="in" filter="fade">
                                      <p:cBhvr>
                                        <p:cTn id="26" dur="1000"/>
                                        <p:tgtEl>
                                          <p:spTgt spid="4">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4">
                                            <p:txEl>
                                              <p:pRg st="1" end="1"/>
                                            </p:txEl>
                                          </p:spTgt>
                                        </p:tgtEl>
                                        <p:attrNameLst>
                                          <p:attrName>style.visibility</p:attrName>
                                        </p:attrNameLst>
                                      </p:cBhvr>
                                      <p:to>
                                        <p:strVal val="visible"/>
                                      </p:to>
                                    </p:set>
                                    <p:anim calcmode="lin" valueType="num">
                                      <p:cBhvr>
                                        <p:cTn id="31" dur="1000" fill="hold"/>
                                        <p:tgtEl>
                                          <p:spTgt spid="4">
                                            <p:txEl>
                                              <p:pRg st="1" end="1"/>
                                            </p:txEl>
                                          </p:spTgt>
                                        </p:tgtEl>
                                        <p:attrNameLst>
                                          <p:attrName>ppt_w</p:attrName>
                                        </p:attrNameLst>
                                      </p:cBhvr>
                                      <p:tavLst>
                                        <p:tav tm="0">
                                          <p:val>
                                            <p:fltVal val="0"/>
                                          </p:val>
                                        </p:tav>
                                        <p:tav tm="100000">
                                          <p:val>
                                            <p:strVal val="#ppt_w"/>
                                          </p:val>
                                        </p:tav>
                                      </p:tavLst>
                                    </p:anim>
                                    <p:anim calcmode="lin" valueType="num">
                                      <p:cBhvr>
                                        <p:cTn id="32" dur="1000" fill="hold"/>
                                        <p:tgtEl>
                                          <p:spTgt spid="4">
                                            <p:txEl>
                                              <p:pRg st="1" end="1"/>
                                            </p:txEl>
                                          </p:spTgt>
                                        </p:tgtEl>
                                        <p:attrNameLst>
                                          <p:attrName>ppt_h</p:attrName>
                                        </p:attrNameLst>
                                      </p:cBhvr>
                                      <p:tavLst>
                                        <p:tav tm="0">
                                          <p:val>
                                            <p:fltVal val="0"/>
                                          </p:val>
                                        </p:tav>
                                        <p:tav tm="100000">
                                          <p:val>
                                            <p:strVal val="#ppt_h"/>
                                          </p:val>
                                        </p:tav>
                                      </p:tavLst>
                                    </p:anim>
                                    <p:anim calcmode="lin" valueType="num">
                                      <p:cBhvr>
                                        <p:cTn id="33" dur="1000" fill="hold"/>
                                        <p:tgtEl>
                                          <p:spTgt spid="4">
                                            <p:txEl>
                                              <p:pRg st="1" end="1"/>
                                            </p:txEl>
                                          </p:spTgt>
                                        </p:tgtEl>
                                        <p:attrNameLst>
                                          <p:attrName>style.rotation</p:attrName>
                                        </p:attrNameLst>
                                      </p:cBhvr>
                                      <p:tavLst>
                                        <p:tav tm="0">
                                          <p:val>
                                            <p:fltVal val="90"/>
                                          </p:val>
                                        </p:tav>
                                        <p:tav tm="100000">
                                          <p:val>
                                            <p:fltVal val="0"/>
                                          </p:val>
                                        </p:tav>
                                      </p:tavLst>
                                    </p:anim>
                                    <p:animEffect transition="in" filter="fade">
                                      <p:cBhvr>
                                        <p:cTn id="34" dur="1000"/>
                                        <p:tgtEl>
                                          <p:spTgt spid="4">
                                            <p:txEl>
                                              <p:pRg st="1" end="1"/>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anim calcmode="lin" valueType="num">
                                      <p:cBhvr>
                                        <p:cTn id="39" dur="1000" fill="hold"/>
                                        <p:tgtEl>
                                          <p:spTgt spid="4">
                                            <p:txEl>
                                              <p:pRg st="2" end="2"/>
                                            </p:txEl>
                                          </p:spTgt>
                                        </p:tgtEl>
                                        <p:attrNameLst>
                                          <p:attrName>ppt_w</p:attrName>
                                        </p:attrNameLst>
                                      </p:cBhvr>
                                      <p:tavLst>
                                        <p:tav tm="0">
                                          <p:val>
                                            <p:fltVal val="0"/>
                                          </p:val>
                                        </p:tav>
                                        <p:tav tm="100000">
                                          <p:val>
                                            <p:strVal val="#ppt_w"/>
                                          </p:val>
                                        </p:tav>
                                      </p:tavLst>
                                    </p:anim>
                                    <p:anim calcmode="lin" valueType="num">
                                      <p:cBhvr>
                                        <p:cTn id="40" dur="1000" fill="hold"/>
                                        <p:tgtEl>
                                          <p:spTgt spid="4">
                                            <p:txEl>
                                              <p:pRg st="2" end="2"/>
                                            </p:txEl>
                                          </p:spTgt>
                                        </p:tgtEl>
                                        <p:attrNameLst>
                                          <p:attrName>ppt_h</p:attrName>
                                        </p:attrNameLst>
                                      </p:cBhvr>
                                      <p:tavLst>
                                        <p:tav tm="0">
                                          <p:val>
                                            <p:fltVal val="0"/>
                                          </p:val>
                                        </p:tav>
                                        <p:tav tm="100000">
                                          <p:val>
                                            <p:strVal val="#ppt_h"/>
                                          </p:val>
                                        </p:tav>
                                      </p:tavLst>
                                    </p:anim>
                                    <p:anim calcmode="lin" valueType="num">
                                      <p:cBhvr>
                                        <p:cTn id="41" dur="1000" fill="hold"/>
                                        <p:tgtEl>
                                          <p:spTgt spid="4">
                                            <p:txEl>
                                              <p:pRg st="2" end="2"/>
                                            </p:txEl>
                                          </p:spTgt>
                                        </p:tgtEl>
                                        <p:attrNameLst>
                                          <p:attrName>style.rotation</p:attrName>
                                        </p:attrNameLst>
                                      </p:cBhvr>
                                      <p:tavLst>
                                        <p:tav tm="0">
                                          <p:val>
                                            <p:fltVal val="90"/>
                                          </p:val>
                                        </p:tav>
                                        <p:tav tm="100000">
                                          <p:val>
                                            <p:fltVal val="0"/>
                                          </p:val>
                                        </p:tav>
                                      </p:tavLst>
                                    </p:anim>
                                    <p:animEffect transition="in" filter="fade">
                                      <p:cBhvr>
                                        <p:cTn id="42" dur="1000"/>
                                        <p:tgtEl>
                                          <p:spTgt spid="4">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 calcmode="lin" valueType="num">
                                      <p:cBhvr>
                                        <p:cTn id="47" dur="1000" fill="hold"/>
                                        <p:tgtEl>
                                          <p:spTgt spid="4">
                                            <p:txEl>
                                              <p:pRg st="3" end="3"/>
                                            </p:txEl>
                                          </p:spTgt>
                                        </p:tgtEl>
                                        <p:attrNameLst>
                                          <p:attrName>ppt_w</p:attrName>
                                        </p:attrNameLst>
                                      </p:cBhvr>
                                      <p:tavLst>
                                        <p:tav tm="0">
                                          <p:val>
                                            <p:fltVal val="0"/>
                                          </p:val>
                                        </p:tav>
                                        <p:tav tm="100000">
                                          <p:val>
                                            <p:strVal val="#ppt_w"/>
                                          </p:val>
                                        </p:tav>
                                      </p:tavLst>
                                    </p:anim>
                                    <p:anim calcmode="lin" valueType="num">
                                      <p:cBhvr>
                                        <p:cTn id="48" dur="1000" fill="hold"/>
                                        <p:tgtEl>
                                          <p:spTgt spid="4">
                                            <p:txEl>
                                              <p:pRg st="3" end="3"/>
                                            </p:txEl>
                                          </p:spTgt>
                                        </p:tgtEl>
                                        <p:attrNameLst>
                                          <p:attrName>ppt_h</p:attrName>
                                        </p:attrNameLst>
                                      </p:cBhvr>
                                      <p:tavLst>
                                        <p:tav tm="0">
                                          <p:val>
                                            <p:fltVal val="0"/>
                                          </p:val>
                                        </p:tav>
                                        <p:tav tm="100000">
                                          <p:val>
                                            <p:strVal val="#ppt_h"/>
                                          </p:val>
                                        </p:tav>
                                      </p:tavLst>
                                    </p:anim>
                                    <p:anim calcmode="lin" valueType="num">
                                      <p:cBhvr>
                                        <p:cTn id="49" dur="1000" fill="hold"/>
                                        <p:tgtEl>
                                          <p:spTgt spid="4">
                                            <p:txEl>
                                              <p:pRg st="3" end="3"/>
                                            </p:txEl>
                                          </p:spTgt>
                                        </p:tgtEl>
                                        <p:attrNameLst>
                                          <p:attrName>style.rotation</p:attrName>
                                        </p:attrNameLst>
                                      </p:cBhvr>
                                      <p:tavLst>
                                        <p:tav tm="0">
                                          <p:val>
                                            <p:fltVal val="90"/>
                                          </p:val>
                                        </p:tav>
                                        <p:tav tm="100000">
                                          <p:val>
                                            <p:fltVal val="0"/>
                                          </p:val>
                                        </p:tav>
                                      </p:tavLst>
                                    </p:anim>
                                    <p:animEffect transition="in" filter="fade">
                                      <p:cBhvr>
                                        <p:cTn id="50" dur="1000"/>
                                        <p:tgtEl>
                                          <p:spTgt spid="4">
                                            <p:txEl>
                                              <p:pRg st="3" end="3"/>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grpId="0" nodeType="clickEffect">
                                  <p:stCondLst>
                                    <p:cond delay="0"/>
                                  </p:stCondLst>
                                  <p:childTnLst>
                                    <p:set>
                                      <p:cBhvr>
                                        <p:cTn id="54" dur="1" fill="hold">
                                          <p:stCondLst>
                                            <p:cond delay="0"/>
                                          </p:stCondLst>
                                        </p:cTn>
                                        <p:tgtEl>
                                          <p:spTgt spid="4">
                                            <p:txEl>
                                              <p:pRg st="4" end="4"/>
                                            </p:txEl>
                                          </p:spTgt>
                                        </p:tgtEl>
                                        <p:attrNameLst>
                                          <p:attrName>style.visibility</p:attrName>
                                        </p:attrNameLst>
                                      </p:cBhvr>
                                      <p:to>
                                        <p:strVal val="visible"/>
                                      </p:to>
                                    </p:set>
                                    <p:anim calcmode="lin" valueType="num">
                                      <p:cBhvr>
                                        <p:cTn id="55" dur="1000" fill="hold"/>
                                        <p:tgtEl>
                                          <p:spTgt spid="4">
                                            <p:txEl>
                                              <p:pRg st="4" end="4"/>
                                            </p:txEl>
                                          </p:spTgt>
                                        </p:tgtEl>
                                        <p:attrNameLst>
                                          <p:attrName>ppt_w</p:attrName>
                                        </p:attrNameLst>
                                      </p:cBhvr>
                                      <p:tavLst>
                                        <p:tav tm="0">
                                          <p:val>
                                            <p:fltVal val="0"/>
                                          </p:val>
                                        </p:tav>
                                        <p:tav tm="100000">
                                          <p:val>
                                            <p:strVal val="#ppt_w"/>
                                          </p:val>
                                        </p:tav>
                                      </p:tavLst>
                                    </p:anim>
                                    <p:anim calcmode="lin" valueType="num">
                                      <p:cBhvr>
                                        <p:cTn id="56" dur="1000" fill="hold"/>
                                        <p:tgtEl>
                                          <p:spTgt spid="4">
                                            <p:txEl>
                                              <p:pRg st="4" end="4"/>
                                            </p:txEl>
                                          </p:spTgt>
                                        </p:tgtEl>
                                        <p:attrNameLst>
                                          <p:attrName>ppt_h</p:attrName>
                                        </p:attrNameLst>
                                      </p:cBhvr>
                                      <p:tavLst>
                                        <p:tav tm="0">
                                          <p:val>
                                            <p:fltVal val="0"/>
                                          </p:val>
                                        </p:tav>
                                        <p:tav tm="100000">
                                          <p:val>
                                            <p:strVal val="#ppt_h"/>
                                          </p:val>
                                        </p:tav>
                                      </p:tavLst>
                                    </p:anim>
                                    <p:anim calcmode="lin" valueType="num">
                                      <p:cBhvr>
                                        <p:cTn id="57" dur="1000" fill="hold"/>
                                        <p:tgtEl>
                                          <p:spTgt spid="4">
                                            <p:txEl>
                                              <p:pRg st="4" end="4"/>
                                            </p:txEl>
                                          </p:spTgt>
                                        </p:tgtEl>
                                        <p:attrNameLst>
                                          <p:attrName>style.rotation</p:attrName>
                                        </p:attrNameLst>
                                      </p:cBhvr>
                                      <p:tavLst>
                                        <p:tav tm="0">
                                          <p:val>
                                            <p:fltVal val="90"/>
                                          </p:val>
                                        </p:tav>
                                        <p:tav tm="100000">
                                          <p:val>
                                            <p:fltVal val="0"/>
                                          </p:val>
                                        </p:tav>
                                      </p:tavLst>
                                    </p:anim>
                                    <p:animEffect transition="in" filter="fade">
                                      <p:cBhvr>
                                        <p:cTn id="58" dur="1000"/>
                                        <p:tgtEl>
                                          <p:spTgt spid="4">
                                            <p:txEl>
                                              <p:pRg st="4" end="4"/>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grpId="0" nodeType="clickEffect">
                                  <p:stCondLst>
                                    <p:cond delay="0"/>
                                  </p:stCondLst>
                                  <p:childTnLst>
                                    <p:set>
                                      <p:cBhvr>
                                        <p:cTn id="62" dur="1" fill="hold">
                                          <p:stCondLst>
                                            <p:cond delay="0"/>
                                          </p:stCondLst>
                                        </p:cTn>
                                        <p:tgtEl>
                                          <p:spTgt spid="4">
                                            <p:txEl>
                                              <p:pRg st="5" end="5"/>
                                            </p:txEl>
                                          </p:spTgt>
                                        </p:tgtEl>
                                        <p:attrNameLst>
                                          <p:attrName>style.visibility</p:attrName>
                                        </p:attrNameLst>
                                      </p:cBhvr>
                                      <p:to>
                                        <p:strVal val="visible"/>
                                      </p:to>
                                    </p:set>
                                    <p:anim calcmode="lin" valueType="num">
                                      <p:cBhvr>
                                        <p:cTn id="63" dur="1000" fill="hold"/>
                                        <p:tgtEl>
                                          <p:spTgt spid="4">
                                            <p:txEl>
                                              <p:pRg st="5" end="5"/>
                                            </p:txEl>
                                          </p:spTgt>
                                        </p:tgtEl>
                                        <p:attrNameLst>
                                          <p:attrName>ppt_w</p:attrName>
                                        </p:attrNameLst>
                                      </p:cBhvr>
                                      <p:tavLst>
                                        <p:tav tm="0">
                                          <p:val>
                                            <p:fltVal val="0"/>
                                          </p:val>
                                        </p:tav>
                                        <p:tav tm="100000">
                                          <p:val>
                                            <p:strVal val="#ppt_w"/>
                                          </p:val>
                                        </p:tav>
                                      </p:tavLst>
                                    </p:anim>
                                    <p:anim calcmode="lin" valueType="num">
                                      <p:cBhvr>
                                        <p:cTn id="64" dur="1000" fill="hold"/>
                                        <p:tgtEl>
                                          <p:spTgt spid="4">
                                            <p:txEl>
                                              <p:pRg st="5" end="5"/>
                                            </p:txEl>
                                          </p:spTgt>
                                        </p:tgtEl>
                                        <p:attrNameLst>
                                          <p:attrName>ppt_h</p:attrName>
                                        </p:attrNameLst>
                                      </p:cBhvr>
                                      <p:tavLst>
                                        <p:tav tm="0">
                                          <p:val>
                                            <p:fltVal val="0"/>
                                          </p:val>
                                        </p:tav>
                                        <p:tav tm="100000">
                                          <p:val>
                                            <p:strVal val="#ppt_h"/>
                                          </p:val>
                                        </p:tav>
                                      </p:tavLst>
                                    </p:anim>
                                    <p:anim calcmode="lin" valueType="num">
                                      <p:cBhvr>
                                        <p:cTn id="65" dur="1000" fill="hold"/>
                                        <p:tgtEl>
                                          <p:spTgt spid="4">
                                            <p:txEl>
                                              <p:pRg st="5" end="5"/>
                                            </p:txEl>
                                          </p:spTgt>
                                        </p:tgtEl>
                                        <p:attrNameLst>
                                          <p:attrName>style.rotation</p:attrName>
                                        </p:attrNameLst>
                                      </p:cBhvr>
                                      <p:tavLst>
                                        <p:tav tm="0">
                                          <p:val>
                                            <p:fltVal val="90"/>
                                          </p:val>
                                        </p:tav>
                                        <p:tav tm="100000">
                                          <p:val>
                                            <p:fltVal val="0"/>
                                          </p:val>
                                        </p:tav>
                                      </p:tavLst>
                                    </p:anim>
                                    <p:animEffect transition="in" filter="fade">
                                      <p:cBhvr>
                                        <p:cTn id="66" dur="1000"/>
                                        <p:tgtEl>
                                          <p:spTgt spid="4">
                                            <p:txEl>
                                              <p:pRg st="5" end="5"/>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31" presetClass="entr" presetSubtype="0" fill="hold" grpId="0" nodeType="clickEffect">
                                  <p:stCondLst>
                                    <p:cond delay="0"/>
                                  </p:stCondLst>
                                  <p:childTnLst>
                                    <p:set>
                                      <p:cBhvr>
                                        <p:cTn id="70" dur="1" fill="hold">
                                          <p:stCondLst>
                                            <p:cond delay="0"/>
                                          </p:stCondLst>
                                        </p:cTn>
                                        <p:tgtEl>
                                          <p:spTgt spid="4">
                                            <p:txEl>
                                              <p:pRg st="6" end="6"/>
                                            </p:txEl>
                                          </p:spTgt>
                                        </p:tgtEl>
                                        <p:attrNameLst>
                                          <p:attrName>style.visibility</p:attrName>
                                        </p:attrNameLst>
                                      </p:cBhvr>
                                      <p:to>
                                        <p:strVal val="visible"/>
                                      </p:to>
                                    </p:set>
                                    <p:anim calcmode="lin" valueType="num">
                                      <p:cBhvr>
                                        <p:cTn id="71" dur="1000" fill="hold"/>
                                        <p:tgtEl>
                                          <p:spTgt spid="4">
                                            <p:txEl>
                                              <p:pRg st="6" end="6"/>
                                            </p:txEl>
                                          </p:spTgt>
                                        </p:tgtEl>
                                        <p:attrNameLst>
                                          <p:attrName>ppt_w</p:attrName>
                                        </p:attrNameLst>
                                      </p:cBhvr>
                                      <p:tavLst>
                                        <p:tav tm="0">
                                          <p:val>
                                            <p:fltVal val="0"/>
                                          </p:val>
                                        </p:tav>
                                        <p:tav tm="100000">
                                          <p:val>
                                            <p:strVal val="#ppt_w"/>
                                          </p:val>
                                        </p:tav>
                                      </p:tavLst>
                                    </p:anim>
                                    <p:anim calcmode="lin" valueType="num">
                                      <p:cBhvr>
                                        <p:cTn id="72" dur="1000" fill="hold"/>
                                        <p:tgtEl>
                                          <p:spTgt spid="4">
                                            <p:txEl>
                                              <p:pRg st="6" end="6"/>
                                            </p:txEl>
                                          </p:spTgt>
                                        </p:tgtEl>
                                        <p:attrNameLst>
                                          <p:attrName>ppt_h</p:attrName>
                                        </p:attrNameLst>
                                      </p:cBhvr>
                                      <p:tavLst>
                                        <p:tav tm="0">
                                          <p:val>
                                            <p:fltVal val="0"/>
                                          </p:val>
                                        </p:tav>
                                        <p:tav tm="100000">
                                          <p:val>
                                            <p:strVal val="#ppt_h"/>
                                          </p:val>
                                        </p:tav>
                                      </p:tavLst>
                                    </p:anim>
                                    <p:anim calcmode="lin" valueType="num">
                                      <p:cBhvr>
                                        <p:cTn id="73" dur="1000" fill="hold"/>
                                        <p:tgtEl>
                                          <p:spTgt spid="4">
                                            <p:txEl>
                                              <p:pRg st="6" end="6"/>
                                            </p:txEl>
                                          </p:spTgt>
                                        </p:tgtEl>
                                        <p:attrNameLst>
                                          <p:attrName>style.rotation</p:attrName>
                                        </p:attrNameLst>
                                      </p:cBhvr>
                                      <p:tavLst>
                                        <p:tav tm="0">
                                          <p:val>
                                            <p:fltVal val="90"/>
                                          </p:val>
                                        </p:tav>
                                        <p:tav tm="100000">
                                          <p:val>
                                            <p:fltVal val="0"/>
                                          </p:val>
                                        </p:tav>
                                      </p:tavLst>
                                    </p:anim>
                                    <p:animEffect transition="in" filter="fade">
                                      <p:cBhvr>
                                        <p:cTn id="74" dur="1000"/>
                                        <p:tgtEl>
                                          <p:spTgt spid="4">
                                            <p:txEl>
                                              <p:pRg st="6" end="6"/>
                                            </p:txEl>
                                          </p:spTgt>
                                        </p:tgtEl>
                                      </p:cBhvr>
                                    </p:animEffect>
                                  </p:childTnLst>
                                </p:cTn>
                              </p:par>
                            </p:childTnLst>
                          </p:cTn>
                        </p:par>
                      </p:childTnLst>
                    </p:cTn>
                  </p:par>
                  <p:par>
                    <p:cTn id="75" fill="hold">
                      <p:stCondLst>
                        <p:cond delay="indefinite"/>
                      </p:stCondLst>
                      <p:childTnLst>
                        <p:par>
                          <p:cTn id="76" fill="hold">
                            <p:stCondLst>
                              <p:cond delay="0"/>
                            </p:stCondLst>
                            <p:childTnLst>
                              <p:par>
                                <p:cTn id="77" presetID="31" presetClass="entr" presetSubtype="0" fill="hold" grpId="0" nodeType="clickEffect">
                                  <p:stCondLst>
                                    <p:cond delay="0"/>
                                  </p:stCondLst>
                                  <p:childTnLst>
                                    <p:set>
                                      <p:cBhvr>
                                        <p:cTn id="78" dur="1" fill="hold">
                                          <p:stCondLst>
                                            <p:cond delay="0"/>
                                          </p:stCondLst>
                                        </p:cTn>
                                        <p:tgtEl>
                                          <p:spTgt spid="4">
                                            <p:txEl>
                                              <p:pRg st="7" end="7"/>
                                            </p:txEl>
                                          </p:spTgt>
                                        </p:tgtEl>
                                        <p:attrNameLst>
                                          <p:attrName>style.visibility</p:attrName>
                                        </p:attrNameLst>
                                      </p:cBhvr>
                                      <p:to>
                                        <p:strVal val="visible"/>
                                      </p:to>
                                    </p:set>
                                    <p:anim calcmode="lin" valueType="num">
                                      <p:cBhvr>
                                        <p:cTn id="79" dur="1000" fill="hold"/>
                                        <p:tgtEl>
                                          <p:spTgt spid="4">
                                            <p:txEl>
                                              <p:pRg st="7" end="7"/>
                                            </p:txEl>
                                          </p:spTgt>
                                        </p:tgtEl>
                                        <p:attrNameLst>
                                          <p:attrName>ppt_w</p:attrName>
                                        </p:attrNameLst>
                                      </p:cBhvr>
                                      <p:tavLst>
                                        <p:tav tm="0">
                                          <p:val>
                                            <p:fltVal val="0"/>
                                          </p:val>
                                        </p:tav>
                                        <p:tav tm="100000">
                                          <p:val>
                                            <p:strVal val="#ppt_w"/>
                                          </p:val>
                                        </p:tav>
                                      </p:tavLst>
                                    </p:anim>
                                    <p:anim calcmode="lin" valueType="num">
                                      <p:cBhvr>
                                        <p:cTn id="80" dur="1000" fill="hold"/>
                                        <p:tgtEl>
                                          <p:spTgt spid="4">
                                            <p:txEl>
                                              <p:pRg st="7" end="7"/>
                                            </p:txEl>
                                          </p:spTgt>
                                        </p:tgtEl>
                                        <p:attrNameLst>
                                          <p:attrName>ppt_h</p:attrName>
                                        </p:attrNameLst>
                                      </p:cBhvr>
                                      <p:tavLst>
                                        <p:tav tm="0">
                                          <p:val>
                                            <p:fltVal val="0"/>
                                          </p:val>
                                        </p:tav>
                                        <p:tav tm="100000">
                                          <p:val>
                                            <p:strVal val="#ppt_h"/>
                                          </p:val>
                                        </p:tav>
                                      </p:tavLst>
                                    </p:anim>
                                    <p:anim calcmode="lin" valueType="num">
                                      <p:cBhvr>
                                        <p:cTn id="81" dur="1000" fill="hold"/>
                                        <p:tgtEl>
                                          <p:spTgt spid="4">
                                            <p:txEl>
                                              <p:pRg st="7" end="7"/>
                                            </p:txEl>
                                          </p:spTgt>
                                        </p:tgtEl>
                                        <p:attrNameLst>
                                          <p:attrName>style.rotation</p:attrName>
                                        </p:attrNameLst>
                                      </p:cBhvr>
                                      <p:tavLst>
                                        <p:tav tm="0">
                                          <p:val>
                                            <p:fltVal val="90"/>
                                          </p:val>
                                        </p:tav>
                                        <p:tav tm="100000">
                                          <p:val>
                                            <p:fltVal val="0"/>
                                          </p:val>
                                        </p:tav>
                                      </p:tavLst>
                                    </p:anim>
                                    <p:animEffect transition="in" filter="fade">
                                      <p:cBhvr>
                                        <p:cTn id="82" dur="1000"/>
                                        <p:tgtEl>
                                          <p:spTgt spid="4">
                                            <p:txEl>
                                              <p:pRg st="7" end="7"/>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31" presetClass="entr" presetSubtype="0" fill="hold" grpId="0" nodeType="clickEffect">
                                  <p:stCondLst>
                                    <p:cond delay="0"/>
                                  </p:stCondLst>
                                  <p:childTnLst>
                                    <p:set>
                                      <p:cBhvr>
                                        <p:cTn id="86" dur="1" fill="hold">
                                          <p:stCondLst>
                                            <p:cond delay="0"/>
                                          </p:stCondLst>
                                        </p:cTn>
                                        <p:tgtEl>
                                          <p:spTgt spid="4">
                                            <p:txEl>
                                              <p:pRg st="8" end="8"/>
                                            </p:txEl>
                                          </p:spTgt>
                                        </p:tgtEl>
                                        <p:attrNameLst>
                                          <p:attrName>style.visibility</p:attrName>
                                        </p:attrNameLst>
                                      </p:cBhvr>
                                      <p:to>
                                        <p:strVal val="visible"/>
                                      </p:to>
                                    </p:set>
                                    <p:anim calcmode="lin" valueType="num">
                                      <p:cBhvr>
                                        <p:cTn id="87" dur="1000" fill="hold"/>
                                        <p:tgtEl>
                                          <p:spTgt spid="4">
                                            <p:txEl>
                                              <p:pRg st="8" end="8"/>
                                            </p:txEl>
                                          </p:spTgt>
                                        </p:tgtEl>
                                        <p:attrNameLst>
                                          <p:attrName>ppt_w</p:attrName>
                                        </p:attrNameLst>
                                      </p:cBhvr>
                                      <p:tavLst>
                                        <p:tav tm="0">
                                          <p:val>
                                            <p:fltVal val="0"/>
                                          </p:val>
                                        </p:tav>
                                        <p:tav tm="100000">
                                          <p:val>
                                            <p:strVal val="#ppt_w"/>
                                          </p:val>
                                        </p:tav>
                                      </p:tavLst>
                                    </p:anim>
                                    <p:anim calcmode="lin" valueType="num">
                                      <p:cBhvr>
                                        <p:cTn id="88" dur="1000" fill="hold"/>
                                        <p:tgtEl>
                                          <p:spTgt spid="4">
                                            <p:txEl>
                                              <p:pRg st="8" end="8"/>
                                            </p:txEl>
                                          </p:spTgt>
                                        </p:tgtEl>
                                        <p:attrNameLst>
                                          <p:attrName>ppt_h</p:attrName>
                                        </p:attrNameLst>
                                      </p:cBhvr>
                                      <p:tavLst>
                                        <p:tav tm="0">
                                          <p:val>
                                            <p:fltVal val="0"/>
                                          </p:val>
                                        </p:tav>
                                        <p:tav tm="100000">
                                          <p:val>
                                            <p:strVal val="#ppt_h"/>
                                          </p:val>
                                        </p:tav>
                                      </p:tavLst>
                                    </p:anim>
                                    <p:anim calcmode="lin" valueType="num">
                                      <p:cBhvr>
                                        <p:cTn id="89" dur="1000" fill="hold"/>
                                        <p:tgtEl>
                                          <p:spTgt spid="4">
                                            <p:txEl>
                                              <p:pRg st="8" end="8"/>
                                            </p:txEl>
                                          </p:spTgt>
                                        </p:tgtEl>
                                        <p:attrNameLst>
                                          <p:attrName>style.rotation</p:attrName>
                                        </p:attrNameLst>
                                      </p:cBhvr>
                                      <p:tavLst>
                                        <p:tav tm="0">
                                          <p:val>
                                            <p:fltVal val="90"/>
                                          </p:val>
                                        </p:tav>
                                        <p:tav tm="100000">
                                          <p:val>
                                            <p:fltVal val="0"/>
                                          </p:val>
                                        </p:tav>
                                      </p:tavLst>
                                    </p:anim>
                                    <p:animEffect transition="in" filter="fade">
                                      <p:cBhvr>
                                        <p:cTn id="90" dur="1000"/>
                                        <p:tgtEl>
                                          <p:spTgt spid="4">
                                            <p:txEl>
                                              <p:pRg st="8" end="8"/>
                                            </p:txEl>
                                          </p:spTgt>
                                        </p:tgtEl>
                                      </p:cBhvr>
                                    </p:animEffect>
                                  </p:childTnLst>
                                </p:cTn>
                              </p:par>
                            </p:childTnLst>
                          </p:cTn>
                        </p:par>
                      </p:childTnLst>
                    </p:cTn>
                  </p:par>
                  <p:par>
                    <p:cTn id="91" fill="hold">
                      <p:stCondLst>
                        <p:cond delay="indefinite"/>
                      </p:stCondLst>
                      <p:childTnLst>
                        <p:par>
                          <p:cTn id="92" fill="hold">
                            <p:stCondLst>
                              <p:cond delay="0"/>
                            </p:stCondLst>
                            <p:childTnLst>
                              <p:par>
                                <p:cTn id="93" presetID="31" presetClass="entr" presetSubtype="0" fill="hold" grpId="0" nodeType="clickEffect">
                                  <p:stCondLst>
                                    <p:cond delay="0"/>
                                  </p:stCondLst>
                                  <p:childTnLst>
                                    <p:set>
                                      <p:cBhvr>
                                        <p:cTn id="94" dur="1" fill="hold">
                                          <p:stCondLst>
                                            <p:cond delay="0"/>
                                          </p:stCondLst>
                                        </p:cTn>
                                        <p:tgtEl>
                                          <p:spTgt spid="4">
                                            <p:txEl>
                                              <p:pRg st="9" end="9"/>
                                            </p:txEl>
                                          </p:spTgt>
                                        </p:tgtEl>
                                        <p:attrNameLst>
                                          <p:attrName>style.visibility</p:attrName>
                                        </p:attrNameLst>
                                      </p:cBhvr>
                                      <p:to>
                                        <p:strVal val="visible"/>
                                      </p:to>
                                    </p:set>
                                    <p:anim calcmode="lin" valueType="num">
                                      <p:cBhvr>
                                        <p:cTn id="95" dur="1000" fill="hold"/>
                                        <p:tgtEl>
                                          <p:spTgt spid="4">
                                            <p:txEl>
                                              <p:pRg st="9" end="9"/>
                                            </p:txEl>
                                          </p:spTgt>
                                        </p:tgtEl>
                                        <p:attrNameLst>
                                          <p:attrName>ppt_w</p:attrName>
                                        </p:attrNameLst>
                                      </p:cBhvr>
                                      <p:tavLst>
                                        <p:tav tm="0">
                                          <p:val>
                                            <p:fltVal val="0"/>
                                          </p:val>
                                        </p:tav>
                                        <p:tav tm="100000">
                                          <p:val>
                                            <p:strVal val="#ppt_w"/>
                                          </p:val>
                                        </p:tav>
                                      </p:tavLst>
                                    </p:anim>
                                    <p:anim calcmode="lin" valueType="num">
                                      <p:cBhvr>
                                        <p:cTn id="96" dur="1000" fill="hold"/>
                                        <p:tgtEl>
                                          <p:spTgt spid="4">
                                            <p:txEl>
                                              <p:pRg st="9" end="9"/>
                                            </p:txEl>
                                          </p:spTgt>
                                        </p:tgtEl>
                                        <p:attrNameLst>
                                          <p:attrName>ppt_h</p:attrName>
                                        </p:attrNameLst>
                                      </p:cBhvr>
                                      <p:tavLst>
                                        <p:tav tm="0">
                                          <p:val>
                                            <p:fltVal val="0"/>
                                          </p:val>
                                        </p:tav>
                                        <p:tav tm="100000">
                                          <p:val>
                                            <p:strVal val="#ppt_h"/>
                                          </p:val>
                                        </p:tav>
                                      </p:tavLst>
                                    </p:anim>
                                    <p:anim calcmode="lin" valueType="num">
                                      <p:cBhvr>
                                        <p:cTn id="97" dur="1000" fill="hold"/>
                                        <p:tgtEl>
                                          <p:spTgt spid="4">
                                            <p:txEl>
                                              <p:pRg st="9" end="9"/>
                                            </p:txEl>
                                          </p:spTgt>
                                        </p:tgtEl>
                                        <p:attrNameLst>
                                          <p:attrName>style.rotation</p:attrName>
                                        </p:attrNameLst>
                                      </p:cBhvr>
                                      <p:tavLst>
                                        <p:tav tm="0">
                                          <p:val>
                                            <p:fltVal val="90"/>
                                          </p:val>
                                        </p:tav>
                                        <p:tav tm="100000">
                                          <p:val>
                                            <p:fltVal val="0"/>
                                          </p:val>
                                        </p:tav>
                                      </p:tavLst>
                                    </p:anim>
                                    <p:animEffect transition="in" filter="fade">
                                      <p:cBhvr>
                                        <p:cTn id="98" dur="1000"/>
                                        <p:tgtEl>
                                          <p:spTgt spid="4">
                                            <p:txEl>
                                              <p:pRg st="9" end="9"/>
                                            </p:txEl>
                                          </p:spTgt>
                                        </p:tgtEl>
                                      </p:cBhvr>
                                    </p:animEffect>
                                  </p:childTnLst>
                                </p:cTn>
                              </p:par>
                            </p:childTnLst>
                          </p:cTn>
                        </p:par>
                      </p:childTnLst>
                    </p:cTn>
                  </p:par>
                  <p:par>
                    <p:cTn id="99" fill="hold">
                      <p:stCondLst>
                        <p:cond delay="indefinite"/>
                      </p:stCondLst>
                      <p:childTnLst>
                        <p:par>
                          <p:cTn id="100" fill="hold">
                            <p:stCondLst>
                              <p:cond delay="0"/>
                            </p:stCondLst>
                            <p:childTnLst>
                              <p:par>
                                <p:cTn id="101" presetID="31" presetClass="entr" presetSubtype="0" fill="hold" grpId="0" nodeType="clickEffect">
                                  <p:stCondLst>
                                    <p:cond delay="0"/>
                                  </p:stCondLst>
                                  <p:childTnLst>
                                    <p:set>
                                      <p:cBhvr>
                                        <p:cTn id="102" dur="1" fill="hold">
                                          <p:stCondLst>
                                            <p:cond delay="0"/>
                                          </p:stCondLst>
                                        </p:cTn>
                                        <p:tgtEl>
                                          <p:spTgt spid="4">
                                            <p:txEl>
                                              <p:pRg st="10" end="10"/>
                                            </p:txEl>
                                          </p:spTgt>
                                        </p:tgtEl>
                                        <p:attrNameLst>
                                          <p:attrName>style.visibility</p:attrName>
                                        </p:attrNameLst>
                                      </p:cBhvr>
                                      <p:to>
                                        <p:strVal val="visible"/>
                                      </p:to>
                                    </p:set>
                                    <p:anim calcmode="lin" valueType="num">
                                      <p:cBhvr>
                                        <p:cTn id="103" dur="1000" fill="hold"/>
                                        <p:tgtEl>
                                          <p:spTgt spid="4">
                                            <p:txEl>
                                              <p:pRg st="10" end="10"/>
                                            </p:txEl>
                                          </p:spTgt>
                                        </p:tgtEl>
                                        <p:attrNameLst>
                                          <p:attrName>ppt_w</p:attrName>
                                        </p:attrNameLst>
                                      </p:cBhvr>
                                      <p:tavLst>
                                        <p:tav tm="0">
                                          <p:val>
                                            <p:fltVal val="0"/>
                                          </p:val>
                                        </p:tav>
                                        <p:tav tm="100000">
                                          <p:val>
                                            <p:strVal val="#ppt_w"/>
                                          </p:val>
                                        </p:tav>
                                      </p:tavLst>
                                    </p:anim>
                                    <p:anim calcmode="lin" valueType="num">
                                      <p:cBhvr>
                                        <p:cTn id="104" dur="1000" fill="hold"/>
                                        <p:tgtEl>
                                          <p:spTgt spid="4">
                                            <p:txEl>
                                              <p:pRg st="10" end="10"/>
                                            </p:txEl>
                                          </p:spTgt>
                                        </p:tgtEl>
                                        <p:attrNameLst>
                                          <p:attrName>ppt_h</p:attrName>
                                        </p:attrNameLst>
                                      </p:cBhvr>
                                      <p:tavLst>
                                        <p:tav tm="0">
                                          <p:val>
                                            <p:fltVal val="0"/>
                                          </p:val>
                                        </p:tav>
                                        <p:tav tm="100000">
                                          <p:val>
                                            <p:strVal val="#ppt_h"/>
                                          </p:val>
                                        </p:tav>
                                      </p:tavLst>
                                    </p:anim>
                                    <p:anim calcmode="lin" valueType="num">
                                      <p:cBhvr>
                                        <p:cTn id="105" dur="1000" fill="hold"/>
                                        <p:tgtEl>
                                          <p:spTgt spid="4">
                                            <p:txEl>
                                              <p:pRg st="10" end="10"/>
                                            </p:txEl>
                                          </p:spTgt>
                                        </p:tgtEl>
                                        <p:attrNameLst>
                                          <p:attrName>style.rotation</p:attrName>
                                        </p:attrNameLst>
                                      </p:cBhvr>
                                      <p:tavLst>
                                        <p:tav tm="0">
                                          <p:val>
                                            <p:fltVal val="90"/>
                                          </p:val>
                                        </p:tav>
                                        <p:tav tm="100000">
                                          <p:val>
                                            <p:fltVal val="0"/>
                                          </p:val>
                                        </p:tav>
                                      </p:tavLst>
                                    </p:anim>
                                    <p:animEffect transition="in" filter="fade">
                                      <p:cBhvr>
                                        <p:cTn id="106" dur="1000"/>
                                        <p:tgtEl>
                                          <p:spTgt spid="4">
                                            <p:txEl>
                                              <p:pRg st="10" end="10"/>
                                            </p:txEl>
                                          </p:spTgt>
                                        </p:tgtEl>
                                      </p:cBhvr>
                                    </p:animEffect>
                                  </p:childTnLst>
                                </p:cTn>
                              </p:par>
                            </p:childTnLst>
                          </p:cTn>
                        </p:par>
                      </p:childTnLst>
                    </p:cTn>
                  </p:par>
                  <p:par>
                    <p:cTn id="107" fill="hold">
                      <p:stCondLst>
                        <p:cond delay="indefinite"/>
                      </p:stCondLst>
                      <p:childTnLst>
                        <p:par>
                          <p:cTn id="108" fill="hold">
                            <p:stCondLst>
                              <p:cond delay="0"/>
                            </p:stCondLst>
                            <p:childTnLst>
                              <p:par>
                                <p:cTn id="109" presetID="31" presetClass="entr" presetSubtype="0" fill="hold" grpId="0" nodeType="clickEffect">
                                  <p:stCondLst>
                                    <p:cond delay="0"/>
                                  </p:stCondLst>
                                  <p:childTnLst>
                                    <p:set>
                                      <p:cBhvr>
                                        <p:cTn id="110" dur="1" fill="hold">
                                          <p:stCondLst>
                                            <p:cond delay="0"/>
                                          </p:stCondLst>
                                        </p:cTn>
                                        <p:tgtEl>
                                          <p:spTgt spid="4">
                                            <p:txEl>
                                              <p:pRg st="11" end="11"/>
                                            </p:txEl>
                                          </p:spTgt>
                                        </p:tgtEl>
                                        <p:attrNameLst>
                                          <p:attrName>style.visibility</p:attrName>
                                        </p:attrNameLst>
                                      </p:cBhvr>
                                      <p:to>
                                        <p:strVal val="visible"/>
                                      </p:to>
                                    </p:set>
                                    <p:anim calcmode="lin" valueType="num">
                                      <p:cBhvr>
                                        <p:cTn id="111" dur="1000" fill="hold"/>
                                        <p:tgtEl>
                                          <p:spTgt spid="4">
                                            <p:txEl>
                                              <p:pRg st="11" end="11"/>
                                            </p:txEl>
                                          </p:spTgt>
                                        </p:tgtEl>
                                        <p:attrNameLst>
                                          <p:attrName>ppt_w</p:attrName>
                                        </p:attrNameLst>
                                      </p:cBhvr>
                                      <p:tavLst>
                                        <p:tav tm="0">
                                          <p:val>
                                            <p:fltVal val="0"/>
                                          </p:val>
                                        </p:tav>
                                        <p:tav tm="100000">
                                          <p:val>
                                            <p:strVal val="#ppt_w"/>
                                          </p:val>
                                        </p:tav>
                                      </p:tavLst>
                                    </p:anim>
                                    <p:anim calcmode="lin" valueType="num">
                                      <p:cBhvr>
                                        <p:cTn id="112" dur="1000" fill="hold"/>
                                        <p:tgtEl>
                                          <p:spTgt spid="4">
                                            <p:txEl>
                                              <p:pRg st="11" end="11"/>
                                            </p:txEl>
                                          </p:spTgt>
                                        </p:tgtEl>
                                        <p:attrNameLst>
                                          <p:attrName>ppt_h</p:attrName>
                                        </p:attrNameLst>
                                      </p:cBhvr>
                                      <p:tavLst>
                                        <p:tav tm="0">
                                          <p:val>
                                            <p:fltVal val="0"/>
                                          </p:val>
                                        </p:tav>
                                        <p:tav tm="100000">
                                          <p:val>
                                            <p:strVal val="#ppt_h"/>
                                          </p:val>
                                        </p:tav>
                                      </p:tavLst>
                                    </p:anim>
                                    <p:anim calcmode="lin" valueType="num">
                                      <p:cBhvr>
                                        <p:cTn id="113" dur="1000" fill="hold"/>
                                        <p:tgtEl>
                                          <p:spTgt spid="4">
                                            <p:txEl>
                                              <p:pRg st="11" end="11"/>
                                            </p:txEl>
                                          </p:spTgt>
                                        </p:tgtEl>
                                        <p:attrNameLst>
                                          <p:attrName>style.rotation</p:attrName>
                                        </p:attrNameLst>
                                      </p:cBhvr>
                                      <p:tavLst>
                                        <p:tav tm="0">
                                          <p:val>
                                            <p:fltVal val="90"/>
                                          </p:val>
                                        </p:tav>
                                        <p:tav tm="100000">
                                          <p:val>
                                            <p:fltVal val="0"/>
                                          </p:val>
                                        </p:tav>
                                      </p:tavLst>
                                    </p:anim>
                                    <p:animEffect transition="in" filter="fade">
                                      <p:cBhvr>
                                        <p:cTn id="114" dur="1000"/>
                                        <p:tgtEl>
                                          <p:spTgt spid="4">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4" grpId="0" build="p"/>
    </p:bld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5969</TotalTime>
  <Words>1594</Words>
  <Application>Microsoft Macintosh PowerPoint</Application>
  <PresentationFormat>Widescreen</PresentationFormat>
  <Paragraphs>163</Paragraphs>
  <Slides>15</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Agency FB</vt:lpstr>
      <vt:lpstr>Arial</vt:lpstr>
      <vt:lpstr>Calibri</vt:lpstr>
      <vt:lpstr>Franklin Gothic Book</vt:lpstr>
      <vt:lpstr>Open Sans</vt:lpstr>
      <vt:lpstr>Times New Roman</vt:lpstr>
      <vt:lpstr>Crop</vt:lpstr>
      <vt:lpstr>BBC, Brakes, and Defra adopted HR strategies,  discussion of their influence on the overall strategy FOR the organiSationS.</vt:lpstr>
      <vt:lpstr>Table of Content </vt:lpstr>
      <vt:lpstr>PowerPoint Presentation</vt:lpstr>
      <vt:lpstr>Facts about the organization</vt:lpstr>
      <vt:lpstr>Defra Article</vt:lpstr>
      <vt:lpstr>Brakes Article</vt:lpstr>
      <vt:lpstr>Brakes Engagement Model </vt:lpstr>
      <vt:lpstr>BBC Article</vt:lpstr>
      <vt:lpstr>RESOURSE BASED THEORY</vt:lpstr>
      <vt:lpstr> BBC - APPLICATION</vt:lpstr>
      <vt:lpstr>      DEFRA - APPLICATION</vt:lpstr>
      <vt:lpstr>   BRAKES APPLICATION</vt:lpstr>
      <vt:lpstr>FINAL NOTE</vt:lpstr>
      <vt:lpstr>RECOMMENDATIONS</vt:lpstr>
      <vt:lpstr>Bibliography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Ally Mohando</dc:creator>
  <cp:lastModifiedBy>Lisa Ally Mohando</cp:lastModifiedBy>
  <cp:revision>6</cp:revision>
  <dcterms:created xsi:type="dcterms:W3CDTF">2023-07-03T13:54:40Z</dcterms:created>
  <dcterms:modified xsi:type="dcterms:W3CDTF">2023-07-07T17:24:20Z</dcterms:modified>
</cp:coreProperties>
</file>