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NP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92"/>
  </p:normalViewPr>
  <p:slideViewPr>
    <p:cSldViewPr snapToGrid="0">
      <p:cViewPr varScale="1">
        <p:scale>
          <a:sx n="88" d="100"/>
          <a:sy n="88" d="100"/>
        </p:scale>
        <p:origin x="176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isha K.C. (2520993)" userId="22cb171a-6e64-47de-be89-a2f9d281825e" providerId="ADAL" clId="{750B62A1-5263-440D-8616-963E888BEC17}"/>
    <pc:docChg chg="addSld modSld">
      <pc:chgData name="Manisha K.C. (2520993)" userId="22cb171a-6e64-47de-be89-a2f9d281825e" providerId="ADAL" clId="{750B62A1-5263-440D-8616-963E888BEC17}" dt="2026-02-13T15:11:55.839" v="223" actId="20577"/>
      <pc:docMkLst>
        <pc:docMk/>
      </pc:docMkLst>
      <pc:sldChg chg="modSp new mod">
        <pc:chgData name="Manisha K.C. (2520993)" userId="22cb171a-6e64-47de-be89-a2f9d281825e" providerId="ADAL" clId="{750B62A1-5263-440D-8616-963E888BEC17}" dt="2026-02-13T15:11:55.839" v="223" actId="20577"/>
        <pc:sldMkLst>
          <pc:docMk/>
          <pc:sldMk cId="4203486513" sldId="261"/>
        </pc:sldMkLst>
        <pc:spChg chg="mod">
          <ac:chgData name="Manisha K.C. (2520993)" userId="22cb171a-6e64-47de-be89-a2f9d281825e" providerId="ADAL" clId="{750B62A1-5263-440D-8616-963E888BEC17}" dt="2026-02-13T11:49:25.044" v="6" actId="20577"/>
          <ac:spMkLst>
            <pc:docMk/>
            <pc:sldMk cId="4203486513" sldId="261"/>
            <ac:spMk id="2" creationId="{69983FEB-954E-FEF7-0AAD-71B91DF493BD}"/>
          </ac:spMkLst>
        </pc:spChg>
        <pc:spChg chg="mod">
          <ac:chgData name="Manisha K.C. (2520993)" userId="22cb171a-6e64-47de-be89-a2f9d281825e" providerId="ADAL" clId="{750B62A1-5263-440D-8616-963E888BEC17}" dt="2026-02-13T15:11:55.839" v="223" actId="20577"/>
          <ac:spMkLst>
            <pc:docMk/>
            <pc:sldMk cId="4203486513" sldId="261"/>
            <ac:spMk id="3" creationId="{3E6A2612-0FE4-98C8-D4C1-FF90F7A02B9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01FA9B-2A33-4C3D-875B-14152BF1420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009F92-E402-4AFD-AC8C-71B31912D4AE}">
      <dgm:prSet/>
      <dgm:spPr/>
      <dgm:t>
        <a:bodyPr/>
        <a:lstStyle/>
        <a:p>
          <a:r>
            <a:rPr lang="en-US"/>
            <a:t>why data management?</a:t>
          </a:r>
        </a:p>
      </dgm:t>
    </dgm:pt>
    <dgm:pt modelId="{F41D1F56-832E-4EAB-A66E-C60DD1A2EDA8}" type="parTrans" cxnId="{0C9AC6F0-995C-4BFD-A0A9-1246C6718B75}">
      <dgm:prSet/>
      <dgm:spPr/>
      <dgm:t>
        <a:bodyPr/>
        <a:lstStyle/>
        <a:p>
          <a:endParaRPr lang="en-US"/>
        </a:p>
      </dgm:t>
    </dgm:pt>
    <dgm:pt modelId="{6DBBFF02-AE97-4D94-A818-E7159C43B4C8}" type="sibTrans" cxnId="{0C9AC6F0-995C-4BFD-A0A9-1246C6718B75}">
      <dgm:prSet/>
      <dgm:spPr/>
      <dgm:t>
        <a:bodyPr/>
        <a:lstStyle/>
        <a:p>
          <a:endParaRPr lang="en-US"/>
        </a:p>
      </dgm:t>
    </dgm:pt>
    <dgm:pt modelId="{7EE0AE04-49E3-4D7A-918A-841E1B87E116}">
      <dgm:prSet/>
      <dgm:spPr/>
      <dgm:t>
        <a:bodyPr/>
        <a:lstStyle/>
        <a:p>
          <a:r>
            <a:rPr lang="en-US"/>
            <a:t>Prevents unwanted access to sensative information.</a:t>
          </a:r>
        </a:p>
      </dgm:t>
    </dgm:pt>
    <dgm:pt modelId="{701BE579-4CA4-4B3E-9DE9-7BB269CA646F}" type="parTrans" cxnId="{587A5D83-8E57-46D7-94FC-A67A06E92D29}">
      <dgm:prSet/>
      <dgm:spPr/>
      <dgm:t>
        <a:bodyPr/>
        <a:lstStyle/>
        <a:p>
          <a:endParaRPr lang="en-US"/>
        </a:p>
      </dgm:t>
    </dgm:pt>
    <dgm:pt modelId="{A0B9AE59-FE47-4693-8F8F-ADCA6AE31081}" type="sibTrans" cxnId="{587A5D83-8E57-46D7-94FC-A67A06E92D29}">
      <dgm:prSet/>
      <dgm:spPr/>
      <dgm:t>
        <a:bodyPr/>
        <a:lstStyle/>
        <a:p>
          <a:endParaRPr lang="en-US"/>
        </a:p>
      </dgm:t>
    </dgm:pt>
    <dgm:pt modelId="{29D9AC5B-DC06-4E10-8B3B-D64118ADEA8A}">
      <dgm:prSet/>
      <dgm:spPr/>
      <dgm:t>
        <a:bodyPr/>
        <a:lstStyle/>
        <a:p>
          <a:r>
            <a:rPr lang="en-US" dirty="0"/>
            <a:t>Better decision-making based on reliable data is support.</a:t>
          </a:r>
        </a:p>
      </dgm:t>
    </dgm:pt>
    <dgm:pt modelId="{8FE84528-1609-47ED-B564-7705C9A3C1B9}" type="parTrans" cxnId="{78AA9AF5-B0A1-4A59-9759-CDADE208CF21}">
      <dgm:prSet/>
      <dgm:spPr/>
      <dgm:t>
        <a:bodyPr/>
        <a:lstStyle/>
        <a:p>
          <a:endParaRPr lang="en-US"/>
        </a:p>
      </dgm:t>
    </dgm:pt>
    <dgm:pt modelId="{AEFCA4DD-7818-4A61-B2DA-AF4A2296BF35}" type="sibTrans" cxnId="{78AA9AF5-B0A1-4A59-9759-CDADE208CF21}">
      <dgm:prSet/>
      <dgm:spPr/>
      <dgm:t>
        <a:bodyPr/>
        <a:lstStyle/>
        <a:p>
          <a:endParaRPr lang="en-US"/>
        </a:p>
      </dgm:t>
    </dgm:pt>
    <dgm:pt modelId="{18BC82F1-8B9F-4184-8D65-E9FE4829B7B6}">
      <dgm:prSet/>
      <dgm:spPr/>
      <dgm:t>
        <a:bodyPr/>
        <a:lstStyle/>
        <a:p>
          <a:r>
            <a:rPr lang="en-US" dirty="0"/>
            <a:t>Supports independent living by ensuring timey and appropriate care delivery. </a:t>
          </a:r>
        </a:p>
      </dgm:t>
    </dgm:pt>
    <dgm:pt modelId="{650B8D26-8CF1-414A-9078-524D37D5AF57}" type="parTrans" cxnId="{844DF3A7-B4F6-4D62-913F-78B1653EBE5D}">
      <dgm:prSet/>
      <dgm:spPr/>
      <dgm:t>
        <a:bodyPr/>
        <a:lstStyle/>
        <a:p>
          <a:endParaRPr lang="en-US"/>
        </a:p>
      </dgm:t>
    </dgm:pt>
    <dgm:pt modelId="{6124F42C-16BB-40A8-8ACA-9CC9D41B2734}" type="sibTrans" cxnId="{844DF3A7-B4F6-4D62-913F-78B1653EBE5D}">
      <dgm:prSet/>
      <dgm:spPr/>
      <dgm:t>
        <a:bodyPr/>
        <a:lstStyle/>
        <a:p>
          <a:endParaRPr lang="en-US"/>
        </a:p>
      </dgm:t>
    </dgm:pt>
    <dgm:pt modelId="{11F94252-DCA8-43F8-A70D-54F62741CCF8}">
      <dgm:prSet/>
      <dgm:spPr/>
      <dgm:t>
        <a:bodyPr/>
        <a:lstStyle/>
        <a:p>
          <a:r>
            <a:rPr lang="en-US"/>
            <a:t>step of precaution</a:t>
          </a:r>
        </a:p>
      </dgm:t>
    </dgm:pt>
    <dgm:pt modelId="{54AB7D5E-3253-49ED-9247-E809CB51B4CC}" type="parTrans" cxnId="{AC51760D-D6DA-4ABE-A2D5-F76C368C0E96}">
      <dgm:prSet/>
      <dgm:spPr/>
      <dgm:t>
        <a:bodyPr/>
        <a:lstStyle/>
        <a:p>
          <a:endParaRPr lang="en-US"/>
        </a:p>
      </dgm:t>
    </dgm:pt>
    <dgm:pt modelId="{C24C6937-AC1D-4329-B077-A2518B60B6AF}" type="sibTrans" cxnId="{AC51760D-D6DA-4ABE-A2D5-F76C368C0E96}">
      <dgm:prSet/>
      <dgm:spPr/>
      <dgm:t>
        <a:bodyPr/>
        <a:lstStyle/>
        <a:p>
          <a:endParaRPr lang="en-US"/>
        </a:p>
      </dgm:t>
    </dgm:pt>
    <dgm:pt modelId="{CE67C1D1-D304-421C-BB0A-95CFB1B1F58E}">
      <dgm:prSet/>
      <dgm:spPr/>
      <dgm:t>
        <a:bodyPr/>
        <a:lstStyle/>
        <a:p>
          <a:r>
            <a:rPr lang="en-US" dirty="0"/>
            <a:t>Keep all computer system and software updated to prevent security risk</a:t>
          </a:r>
        </a:p>
      </dgm:t>
    </dgm:pt>
    <dgm:pt modelId="{DE971BDB-97F6-4152-A462-C0C6FC9EC40D}" type="parTrans" cxnId="{0832F5AA-23E0-43B4-81FC-42E56BB6D6D0}">
      <dgm:prSet/>
      <dgm:spPr/>
      <dgm:t>
        <a:bodyPr/>
        <a:lstStyle/>
        <a:p>
          <a:endParaRPr lang="en-US"/>
        </a:p>
      </dgm:t>
    </dgm:pt>
    <dgm:pt modelId="{01F72B99-78EE-453E-9D40-6B49CDF25206}" type="sibTrans" cxnId="{0832F5AA-23E0-43B4-81FC-42E56BB6D6D0}">
      <dgm:prSet/>
      <dgm:spPr/>
      <dgm:t>
        <a:bodyPr/>
        <a:lstStyle/>
        <a:p>
          <a:endParaRPr lang="en-US"/>
        </a:p>
      </dgm:t>
    </dgm:pt>
    <dgm:pt modelId="{1F446977-FD2F-4540-A9A7-CFB7DDF5CEEC}">
      <dgm:prSet/>
      <dgm:spPr/>
      <dgm:t>
        <a:bodyPr/>
        <a:lstStyle/>
        <a:p>
          <a:r>
            <a:rPr lang="en-US"/>
            <a:t>Train all staff on how to handle client data responsibly and maintain confidentiality.</a:t>
          </a:r>
        </a:p>
      </dgm:t>
    </dgm:pt>
    <dgm:pt modelId="{9817D977-B8DF-4C6A-B7FD-858C0A870477}" type="parTrans" cxnId="{85BFC398-438D-40E7-A35B-BBE87D5387F6}">
      <dgm:prSet/>
      <dgm:spPr/>
      <dgm:t>
        <a:bodyPr/>
        <a:lstStyle/>
        <a:p>
          <a:endParaRPr lang="en-US"/>
        </a:p>
      </dgm:t>
    </dgm:pt>
    <dgm:pt modelId="{BC7111D2-3C45-4EC6-B13E-36F74F40E727}" type="sibTrans" cxnId="{85BFC398-438D-40E7-A35B-BBE87D5387F6}">
      <dgm:prSet/>
      <dgm:spPr/>
      <dgm:t>
        <a:bodyPr/>
        <a:lstStyle/>
        <a:p>
          <a:endParaRPr lang="en-US"/>
        </a:p>
      </dgm:t>
    </dgm:pt>
    <dgm:pt modelId="{2CBEAEB0-AC17-4F7C-BA32-894670446BCA}">
      <dgm:prSet/>
      <dgm:spPr/>
      <dgm:t>
        <a:bodyPr/>
        <a:lstStyle/>
        <a:p>
          <a:r>
            <a:rPr lang="en-US"/>
            <a:t>Monitor data access for unaunthorized use </a:t>
          </a:r>
        </a:p>
      </dgm:t>
    </dgm:pt>
    <dgm:pt modelId="{8AFB6AC0-D0A9-4BE8-927C-F520020D2C71}" type="parTrans" cxnId="{AF9860BF-25D2-4148-9ECE-C283C0787AC4}">
      <dgm:prSet/>
      <dgm:spPr/>
      <dgm:t>
        <a:bodyPr/>
        <a:lstStyle/>
        <a:p>
          <a:endParaRPr lang="en-US"/>
        </a:p>
      </dgm:t>
    </dgm:pt>
    <dgm:pt modelId="{E22438BE-A107-4561-88F5-4BA39C41F408}" type="sibTrans" cxnId="{AF9860BF-25D2-4148-9ECE-C283C0787AC4}">
      <dgm:prSet/>
      <dgm:spPr/>
      <dgm:t>
        <a:bodyPr/>
        <a:lstStyle/>
        <a:p>
          <a:endParaRPr lang="en-US"/>
        </a:p>
      </dgm:t>
    </dgm:pt>
    <dgm:pt modelId="{D1780698-607E-40F3-AC90-2C7DC005969C}">
      <dgm:prSet/>
      <dgm:spPr/>
      <dgm:t>
        <a:bodyPr/>
        <a:lstStyle/>
        <a:p>
          <a:r>
            <a:rPr lang="en-US"/>
            <a:t>Allow only authorized staff to access data</a:t>
          </a:r>
        </a:p>
      </dgm:t>
    </dgm:pt>
    <dgm:pt modelId="{AE934360-39ED-489E-80FF-12C1B3A5C543}" type="parTrans" cxnId="{ED015CE2-421C-4EEC-98CF-702741A984B3}">
      <dgm:prSet/>
      <dgm:spPr/>
      <dgm:t>
        <a:bodyPr/>
        <a:lstStyle/>
        <a:p>
          <a:endParaRPr lang="en-US"/>
        </a:p>
      </dgm:t>
    </dgm:pt>
    <dgm:pt modelId="{016550D6-2F54-4C23-AA3B-959DC4570838}" type="sibTrans" cxnId="{ED015CE2-421C-4EEC-98CF-702741A984B3}">
      <dgm:prSet/>
      <dgm:spPr/>
      <dgm:t>
        <a:bodyPr/>
        <a:lstStyle/>
        <a:p>
          <a:endParaRPr lang="en-US"/>
        </a:p>
      </dgm:t>
    </dgm:pt>
    <dgm:pt modelId="{F131FDC4-9EF2-374B-B48E-C86BE99B3176}" type="pres">
      <dgm:prSet presAssocID="{2001FA9B-2A33-4C3D-875B-14152BF14207}" presName="linear" presStyleCnt="0">
        <dgm:presLayoutVars>
          <dgm:animLvl val="lvl"/>
          <dgm:resizeHandles val="exact"/>
        </dgm:presLayoutVars>
      </dgm:prSet>
      <dgm:spPr/>
    </dgm:pt>
    <dgm:pt modelId="{B1B7C38D-75E3-C54F-907B-FC1ADCC3D555}" type="pres">
      <dgm:prSet presAssocID="{C2009F92-E402-4AFD-AC8C-71B31912D4A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F15E277-228A-DC4C-A4B6-041AAD0F26E9}" type="pres">
      <dgm:prSet presAssocID="{C2009F92-E402-4AFD-AC8C-71B31912D4AE}" presName="childText" presStyleLbl="revTx" presStyleIdx="0" presStyleCnt="2">
        <dgm:presLayoutVars>
          <dgm:bulletEnabled val="1"/>
        </dgm:presLayoutVars>
      </dgm:prSet>
      <dgm:spPr/>
    </dgm:pt>
    <dgm:pt modelId="{F0FBDD22-7C6A-1843-A4C7-B51B6926656D}" type="pres">
      <dgm:prSet presAssocID="{11F94252-DCA8-43F8-A70D-54F62741CCF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AEA8EE6-2878-174A-B30C-ED6F2E407FAE}" type="pres">
      <dgm:prSet presAssocID="{11F94252-DCA8-43F8-A70D-54F62741CCF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C51760D-D6DA-4ABE-A2D5-F76C368C0E96}" srcId="{2001FA9B-2A33-4C3D-875B-14152BF14207}" destId="{11F94252-DCA8-43F8-A70D-54F62741CCF8}" srcOrd="1" destOrd="0" parTransId="{54AB7D5E-3253-49ED-9247-E809CB51B4CC}" sibTransId="{C24C6937-AC1D-4329-B077-A2518B60B6AF}"/>
    <dgm:cxn modelId="{73C6F219-4AAB-4E4C-8694-934D811487A0}" type="presOf" srcId="{18BC82F1-8B9F-4184-8D65-E9FE4829B7B6}" destId="{1F15E277-228A-DC4C-A4B6-041AAD0F26E9}" srcOrd="0" destOrd="2" presId="urn:microsoft.com/office/officeart/2005/8/layout/vList2"/>
    <dgm:cxn modelId="{9103D623-F19C-2B40-A0D6-0FF335B1A313}" type="presOf" srcId="{11F94252-DCA8-43F8-A70D-54F62741CCF8}" destId="{F0FBDD22-7C6A-1843-A4C7-B51B6926656D}" srcOrd="0" destOrd="0" presId="urn:microsoft.com/office/officeart/2005/8/layout/vList2"/>
    <dgm:cxn modelId="{0DB44736-220E-454C-8A34-BEEB5CD9D815}" type="presOf" srcId="{CE67C1D1-D304-421C-BB0A-95CFB1B1F58E}" destId="{AAEA8EE6-2878-174A-B30C-ED6F2E407FAE}" srcOrd="0" destOrd="0" presId="urn:microsoft.com/office/officeart/2005/8/layout/vList2"/>
    <dgm:cxn modelId="{1BA33260-42CD-D64B-A8D6-6BFFE9A9B358}" type="presOf" srcId="{2001FA9B-2A33-4C3D-875B-14152BF14207}" destId="{F131FDC4-9EF2-374B-B48E-C86BE99B3176}" srcOrd="0" destOrd="0" presId="urn:microsoft.com/office/officeart/2005/8/layout/vList2"/>
    <dgm:cxn modelId="{9F8F3C81-DF5F-D748-A61F-0641081D9813}" type="presOf" srcId="{7EE0AE04-49E3-4D7A-918A-841E1B87E116}" destId="{1F15E277-228A-DC4C-A4B6-041AAD0F26E9}" srcOrd="0" destOrd="0" presId="urn:microsoft.com/office/officeart/2005/8/layout/vList2"/>
    <dgm:cxn modelId="{587A5D83-8E57-46D7-94FC-A67A06E92D29}" srcId="{C2009F92-E402-4AFD-AC8C-71B31912D4AE}" destId="{7EE0AE04-49E3-4D7A-918A-841E1B87E116}" srcOrd="0" destOrd="0" parTransId="{701BE579-4CA4-4B3E-9DE9-7BB269CA646F}" sibTransId="{A0B9AE59-FE47-4693-8F8F-ADCA6AE31081}"/>
    <dgm:cxn modelId="{B5CB8997-034A-934D-887E-6542E75DC690}" type="presOf" srcId="{1F446977-FD2F-4540-A9A7-CFB7DDF5CEEC}" destId="{AAEA8EE6-2878-174A-B30C-ED6F2E407FAE}" srcOrd="0" destOrd="1" presId="urn:microsoft.com/office/officeart/2005/8/layout/vList2"/>
    <dgm:cxn modelId="{85BFC398-438D-40E7-A35B-BBE87D5387F6}" srcId="{11F94252-DCA8-43F8-A70D-54F62741CCF8}" destId="{1F446977-FD2F-4540-A9A7-CFB7DDF5CEEC}" srcOrd="1" destOrd="0" parTransId="{9817D977-B8DF-4C6A-B7FD-858C0A870477}" sibTransId="{BC7111D2-3C45-4EC6-B13E-36F74F40E727}"/>
    <dgm:cxn modelId="{0C6A6BA1-7CB2-D742-A50D-C151C3CC2644}" type="presOf" srcId="{C2009F92-E402-4AFD-AC8C-71B31912D4AE}" destId="{B1B7C38D-75E3-C54F-907B-FC1ADCC3D555}" srcOrd="0" destOrd="0" presId="urn:microsoft.com/office/officeart/2005/8/layout/vList2"/>
    <dgm:cxn modelId="{844DF3A7-B4F6-4D62-913F-78B1653EBE5D}" srcId="{C2009F92-E402-4AFD-AC8C-71B31912D4AE}" destId="{18BC82F1-8B9F-4184-8D65-E9FE4829B7B6}" srcOrd="2" destOrd="0" parTransId="{650B8D26-8CF1-414A-9078-524D37D5AF57}" sibTransId="{6124F42C-16BB-40A8-8ACA-9CC9D41B2734}"/>
    <dgm:cxn modelId="{0832F5AA-23E0-43B4-81FC-42E56BB6D6D0}" srcId="{11F94252-DCA8-43F8-A70D-54F62741CCF8}" destId="{CE67C1D1-D304-421C-BB0A-95CFB1B1F58E}" srcOrd="0" destOrd="0" parTransId="{DE971BDB-97F6-4152-A462-C0C6FC9EC40D}" sibTransId="{01F72B99-78EE-453E-9D40-6B49CDF25206}"/>
    <dgm:cxn modelId="{AF9860BF-25D2-4148-9ECE-C283C0787AC4}" srcId="{11F94252-DCA8-43F8-A70D-54F62741CCF8}" destId="{2CBEAEB0-AC17-4F7C-BA32-894670446BCA}" srcOrd="2" destOrd="0" parTransId="{8AFB6AC0-D0A9-4BE8-927C-F520020D2C71}" sibTransId="{E22438BE-A107-4561-88F5-4BA39C41F408}"/>
    <dgm:cxn modelId="{2D646BD2-50A0-B548-AC77-08146FBECFF8}" type="presOf" srcId="{D1780698-607E-40F3-AC90-2C7DC005969C}" destId="{AAEA8EE6-2878-174A-B30C-ED6F2E407FAE}" srcOrd="0" destOrd="3" presId="urn:microsoft.com/office/officeart/2005/8/layout/vList2"/>
    <dgm:cxn modelId="{ED015CE2-421C-4EEC-98CF-702741A984B3}" srcId="{11F94252-DCA8-43F8-A70D-54F62741CCF8}" destId="{D1780698-607E-40F3-AC90-2C7DC005969C}" srcOrd="3" destOrd="0" parTransId="{AE934360-39ED-489E-80FF-12C1B3A5C543}" sibTransId="{016550D6-2F54-4C23-AA3B-959DC4570838}"/>
    <dgm:cxn modelId="{A5E472EC-16B3-0144-A709-9C0C11CC6EE9}" type="presOf" srcId="{2CBEAEB0-AC17-4F7C-BA32-894670446BCA}" destId="{AAEA8EE6-2878-174A-B30C-ED6F2E407FAE}" srcOrd="0" destOrd="2" presId="urn:microsoft.com/office/officeart/2005/8/layout/vList2"/>
    <dgm:cxn modelId="{0C9AC6F0-995C-4BFD-A0A9-1246C6718B75}" srcId="{2001FA9B-2A33-4C3D-875B-14152BF14207}" destId="{C2009F92-E402-4AFD-AC8C-71B31912D4AE}" srcOrd="0" destOrd="0" parTransId="{F41D1F56-832E-4EAB-A66E-C60DD1A2EDA8}" sibTransId="{6DBBFF02-AE97-4D94-A818-E7159C43B4C8}"/>
    <dgm:cxn modelId="{DDF0D6F3-F7E6-AB4C-880B-46129FA6B71D}" type="presOf" srcId="{29D9AC5B-DC06-4E10-8B3B-D64118ADEA8A}" destId="{1F15E277-228A-DC4C-A4B6-041AAD0F26E9}" srcOrd="0" destOrd="1" presId="urn:microsoft.com/office/officeart/2005/8/layout/vList2"/>
    <dgm:cxn modelId="{78AA9AF5-B0A1-4A59-9759-CDADE208CF21}" srcId="{C2009F92-E402-4AFD-AC8C-71B31912D4AE}" destId="{29D9AC5B-DC06-4E10-8B3B-D64118ADEA8A}" srcOrd="1" destOrd="0" parTransId="{8FE84528-1609-47ED-B564-7705C9A3C1B9}" sibTransId="{AEFCA4DD-7818-4A61-B2DA-AF4A2296BF35}"/>
    <dgm:cxn modelId="{2D4516D1-0397-494F-9E41-2809DBB996EC}" type="presParOf" srcId="{F131FDC4-9EF2-374B-B48E-C86BE99B3176}" destId="{B1B7C38D-75E3-C54F-907B-FC1ADCC3D555}" srcOrd="0" destOrd="0" presId="urn:microsoft.com/office/officeart/2005/8/layout/vList2"/>
    <dgm:cxn modelId="{1BA2FBF8-5F39-FF4A-830B-E140211A24FC}" type="presParOf" srcId="{F131FDC4-9EF2-374B-B48E-C86BE99B3176}" destId="{1F15E277-228A-DC4C-A4B6-041AAD0F26E9}" srcOrd="1" destOrd="0" presId="urn:microsoft.com/office/officeart/2005/8/layout/vList2"/>
    <dgm:cxn modelId="{8E6070B7-4A2E-F14F-9E22-0612B2F79D04}" type="presParOf" srcId="{F131FDC4-9EF2-374B-B48E-C86BE99B3176}" destId="{F0FBDD22-7C6A-1843-A4C7-B51B6926656D}" srcOrd="2" destOrd="0" presId="urn:microsoft.com/office/officeart/2005/8/layout/vList2"/>
    <dgm:cxn modelId="{DD33DD1A-272E-5941-A136-16660F61B06F}" type="presParOf" srcId="{F131FDC4-9EF2-374B-B48E-C86BE99B3176}" destId="{AAEA8EE6-2878-174A-B30C-ED6F2E407FA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B7C38D-75E3-C54F-907B-FC1ADCC3D555}">
      <dsp:nvSpPr>
        <dsp:cNvPr id="0" name=""/>
        <dsp:cNvSpPr/>
      </dsp:nvSpPr>
      <dsp:spPr>
        <a:xfrm>
          <a:off x="0" y="33579"/>
          <a:ext cx="6002110" cy="5159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why data management?</a:t>
          </a:r>
        </a:p>
      </dsp:txBody>
      <dsp:txXfrm>
        <a:off x="25188" y="58767"/>
        <a:ext cx="5951734" cy="465594"/>
      </dsp:txXfrm>
    </dsp:sp>
    <dsp:sp modelId="{1F15E277-228A-DC4C-A4B6-041AAD0F26E9}">
      <dsp:nvSpPr>
        <dsp:cNvPr id="0" name=""/>
        <dsp:cNvSpPr/>
      </dsp:nvSpPr>
      <dsp:spPr>
        <a:xfrm>
          <a:off x="0" y="549549"/>
          <a:ext cx="6002110" cy="1065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Prevents unwanted access to sensative information.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Better decision-making based on reliable data is support.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Supports independent living by ensuring timey and appropriate care delivery. </a:t>
          </a:r>
        </a:p>
      </dsp:txBody>
      <dsp:txXfrm>
        <a:off x="0" y="549549"/>
        <a:ext cx="6002110" cy="1065015"/>
      </dsp:txXfrm>
    </dsp:sp>
    <dsp:sp modelId="{F0FBDD22-7C6A-1843-A4C7-B51B6926656D}">
      <dsp:nvSpPr>
        <dsp:cNvPr id="0" name=""/>
        <dsp:cNvSpPr/>
      </dsp:nvSpPr>
      <dsp:spPr>
        <a:xfrm>
          <a:off x="0" y="1614564"/>
          <a:ext cx="6002110" cy="51597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 of precaution</a:t>
          </a:r>
        </a:p>
      </dsp:txBody>
      <dsp:txXfrm>
        <a:off x="25188" y="1639752"/>
        <a:ext cx="5951734" cy="465594"/>
      </dsp:txXfrm>
    </dsp:sp>
    <dsp:sp modelId="{AAEA8EE6-2878-174A-B30C-ED6F2E407FAE}">
      <dsp:nvSpPr>
        <dsp:cNvPr id="0" name=""/>
        <dsp:cNvSpPr/>
      </dsp:nvSpPr>
      <dsp:spPr>
        <a:xfrm>
          <a:off x="0" y="2130534"/>
          <a:ext cx="6002110" cy="1564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Keep all computer system and software updated to prevent security risk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Train all staff on how to handle client data responsibly and maintain confidentiality.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Monitor data access for unaunthorized use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Allow only authorized staff to access data</a:t>
          </a:r>
        </a:p>
      </dsp:txBody>
      <dsp:txXfrm>
        <a:off x="0" y="2130534"/>
        <a:ext cx="6002110" cy="15649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2EC79-2FB2-E446-8E52-E0BCF70B8DDD}" type="datetimeFigureOut">
              <a:rPr lang="en-US" smtClean="0"/>
              <a:t>2/13/26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437336-AF89-A840-9456-2E088D808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286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437336-AF89-A840-9456-2E088D808C2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600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68DFB-0071-79A6-5A15-923B27AE53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9291A-FB88-7D3B-CB65-98B5819301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N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D7CC1-40E1-04AA-F580-9355279A3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B7749-38B3-7487-F815-306DC0A6F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B5D52-C337-AF99-4531-D1BF374E5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2980915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D4BE1-7CF7-2E94-74BC-04F258DB7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1F254-3B6D-DF45-2355-ABE09FE15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7C3C8-5CCD-C4ED-293A-5E46B0BDD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CDA4D-D387-104D-9C4A-C251B299F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F8C00-528D-6F9E-748F-E6CB508B4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3496467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0BD39-6723-9BAF-E511-14A496088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05077E-81E6-2830-C2F5-BB231EC657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8788A-A48F-A66E-4B21-D98B35227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3B9C7-0EAC-0F1C-521B-F1B573F72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FF259-86E6-7FAA-3E57-A44FBFADC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1486071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E759-2EC6-A859-CB85-1B165769D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B2EA2-0230-20C7-622A-EE34477D3D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B4D880-92B1-B7FC-8189-396D1A20A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08138-0236-7017-B62F-2DC10A7C4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3F7BE1-92CF-2B15-05E2-2F145CE11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C29829-4925-1D81-BE60-1CF4FC157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1539287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E3A52-C737-5233-D42E-57C9EE7AD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61AD3B-3489-9499-EAE5-DC946C06B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E1D1FC-47A1-1C72-4E70-841CBCE8B3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49BA93-00A2-BCCD-114F-A08E60602D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53E58A-E5AF-AE0B-2358-569A1BB18C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0D7C76-1F57-8F03-B8D4-EEF479210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B21B2D-DAA8-78B2-C720-62069F3C7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52048C-64DE-521A-8298-6F6FBE4B1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1244331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AB383-C654-5FE4-D5ED-C5412737D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01600-F9B0-8C89-7427-E7590E608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F2E67E-6BB1-02F3-4376-DAB4F2CD9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913944-7E02-FEF3-0EB3-E65C3B494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3965253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B87520-88E5-23BB-CC30-4AF6DA0B0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029359-4DB4-1EDB-283D-40538AF4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22AEAA-AA47-8267-F034-FACE438BF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4122267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5D8D2-F4AB-C119-0155-A4FBD8D73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C585A-4775-59B1-71A8-ECB100775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AFAD1A-AECA-23F0-042D-CCE8629BE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F6CA17-68D6-43DD-43A0-380277805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521A69-9058-C16B-BFC8-408DA3A7F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8BBAD1-9E97-7D4C-CE1C-E9F94CAC6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2031346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BFAC5-15F2-1CE8-1B04-6BE8C4E03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08B30C-2DD2-0913-DBFD-A9056AAD3A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NP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43E880-8CB6-4441-75D7-91A64B94A8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1D9E31-2893-3E53-064C-E1A52AFEA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C9EFD-F9FE-6AE0-F1E0-2FD4558FA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DA4FF-755C-E01F-7AEC-545139331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1021858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D5537-950B-5F92-433D-68D15B03E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D0FE10-F69F-8B06-1552-4F6D047F64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EEC34-E101-3225-DB48-30417C9FC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08F83-4ED9-98FF-6861-22403E965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073E5-454B-C6D5-C7DE-E37C298B6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448271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297473-3908-0B2E-BDA5-BC369D1D4C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2EBB78-F038-A5E3-D419-F1FF5019D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6F1A0-19F0-7177-0404-FE48D45B3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4F4F2-7DB1-5A3F-FF5A-FF58D55AA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73188-6726-C290-3244-69A97F437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21307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C0DA40-CA80-7956-F84D-D57E2ADC9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NP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3E3F3-121A-E7B4-E68A-1B43C2BE19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P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32C1C-9924-259A-3F3F-E583DFA66E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AEDCA0-F427-8C4C-9EE7-E03145A822F0}" type="datetimeFigureOut">
              <a:rPr lang="en-NP" smtClean="0"/>
              <a:t>2/13/26</a:t>
            </a:fld>
            <a:endParaRPr lang="en-NP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3D000-B4FC-C816-780A-5693A17AFF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NP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DBD0F-52C6-ACD2-A620-5F41F6AB1B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01EE29-0DBF-CC43-A74E-5F552FCCB0C3}" type="slidenum">
              <a:rPr lang="en-NP" smtClean="0"/>
              <a:t>‹#›</a:t>
            </a:fld>
            <a:endParaRPr lang="en-NP"/>
          </a:p>
        </p:txBody>
      </p:sp>
    </p:spTree>
    <p:extLst>
      <p:ext uri="{BB962C8B-B14F-4D97-AF65-F5344CB8AC3E}">
        <p14:creationId xmlns:p14="http://schemas.microsoft.com/office/powerpoint/2010/main" val="2369837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NP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dpr.eu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sptoolkit.nhs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D62AC12E-34F5-048B-94D5-B6C7F6C3F6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3160" r="10619" b="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8DCC80-5514-FF7A-03BC-0DAAAFC7D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NP" dirty="0">
                <a:solidFill>
                  <a:srgbClr val="FFFFFF"/>
                </a:solidFill>
              </a:rPr>
              <a:t>Digital safety action plan for greenfield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0541D-A742-CD4C-4E6C-903C963EE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</a:t>
            </a:r>
            <a:r>
              <a:rPr lang="en-NP" dirty="0">
                <a:solidFill>
                  <a:srgbClr val="FFFFFF"/>
                </a:solidFill>
              </a:rPr>
              <a:t>anisha kc</a:t>
            </a:r>
          </a:p>
        </p:txBody>
      </p:sp>
    </p:spTree>
    <p:extLst>
      <p:ext uri="{BB962C8B-B14F-4D97-AF65-F5344CB8AC3E}">
        <p14:creationId xmlns:p14="http://schemas.microsoft.com/office/powerpoint/2010/main" val="3416153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A2D9D-4B8F-B8DA-8F66-F097FF17D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NP" sz="4000" dirty="0"/>
              <a:t>Secure Acess (Passwords)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66B9C-A2CC-9C26-08CC-630C3577D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1"/>
            <a:ext cx="4646905" cy="2946400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US" sz="1400" dirty="0"/>
              <a:t>                    Why secure access ? </a:t>
            </a:r>
          </a:p>
          <a:p>
            <a:r>
              <a:rPr lang="en-US" sz="1400" dirty="0"/>
              <a:t>To protect data.</a:t>
            </a:r>
          </a:p>
          <a:p>
            <a:r>
              <a:rPr lang="en-US" sz="1400" dirty="0"/>
              <a:t>Prevention of accounts being hacked. </a:t>
            </a:r>
          </a:p>
          <a:p>
            <a:r>
              <a:rPr lang="en-US" sz="1400" dirty="0"/>
              <a:t>Cyber crime rate is increasing and crucial to have secure access.</a:t>
            </a:r>
          </a:p>
          <a:p>
            <a:pPr marL="0" indent="0">
              <a:buNone/>
            </a:pPr>
            <a:r>
              <a:rPr lang="en-US" sz="1400" dirty="0"/>
              <a:t>                  Step of precaution?</a:t>
            </a:r>
          </a:p>
          <a:p>
            <a:r>
              <a:rPr lang="en-US" sz="1400" dirty="0"/>
              <a:t>Train staff to recognize fake login attempts. </a:t>
            </a:r>
          </a:p>
          <a:p>
            <a:r>
              <a:rPr lang="en-US" sz="1400" dirty="0"/>
              <a:t>U</a:t>
            </a:r>
            <a:r>
              <a:rPr lang="en-NP" sz="1400" dirty="0"/>
              <a:t>se strong password with lettrs numbers, and symbols.</a:t>
            </a:r>
          </a:p>
          <a:p>
            <a:r>
              <a:rPr lang="en-NP" sz="1400" dirty="0"/>
              <a:t>Change passwords every 2-3 months.</a:t>
            </a:r>
          </a:p>
          <a:p>
            <a:r>
              <a:rPr lang="en-NP" sz="1400" dirty="0"/>
              <a:t>Turn on two-step verification for Microsoft 365 accounts.</a:t>
            </a:r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E46C4A99-18F3-0DAE-5FFB-3E4B6B96A1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23" r="31976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6680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AC2D7-0FA9-1C41-3AE8-F98F4DF88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719793"/>
          </a:xfrm>
        </p:spPr>
        <p:txBody>
          <a:bodyPr anchor="t">
            <a:normAutofit/>
          </a:bodyPr>
          <a:lstStyle/>
          <a:p>
            <a:r>
              <a:rPr lang="en-US" sz="3200" dirty="0"/>
              <a:t>E</a:t>
            </a:r>
            <a:r>
              <a:rPr lang="en-NP" sz="3200" dirty="0"/>
              <a:t>mail awarness (work emails) 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B4A75860-AF04-5472-780B-7ECB69C760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21" r="21650" b="2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47435-7FEB-9312-EA37-ECA2E6694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124718"/>
            <a:ext cx="5444382" cy="4188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/>
              <a:t>W</a:t>
            </a:r>
            <a:r>
              <a:rPr lang="en-NP" sz="1700" dirty="0"/>
              <a:t>hy email awarness? </a:t>
            </a:r>
          </a:p>
          <a:p>
            <a:r>
              <a:rPr lang="en-US" sz="1700" dirty="0"/>
              <a:t>H</a:t>
            </a:r>
            <a:r>
              <a:rPr lang="en-NP" sz="1700" dirty="0"/>
              <a:t>elps staff recognize phising scams.</a:t>
            </a:r>
          </a:p>
          <a:p>
            <a:r>
              <a:rPr lang="en-US" sz="1700" dirty="0"/>
              <a:t>P</a:t>
            </a:r>
            <a:r>
              <a:rPr lang="en-NP" sz="1700" dirty="0"/>
              <a:t>rotect sensitive information. </a:t>
            </a:r>
          </a:p>
          <a:p>
            <a:r>
              <a:rPr lang="en-US" sz="1700" dirty="0"/>
              <a:t>K</a:t>
            </a:r>
            <a:r>
              <a:rPr lang="en-NP" sz="1700" dirty="0"/>
              <a:t>eeps patients and company data sure </a:t>
            </a:r>
          </a:p>
          <a:p>
            <a:pPr marL="0" indent="0">
              <a:buNone/>
            </a:pPr>
            <a:r>
              <a:rPr lang="en-NP" sz="1700" dirty="0"/>
              <a:t>                   step of precaution</a:t>
            </a:r>
          </a:p>
          <a:p>
            <a:r>
              <a:rPr lang="en-NP" sz="1700" dirty="0"/>
              <a:t>Makes sure that check who sent the email</a:t>
            </a:r>
          </a:p>
          <a:p>
            <a:r>
              <a:rPr lang="en-US" sz="1700" dirty="0"/>
              <a:t>Don’</a:t>
            </a:r>
            <a:r>
              <a:rPr lang="en-NP" sz="1700" dirty="0"/>
              <a:t>t share private info in email unless sure </a:t>
            </a:r>
          </a:p>
          <a:p>
            <a:r>
              <a:rPr lang="en-US" sz="1700" dirty="0"/>
              <a:t>P</a:t>
            </a:r>
            <a:r>
              <a:rPr lang="en-NP" sz="1700" dirty="0"/>
              <a:t>rotects sensitive client and agency information</a:t>
            </a:r>
          </a:p>
          <a:p>
            <a:r>
              <a:rPr lang="en-US" sz="1700" dirty="0"/>
              <a:t>I</a:t>
            </a:r>
            <a:r>
              <a:rPr lang="en-NP" sz="1700" dirty="0"/>
              <a:t>mproves communication and reduces security risk</a:t>
            </a:r>
          </a:p>
          <a:p>
            <a:pPr marL="0" indent="0">
              <a:buNone/>
            </a:pPr>
            <a:endParaRPr lang="en-NP" sz="1700" dirty="0"/>
          </a:p>
        </p:txBody>
      </p:sp>
    </p:spTree>
    <p:extLst>
      <p:ext uri="{BB962C8B-B14F-4D97-AF65-F5344CB8AC3E}">
        <p14:creationId xmlns:p14="http://schemas.microsoft.com/office/powerpoint/2010/main" val="87678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C86DA-D742-8842-A13D-EE2C7F5CB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/>
              <a:t>D</a:t>
            </a:r>
            <a:r>
              <a:rPr lang="en-NP" sz="4000" dirty="0"/>
              <a:t>ata management (password protection)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3D137BB-3F26-E67F-4E08-76662F6740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80" r="2092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CC2252F-33B3-4DFA-295F-845643B09B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015229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43744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29556-845B-68D3-6FE7-01A498D66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/>
              <a:t>C</a:t>
            </a:r>
            <a:r>
              <a:rPr lang="en-NP" sz="4000" dirty="0"/>
              <a:t>onfidentiality and compliance(checklist)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4288B-24C0-C464-1523-532DF7441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why confidentiality and compliance?</a:t>
            </a:r>
          </a:p>
          <a:p>
            <a:r>
              <a:rPr lang="en-US" sz="1600" dirty="0"/>
              <a:t>Builds trust between clients and staff</a:t>
            </a:r>
          </a:p>
          <a:p>
            <a:r>
              <a:rPr lang="en-US" sz="1600" dirty="0"/>
              <a:t>Microsoft 365 provides private and safe access.</a:t>
            </a:r>
          </a:p>
          <a:p>
            <a:r>
              <a:rPr lang="en-US" sz="1600" dirty="0"/>
              <a:t>Protects against data breaches and financial consequences.</a:t>
            </a:r>
          </a:p>
          <a:p>
            <a:pPr marL="0" indent="0">
              <a:buNone/>
            </a:pPr>
            <a:r>
              <a:rPr lang="en-US" sz="1600" dirty="0"/>
              <a:t>                     Step of Precaution</a:t>
            </a:r>
          </a:p>
          <a:p>
            <a:r>
              <a:rPr lang="en-US" sz="1600" dirty="0"/>
              <a:t>Only let care coordinators, nurses, and authorized staff see client info</a:t>
            </a:r>
          </a:p>
          <a:p>
            <a:r>
              <a:rPr lang="en-US" sz="1600" dirty="0"/>
              <a:t>Follow GDPR rules to keep client info private and protect Greenfield's trust</a:t>
            </a:r>
          </a:p>
          <a:p>
            <a:r>
              <a:rPr lang="en-US" sz="1600" dirty="0"/>
              <a:t>back up client info often to avoid losing it.</a:t>
            </a:r>
          </a:p>
          <a:p>
            <a:r>
              <a:rPr lang="en-US" sz="1600" dirty="0"/>
              <a:t>Keep Microsoft 365 updated to stay safe</a:t>
            </a:r>
          </a:p>
          <a:p>
            <a:endParaRPr lang="en-US" sz="1600" dirty="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F8E42C3-2A4C-A941-9559-D44D495EFB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650" r="756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455317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83FEB-954E-FEF7-0AAD-71B91DF49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A2612-0FE4-98C8-D4C1-FF90F7A02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b="1" dirty="0"/>
              <a:t>GDPR (2020)  </a:t>
            </a:r>
            <a:r>
              <a:rPr lang="en-GB" b="1" i="0" dirty="0">
                <a:effectLst/>
                <a:latin typeface="UICTFontTextStyleBody"/>
                <a:hlinkClick r:id="rId3"/>
              </a:rPr>
              <a:t>https://</a:t>
            </a:r>
            <a:r>
              <a:rPr lang="en-GB" b="1" i="0" dirty="0" err="1">
                <a:effectLst/>
                <a:latin typeface="UICTFontTextStyleBody"/>
                <a:hlinkClick r:id="rId3"/>
              </a:rPr>
              <a:t>gdpr.eu</a:t>
            </a:r>
            <a:r>
              <a:rPr lang="en-GB" b="1" i="0" dirty="0">
                <a:effectLst/>
                <a:latin typeface="UICTFontTextStyleBody"/>
                <a:hlinkClick r:id="rId3"/>
              </a:rPr>
              <a:t>/</a:t>
            </a:r>
            <a:r>
              <a:rPr lang="en-GB" b="1" i="0" dirty="0">
                <a:effectLst/>
                <a:latin typeface="UICTFontTextStyleBody"/>
              </a:rPr>
              <a:t> 09/02/2026</a:t>
            </a:r>
          </a:p>
          <a:p>
            <a:r>
              <a:rPr lang="en-GB" b="1" dirty="0">
                <a:effectLst/>
                <a:latin typeface=".AppleSystemUIFont"/>
              </a:rPr>
              <a:t>  </a:t>
            </a:r>
            <a:r>
              <a:rPr lang="en-GB" b="0" i="0" dirty="0">
                <a:effectLst/>
                <a:latin typeface="UICTFontTextStyleBody"/>
              </a:rPr>
              <a:t>NHS Digital Data Security and Protection Toolkit (N/D). </a:t>
            </a:r>
            <a:r>
              <a:rPr lang="en-GB" b="0" i="0" dirty="0">
                <a:effectLst/>
                <a:latin typeface="UICTFontTextStyleBody"/>
                <a:hlinkClick r:id="rId4"/>
              </a:rPr>
              <a:t>https://</a:t>
            </a:r>
            <a:r>
              <a:rPr lang="en-GB" b="0" i="0" dirty="0" err="1">
                <a:effectLst/>
                <a:latin typeface="UICTFontTextStyleBody"/>
                <a:hlinkClick r:id="rId4"/>
              </a:rPr>
              <a:t>www.dsptoolkit.nhs.uk</a:t>
            </a:r>
            <a:r>
              <a:rPr lang="en-GB" b="0" i="0" dirty="0">
                <a:effectLst/>
                <a:latin typeface="UICTFontTextStyleBody"/>
              </a:rPr>
              <a:t> 09/02/2026</a:t>
            </a:r>
          </a:p>
        </p:txBody>
      </p:sp>
    </p:spTree>
    <p:extLst>
      <p:ext uri="{BB962C8B-B14F-4D97-AF65-F5344CB8AC3E}">
        <p14:creationId xmlns:p14="http://schemas.microsoft.com/office/powerpoint/2010/main" val="4203486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305</Words>
  <Application>Microsoft Office PowerPoint</Application>
  <PresentationFormat>Widescreen</PresentationFormat>
  <Paragraphs>42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Digital safety action plan for greenfield </vt:lpstr>
      <vt:lpstr>Secure Acess (Passwords)</vt:lpstr>
      <vt:lpstr>Email awarness (work emails) </vt:lpstr>
      <vt:lpstr>Data management (password protection)</vt:lpstr>
      <vt:lpstr>Confidentiality and compliance(checklist)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safety action plan for greenfield </dc:title>
  <dc:creator>Manisha Kc 276289</dc:creator>
  <cp:lastModifiedBy>Manisha K.C. (2520993)</cp:lastModifiedBy>
  <cp:revision>5</cp:revision>
  <dcterms:created xsi:type="dcterms:W3CDTF">2026-02-08T10:42:46Z</dcterms:created>
  <dcterms:modified xsi:type="dcterms:W3CDTF">2026-02-13T15:12:04Z</dcterms:modified>
</cp:coreProperties>
</file>