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7" r:id="rId1"/>
  </p:sldMasterIdLst>
  <p:notesMasterIdLst>
    <p:notesMasterId r:id="rId40"/>
  </p:notesMasterIdLst>
  <p:handoutMasterIdLst>
    <p:handoutMasterId r:id="rId41"/>
  </p:handoutMasterIdLst>
  <p:sldIdLst>
    <p:sldId id="257" r:id="rId2"/>
    <p:sldId id="299" r:id="rId3"/>
    <p:sldId id="295" r:id="rId4"/>
    <p:sldId id="327" r:id="rId5"/>
    <p:sldId id="269" r:id="rId6"/>
    <p:sldId id="333" r:id="rId7"/>
    <p:sldId id="279" r:id="rId8"/>
    <p:sldId id="328" r:id="rId9"/>
    <p:sldId id="294" r:id="rId10"/>
    <p:sldId id="307" r:id="rId11"/>
    <p:sldId id="280" r:id="rId12"/>
    <p:sldId id="281" r:id="rId13"/>
    <p:sldId id="282" r:id="rId14"/>
    <p:sldId id="302" r:id="rId15"/>
    <p:sldId id="286" r:id="rId16"/>
    <p:sldId id="300" r:id="rId17"/>
    <p:sldId id="303" r:id="rId18"/>
    <p:sldId id="304" r:id="rId19"/>
    <p:sldId id="305" r:id="rId20"/>
    <p:sldId id="293" r:id="rId21"/>
    <p:sldId id="301" r:id="rId22"/>
    <p:sldId id="292" r:id="rId23"/>
    <p:sldId id="283" r:id="rId24"/>
    <p:sldId id="284" r:id="rId25"/>
    <p:sldId id="285" r:id="rId26"/>
    <p:sldId id="334" r:id="rId27"/>
    <p:sldId id="308" r:id="rId28"/>
    <p:sldId id="310" r:id="rId29"/>
    <p:sldId id="312" r:id="rId30"/>
    <p:sldId id="319" r:id="rId31"/>
    <p:sldId id="321" r:id="rId32"/>
    <p:sldId id="323" r:id="rId33"/>
    <p:sldId id="325" r:id="rId34"/>
    <p:sldId id="314" r:id="rId35"/>
    <p:sldId id="316" r:id="rId36"/>
    <p:sldId id="318" r:id="rId37"/>
    <p:sldId id="326" r:id="rId38"/>
    <p:sldId id="306" r:id="rId39"/>
  </p:sldIdLst>
  <p:sldSz cx="9144000" cy="6858000" type="screen4x3"/>
  <p:notesSz cx="6640513" cy="99044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i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i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7" autoAdjust="0"/>
    <p:restoredTop sz="94660"/>
  </p:normalViewPr>
  <p:slideViewPr>
    <p:cSldViewPr>
      <p:cViewPr varScale="1">
        <p:scale>
          <a:sx n="99" d="100"/>
          <a:sy n="99" d="100"/>
        </p:scale>
        <p:origin x="892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0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7813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 dirty="0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60788" y="0"/>
            <a:ext cx="287813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 dirty="0"/>
          </a:p>
        </p:txBody>
      </p:sp>
      <p:sp>
        <p:nvSpPr>
          <p:cNvPr id="870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07525"/>
            <a:ext cx="287813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 dirty="0"/>
          </a:p>
        </p:txBody>
      </p:sp>
      <p:sp>
        <p:nvSpPr>
          <p:cNvPr id="870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60788" y="9407525"/>
            <a:ext cx="287813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386519B2-0801-48F3-A742-9DA33011899C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8197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7813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 dirty="0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60788" y="0"/>
            <a:ext cx="287813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endParaRPr lang="en-GB" dirty="0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44550" y="742950"/>
            <a:ext cx="4951413" cy="3714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921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3575" y="4705350"/>
            <a:ext cx="5313363" cy="445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921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07525"/>
            <a:ext cx="2878138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i="0"/>
            </a:lvl1pPr>
          </a:lstStyle>
          <a:p>
            <a:endParaRPr lang="en-GB" dirty="0"/>
          </a:p>
        </p:txBody>
      </p:sp>
      <p:sp>
        <p:nvSpPr>
          <p:cNvPr id="921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60788" y="9407525"/>
            <a:ext cx="2878137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i="0"/>
            </a:lvl1pPr>
          </a:lstStyle>
          <a:p>
            <a:fld id="{76A111DD-582C-406E-833D-E464830F14EA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20970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64F6F32-4D30-47B1-ACC9-6CDA8E8DAA11}" type="slidenum">
              <a:rPr lang="en-GB"/>
              <a:pPr/>
              <a:t>1</a:t>
            </a:fld>
            <a:endParaRPr lang="en-GB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0833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86E459-8BE7-4367-A550-D527A3C09872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33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6AC9FF-5D27-49B5-AA43-4089C4640800}" type="slidenum">
              <a:rPr lang="en-GB"/>
              <a:pPr/>
              <a:t>3</a:t>
            </a:fld>
            <a:endParaRPr lang="en-GB" dirty="0"/>
          </a:p>
        </p:txBody>
      </p:sp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323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0B7496-856E-4A8C-8C7A-15FC9F726C17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9601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8BC16CE-FAC4-4CE7-B2E3-1AD459655DB9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58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B1C540-3F90-450C-B4C4-B5F00CADC132}" type="slidenum">
              <a:rPr lang="en-GB"/>
              <a:pPr/>
              <a:t>9</a:t>
            </a:fld>
            <a:endParaRPr lang="en-GB" dirty="0"/>
          </a:p>
        </p:txBody>
      </p:sp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391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B9FA9B-302C-4701-80C9-B1199B0FD547}" type="slidenum">
              <a:rPr lang="en-GB"/>
              <a:pPr/>
              <a:t>10</a:t>
            </a:fld>
            <a:endParaRPr lang="en-GB" dirty="0"/>
          </a:p>
        </p:txBody>
      </p:sp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084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392E84-A7C8-4C5A-B403-AF99614A52C7}" type="slidenum">
              <a:rPr lang="en-GB"/>
              <a:pPr/>
              <a:t>11</a:t>
            </a:fld>
            <a:endParaRPr lang="en-GB" dirty="0"/>
          </a:p>
        </p:txBody>
      </p:sp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7986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152ECA-E817-45DF-ABC3-9A0E78AF28E1}" type="slidenum">
              <a:rPr lang="en-GB"/>
              <a:pPr/>
              <a:t>12</a:t>
            </a:fld>
            <a:endParaRPr lang="en-GB" dirty="0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6402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A000D3-4C1C-42CB-8CEC-D792203F4AA1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3788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19D52C-E7FA-405C-A68B-D82FA87F22A9}" type="slidenum">
              <a:rPr lang="en-GB"/>
              <a:pPr/>
              <a:t>14</a:t>
            </a:fld>
            <a:endParaRPr lang="en-GB" dirty="0"/>
          </a:p>
        </p:txBody>
      </p:sp>
      <p:sp>
        <p:nvSpPr>
          <p:cNvPr id="118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9796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7393B0-9434-4C0D-8983-733C70C3F4A1}" type="slidenum">
              <a:rPr lang="en-GB"/>
              <a:pPr/>
              <a:t>15</a:t>
            </a:fld>
            <a:endParaRPr lang="en-GB" dirty="0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5451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E74B5A-5CBA-445F-BB7C-8F06B78D064D}" type="slidenum">
              <a:rPr lang="en-GB"/>
              <a:pPr/>
              <a:t>16</a:t>
            </a:fld>
            <a:endParaRPr lang="en-GB" dirty="0"/>
          </a:p>
        </p:txBody>
      </p:sp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1315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153C07-6DEC-4344-9A44-244AA05638D5}" type="slidenum">
              <a:rPr lang="en-GB"/>
              <a:pPr/>
              <a:t>17</a:t>
            </a:fld>
            <a:endParaRPr lang="en-GB" dirty="0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0334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C9D6BC-A33D-47F8-9D7F-AD46763F0FFC}" type="slidenum">
              <a:rPr lang="en-GB"/>
              <a:pPr/>
              <a:t>18</a:t>
            </a:fld>
            <a:endParaRPr lang="en-GB" dirty="0"/>
          </a:p>
        </p:txBody>
      </p:sp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5992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48050D-BB07-4753-B238-556DE78057B4}" type="slidenum">
              <a:rPr lang="en-GB"/>
              <a:pPr/>
              <a:t>19</a:t>
            </a:fld>
            <a:endParaRPr lang="en-GB" dirty="0"/>
          </a:p>
        </p:txBody>
      </p:sp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0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838069-A17D-49B2-B17B-F0E40A8ACA9F}" type="slidenum">
              <a:rPr lang="en-GB"/>
              <a:pPr/>
              <a:t>20</a:t>
            </a:fld>
            <a:endParaRPr lang="en-GB" dirty="0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5914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2DF12DF-74B1-4502-A146-01E7351505E5}" type="slidenum">
              <a:rPr lang="en-GB"/>
              <a:pPr/>
              <a:t>21</a:t>
            </a:fld>
            <a:endParaRPr lang="en-GB" dirty="0"/>
          </a:p>
        </p:txBody>
      </p:sp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1900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D8B28E-DFEF-447E-9C79-DC6EE75BE0F3}" type="slidenum">
              <a:rPr lang="en-GB"/>
              <a:pPr/>
              <a:t>22</a:t>
            </a:fld>
            <a:endParaRPr lang="en-GB" dirty="0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5554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885757C-EC2D-49B4-A694-8EB2E82FA483}" type="slidenum">
              <a:rPr lang="en-GB"/>
              <a:pPr/>
              <a:t>23</a:t>
            </a:fld>
            <a:endParaRPr lang="en-GB" dirty="0"/>
          </a:p>
        </p:txBody>
      </p:sp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1790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F4870B-DCC9-44E0-889F-56BA01FBE2ED}" type="slidenum">
              <a:rPr lang="en-GB"/>
              <a:pPr/>
              <a:t>24</a:t>
            </a:fld>
            <a:endParaRPr lang="en-GB" dirty="0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0695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8BAA35F-E43C-4623-B22B-7826A0F06601}" type="slidenum">
              <a:rPr lang="en-GB"/>
              <a:pPr/>
              <a:t>25</a:t>
            </a:fld>
            <a:endParaRPr lang="en-GB" dirty="0"/>
          </a:p>
        </p:txBody>
      </p:sp>
      <p:sp>
        <p:nvSpPr>
          <p:cNvPr id="1167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2159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6018361-C327-4C0F-9825-428985E869F4}" type="slidenum">
              <a:rPr lang="en-GB"/>
              <a:pPr/>
              <a:t>27</a:t>
            </a:fld>
            <a:endParaRPr lang="en-GB" dirty="0"/>
          </a:p>
        </p:txBody>
      </p:sp>
      <p:sp>
        <p:nvSpPr>
          <p:cNvPr id="133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4006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6756D4-52C2-4069-A895-A93B2556C2E2}" type="slidenum">
              <a:rPr lang="en-GB"/>
              <a:pPr/>
              <a:t>28</a:t>
            </a:fld>
            <a:endParaRPr lang="en-GB" dirty="0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11313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9FCF8D-2D82-47C2-AFF6-9D8AB89921B3}" type="slidenum">
              <a:rPr lang="en-GB"/>
              <a:pPr/>
              <a:t>29</a:t>
            </a:fld>
            <a:endParaRPr lang="en-GB" dirty="0"/>
          </a:p>
        </p:txBody>
      </p:sp>
      <p:sp>
        <p:nvSpPr>
          <p:cNvPr id="141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6620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292E9B-91BF-40F2-BB0F-E6AE224E58BC}" type="slidenum">
              <a:rPr lang="en-GB"/>
              <a:pPr/>
              <a:t>30</a:t>
            </a:fld>
            <a:endParaRPr lang="en-GB" dirty="0"/>
          </a:p>
        </p:txBody>
      </p:sp>
      <p:sp>
        <p:nvSpPr>
          <p:cNvPr id="155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4282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2083E4-C154-4EC5-8610-888098D7005F}" type="slidenum">
              <a:rPr lang="en-GB"/>
              <a:pPr/>
              <a:t>31</a:t>
            </a:fld>
            <a:endParaRPr lang="en-GB" dirty="0"/>
          </a:p>
        </p:txBody>
      </p:sp>
      <p:sp>
        <p:nvSpPr>
          <p:cNvPr id="159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2778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E9B915-17AB-4EAD-8314-62BCA4C941F5}" type="slidenum">
              <a:rPr lang="en-GB"/>
              <a:pPr/>
              <a:t>32</a:t>
            </a:fld>
            <a:endParaRPr lang="en-GB" dirty="0"/>
          </a:p>
        </p:txBody>
      </p:sp>
      <p:sp>
        <p:nvSpPr>
          <p:cNvPr id="163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63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619530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72D49D-8FB0-4F7A-A02E-F47085DC7D52}" type="slidenum">
              <a:rPr lang="en-GB"/>
              <a:pPr/>
              <a:t>33</a:t>
            </a:fld>
            <a:endParaRPr lang="en-GB" dirty="0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55022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CE587AE-E3C3-48ED-83BB-32E2694B4443}" type="slidenum">
              <a:rPr lang="en-GB"/>
              <a:pPr/>
              <a:t>34</a:t>
            </a:fld>
            <a:endParaRPr lang="en-GB" dirty="0"/>
          </a:p>
        </p:txBody>
      </p:sp>
      <p:sp>
        <p:nvSpPr>
          <p:cNvPr id="145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07421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0BE152-08D5-4F1F-8CAA-E7D23364EA15}" type="slidenum">
              <a:rPr lang="en-GB"/>
              <a:pPr/>
              <a:t>35</a:t>
            </a:fld>
            <a:endParaRPr lang="en-GB" dirty="0"/>
          </a:p>
        </p:txBody>
      </p:sp>
      <p:sp>
        <p:nvSpPr>
          <p:cNvPr id="149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872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F6029B-B5D1-4F24-95B3-BE7CBE52E16B}" type="slidenum">
              <a:rPr lang="en-GB"/>
              <a:pPr/>
              <a:t>36</a:t>
            </a:fld>
            <a:endParaRPr lang="en-GB" dirty="0"/>
          </a:p>
        </p:txBody>
      </p:sp>
      <p:sp>
        <p:nvSpPr>
          <p:cNvPr id="153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742950"/>
            <a:ext cx="4953000" cy="3714750"/>
          </a:xfrm>
          <a:ln/>
        </p:spPr>
      </p:sp>
      <p:sp>
        <p:nvSpPr>
          <p:cNvPr id="153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48569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F7E92A-3B26-45F4-A707-9349494C1BBE}" type="slidenum">
              <a:rPr lang="en-GB"/>
              <a:pPr/>
              <a:t>37</a:t>
            </a:fld>
            <a:endParaRPr lang="en-GB" dirty="0"/>
          </a:p>
        </p:txBody>
      </p:sp>
      <p:sp>
        <p:nvSpPr>
          <p:cNvPr id="169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9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8089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DA6F7A-51EB-4A0E-BBC6-2ECF3F532966}" type="slidenum">
              <a:rPr lang="en-GB"/>
              <a:pPr/>
              <a:t>38</a:t>
            </a:fld>
            <a:endParaRPr lang="en-GB" dirty="0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0792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2D0DCD-B1F7-4D76-8365-29F40C3975A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447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128900-A960-4A20-B2D8-CFD7748F9A2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296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D9D905-1683-4D4E-B8C6-6F7B0FFB510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359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7B34-E1A3-4984-8402-41516B0065B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44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568620-C7C9-40DA-95BB-C5F90154ECA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998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410404-DA50-4EDA-B808-0D6D68BE36E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94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96D74-2195-40C8-A41F-18DB4A2AE9F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880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F2F1FA-B63C-42F1-A4C7-E1C62D2B8F1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67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9BC62-B69F-4445-AB31-8A0135A704D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327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89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72042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835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0956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42020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72BB5-13DE-45A7-967D-3489FBD2664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7613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BADF-86B5-412E-9AD9-B1BD151B760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3231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B2AAF3A-AAEC-42A2-A670-EE75CE49A518}" type="slidenum">
              <a:rPr lang="en-GB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547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7E1051F-A6CD-43E6-A665-F328EE5024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1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  <p:sldLayoutId id="2147483741" r:id="rId14"/>
    <p:sldLayoutId id="2147483742" r:id="rId15"/>
    <p:sldLayoutId id="2147483743" r:id="rId16"/>
    <p:sldLayoutId id="214748374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endParaRPr lang="en-GB" sz="4000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130595" y="1772816"/>
            <a:ext cx="5826719" cy="3374917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CHRIS CASHIN</a:t>
            </a:r>
          </a:p>
          <a:p>
            <a:endParaRPr lang="en-GB" sz="2400" dirty="0">
              <a:solidFill>
                <a:schemeClr val="tx2"/>
              </a:solidFill>
              <a:latin typeface="Arial Black" panose="020B0A040201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Sports  Performance Dietitian</a:t>
            </a:r>
          </a:p>
          <a:p>
            <a:endParaRPr lang="en-GB" sz="2400" dirty="0">
              <a:solidFill>
                <a:schemeClr val="tx2"/>
              </a:solidFill>
              <a:latin typeface="Arial Black" panose="020B0A04020102020204" pitchFamily="34" charset="0"/>
            </a:endParaRPr>
          </a:p>
          <a:p>
            <a:r>
              <a:rPr lang="en-GB" sz="2400" dirty="0">
                <a:solidFill>
                  <a:schemeClr val="tx2"/>
                </a:solidFill>
                <a:latin typeface="Arial Black" panose="020B0A04020102020204" pitchFamily="34" charset="0"/>
              </a:rPr>
              <a:t>NUTRITION FOR SPORT</a:t>
            </a:r>
          </a:p>
        </p:txBody>
      </p:sp>
    </p:spTree>
  </p:cSld>
  <p:clrMapOvr>
    <a:masterClrMapping/>
  </p:clrMapOvr>
  <p:transition advClick="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IOC STATEMENT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2010</a:t>
            </a:r>
          </a:p>
          <a:p>
            <a:r>
              <a:rPr lang="en-GB" dirty="0"/>
              <a:t>States diet affects performance</a:t>
            </a:r>
          </a:p>
          <a:p>
            <a:r>
              <a:rPr lang="en-GB" dirty="0"/>
              <a:t>Helps athletes train harder, recover quickly and recover from injury more quickly</a:t>
            </a:r>
          </a:p>
          <a:p>
            <a:r>
              <a:rPr lang="en-GB" dirty="0"/>
              <a:t>Athletes need to develop nutrition strategies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Energy requirements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Endurance e.g. marathon running</a:t>
            </a:r>
          </a:p>
          <a:p>
            <a:pPr>
              <a:lnSpc>
                <a:spcPct val="90000"/>
              </a:lnSpc>
            </a:pPr>
            <a:r>
              <a:rPr lang="en-GB" dirty="0"/>
              <a:t>Strength e.g. gymnastics, weight lifting</a:t>
            </a:r>
          </a:p>
          <a:p>
            <a:pPr>
              <a:lnSpc>
                <a:spcPct val="90000"/>
              </a:lnSpc>
            </a:pPr>
            <a:r>
              <a:rPr lang="en-GB" dirty="0"/>
              <a:t>Speed e.g. sprinting</a:t>
            </a:r>
          </a:p>
          <a:p>
            <a:pPr>
              <a:lnSpc>
                <a:spcPct val="90000"/>
              </a:lnSpc>
            </a:pPr>
            <a:r>
              <a:rPr lang="en-GB" dirty="0"/>
              <a:t>Body weight changes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sz="half" idx="2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dirty="0"/>
              <a:t>Need to;</a:t>
            </a:r>
          </a:p>
          <a:p>
            <a:pPr>
              <a:lnSpc>
                <a:spcPct val="90000"/>
              </a:lnSpc>
            </a:pPr>
            <a:r>
              <a:rPr lang="en-GB" dirty="0"/>
              <a:t>Meet the increased energy expenditure</a:t>
            </a:r>
          </a:p>
          <a:p>
            <a:pPr>
              <a:lnSpc>
                <a:spcPct val="90000"/>
              </a:lnSpc>
            </a:pPr>
            <a:r>
              <a:rPr lang="en-GB" dirty="0"/>
              <a:t>Meet individual nutritional requirements</a:t>
            </a:r>
          </a:p>
          <a:p>
            <a:pPr>
              <a:lnSpc>
                <a:spcPct val="90000"/>
              </a:lnSpc>
            </a:pPr>
            <a:r>
              <a:rPr lang="en-GB" dirty="0"/>
              <a:t>‘make weight’- gradual, sensible weight loss programme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probably a controversial nutrient!</a:t>
            </a:r>
          </a:p>
          <a:p>
            <a:endParaRPr lang="en-GB" dirty="0"/>
          </a:p>
          <a:p>
            <a:r>
              <a:rPr lang="en-GB" dirty="0"/>
              <a:t>Also true to say that in the past we have suggested to athletes that they need to eat huge amounts – although this may still be the case in some sports!</a:t>
            </a:r>
          </a:p>
          <a:p>
            <a:endParaRPr lang="en-GB" dirty="0"/>
          </a:p>
          <a:p>
            <a:r>
              <a:rPr lang="en-GB" dirty="0"/>
              <a:t>There are studies that show some athletes may be become fat adapted  on a LCHF diet but may of these athletes actually use carbs during competitions etc.</a:t>
            </a:r>
          </a:p>
        </p:txBody>
      </p:sp>
    </p:spTree>
    <p:extLst>
      <p:ext uri="{BB962C8B-B14F-4D97-AF65-F5344CB8AC3E}">
        <p14:creationId xmlns:p14="http://schemas.microsoft.com/office/powerpoint/2010/main" val="1878498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/>
              <a:t>The most important fuel for working muscles</a:t>
            </a:r>
          </a:p>
          <a:p>
            <a:r>
              <a:rPr lang="en-GB" sz="2800" dirty="0"/>
              <a:t>Limited storage as glycogen in liver and muscle</a:t>
            </a:r>
          </a:p>
          <a:p>
            <a:r>
              <a:rPr lang="en-GB" sz="2800" dirty="0"/>
              <a:t>Stores rapidly depleted during high intensity exercise e.g. sprints</a:t>
            </a:r>
          </a:p>
          <a:p>
            <a:r>
              <a:rPr lang="en-GB" sz="2800" dirty="0"/>
              <a:t>Stores gradually depleted in endurance exercise over several hours</a:t>
            </a:r>
          </a:p>
          <a:p>
            <a:r>
              <a:rPr lang="en-GB" sz="2800" dirty="0"/>
              <a:t>Good dietary intake necessary for repletion of stores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Maybe in the past we fed athletes too much!</a:t>
            </a:r>
          </a:p>
          <a:p>
            <a:endParaRPr lang="en-GB" dirty="0"/>
          </a:p>
          <a:p>
            <a:r>
              <a:rPr lang="en-GB" dirty="0"/>
              <a:t>Now the evidence points to periodising Carbs – even eating differing amounts each day depending on training</a:t>
            </a:r>
          </a:p>
          <a:p>
            <a:r>
              <a:rPr lang="en-GB" dirty="0"/>
              <a:t>There is some evidence that some athletes are low carbing for half the week and then carb loading – Bradley et al 2015</a:t>
            </a:r>
          </a:p>
          <a:p>
            <a:r>
              <a:rPr lang="en-GB" dirty="0"/>
              <a:t>A recent study from Louise Burke suggested there is a fall off in performance </a:t>
            </a:r>
          </a:p>
        </p:txBody>
      </p:sp>
    </p:spTree>
    <p:extLst>
      <p:ext uri="{BB962C8B-B14F-4D97-AF65-F5344CB8AC3E}">
        <p14:creationId xmlns:p14="http://schemas.microsoft.com/office/powerpoint/2010/main" val="3974664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Carbohydrate recommendations for training</a:t>
            </a:r>
          </a:p>
        </p:txBody>
      </p:sp>
      <p:graphicFrame>
        <p:nvGraphicFramePr>
          <p:cNvPr id="49155" name="Group 3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627959240"/>
              </p:ext>
            </p:extLst>
          </p:nvPr>
        </p:nvGraphicFramePr>
        <p:xfrm>
          <a:off x="304800" y="1905000"/>
          <a:ext cx="8178800" cy="4344480"/>
        </p:xfrm>
        <a:graphic>
          <a:graphicData uri="http://schemas.openxmlformats.org/drawingml/2006/table">
            <a:tbl>
              <a:tblPr/>
              <a:tblGrid>
                <a:gridCol w="6130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5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Level of training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Carbohydrate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</a:rPr>
                        <a:t>g/kg bw/day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Regular (3-5 hrs/week)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4-5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5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Moderate duration/low intensity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5-7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Moderate to heavy endurance training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7-12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35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Extreme exercise (4-6 hrs + per day)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10-12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9175" name="Text Box 23"/>
          <p:cNvSpPr txBox="1">
            <a:spLocks noChangeArrowheads="1"/>
          </p:cNvSpPr>
          <p:nvPr/>
        </p:nvSpPr>
        <p:spPr bwMode="auto">
          <a:xfrm>
            <a:off x="5940425" y="6308725"/>
            <a:ext cx="21082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 eaLnBrk="0" hangingPunct="0"/>
            <a:endParaRPr lang="en-US" sz="2400" i="0" dirty="0">
              <a:latin typeface="Times New Roman" pitchFamily="18" charset="0"/>
            </a:endParaRPr>
          </a:p>
        </p:txBody>
      </p:sp>
      <p:sp>
        <p:nvSpPr>
          <p:cNvPr id="49176" name="Text Box 24"/>
          <p:cNvSpPr txBox="1">
            <a:spLocks noChangeArrowheads="1"/>
          </p:cNvSpPr>
          <p:nvPr/>
        </p:nvSpPr>
        <p:spPr bwMode="auto">
          <a:xfrm>
            <a:off x="7164388" y="6308725"/>
            <a:ext cx="1368425" cy="366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i="0" dirty="0">
                <a:latin typeface="Times New Roman" pitchFamily="18" charset="0"/>
              </a:rPr>
              <a:t>Stear 2004</a:t>
            </a:r>
          </a:p>
        </p:txBody>
      </p:sp>
    </p:spTree>
  </p:cSld>
  <p:clrMapOvr>
    <a:masterClrMapping/>
  </p:clrMapOvr>
  <p:transition advClick="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7874"/>
            <a:ext cx="9144000" cy="6382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913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Calculating  carbohydrate requirement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Weight (kg) x Level of training =</a:t>
            </a:r>
          </a:p>
          <a:p>
            <a:pPr>
              <a:buFontTx/>
              <a:buNone/>
            </a:pPr>
            <a:r>
              <a:rPr lang="en-GB" dirty="0"/>
              <a:t>	carbohydrate requirement per day</a:t>
            </a:r>
          </a:p>
          <a:p>
            <a:pPr>
              <a:buFontTx/>
              <a:buNone/>
            </a:pPr>
            <a:endParaRPr lang="en-GB" dirty="0"/>
          </a:p>
          <a:p>
            <a:pPr algn="ctr">
              <a:buFontTx/>
              <a:buNone/>
            </a:pPr>
            <a:r>
              <a:rPr lang="en-GB" dirty="0"/>
              <a:t>70kg x 4-5g/day =280-350g/day</a:t>
            </a:r>
          </a:p>
          <a:p>
            <a:pPr algn="ctr">
              <a:buFontTx/>
              <a:buNone/>
            </a:pPr>
            <a:r>
              <a:rPr lang="en-GB" dirty="0"/>
              <a:t>70kg x 10-12g/day = 700-840g/day</a:t>
            </a:r>
          </a:p>
        </p:txBody>
      </p:sp>
      <p:pic>
        <p:nvPicPr>
          <p:cNvPr id="71684" name="Picture 4" descr="j019904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3600" y="4505325"/>
            <a:ext cx="2514600" cy="207327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 of carbs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Keep a diary of training</a:t>
            </a:r>
          </a:p>
          <a:p>
            <a:r>
              <a:rPr lang="en-GB" dirty="0"/>
              <a:t>Work out carb requirements</a:t>
            </a:r>
          </a:p>
          <a:p>
            <a:r>
              <a:rPr lang="en-GB" dirty="0"/>
              <a:t>Plan meals around training diary </a:t>
            </a:r>
          </a:p>
          <a:p>
            <a:r>
              <a:rPr lang="en-GB" dirty="0"/>
              <a:t>Athletes may need daily planners to suit different times etic</a:t>
            </a:r>
          </a:p>
          <a:p>
            <a:r>
              <a:rPr lang="en-GB" dirty="0"/>
              <a:t>Taper down if not training/injured</a:t>
            </a:r>
          </a:p>
          <a:p>
            <a:r>
              <a:rPr lang="en-GB" dirty="0"/>
              <a:t>May need to alter carbs for pre season training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exercise carbohydrate meal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2800" dirty="0"/>
              <a:t>Low glycaemic index type 3-4 hours before e.g.</a:t>
            </a:r>
          </a:p>
          <a:p>
            <a:pPr lvl="1"/>
            <a:r>
              <a:rPr lang="en-GB" sz="2400" dirty="0"/>
              <a:t>pasta</a:t>
            </a:r>
          </a:p>
          <a:p>
            <a:pPr lvl="1"/>
            <a:r>
              <a:rPr lang="en-GB" sz="2400" dirty="0"/>
              <a:t>porridge</a:t>
            </a:r>
          </a:p>
          <a:p>
            <a:pPr lvl="1"/>
            <a:r>
              <a:rPr lang="en-GB" sz="2400" dirty="0"/>
              <a:t>granary/wholegrain bread</a:t>
            </a:r>
          </a:p>
          <a:p>
            <a:pPr lvl="1"/>
            <a:r>
              <a:rPr lang="en-GB" sz="2400" dirty="0"/>
              <a:t>fruit e.g. apple, under ripe banana</a:t>
            </a:r>
          </a:p>
          <a:p>
            <a:pPr lvl="1"/>
            <a:r>
              <a:rPr lang="en-GB" sz="2400" dirty="0"/>
              <a:t>milk/yoghurt</a:t>
            </a:r>
          </a:p>
          <a:p>
            <a:pPr lvl="1"/>
            <a:r>
              <a:rPr lang="en-GB" sz="2400" dirty="0"/>
              <a:t>basmati rice</a:t>
            </a:r>
          </a:p>
          <a:p>
            <a:pPr lvl="1"/>
            <a:r>
              <a:rPr lang="en-GB" sz="2400" dirty="0"/>
              <a:t>Evidence shows when taken with protein optimises uptake of carbs.</a:t>
            </a:r>
          </a:p>
          <a:p>
            <a:pPr lvl="1"/>
            <a:r>
              <a:rPr lang="en-GB" sz="2400" dirty="0"/>
              <a:t>Some may need to watch very high fibre foods !</a:t>
            </a:r>
          </a:p>
        </p:txBody>
      </p:sp>
      <p:pic>
        <p:nvPicPr>
          <p:cNvPr id="50180" name="Picture 4" descr="FD00969_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0800000" flipH="1" flipV="1">
            <a:off x="6804025" y="4941888"/>
            <a:ext cx="1828800" cy="1439862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 exercise carbohydrate snack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glycaemic index immediately before exercise e.g.</a:t>
            </a:r>
          </a:p>
          <a:p>
            <a:pPr lvl="1"/>
            <a:r>
              <a:rPr lang="en-GB" dirty="0"/>
              <a:t>isotonic carbohydrate drink</a:t>
            </a:r>
          </a:p>
          <a:p>
            <a:pPr lvl="1"/>
            <a:r>
              <a:rPr lang="en-GB" dirty="0"/>
              <a:t>fruit juice</a:t>
            </a:r>
          </a:p>
          <a:p>
            <a:pPr lvl="1"/>
            <a:r>
              <a:rPr lang="en-GB" dirty="0"/>
              <a:t>sweets</a:t>
            </a:r>
          </a:p>
          <a:p>
            <a:pPr lvl="1"/>
            <a:r>
              <a:rPr lang="en-GB" dirty="0"/>
              <a:t>scone</a:t>
            </a:r>
          </a:p>
          <a:p>
            <a:pPr lvl="1"/>
            <a:r>
              <a:rPr lang="en-GB" dirty="0"/>
              <a:t>plain biscuits/ jaffa cakes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Some caution here as it may trigger hypoglycaemia – Jeukendrup suggests this may be due to – to little carbohydrate!</a:t>
            </a:r>
          </a:p>
          <a:p>
            <a:pPr lvl="1"/>
            <a:endParaRPr lang="en-GB" dirty="0"/>
          </a:p>
        </p:txBody>
      </p:sp>
      <p:pic>
        <p:nvPicPr>
          <p:cNvPr id="51204" name="Picture 4" descr="sl01009_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88038" y="2743200"/>
            <a:ext cx="2549525" cy="274320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 during training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carbohydrate - electrolyte drinks</a:t>
            </a:r>
          </a:p>
          <a:p>
            <a:r>
              <a:rPr lang="en-GB" dirty="0"/>
              <a:t>carbohydrate gel</a:t>
            </a:r>
          </a:p>
          <a:p>
            <a:r>
              <a:rPr lang="en-GB" dirty="0"/>
              <a:t>raisins/bananas</a:t>
            </a:r>
          </a:p>
          <a:p>
            <a:r>
              <a:rPr lang="en-GB" dirty="0"/>
              <a:t>Jaffa cakes</a:t>
            </a:r>
          </a:p>
          <a:p>
            <a:r>
              <a:rPr lang="en-GB" dirty="0"/>
              <a:t>energy bars</a:t>
            </a:r>
          </a:p>
        </p:txBody>
      </p:sp>
      <p:pic>
        <p:nvPicPr>
          <p:cNvPr id="52228" name="Picture 4" descr="j02176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92813" y="2971800"/>
            <a:ext cx="2270125" cy="274320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CARBS IN FOOD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1 med slice bread = 17g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2 crispbreads =15g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1 sachet porridge = 27g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 cereal bar = 20-25g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5 Jaffa cakes = 50g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 pot of Muller rice = 43g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 bottle of isotonic drink = 30-32g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 med banana = 23g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5-6 tblsp rice cooked = 56g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 medium jacket potato = 50g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Carbohydrate post exercise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Essential to replenish depleted glycogen stores</a:t>
            </a:r>
          </a:p>
          <a:p>
            <a:r>
              <a:rPr lang="en-GB" dirty="0"/>
              <a:t>Rate of glycogen resynthesis is greatest 1-2 hours after exercise – although a few studies suggest this goes on longer</a:t>
            </a:r>
          </a:p>
          <a:p>
            <a:r>
              <a:rPr lang="en-GB" dirty="0"/>
              <a:t>Complete refuelling takes about 20 hours</a:t>
            </a:r>
          </a:p>
          <a:p>
            <a:r>
              <a:rPr lang="en-GB" dirty="0"/>
              <a:t>Maximised with protein</a:t>
            </a:r>
          </a:p>
          <a:p>
            <a:endParaRPr lang="en-GB" dirty="0"/>
          </a:p>
        </p:txBody>
      </p:sp>
      <p:pic>
        <p:nvPicPr>
          <p:cNvPr id="56325" name="Picture 5" descr="j021748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05600" y="4876800"/>
            <a:ext cx="1762125" cy="1601788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Required to build muscle but is limiting if the CHO is not adequate</a:t>
            </a:r>
          </a:p>
          <a:p>
            <a:pPr lvl="1"/>
            <a:r>
              <a:rPr lang="en-GB" dirty="0"/>
              <a:t>Athletes believe they need excessive amounts</a:t>
            </a:r>
          </a:p>
          <a:p>
            <a:pPr lvl="1"/>
            <a:r>
              <a:rPr lang="en-GB" dirty="0"/>
              <a:t>Requirements:-</a:t>
            </a:r>
          </a:p>
          <a:p>
            <a:pPr lvl="1"/>
            <a:r>
              <a:rPr lang="en-GB" dirty="0"/>
              <a:t>1.2-1.7g/kg – strength and speed</a:t>
            </a:r>
          </a:p>
          <a:p>
            <a:pPr lvl="1"/>
            <a:r>
              <a:rPr lang="en-GB" dirty="0"/>
              <a:t>1.2-1.4g/kg  - endurance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No evidence that &gt;2g has any benefit at all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 IN FOOD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THE FOLLOWING CONTAIN 20G PROTEIN</a:t>
            </a:r>
          </a:p>
          <a:p>
            <a:pPr>
              <a:lnSpc>
                <a:spcPct val="90000"/>
              </a:lnSpc>
            </a:pPr>
            <a:r>
              <a:rPr lang="en-GB" dirty="0"/>
              <a:t>75G MEAT</a:t>
            </a:r>
          </a:p>
          <a:p>
            <a:pPr>
              <a:lnSpc>
                <a:spcPct val="90000"/>
              </a:lnSpc>
            </a:pPr>
            <a:r>
              <a:rPr lang="en-GB" dirty="0"/>
              <a:t>CHICKEN PORTION </a:t>
            </a:r>
          </a:p>
          <a:p>
            <a:pPr>
              <a:lnSpc>
                <a:spcPct val="90000"/>
              </a:lnSpc>
            </a:pPr>
            <a:r>
              <a:rPr lang="en-GB" dirty="0"/>
              <a:t>3 EGGS</a:t>
            </a:r>
          </a:p>
          <a:p>
            <a:pPr>
              <a:lnSpc>
                <a:spcPct val="90000"/>
              </a:lnSpc>
            </a:pPr>
            <a:r>
              <a:rPr lang="en-GB" dirty="0"/>
              <a:t>75G CHEESE</a:t>
            </a:r>
          </a:p>
          <a:p>
            <a:pPr>
              <a:lnSpc>
                <a:spcPct val="90000"/>
              </a:lnSpc>
            </a:pPr>
            <a:r>
              <a:rPr lang="en-GB" dirty="0"/>
              <a:t>100G FISH</a:t>
            </a:r>
          </a:p>
          <a:p>
            <a:pPr>
              <a:lnSpc>
                <a:spcPct val="90000"/>
              </a:lnSpc>
            </a:pPr>
            <a:r>
              <a:rPr lang="en-GB" dirty="0"/>
              <a:t>1 PINT OF MILK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 IN FOODS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CLASS PROTEIN</a:t>
            </a:r>
          </a:p>
          <a:p>
            <a:r>
              <a:rPr lang="en-GB" dirty="0"/>
              <a:t>THE FOLLOWING CONTAIN 10G PROTEIN</a:t>
            </a:r>
          </a:p>
          <a:p>
            <a:r>
              <a:rPr lang="en-GB" dirty="0"/>
              <a:t>3 SLICES BREAD</a:t>
            </a:r>
          </a:p>
          <a:p>
            <a:r>
              <a:rPr lang="en-GB" dirty="0"/>
              <a:t>8 TABLSP PASTA</a:t>
            </a:r>
          </a:p>
          <a:p>
            <a:r>
              <a:rPr lang="en-GB" dirty="0"/>
              <a:t>1 PACKET TOFU</a:t>
            </a:r>
          </a:p>
          <a:p>
            <a:r>
              <a:rPr lang="en-GB" dirty="0"/>
              <a:t>4 TABLSP NUTS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3 PROTEIN PORTIONS       = 60</a:t>
            </a:r>
          </a:p>
          <a:p>
            <a:pPr>
              <a:lnSpc>
                <a:spcPct val="90000"/>
              </a:lnSpc>
            </a:pPr>
            <a:r>
              <a:rPr lang="en-GB" dirty="0"/>
              <a:t>1 PINT MILK                         =  20</a:t>
            </a:r>
          </a:p>
          <a:p>
            <a:pPr>
              <a:lnSpc>
                <a:spcPct val="90000"/>
              </a:lnSpc>
            </a:pPr>
            <a:r>
              <a:rPr lang="en-GB" dirty="0"/>
              <a:t>3-4 2</a:t>
            </a:r>
            <a:r>
              <a:rPr lang="en-GB" baseline="30000" dirty="0"/>
              <a:t>ND</a:t>
            </a:r>
            <a:r>
              <a:rPr lang="en-GB" dirty="0"/>
              <a:t> CLASS PORTIONS  = 40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TOTAL    = 120G PLUS 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DO YOU REALLY NEED A SUPPLEMENT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Hydration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Dehydration can affect heart function adversely</a:t>
            </a:r>
          </a:p>
          <a:p>
            <a:r>
              <a:rPr lang="en-GB" dirty="0"/>
              <a:t>Exercise can be impaired if you are dehydrated by as little as 2%</a:t>
            </a:r>
          </a:p>
          <a:p>
            <a:r>
              <a:rPr lang="en-GB" dirty="0"/>
              <a:t>Fluid loss in excess of 5% can decrease ability to train and compete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FontTx/>
              <a:buNone/>
            </a:pPr>
            <a:endParaRPr lang="en-GB" sz="2000" dirty="0"/>
          </a:p>
        </p:txBody>
      </p:sp>
      <p:pic>
        <p:nvPicPr>
          <p:cNvPr id="7066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0400" y="457200"/>
            <a:ext cx="12350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advClick="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Hydration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 average of 65mls /kg</a:t>
            </a:r>
          </a:p>
          <a:p>
            <a:r>
              <a:rPr lang="en-GB" dirty="0"/>
              <a:t>During a bout of exercise you may require 100-150mls / 20 mins – practice drinking!!</a:t>
            </a:r>
          </a:p>
          <a:p>
            <a:r>
              <a:rPr lang="en-GB" dirty="0"/>
              <a:t>Fluid loss is greater in the heat</a:t>
            </a:r>
          </a:p>
          <a:p>
            <a:r>
              <a:rPr lang="en-GB" dirty="0"/>
              <a:t>Encourage pre and post exercise weighing and pee charts – this a crude way of doing this but not all sports have access to sports science</a:t>
            </a:r>
          </a:p>
          <a:p>
            <a:r>
              <a:rPr lang="en-GB" dirty="0"/>
              <a:t>Also some evidence that athletes may be over drinking – link to hyponatraemia!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Sports drinks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i="1" dirty="0"/>
              <a:t>	</a:t>
            </a:r>
          </a:p>
          <a:p>
            <a:pPr>
              <a:buFontTx/>
              <a:buNone/>
            </a:pPr>
            <a:r>
              <a:rPr lang="en-GB" i="1" dirty="0"/>
              <a:t>	</a:t>
            </a:r>
            <a:r>
              <a:rPr lang="en-GB" dirty="0"/>
              <a:t>a non alcoholic beverage using ‘science’ to make claims about enhancing physical performance during sporting activity and speeding recovery</a:t>
            </a:r>
          </a:p>
        </p:txBody>
      </p:sp>
    </p:spTree>
  </p:cSld>
  <p:clrMapOvr>
    <a:masterClrMapping/>
  </p:clrMapOvr>
  <p:transition advClick="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Hypotonic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2-3g carbohydrate per 100ml</a:t>
            </a:r>
          </a:p>
          <a:p>
            <a:r>
              <a:rPr lang="en-GB" dirty="0"/>
              <a:t>Low level electrolytes</a:t>
            </a:r>
          </a:p>
          <a:p>
            <a:r>
              <a:rPr lang="en-GB" dirty="0"/>
              <a:t>Fluid replacement</a:t>
            </a:r>
          </a:p>
          <a:p>
            <a:r>
              <a:rPr lang="en-GB" dirty="0"/>
              <a:t>can be taken before, during and after exercise</a:t>
            </a:r>
          </a:p>
          <a:p>
            <a:r>
              <a:rPr lang="en-GB" dirty="0"/>
              <a:t>E.g. Lucozade hydro,High5</a:t>
            </a:r>
          </a:p>
        </p:txBody>
      </p:sp>
      <p:pic>
        <p:nvPicPr>
          <p:cNvPr id="532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45263" y="4343400"/>
            <a:ext cx="1752600" cy="21336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</p:pic>
    </p:spTree>
  </p:cSld>
  <p:clrMapOvr>
    <a:masterClrMapping/>
  </p:clrMapOvr>
  <p:transition advClick="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Isotonic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5-7g Carbohydrate per 100ml</a:t>
            </a:r>
          </a:p>
          <a:p>
            <a:r>
              <a:rPr lang="en-GB" dirty="0"/>
              <a:t>electrolyte concentration similar to body fluids</a:t>
            </a:r>
          </a:p>
          <a:p>
            <a:r>
              <a:rPr lang="en-GB" dirty="0"/>
              <a:t>source of fluid and fuel</a:t>
            </a:r>
          </a:p>
          <a:p>
            <a:r>
              <a:rPr lang="en-GB" dirty="0"/>
              <a:t>can be taken before, during and after exercise</a:t>
            </a:r>
          </a:p>
          <a:p>
            <a:r>
              <a:rPr lang="en-GB" dirty="0"/>
              <a:t>Eg,Lucozade Sport, Isostar, Gatorade</a:t>
            </a:r>
          </a:p>
        </p:txBody>
      </p:sp>
      <p:pic>
        <p:nvPicPr>
          <p:cNvPr id="54276" name="Picture 4" descr="gatorad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43800" y="114300"/>
            <a:ext cx="1333500" cy="1333500"/>
          </a:xfrm>
          <a:prstGeom prst="rect">
            <a:avLst/>
          </a:prstGeom>
          <a:noFill/>
        </p:spPr>
      </p:pic>
      <p:pic>
        <p:nvPicPr>
          <p:cNvPr id="54277" name="Picture 5" descr="Gatorad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576" y="4653136"/>
            <a:ext cx="1295400" cy="129540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Hypertonic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 &gt; 10g carbohydrate per 100ml</a:t>
            </a:r>
          </a:p>
          <a:p>
            <a:r>
              <a:rPr lang="en-GB" dirty="0"/>
              <a:t>high concentration of dissolved substances</a:t>
            </a:r>
          </a:p>
          <a:p>
            <a:r>
              <a:rPr lang="en-GB" dirty="0"/>
              <a:t>Fuel replacement</a:t>
            </a:r>
          </a:p>
          <a:p>
            <a:r>
              <a:rPr lang="en-GB" dirty="0"/>
              <a:t>Should only be used after exercise</a:t>
            </a:r>
          </a:p>
          <a:p>
            <a:r>
              <a:rPr lang="en-GB" dirty="0"/>
              <a:t>E.g. Lucozade energy, Ultra fuel</a:t>
            </a:r>
          </a:p>
        </p:txBody>
      </p:sp>
      <p:pic>
        <p:nvPicPr>
          <p:cNvPr id="55300" name="Picture 4" descr="lucozade_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848" y="4581128"/>
            <a:ext cx="1333500" cy="1666875"/>
          </a:xfrm>
          <a:prstGeom prst="rect">
            <a:avLst/>
          </a:prstGeom>
          <a:noFill/>
        </p:spPr>
      </p:pic>
    </p:spTree>
  </p:cSld>
  <p:clrMapOvr>
    <a:masterClrMapping/>
  </p:clrMapOvr>
  <p:transition advClick="0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SENr – Sport and Exercise Nutrition Register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Operated by the BDA</a:t>
            </a:r>
          </a:p>
          <a:p>
            <a:r>
              <a:rPr lang="en-GB" dirty="0"/>
              <a:t>Gold standard for sports nutritionists – a requirement for elite jobs</a:t>
            </a:r>
          </a:p>
          <a:p>
            <a:endParaRPr lang="en-GB" dirty="0"/>
          </a:p>
          <a:p>
            <a:r>
              <a:rPr lang="en-GB" dirty="0"/>
              <a:t>senr.org.uk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7576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Supplements</a:t>
            </a:r>
          </a:p>
        </p:txBody>
      </p:sp>
      <p:sp>
        <p:nvSpPr>
          <p:cNvPr id="132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Dietitians/Nutritionists can offer impartial advice – we cannot sell them</a:t>
            </a:r>
          </a:p>
          <a:p>
            <a:r>
              <a:rPr lang="en-GB" dirty="0"/>
              <a:t>SENr registrants should not be selling them</a:t>
            </a:r>
          </a:p>
          <a:p>
            <a:r>
              <a:rPr lang="en-GB" dirty="0"/>
              <a:t>We probably have to live with them </a:t>
            </a:r>
          </a:p>
          <a:p>
            <a:r>
              <a:rPr lang="en-GB" dirty="0"/>
              <a:t>Claims are not always backed up by any evidence – a lot is very anecdotal from the athletes themselves</a:t>
            </a:r>
          </a:p>
          <a:p>
            <a:r>
              <a:rPr lang="en-GB" dirty="0"/>
              <a:t>Most common – caffeine, bicarb, protein supplements , creatine plus 100s of others.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39825"/>
          </a:xfrm>
        </p:spPr>
        <p:txBody>
          <a:bodyPr/>
          <a:lstStyle/>
          <a:p>
            <a:r>
              <a:rPr lang="en-GB" dirty="0"/>
              <a:t>CREATINE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does work in some sports – sprints, football, rugby</a:t>
            </a:r>
          </a:p>
          <a:p>
            <a:r>
              <a:rPr lang="en-GB" dirty="0"/>
              <a:t>But probably only in 50% of athletes</a:t>
            </a:r>
          </a:p>
          <a:p>
            <a:r>
              <a:rPr lang="en-GB" dirty="0"/>
              <a:t>Improves performance and recovery by enhancing ATP turnover</a:t>
            </a:r>
          </a:p>
          <a:p>
            <a:r>
              <a:rPr lang="en-GB" dirty="0"/>
              <a:t>Need to take it properly – 20g loading dose for 5 days then dec to 2g /day</a:t>
            </a:r>
          </a:p>
          <a:p>
            <a:r>
              <a:rPr lang="en-GB" dirty="0"/>
              <a:t>It is not banned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CREATINE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has been shown to inc weight by around 2-5 kg – women and weight category sports rarely use it! May increase extra cellular fluid.</a:t>
            </a:r>
          </a:p>
          <a:p>
            <a:r>
              <a:rPr lang="en-GB" dirty="0"/>
              <a:t>May increase dehydration!</a:t>
            </a:r>
          </a:p>
          <a:p>
            <a:r>
              <a:rPr lang="en-GB" dirty="0"/>
              <a:t>Side effects – cramps, stomach pains, anecdotal risk of injury – think you are stronger than you are!!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BICARBONATE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/>
              <a:t>Not banned and being commonly used in athletics</a:t>
            </a:r>
          </a:p>
          <a:p>
            <a:r>
              <a:rPr lang="en-GB" sz="2800" dirty="0"/>
              <a:t>Claims to mop up the effect of lactic acid build up by lowering the ph.</a:t>
            </a:r>
          </a:p>
          <a:p>
            <a:r>
              <a:rPr lang="en-GB" sz="2800" dirty="0"/>
              <a:t>The dose is 0.3g / kg – taken in divided doses 1-3 hours before an event</a:t>
            </a:r>
          </a:p>
          <a:p>
            <a:r>
              <a:rPr lang="en-GB" sz="2800" dirty="0"/>
              <a:t>Capsules may lessen the side effects but you may have to take a lot 0.5-1g/capsule.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BICARBONATE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Side effects – vomiting, cramps, diarrhoea. Need to take plenty of water with it.</a:t>
            </a:r>
          </a:p>
          <a:p>
            <a:r>
              <a:rPr lang="en-GB" dirty="0"/>
              <a:t>Not good practice to try it out at a competition!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PROTEIN</a:t>
            </a:r>
          </a:p>
        </p:txBody>
      </p:sp>
      <p:sp>
        <p:nvSpPr>
          <p:cNvPr id="162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Some sports have a fixation about protein and believe you have to drastically increase protein to increase muscle.</a:t>
            </a:r>
          </a:p>
          <a:p>
            <a:pPr>
              <a:lnSpc>
                <a:spcPct val="90000"/>
              </a:lnSpc>
            </a:pPr>
            <a:r>
              <a:rPr lang="en-GB" dirty="0"/>
              <a:t>Intakes of over 200g are common!</a:t>
            </a:r>
          </a:p>
          <a:p>
            <a:pPr>
              <a:lnSpc>
                <a:spcPct val="90000"/>
              </a:lnSpc>
            </a:pPr>
            <a:r>
              <a:rPr lang="en-GB" dirty="0"/>
              <a:t>Use of expensive protein, amino acids mixes – take a trawl of the internet and you will find 100s</a:t>
            </a:r>
          </a:p>
          <a:p>
            <a:pPr>
              <a:lnSpc>
                <a:spcPct val="90000"/>
              </a:lnSpc>
            </a:pPr>
            <a:r>
              <a:rPr lang="en-GB" dirty="0"/>
              <a:t>My protein shake is nicer!! And cheaper and not contaminated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VITAMINS AND MINERALS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Widely used.</a:t>
            </a:r>
          </a:p>
          <a:p>
            <a:pPr>
              <a:lnSpc>
                <a:spcPct val="90000"/>
              </a:lnSpc>
            </a:pPr>
            <a:r>
              <a:rPr lang="en-GB" dirty="0"/>
              <a:t>Are not banned .</a:t>
            </a:r>
          </a:p>
          <a:p>
            <a:pPr>
              <a:lnSpc>
                <a:spcPct val="90000"/>
              </a:lnSpc>
            </a:pPr>
            <a:r>
              <a:rPr lang="en-GB" dirty="0"/>
              <a:t>Athletes may have a slightly raised requirement</a:t>
            </a:r>
          </a:p>
          <a:p>
            <a:pPr>
              <a:lnSpc>
                <a:spcPct val="90000"/>
              </a:lnSpc>
            </a:pPr>
            <a:r>
              <a:rPr lang="en-GB" dirty="0"/>
              <a:t>Main problem is that a lot of supplements have them added – potential risk of overdose</a:t>
            </a:r>
          </a:p>
          <a:p>
            <a:pPr>
              <a:lnSpc>
                <a:spcPct val="90000"/>
              </a:lnSpc>
            </a:pPr>
            <a:r>
              <a:rPr lang="en-GB" dirty="0"/>
              <a:t>Uk sport report a lot is appearing in urine samples.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CAFFEINE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was removed from the banned list in 2004.</a:t>
            </a:r>
          </a:p>
          <a:p>
            <a:r>
              <a:rPr lang="en-GB" dirty="0"/>
              <a:t>Previously would test positive with a urine level of 12ug or more</a:t>
            </a:r>
          </a:p>
          <a:p>
            <a:r>
              <a:rPr lang="en-GB" dirty="0"/>
              <a:t>Athletes are taking caffeine – usually by tablet form or caffeine rich drinks such as red bull.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CAFFEINE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Studies have shown it is performance enhancing – inc fat mobilisation and stimulate the central nervous system</a:t>
            </a:r>
          </a:p>
          <a:p>
            <a:r>
              <a:rPr lang="en-GB" dirty="0"/>
              <a:t>Dose 1-2 mg /kg 60 mins before an event</a:t>
            </a:r>
          </a:p>
          <a:p>
            <a:r>
              <a:rPr lang="en-GB" dirty="0"/>
              <a:t>Side effects -  inc dehydration, poor sleep, inc heart rate, GI problems etc</a:t>
            </a:r>
          </a:p>
          <a:p>
            <a:r>
              <a:rPr lang="en-GB" dirty="0"/>
              <a:t>Is being commonly used.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CAFFEINE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Studies have shown it is performance enhancing – inc fat mobilisation and stimulate the central nervous system</a:t>
            </a:r>
          </a:p>
          <a:p>
            <a:r>
              <a:rPr lang="en-GB" dirty="0"/>
              <a:t>Dose 1-2 mg /kg 60 mins before an event</a:t>
            </a:r>
          </a:p>
          <a:p>
            <a:r>
              <a:rPr lang="en-GB" dirty="0"/>
              <a:t>Side effects -  inc dehydration, poor sleep, inc heart rate, GI problems etc</a:t>
            </a:r>
          </a:p>
          <a:p>
            <a:r>
              <a:rPr lang="en-GB" dirty="0"/>
              <a:t>Is being commonly used.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Beta alanine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trendy at the moment</a:t>
            </a:r>
          </a:p>
          <a:p>
            <a:r>
              <a:rPr lang="en-GB" dirty="0"/>
              <a:t>Inc muscle carnosine and appears to reduce fatigue</a:t>
            </a:r>
          </a:p>
          <a:p>
            <a:r>
              <a:rPr lang="en-GB" dirty="0"/>
              <a:t>There is some evidence it works</a:t>
            </a:r>
          </a:p>
          <a:p>
            <a:r>
              <a:rPr lang="en-GB" dirty="0"/>
              <a:t>Some research has shown it is more effective taken with carbohydrate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1259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8000" dirty="0"/>
              <a:t>? ANY QUESTIONS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1630</TotalTime>
  <Words>1535</Words>
  <Application>Microsoft Office PowerPoint</Application>
  <PresentationFormat>On-screen Show (4:3)</PresentationFormat>
  <Paragraphs>269</Paragraphs>
  <Slides>38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Arial Black</vt:lpstr>
      <vt:lpstr>Times New Roman</vt:lpstr>
      <vt:lpstr>Trebuchet MS</vt:lpstr>
      <vt:lpstr>Wingdings 3</vt:lpstr>
      <vt:lpstr>Facet</vt:lpstr>
      <vt:lpstr>   </vt:lpstr>
      <vt:lpstr>IOC STATEMENT</vt:lpstr>
      <vt:lpstr>Energy requirements</vt:lpstr>
      <vt:lpstr>Carbohydrate</vt:lpstr>
      <vt:lpstr>Carbohydrate</vt:lpstr>
      <vt:lpstr>Carbohydrate</vt:lpstr>
      <vt:lpstr>Carbohydrate recommendations for training</vt:lpstr>
      <vt:lpstr>PowerPoint Presentation</vt:lpstr>
      <vt:lpstr>Calculating  carbohydrate requirement</vt:lpstr>
      <vt:lpstr>Timing of carbs</vt:lpstr>
      <vt:lpstr>Pre exercise carbohydrate meal</vt:lpstr>
      <vt:lpstr>Pre exercise carbohydrate snack</vt:lpstr>
      <vt:lpstr>Carbohydrate during training</vt:lpstr>
      <vt:lpstr>CARBS IN FOOD</vt:lpstr>
      <vt:lpstr>Carbohydrate post exercise</vt:lpstr>
      <vt:lpstr>PROTEIN</vt:lpstr>
      <vt:lpstr>PROTEIN IN FOOD</vt:lpstr>
      <vt:lpstr>PROTEIN IN FOODS</vt:lpstr>
      <vt:lpstr>PROTEIN</vt:lpstr>
      <vt:lpstr>Hydration</vt:lpstr>
      <vt:lpstr>Hydration</vt:lpstr>
      <vt:lpstr>Sports drinks</vt:lpstr>
      <vt:lpstr>Hypotonic</vt:lpstr>
      <vt:lpstr>Isotonic</vt:lpstr>
      <vt:lpstr>Hypertonic</vt:lpstr>
      <vt:lpstr>SENr – Sport and Exercise Nutrition Register</vt:lpstr>
      <vt:lpstr>Supplements</vt:lpstr>
      <vt:lpstr>CREATINE</vt:lpstr>
      <vt:lpstr>CREATINE</vt:lpstr>
      <vt:lpstr>BICARBONATE</vt:lpstr>
      <vt:lpstr>BICARBONATE</vt:lpstr>
      <vt:lpstr>PROTEIN</vt:lpstr>
      <vt:lpstr>VITAMINS AND MINERALS</vt:lpstr>
      <vt:lpstr>CAFFEINE</vt:lpstr>
      <vt:lpstr>CAFFEINE</vt:lpstr>
      <vt:lpstr>CAFFEINE</vt:lpstr>
      <vt:lpstr>Beta alanine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elaine</dc:creator>
  <cp:lastModifiedBy>Chris Cashin</cp:lastModifiedBy>
  <cp:revision>40</cp:revision>
  <dcterms:created xsi:type="dcterms:W3CDTF">2005-05-23T21:23:32Z</dcterms:created>
  <dcterms:modified xsi:type="dcterms:W3CDTF">2020-12-02T13:40:30Z</dcterms:modified>
</cp:coreProperties>
</file>