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8EC89E-FD43-3574-1984-47982E4B2DFE}" v="93" dt="2022-12-13T16:43:13.183"/>
    <p1510:client id="{A40E8A01-0E65-457E-B72D-FA659FB21DB0}" v="74" dt="2022-12-08T15:41:32.511"/>
    <p1510:client id="{DA8FA164-0D02-4697-5201-61F7A9641CBC}" v="394" dt="2022-12-09T12:46:19.712"/>
    <p1510:client id="{E5CE061B-A43E-4979-DB5C-7AA993A78BEE}" v="11" dt="2022-12-09T11:54:57.4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12/15/2022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FFD9F4-2683-C3E2-5180-ABBDDA6A0D59}"/>
              </a:ext>
            </a:extLst>
          </p:cNvPr>
          <p:cNvPicPr>
            <a:picLocks noChangeAspect="1"/>
          </p:cNvPicPr>
          <p:nvPr/>
        </p:nvPicPr>
        <p:blipFill rotWithShape="1">
          <a:blip r:embed="rId2"/>
          <a:srcRect t="9497" r="-2" b="6106"/>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ctrTitle"/>
          </p:nvPr>
        </p:nvSpPr>
        <p:spPr>
          <a:xfrm>
            <a:off x="8022021" y="3231931"/>
            <a:ext cx="3852041" cy="1834056"/>
          </a:xfrm>
        </p:spPr>
        <p:txBody>
          <a:bodyPr>
            <a:normAutofit/>
          </a:bodyPr>
          <a:lstStyle/>
          <a:p>
            <a:r>
              <a:rPr lang="en-US" sz="4000">
                <a:cs typeface="Calibri Light"/>
              </a:rPr>
              <a:t>Social Media and YOU!</a:t>
            </a:r>
            <a:endParaRPr lang="en-US" sz="4000"/>
          </a:p>
        </p:txBody>
      </p:sp>
      <p:sp>
        <p:nvSpPr>
          <p:cNvPr id="3" name="Subtitle 2"/>
          <p:cNvSpPr>
            <a:spLocks noGrp="1"/>
          </p:cNvSpPr>
          <p:nvPr>
            <p:ph type="subTitle" idx="1"/>
          </p:nvPr>
        </p:nvSpPr>
        <p:spPr>
          <a:xfrm>
            <a:off x="7782910" y="5242675"/>
            <a:ext cx="4330262" cy="683284"/>
          </a:xfrm>
        </p:spPr>
        <p:txBody>
          <a:bodyPr vert="horz" lIns="91440" tIns="45720" rIns="91440" bIns="45720" rtlCol="0">
            <a:normAutofit/>
          </a:bodyPr>
          <a:lstStyle/>
          <a:p>
            <a:r>
              <a:rPr lang="en-US" sz="2000">
                <a:cs typeface="Calibri"/>
              </a:rPr>
              <a:t>Week 10</a:t>
            </a:r>
            <a:endParaRPr lang="en-US" sz="2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DEDC1-5BD7-A50F-681F-735F59B2D246}"/>
              </a:ext>
            </a:extLst>
          </p:cNvPr>
          <p:cNvSpPr>
            <a:spLocks noGrp="1"/>
          </p:cNvSpPr>
          <p:nvPr>
            <p:ph type="title"/>
          </p:nvPr>
        </p:nvSpPr>
        <p:spPr/>
        <p:txBody>
          <a:bodyPr/>
          <a:lstStyle/>
          <a:p>
            <a:r>
              <a:rPr lang="en-US" dirty="0">
                <a:cs typeface="Calibri Light"/>
              </a:rPr>
              <a:t>Vetting</a:t>
            </a:r>
            <a:endParaRPr lang="en-US" dirty="0"/>
          </a:p>
        </p:txBody>
      </p:sp>
      <p:sp>
        <p:nvSpPr>
          <p:cNvPr id="3" name="Content Placeholder 2">
            <a:extLst>
              <a:ext uri="{FF2B5EF4-FFF2-40B4-BE49-F238E27FC236}">
                <a16:creationId xmlns:a16="http://schemas.microsoft.com/office/drawing/2014/main" id="{00DFE48E-F6E0-9CBD-B488-7751E6437CF5}"/>
              </a:ext>
            </a:extLst>
          </p:cNvPr>
          <p:cNvSpPr>
            <a:spLocks noGrp="1"/>
          </p:cNvSpPr>
          <p:nvPr>
            <p:ph idx="1"/>
          </p:nvPr>
        </p:nvSpPr>
        <p:spPr/>
        <p:txBody>
          <a:bodyPr vert="horz" lIns="91440" tIns="45720" rIns="91440" bIns="45720" rtlCol="0" anchor="t">
            <a:normAutofit/>
          </a:bodyPr>
          <a:lstStyle/>
          <a:p>
            <a:r>
              <a:rPr lang="en-GB" dirty="0">
                <a:ea typeface="+mn-lt"/>
                <a:cs typeface="+mn-lt"/>
              </a:rPr>
              <a:t>Police officer recruits are required to go through thorough vetting as part of their application process. </a:t>
            </a:r>
          </a:p>
          <a:p>
            <a:r>
              <a:rPr lang="en-GB" dirty="0">
                <a:ea typeface="+mn-lt"/>
                <a:cs typeface="+mn-lt"/>
              </a:rPr>
              <a:t>Due to the trust in officers vetting plays a key role in assessing an individual’s integrity</a:t>
            </a:r>
          </a:p>
          <a:p>
            <a:r>
              <a:rPr lang="en-GB" dirty="0">
                <a:ea typeface="+mn-lt"/>
                <a:cs typeface="+mn-lt"/>
              </a:rPr>
              <a:t>Public need to trust and have confidence in policing. T</a:t>
            </a:r>
          </a:p>
          <a:p>
            <a:r>
              <a:rPr lang="en-GB" dirty="0">
                <a:ea typeface="+mn-lt"/>
                <a:cs typeface="+mn-lt"/>
              </a:rPr>
              <a:t>Vetting includes disclosing the behaviour of your family and friends to ensure that you aren’t vulnerable to extortion or blackmail</a:t>
            </a:r>
          </a:p>
          <a:p>
            <a:r>
              <a:rPr lang="en-GB" dirty="0">
                <a:ea typeface="+mn-lt"/>
                <a:cs typeface="+mn-lt"/>
              </a:rPr>
              <a:t>The vetting process also measures you against the College of Policing's Code of Ethics </a:t>
            </a:r>
            <a:endParaRPr lang="en-GB" dirty="0">
              <a:cs typeface="Calibri"/>
            </a:endParaRPr>
          </a:p>
        </p:txBody>
      </p:sp>
    </p:spTree>
    <p:extLst>
      <p:ext uri="{BB962C8B-B14F-4D97-AF65-F5344CB8AC3E}">
        <p14:creationId xmlns:p14="http://schemas.microsoft.com/office/powerpoint/2010/main" val="1575211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001E4-720F-8D42-59B2-DEBFA9153A54}"/>
              </a:ext>
            </a:extLst>
          </p:cNvPr>
          <p:cNvSpPr>
            <a:spLocks noGrp="1"/>
          </p:cNvSpPr>
          <p:nvPr>
            <p:ph type="title"/>
          </p:nvPr>
        </p:nvSpPr>
        <p:spPr>
          <a:xfrm>
            <a:off x="838200" y="365125"/>
            <a:ext cx="10515600" cy="629415"/>
          </a:xfrm>
        </p:spPr>
        <p:txBody>
          <a:bodyPr>
            <a:normAutofit fontScale="90000"/>
          </a:bodyPr>
          <a:lstStyle/>
          <a:p>
            <a:pPr>
              <a:spcBef>
                <a:spcPts val="1000"/>
              </a:spcBef>
            </a:pPr>
            <a:br>
              <a:rPr lang="en-US" dirty="0">
                <a:latin typeface="Calibri"/>
                <a:cs typeface="Calibri"/>
              </a:rPr>
            </a:br>
            <a:r>
              <a:rPr lang="en-US" dirty="0">
                <a:latin typeface="Calibri"/>
                <a:cs typeface="Calibri"/>
              </a:rPr>
              <a:t>Y</a:t>
            </a:r>
            <a:r>
              <a:rPr lang="en-US" sz="3200" dirty="0">
                <a:latin typeface="Calibri"/>
                <a:cs typeface="Calibri"/>
              </a:rPr>
              <a:t>ou’ll be asked to provide information on:</a:t>
            </a:r>
            <a:endParaRPr lang="en-US" sz="3200" dirty="0">
              <a:ea typeface="+mj-lt"/>
              <a:cs typeface="+mj-lt"/>
            </a:endParaRPr>
          </a:p>
          <a:p>
            <a:endParaRPr lang="en-US" dirty="0">
              <a:cs typeface="Calibri Light"/>
            </a:endParaRPr>
          </a:p>
        </p:txBody>
      </p:sp>
      <p:sp>
        <p:nvSpPr>
          <p:cNvPr id="3" name="Content Placeholder 2">
            <a:extLst>
              <a:ext uri="{FF2B5EF4-FFF2-40B4-BE49-F238E27FC236}">
                <a16:creationId xmlns:a16="http://schemas.microsoft.com/office/drawing/2014/main" id="{EBB3C760-24FE-2381-B773-E60851333859}"/>
              </a:ext>
            </a:extLst>
          </p:cNvPr>
          <p:cNvSpPr>
            <a:spLocks noGrp="1"/>
          </p:cNvSpPr>
          <p:nvPr>
            <p:ph idx="1"/>
          </p:nvPr>
        </p:nvSpPr>
        <p:spPr>
          <a:xfrm>
            <a:off x="838200" y="1430514"/>
            <a:ext cx="10515600" cy="4746449"/>
          </a:xfrm>
        </p:spPr>
        <p:txBody>
          <a:bodyPr vert="horz" lIns="91440" tIns="45720" rIns="91440" bIns="45720" rtlCol="0" anchor="t">
            <a:normAutofit fontScale="85000" lnSpcReduction="20000"/>
          </a:bodyPr>
          <a:lstStyle/>
          <a:p>
            <a:r>
              <a:rPr lang="en-GB" dirty="0">
                <a:ea typeface="+mn-lt"/>
                <a:cs typeface="+mn-lt"/>
              </a:rPr>
              <a:t>Yourself (personal information, financial information, police information, criminal history)</a:t>
            </a:r>
            <a:endParaRPr lang="en-GB">
              <a:cs typeface="Calibri"/>
            </a:endParaRPr>
          </a:p>
          <a:p>
            <a:r>
              <a:rPr lang="en-GB" dirty="0">
                <a:ea typeface="+mn-lt"/>
                <a:cs typeface="+mn-lt"/>
              </a:rPr>
              <a:t>Your family (parents, parents partners, siblings, partner(s), children)</a:t>
            </a:r>
            <a:endParaRPr lang="en-GB" dirty="0">
              <a:cs typeface="Calibri"/>
            </a:endParaRPr>
          </a:p>
          <a:p>
            <a:r>
              <a:rPr lang="en-GB" dirty="0">
                <a:ea typeface="+mn-lt"/>
                <a:cs typeface="+mn-lt"/>
              </a:rPr>
              <a:t>Co-residents</a:t>
            </a:r>
            <a:endParaRPr lang="en-GB" dirty="0">
              <a:cs typeface="Calibri"/>
            </a:endParaRPr>
          </a:p>
          <a:p>
            <a:r>
              <a:rPr lang="en-GB" dirty="0">
                <a:ea typeface="+mn-lt"/>
                <a:cs typeface="+mn-lt"/>
              </a:rPr>
              <a:t>Associations that may cause a conflict of interest with your role or the police service</a:t>
            </a:r>
            <a:endParaRPr lang="en-GB" dirty="0">
              <a:cs typeface="Calibri"/>
            </a:endParaRPr>
          </a:p>
          <a:p>
            <a:r>
              <a:rPr lang="en-GB" dirty="0">
                <a:ea typeface="+mn-lt"/>
                <a:cs typeface="+mn-lt"/>
              </a:rPr>
              <a:t>Background checks across all police information systems on you, your family and other associates</a:t>
            </a:r>
            <a:endParaRPr lang="en-GB" dirty="0">
              <a:cs typeface="Calibri"/>
            </a:endParaRPr>
          </a:p>
          <a:p>
            <a:r>
              <a:rPr lang="en-GB" dirty="0">
                <a:ea typeface="+mn-lt"/>
                <a:cs typeface="+mn-lt"/>
              </a:rPr>
              <a:t>Credit reference checks (to make sure money problems don’t make you vulnerable to blackmail or corruption)</a:t>
            </a:r>
            <a:endParaRPr lang="en-GB" dirty="0">
              <a:cs typeface="Calibri"/>
            </a:endParaRPr>
          </a:p>
          <a:p>
            <a:r>
              <a:rPr lang="en-GB" dirty="0">
                <a:ea typeface="+mn-lt"/>
                <a:cs typeface="+mn-lt"/>
              </a:rPr>
              <a:t>Social Media and Open Source checks (these are checks on content about you that’s publicly available on the internet to ensure there’s nothing linked to you that could undermine public trust and confidence in the police service)</a:t>
            </a:r>
            <a:endParaRPr lang="en-GB" dirty="0">
              <a:cs typeface="Calibri"/>
            </a:endParaRPr>
          </a:p>
          <a:p>
            <a:r>
              <a:rPr lang="en-GB" dirty="0">
                <a:ea typeface="+mn-lt"/>
                <a:cs typeface="+mn-lt"/>
              </a:rPr>
              <a:t>Other government and overseas agency checks</a:t>
            </a:r>
            <a:endParaRPr lang="en-GB">
              <a:cs typeface="Calibri"/>
            </a:endParaRPr>
          </a:p>
          <a:p>
            <a:endParaRPr lang="en-US" dirty="0">
              <a:cs typeface="Calibri"/>
            </a:endParaRPr>
          </a:p>
        </p:txBody>
      </p:sp>
    </p:spTree>
    <p:extLst>
      <p:ext uri="{BB962C8B-B14F-4D97-AF65-F5344CB8AC3E}">
        <p14:creationId xmlns:p14="http://schemas.microsoft.com/office/powerpoint/2010/main" val="597016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5478D-9460-4780-EE6F-9E70B1118A1E}"/>
              </a:ext>
            </a:extLst>
          </p:cNvPr>
          <p:cNvSpPr>
            <a:spLocks noGrp="1"/>
          </p:cNvSpPr>
          <p:nvPr>
            <p:ph type="title"/>
          </p:nvPr>
        </p:nvSpPr>
        <p:spPr/>
        <p:txBody>
          <a:bodyPr/>
          <a:lstStyle/>
          <a:p>
            <a:r>
              <a:rPr lang="en-US" dirty="0">
                <a:cs typeface="Calibri Light"/>
              </a:rPr>
              <a:t>UK Security Vetting  UKSV</a:t>
            </a:r>
            <a:endParaRPr lang="en-US" dirty="0"/>
          </a:p>
        </p:txBody>
      </p:sp>
      <p:sp>
        <p:nvSpPr>
          <p:cNvPr id="3" name="Content Placeholder 2">
            <a:extLst>
              <a:ext uri="{FF2B5EF4-FFF2-40B4-BE49-F238E27FC236}">
                <a16:creationId xmlns:a16="http://schemas.microsoft.com/office/drawing/2014/main" id="{44CB7D0F-D8B3-4088-0BE7-F56AFED9B8E3}"/>
              </a:ext>
            </a:extLst>
          </p:cNvPr>
          <p:cNvSpPr>
            <a:spLocks noGrp="1"/>
          </p:cNvSpPr>
          <p:nvPr>
            <p:ph idx="1"/>
          </p:nvPr>
        </p:nvSpPr>
        <p:spPr/>
        <p:txBody>
          <a:bodyPr vert="horz" lIns="91440" tIns="45720" rIns="91440" bIns="45720" rtlCol="0" anchor="t">
            <a:normAutofit/>
          </a:bodyPr>
          <a:lstStyle/>
          <a:p>
            <a:r>
              <a:rPr lang="en-GB" dirty="0">
                <a:ea typeface="+mn-lt"/>
                <a:cs typeface="+mn-lt"/>
              </a:rPr>
              <a:t>You’ll also be required to complete a National Security Vetting application with the United Kingdom Security Vetting (UKSV). </a:t>
            </a:r>
          </a:p>
          <a:p>
            <a:r>
              <a:rPr lang="en-GB" dirty="0">
                <a:ea typeface="+mn-lt"/>
                <a:cs typeface="+mn-lt"/>
              </a:rPr>
              <a:t>Done when you apply through your police force Vetting Unit</a:t>
            </a:r>
          </a:p>
          <a:p>
            <a:pPr marL="0" indent="0">
              <a:buNone/>
            </a:pPr>
            <a:endParaRPr lang="en-GB" dirty="0">
              <a:cs typeface="Calibri"/>
            </a:endParaRPr>
          </a:p>
        </p:txBody>
      </p:sp>
    </p:spTree>
    <p:extLst>
      <p:ext uri="{BB962C8B-B14F-4D97-AF65-F5344CB8AC3E}">
        <p14:creationId xmlns:p14="http://schemas.microsoft.com/office/powerpoint/2010/main" val="3249656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D4560-598D-624A-9051-3C20BA0A2F7D}"/>
              </a:ext>
            </a:extLst>
          </p:cNvPr>
          <p:cNvSpPr>
            <a:spLocks noGrp="1"/>
          </p:cNvSpPr>
          <p:nvPr>
            <p:ph type="title"/>
          </p:nvPr>
        </p:nvSpPr>
        <p:spPr>
          <a:xfrm>
            <a:off x="838200" y="365125"/>
            <a:ext cx="10515600" cy="667045"/>
          </a:xfrm>
        </p:spPr>
        <p:txBody>
          <a:bodyPr>
            <a:normAutofit/>
          </a:bodyPr>
          <a:lstStyle/>
          <a:p>
            <a:r>
              <a:rPr lang="en-US" sz="3200" dirty="0">
                <a:cs typeface="Calibri Light"/>
              </a:rPr>
              <a:t>Police Officers</a:t>
            </a:r>
            <a:endParaRPr lang="en-US" sz="3200">
              <a:cs typeface="Calibri Light"/>
            </a:endParaRPr>
          </a:p>
        </p:txBody>
      </p:sp>
      <p:sp>
        <p:nvSpPr>
          <p:cNvPr id="3" name="Content Placeholder 2">
            <a:extLst>
              <a:ext uri="{FF2B5EF4-FFF2-40B4-BE49-F238E27FC236}">
                <a16:creationId xmlns:a16="http://schemas.microsoft.com/office/drawing/2014/main" id="{60A1DF8E-EDBA-C7B2-9D5B-E349DB75FDE4}"/>
              </a:ext>
            </a:extLst>
          </p:cNvPr>
          <p:cNvSpPr>
            <a:spLocks noGrp="1"/>
          </p:cNvSpPr>
          <p:nvPr>
            <p:ph idx="1"/>
          </p:nvPr>
        </p:nvSpPr>
        <p:spPr>
          <a:xfrm>
            <a:off x="838200" y="1289403"/>
            <a:ext cx="10515600" cy="4887560"/>
          </a:xfrm>
        </p:spPr>
        <p:txBody>
          <a:bodyPr vert="horz" lIns="91440" tIns="45720" rIns="91440" bIns="45720" rtlCol="0" anchor="t">
            <a:normAutofit lnSpcReduction="10000"/>
          </a:bodyPr>
          <a:lstStyle/>
          <a:p>
            <a:r>
              <a:rPr lang="en-US" dirty="0">
                <a:ea typeface="+mn-lt"/>
                <a:cs typeface="+mn-lt"/>
              </a:rPr>
              <a:t> Wayne Couzens, evidence of exchanging messages with racist and homophobic comments.</a:t>
            </a:r>
          </a:p>
          <a:p>
            <a:r>
              <a:rPr lang="en-US" dirty="0">
                <a:ea typeface="+mn-lt"/>
                <a:cs typeface="+mn-lt"/>
              </a:rPr>
              <a:t>An officer from Avon and Somerset force contacted a ‘vulnerable female’ he met at an incident, using his work phone and Instagram.</a:t>
            </a:r>
          </a:p>
          <a:p>
            <a:r>
              <a:rPr lang="en-US" dirty="0">
                <a:ea typeface="+mn-lt"/>
                <a:cs typeface="+mn-lt"/>
              </a:rPr>
              <a:t>A PC in Surrey was sacked after it was found he had initiated an ‘inappropriate relationship’ with a girl, 16, over Facebook.</a:t>
            </a:r>
          </a:p>
          <a:p>
            <a:r>
              <a:rPr lang="en-US" dirty="0">
                <a:ea typeface="+mn-lt"/>
                <a:cs typeface="+mn-lt"/>
              </a:rPr>
              <a:t>Special constable Surrey’s force resigned after posting ‘inappropriate and racist posts’</a:t>
            </a:r>
          </a:p>
          <a:p>
            <a:r>
              <a:rPr lang="en-US" dirty="0">
                <a:ea typeface="+mn-lt"/>
                <a:cs typeface="+mn-lt"/>
              </a:rPr>
              <a:t>3 Gwent Police officers have been suspended after an investigation into claims of racism, misogyny and homophobia messages being sent after offensive messages were found on the phone belonging to Ricky Jones.</a:t>
            </a:r>
            <a:endParaRPr lang="en-US" dirty="0">
              <a:cs typeface="Calibri"/>
            </a:endParaRPr>
          </a:p>
        </p:txBody>
      </p:sp>
    </p:spTree>
    <p:extLst>
      <p:ext uri="{BB962C8B-B14F-4D97-AF65-F5344CB8AC3E}">
        <p14:creationId xmlns:p14="http://schemas.microsoft.com/office/powerpoint/2010/main" val="1367196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44BE7-8728-0F23-84E3-B8F04B96A1C9}"/>
              </a:ext>
            </a:extLst>
          </p:cNvPr>
          <p:cNvSpPr>
            <a:spLocks noGrp="1"/>
          </p:cNvSpPr>
          <p:nvPr>
            <p:ph type="title"/>
          </p:nvPr>
        </p:nvSpPr>
        <p:spPr>
          <a:xfrm>
            <a:off x="640080" y="325369"/>
            <a:ext cx="4368602" cy="1956841"/>
          </a:xfrm>
        </p:spPr>
        <p:txBody>
          <a:bodyPr anchor="b">
            <a:normAutofit/>
          </a:bodyPr>
          <a:lstStyle/>
          <a:p>
            <a:r>
              <a:rPr lang="en-US" sz="4200">
                <a:ea typeface="+mj-lt"/>
                <a:cs typeface="+mj-lt"/>
              </a:rPr>
              <a:t>Social Media and Open Source checks</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26252F-E49F-A87F-09BE-50C4A120158B}"/>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cs typeface="Calibri"/>
              </a:rPr>
              <a:t>Available via the public domain:</a:t>
            </a:r>
          </a:p>
          <a:p>
            <a:r>
              <a:rPr lang="en-US" sz="2200">
                <a:cs typeface="Calibri"/>
              </a:rPr>
              <a:t>All searches will be undertaken</a:t>
            </a:r>
          </a:p>
          <a:p>
            <a:r>
              <a:rPr lang="en-US" sz="2200" dirty="0">
                <a:cs typeface="Calibri"/>
              </a:rPr>
              <a:t>Consider situation- old school friends – what they doing now with their lives?</a:t>
            </a:r>
          </a:p>
        </p:txBody>
      </p:sp>
      <p:pic>
        <p:nvPicPr>
          <p:cNvPr id="4" name="Picture 4">
            <a:extLst>
              <a:ext uri="{FF2B5EF4-FFF2-40B4-BE49-F238E27FC236}">
                <a16:creationId xmlns:a16="http://schemas.microsoft.com/office/drawing/2014/main" id="{74CF7E89-9321-F439-02E4-2E3160E22924}"/>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50645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on clear background">
            <a:extLst>
              <a:ext uri="{FF2B5EF4-FFF2-40B4-BE49-F238E27FC236}">
                <a16:creationId xmlns:a16="http://schemas.microsoft.com/office/drawing/2014/main" id="{92A5E03B-DC36-7BAF-2A8D-8ED485CBA9D3}"/>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8029E1-0EC0-A497-8F7D-B3EA901869CB}"/>
              </a:ext>
            </a:extLst>
          </p:cNvPr>
          <p:cNvSpPr>
            <a:spLocks noGrp="1"/>
          </p:cNvSpPr>
          <p:nvPr>
            <p:ph type="title"/>
          </p:nvPr>
        </p:nvSpPr>
        <p:spPr>
          <a:xfrm>
            <a:off x="7531610" y="365125"/>
            <a:ext cx="3822189" cy="1899912"/>
          </a:xfrm>
        </p:spPr>
        <p:txBody>
          <a:bodyPr>
            <a:normAutofit/>
          </a:bodyPr>
          <a:lstStyle/>
          <a:p>
            <a:r>
              <a:rPr lang="en-US" sz="4000" dirty="0">
                <a:cs typeface="Calibri Light"/>
              </a:rPr>
              <a:t>To do:</a:t>
            </a:r>
          </a:p>
        </p:txBody>
      </p:sp>
      <p:sp>
        <p:nvSpPr>
          <p:cNvPr id="3" name="Content Placeholder 2">
            <a:extLst>
              <a:ext uri="{FF2B5EF4-FFF2-40B4-BE49-F238E27FC236}">
                <a16:creationId xmlns:a16="http://schemas.microsoft.com/office/drawing/2014/main" id="{EE59AD80-C17E-271B-B410-D847A57AF275}"/>
              </a:ext>
            </a:extLst>
          </p:cNvPr>
          <p:cNvSpPr>
            <a:spLocks noGrp="1"/>
          </p:cNvSpPr>
          <p:nvPr>
            <p:ph idx="1"/>
          </p:nvPr>
        </p:nvSpPr>
        <p:spPr>
          <a:xfrm>
            <a:off x="7531610" y="1634572"/>
            <a:ext cx="3822189" cy="4542391"/>
          </a:xfrm>
        </p:spPr>
        <p:txBody>
          <a:bodyPr vert="horz" lIns="91440" tIns="45720" rIns="91440" bIns="45720" rtlCol="0" anchor="t">
            <a:normAutofit lnSpcReduction="10000"/>
          </a:bodyPr>
          <a:lstStyle/>
          <a:p>
            <a:r>
              <a:rPr lang="en-US" sz="1600" dirty="0">
                <a:cs typeface="Calibri"/>
              </a:rPr>
              <a:t>Look at your friends – do you really know them?</a:t>
            </a:r>
          </a:p>
          <a:p>
            <a:r>
              <a:rPr lang="en-US" sz="1600" dirty="0"/>
              <a:t>Delete Inappropriate Posts – if you made them or commented on them. Remember the # hashtag your name will come up</a:t>
            </a:r>
            <a:endParaRPr lang="en-US" sz="1600" dirty="0">
              <a:cs typeface="Calibri"/>
            </a:endParaRPr>
          </a:p>
          <a:p>
            <a:r>
              <a:rPr lang="en-US" sz="1600" dirty="0">
                <a:cs typeface="Calibri"/>
              </a:rPr>
              <a:t>Look at your images – Appropriate? People/places/images</a:t>
            </a:r>
          </a:p>
          <a:p>
            <a:r>
              <a:rPr lang="en-US" sz="1600" dirty="0">
                <a:cs typeface="Calibri"/>
              </a:rPr>
              <a:t>Suitable posts?</a:t>
            </a:r>
          </a:p>
          <a:p>
            <a:r>
              <a:rPr lang="en-US" sz="1600" dirty="0">
                <a:cs typeface="Calibri"/>
              </a:rPr>
              <a:t>Take down old accounts</a:t>
            </a:r>
          </a:p>
          <a:p>
            <a:r>
              <a:rPr lang="en-US" sz="1600" dirty="0">
                <a:cs typeface="Calibri"/>
              </a:rPr>
              <a:t>Nicknames? </a:t>
            </a:r>
          </a:p>
          <a:p>
            <a:r>
              <a:rPr lang="en-US" sz="1600" dirty="0">
                <a:cs typeface="Calibri"/>
              </a:rPr>
              <a:t>Money – Banks/finance </a:t>
            </a:r>
            <a:r>
              <a:rPr lang="en-US" sz="1600" dirty="0" err="1">
                <a:cs typeface="Calibri"/>
              </a:rPr>
              <a:t>etc</a:t>
            </a:r>
          </a:p>
          <a:p>
            <a:r>
              <a:rPr lang="en-US" sz="1600" dirty="0">
                <a:cs typeface="Calibri"/>
              </a:rPr>
              <a:t>Is it worth the stress? - Yes, it is! Clean up your social media is like cleaning up your physical appearance. You will be judged!</a:t>
            </a:r>
          </a:p>
          <a:p>
            <a:r>
              <a:rPr lang="en-US" sz="1600" dirty="0">
                <a:cs typeface="Calibri"/>
              </a:rPr>
              <a:t>It is not real life.</a:t>
            </a:r>
          </a:p>
          <a:p>
            <a:endParaRPr lang="en-US" sz="1600">
              <a:cs typeface="Calibri"/>
            </a:endParaRPr>
          </a:p>
          <a:p>
            <a:endParaRPr lang="en-US" sz="1600">
              <a:cs typeface="Calibri"/>
            </a:endParaRPr>
          </a:p>
          <a:p>
            <a:endParaRPr lang="en-US" sz="2200">
              <a:cs typeface="Calibri"/>
            </a:endParaRPr>
          </a:p>
        </p:txBody>
      </p:sp>
    </p:spTree>
    <p:extLst>
      <p:ext uri="{BB962C8B-B14F-4D97-AF65-F5344CB8AC3E}">
        <p14:creationId xmlns:p14="http://schemas.microsoft.com/office/powerpoint/2010/main" val="14764797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Social Media and YOU!</vt:lpstr>
      <vt:lpstr>Vetting</vt:lpstr>
      <vt:lpstr> You’ll be asked to provide information on: </vt:lpstr>
      <vt:lpstr>UK Security Vetting  UKSV</vt:lpstr>
      <vt:lpstr>Police Officers</vt:lpstr>
      <vt:lpstr>Social Media and Open Source checks</vt:lpstr>
      <vt:lpstr>To do: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168</cp:revision>
  <dcterms:created xsi:type="dcterms:W3CDTF">2022-12-08T15:35:18Z</dcterms:created>
  <dcterms:modified xsi:type="dcterms:W3CDTF">2022-12-15T10:56:57Z</dcterms:modified>
</cp:coreProperties>
</file>