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283" r:id="rId6"/>
    <p:sldId id="422" r:id="rId7"/>
    <p:sldId id="423" r:id="rId8"/>
    <p:sldId id="408" r:id="rId9"/>
    <p:sldId id="409" r:id="rId10"/>
    <p:sldId id="382" r:id="rId11"/>
    <p:sldId id="383" r:id="rId12"/>
    <p:sldId id="384" r:id="rId13"/>
    <p:sldId id="410" r:id="rId14"/>
    <p:sldId id="411" r:id="rId15"/>
    <p:sldId id="413" r:id="rId16"/>
    <p:sldId id="388" r:id="rId17"/>
    <p:sldId id="389" r:id="rId18"/>
    <p:sldId id="390" r:id="rId19"/>
    <p:sldId id="391" r:id="rId20"/>
    <p:sldId id="419" r:id="rId21"/>
    <p:sldId id="415" r:id="rId22"/>
    <p:sldId id="416" r:id="rId23"/>
    <p:sldId id="420" r:id="rId24"/>
    <p:sldId id="394" r:id="rId25"/>
    <p:sldId id="402" r:id="rId26"/>
    <p:sldId id="405" r:id="rId27"/>
    <p:sldId id="404" r:id="rId28"/>
    <p:sldId id="406" r:id="rId29"/>
    <p:sldId id="407" r:id="rId30"/>
    <p:sldId id="421" r:id="rId31"/>
    <p:sldId id="381" r:id="rId32"/>
    <p:sldId id="315" r:id="rId33"/>
  </p:sldIdLst>
  <p:sldSz cx="9144000" cy="6858000" type="screen4x3"/>
  <p:notesSz cx="6865938" cy="95408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userDrawn="1">
          <p15:clr>
            <a:srgbClr val="A4A3A4"/>
          </p15:clr>
        </p15:guide>
        <p15:guide id="2" pos="2163" userDrawn="1">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30380A8-C3F2-5036-232D-0FB57855080F}" name="Laila Surani" initials="LS" userId="S::lsurani2@uel.ac.uk::2b313381-eb71-4008-bb2e-b5d1f67f8002"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304" autoAdjust="0"/>
    <p:restoredTop sz="95033" autoAdjust="0"/>
  </p:normalViewPr>
  <p:slideViewPr>
    <p:cSldViewPr>
      <p:cViewPr varScale="1">
        <p:scale>
          <a:sx n="112" d="100"/>
          <a:sy n="112" d="100"/>
        </p:scale>
        <p:origin x="792"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GB"/>
          </a:p>
        </p:txBody>
      </p:sp>
      <p:sp>
        <p:nvSpPr>
          <p:cNvPr id="3" name="Date Placeholder 2"/>
          <p:cNvSpPr>
            <a:spLocks noGrp="1"/>
          </p:cNvSpPr>
          <p:nvPr>
            <p:ph type="dt" sz="quarter" idx="1"/>
          </p:nvPr>
        </p:nvSpPr>
        <p:spPr>
          <a:xfrm>
            <a:off x="3889109" y="0"/>
            <a:ext cx="2975240" cy="477044"/>
          </a:xfrm>
          <a:prstGeom prst="rect">
            <a:avLst/>
          </a:prstGeom>
        </p:spPr>
        <p:txBody>
          <a:bodyPr vert="horz" lIns="93744" tIns="46872" rIns="93744" bIns="46872" rtlCol="0"/>
          <a:lstStyle>
            <a:lvl1pPr algn="r">
              <a:defRPr sz="1200"/>
            </a:lvl1pPr>
          </a:lstStyle>
          <a:p>
            <a:fld id="{96D292DE-8B7A-4254-AA83-74C1F4DD4AF0}" type="datetimeFigureOut">
              <a:rPr lang="en-GB" smtClean="0"/>
              <a:t>31/10/2025</a:t>
            </a:fld>
            <a:endParaRPr lang="en-GB"/>
          </a:p>
        </p:txBody>
      </p:sp>
      <p:sp>
        <p:nvSpPr>
          <p:cNvPr id="4" name="Footer Placeholder 3"/>
          <p:cNvSpPr>
            <a:spLocks noGrp="1"/>
          </p:cNvSpPr>
          <p:nvPr>
            <p:ph type="ftr" sz="quarter" idx="2"/>
          </p:nvPr>
        </p:nvSpPr>
        <p:spPr>
          <a:xfrm>
            <a:off x="0" y="9062175"/>
            <a:ext cx="2975240" cy="477044"/>
          </a:xfrm>
          <a:prstGeom prst="rect">
            <a:avLst/>
          </a:prstGeom>
        </p:spPr>
        <p:txBody>
          <a:bodyPr vert="horz" lIns="93744" tIns="46872" rIns="93744" bIns="46872" rtlCol="0" anchor="b"/>
          <a:lstStyle>
            <a:lvl1pPr algn="l">
              <a:defRPr sz="1200"/>
            </a:lvl1pPr>
          </a:lstStyle>
          <a:p>
            <a:endParaRPr lang="en-GB"/>
          </a:p>
        </p:txBody>
      </p:sp>
      <p:sp>
        <p:nvSpPr>
          <p:cNvPr id="5" name="Slide Number Placeholder 4"/>
          <p:cNvSpPr>
            <a:spLocks noGrp="1"/>
          </p:cNvSpPr>
          <p:nvPr>
            <p:ph type="sldNum" sz="quarter" idx="3"/>
          </p:nvPr>
        </p:nvSpPr>
        <p:spPr>
          <a:xfrm>
            <a:off x="3889109" y="9062175"/>
            <a:ext cx="2975240" cy="477044"/>
          </a:xfrm>
          <a:prstGeom prst="rect">
            <a:avLst/>
          </a:prstGeom>
        </p:spPr>
        <p:txBody>
          <a:bodyPr vert="horz" lIns="93744" tIns="46872" rIns="93744" bIns="4687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US"/>
          </a:p>
        </p:txBody>
      </p:sp>
      <p:sp>
        <p:nvSpPr>
          <p:cNvPr id="3" name="Date Placeholder 2"/>
          <p:cNvSpPr>
            <a:spLocks noGrp="1"/>
          </p:cNvSpPr>
          <p:nvPr>
            <p:ph type="dt" idx="1"/>
          </p:nvPr>
        </p:nvSpPr>
        <p:spPr>
          <a:xfrm>
            <a:off x="3889109" y="0"/>
            <a:ext cx="2975240" cy="477044"/>
          </a:xfrm>
          <a:prstGeom prst="rect">
            <a:avLst/>
          </a:prstGeom>
        </p:spPr>
        <p:txBody>
          <a:bodyPr vert="horz" lIns="93744" tIns="46872" rIns="93744" bIns="46872" rtlCol="0"/>
          <a:lstStyle>
            <a:lvl1pPr algn="r">
              <a:defRPr sz="1200"/>
            </a:lvl1pPr>
          </a:lstStyle>
          <a:p>
            <a:fld id="{42C52AA0-F73F-F045-97A6-855AB18EE645}" type="datetimeFigureOut">
              <a:rPr lang="en-US" smtClean="0"/>
              <a:t>10/31/25</a:t>
            </a:fld>
            <a:endParaRPr lang="en-US"/>
          </a:p>
        </p:txBody>
      </p:sp>
      <p:sp>
        <p:nvSpPr>
          <p:cNvPr id="4" name="Slide Image Placeholder 3"/>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endParaRPr lang="en-US"/>
          </a:p>
        </p:txBody>
      </p:sp>
      <p:sp>
        <p:nvSpPr>
          <p:cNvPr id="5" name="Notes Placeholder 4"/>
          <p:cNvSpPr>
            <a:spLocks noGrp="1"/>
          </p:cNvSpPr>
          <p:nvPr>
            <p:ph type="body" sz="quarter" idx="3"/>
          </p:nvPr>
        </p:nvSpPr>
        <p:spPr>
          <a:xfrm>
            <a:off x="686594" y="4531916"/>
            <a:ext cx="5492750" cy="4293394"/>
          </a:xfrm>
          <a:prstGeom prst="rect">
            <a:avLst/>
          </a:prstGeom>
        </p:spPr>
        <p:txBody>
          <a:bodyPr vert="horz" lIns="93744" tIns="46872" rIns="93744" bIns="46872"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062175"/>
            <a:ext cx="2975240" cy="477044"/>
          </a:xfrm>
          <a:prstGeom prst="rect">
            <a:avLst/>
          </a:prstGeom>
        </p:spPr>
        <p:txBody>
          <a:bodyPr vert="horz" lIns="93744" tIns="46872" rIns="93744" bIns="46872" rtlCol="0" anchor="b"/>
          <a:lstStyle>
            <a:lvl1pPr algn="l">
              <a:defRPr sz="1200"/>
            </a:lvl1pPr>
          </a:lstStyle>
          <a:p>
            <a:endParaRPr lang="en-US"/>
          </a:p>
        </p:txBody>
      </p:sp>
      <p:sp>
        <p:nvSpPr>
          <p:cNvPr id="7" name="Slide Number Placeholder 6"/>
          <p:cNvSpPr>
            <a:spLocks noGrp="1"/>
          </p:cNvSpPr>
          <p:nvPr>
            <p:ph type="sldNum" sz="quarter" idx="5"/>
          </p:nvPr>
        </p:nvSpPr>
        <p:spPr>
          <a:xfrm>
            <a:off x="3889109" y="9062175"/>
            <a:ext cx="2975240" cy="477044"/>
          </a:xfrm>
          <a:prstGeom prst="rect">
            <a:avLst/>
          </a:prstGeom>
        </p:spPr>
        <p:txBody>
          <a:bodyPr vert="horz" lIns="93744" tIns="46872" rIns="93744" bIns="46872"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dirty="0"/>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dirty="0"/>
          </a:p>
        </p:txBody>
      </p:sp>
    </p:spTree>
    <p:extLst>
      <p:ext uri="{BB962C8B-B14F-4D97-AF65-F5344CB8AC3E}">
        <p14:creationId xmlns:p14="http://schemas.microsoft.com/office/powerpoint/2010/main" val="1313230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504B1B-C54A-3B7D-1DE0-CA703F61F0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43045F-509F-923D-8149-185A5DA54C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F2CC39-06FA-CDB2-71EB-D85EFA4E37B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EDFCE7-8715-3BD2-2B43-DCB82195869D}"/>
              </a:ext>
            </a:extLst>
          </p:cNvPr>
          <p:cNvSpPr>
            <a:spLocks noGrp="1"/>
          </p:cNvSpPr>
          <p:nvPr>
            <p:ph type="sldNum" sz="quarter" idx="5"/>
          </p:nvPr>
        </p:nvSpPr>
        <p:spPr/>
        <p:txBody>
          <a:bodyPr/>
          <a:lstStyle/>
          <a:p>
            <a:fld id="{6936E1E2-17D2-5E4C-B96D-EEDAC0EF77DB}" type="slidenum">
              <a:rPr lang="en-US" smtClean="0"/>
              <a:t>3</a:t>
            </a:fld>
            <a:endParaRPr lang="en-US" dirty="0"/>
          </a:p>
        </p:txBody>
      </p:sp>
    </p:spTree>
    <p:extLst>
      <p:ext uri="{BB962C8B-B14F-4D97-AF65-F5344CB8AC3E}">
        <p14:creationId xmlns:p14="http://schemas.microsoft.com/office/powerpoint/2010/main" val="1459268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81D813-FFFA-A9EA-8CEE-7883612066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1CE7F4-D7FE-F103-8687-7272E9DE27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8416DC-54BF-48C9-2B9D-5069B4F594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B3E5131-B45D-8716-DCCC-8AC874C6E676}"/>
              </a:ext>
            </a:extLst>
          </p:cNvPr>
          <p:cNvSpPr>
            <a:spLocks noGrp="1"/>
          </p:cNvSpPr>
          <p:nvPr>
            <p:ph type="sldNum" sz="quarter" idx="5"/>
          </p:nvPr>
        </p:nvSpPr>
        <p:spPr/>
        <p:txBody>
          <a:bodyPr/>
          <a:lstStyle/>
          <a:p>
            <a:fld id="{6936E1E2-17D2-5E4C-B96D-EEDAC0EF77DB}" type="slidenum">
              <a:rPr lang="en-US" smtClean="0"/>
              <a:t>4</a:t>
            </a:fld>
            <a:endParaRPr lang="en-US" dirty="0"/>
          </a:p>
        </p:txBody>
      </p:sp>
    </p:spTree>
    <p:extLst>
      <p:ext uri="{BB962C8B-B14F-4D97-AF65-F5344CB8AC3E}">
        <p14:creationId xmlns:p14="http://schemas.microsoft.com/office/powerpoint/2010/main" val="16066471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755576" y="3429000"/>
            <a:ext cx="7560840" cy="2304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ctrTitle"/>
          </p:nvPr>
        </p:nvSpPr>
        <p:spPr>
          <a:xfrm>
            <a:off x="611560" y="476672"/>
            <a:ext cx="8352928" cy="4608512"/>
          </a:xfrm>
        </p:spPr>
        <p:txBody>
          <a:bodyPr>
            <a:normAutofit fontScale="90000"/>
          </a:bodyPr>
          <a:lstStyle/>
          <a:p>
            <a:r>
              <a:rPr lang="en-GB" dirty="0"/>
              <a:t> </a:t>
            </a:r>
            <a:br>
              <a:rPr lang="en-GB" dirty="0"/>
            </a:br>
            <a:br>
              <a:rPr lang="en-GB" dirty="0"/>
            </a:br>
            <a:r>
              <a:rPr lang="en-GB" b="1" dirty="0">
                <a:solidFill>
                  <a:schemeClr val="accent2">
                    <a:lumMod val="20000"/>
                    <a:lumOff val="80000"/>
                  </a:schemeClr>
                </a:solidFill>
              </a:rPr>
              <a:t>Changemakers: Creativity and Value Creation </a:t>
            </a:r>
            <a:br>
              <a:rPr lang="en-GB" b="1" dirty="0">
                <a:solidFill>
                  <a:schemeClr val="accent2">
                    <a:lumMod val="20000"/>
                    <a:lumOff val="80000"/>
                  </a:schemeClr>
                </a:solidFill>
              </a:rPr>
            </a:br>
            <a:r>
              <a:rPr lang="en-GB" b="1" dirty="0">
                <a:solidFill>
                  <a:schemeClr val="accent2">
                    <a:lumMod val="20000"/>
                    <a:lumOff val="80000"/>
                  </a:schemeClr>
                </a:solidFill>
              </a:rPr>
              <a:t>(BMHP5014)</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600" b="1" dirty="0">
                <a:solidFill>
                  <a:schemeClr val="accent2">
                    <a:lumMod val="20000"/>
                    <a:lumOff val="80000"/>
                  </a:schemeClr>
                </a:solidFill>
              </a:rPr>
              <a:t>Week 5</a:t>
            </a:r>
            <a:br>
              <a:rPr lang="en-GB" sz="3600" b="1" dirty="0">
                <a:solidFill>
                  <a:schemeClr val="accent2">
                    <a:lumMod val="20000"/>
                    <a:lumOff val="80000"/>
                  </a:schemeClr>
                </a:solidFill>
              </a:rPr>
            </a:br>
            <a:r>
              <a:rPr lang="en-GB" sz="3600" b="1" dirty="0">
                <a:solidFill>
                  <a:schemeClr val="accent2">
                    <a:lumMod val="20000"/>
                    <a:lumOff val="80000"/>
                  </a:schemeClr>
                </a:solidFill>
              </a:rPr>
              <a:t>Unit 3: Making it happen </a:t>
            </a:r>
            <a:br>
              <a:rPr lang="en-GB" sz="3600" b="1" dirty="0">
                <a:solidFill>
                  <a:schemeClr val="accent2">
                    <a:lumMod val="20000"/>
                    <a:lumOff val="80000"/>
                  </a:schemeClr>
                </a:solidFill>
              </a:rPr>
            </a:br>
            <a:r>
              <a:rPr lang="en-GB" sz="2700" b="1" dirty="0">
                <a:solidFill>
                  <a:schemeClr val="accent2">
                    <a:lumMod val="20000"/>
                    <a:lumOff val="80000"/>
                  </a:schemeClr>
                </a:solidFill>
                <a:cs typeface="Arial" panose="020B0604020202020204" pitchFamily="34" charset="0"/>
              </a:rPr>
              <a:t>Topic 1: The power of networks</a:t>
            </a:r>
            <a:br>
              <a:rPr lang="en-GB" sz="2700" b="1" dirty="0">
                <a:solidFill>
                  <a:schemeClr val="accent2">
                    <a:lumMod val="20000"/>
                    <a:lumOff val="80000"/>
                  </a:schemeClr>
                </a:solidFill>
                <a:cs typeface="Arial" panose="020B0604020202020204" pitchFamily="34" charset="0"/>
              </a:rPr>
            </a:br>
            <a:r>
              <a:rPr lang="en-GB" sz="2700" b="1" dirty="0">
                <a:solidFill>
                  <a:schemeClr val="accent2">
                    <a:lumMod val="20000"/>
                    <a:lumOff val="80000"/>
                  </a:schemeClr>
                </a:solidFill>
                <a:cs typeface="Arial" panose="020B0604020202020204" pitchFamily="34" charset="0"/>
              </a:rPr>
              <a:t>Topic 2:  Show me the money</a:t>
            </a:r>
            <a:br>
              <a:rPr lang="en-GB" sz="1000" b="1" i="0" dirty="0">
                <a:solidFill>
                  <a:srgbClr val="555555"/>
                </a:solidFill>
                <a:effectLst/>
                <a:latin typeface="-apple-system"/>
              </a:rPr>
            </a:br>
            <a:endParaRPr lang="en-GB" altLang="en-US" sz="22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Objectives of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268760"/>
            <a:ext cx="8507288" cy="4248473"/>
          </a:xfrm>
        </p:spPr>
        <p:txBody>
          <a:bodyPr>
            <a:normAutofit/>
          </a:bodyPr>
          <a:lstStyle/>
          <a:p>
            <a:pPr marL="0" indent="0">
              <a:buNone/>
            </a:pPr>
            <a:r>
              <a:rPr lang="en-GB" b="1" dirty="0"/>
              <a:t>Discuss and understand unit one topics</a:t>
            </a:r>
          </a:p>
          <a:p>
            <a:r>
              <a:rPr lang="en-GB" dirty="0"/>
              <a:t>Understanding the NHS Leadership Framework</a:t>
            </a:r>
            <a:endParaRPr lang="en-GB" b="1" dirty="0"/>
          </a:p>
          <a:p>
            <a:r>
              <a:rPr lang="en-GB" dirty="0"/>
              <a:t>Networking</a:t>
            </a:r>
          </a:p>
          <a:p>
            <a:r>
              <a:rPr lang="en-GB" dirty="0"/>
              <a:t>Stakeholders</a:t>
            </a:r>
          </a:p>
          <a:p>
            <a:r>
              <a:rPr lang="en-GB" dirty="0"/>
              <a:t>Fundings </a:t>
            </a:r>
          </a:p>
          <a:p>
            <a:r>
              <a:rPr lang="en-GB" dirty="0"/>
              <a:t>Added value</a:t>
            </a:r>
          </a:p>
          <a:p>
            <a:endParaRPr lang="en-GB" b="1" dirty="0"/>
          </a:p>
          <a:p>
            <a:pPr lvl="1"/>
            <a:endParaRPr lang="en-GB" dirty="0"/>
          </a:p>
          <a:p>
            <a:pPr lvl="1"/>
            <a:endParaRPr lang="en-GB" dirty="0"/>
          </a:p>
          <a:p>
            <a:pPr lvl="1"/>
            <a:endParaRPr lang="en-GB" b="1" dirty="0"/>
          </a:p>
          <a:p>
            <a:pPr lvl="1"/>
            <a:endParaRPr lang="en-GB" b="1" dirty="0"/>
          </a:p>
          <a:p>
            <a:pPr lvl="1"/>
            <a:endParaRPr lang="en-GB" b="1" dirty="0"/>
          </a:p>
          <a:p>
            <a:endParaRPr lang="en-GB" dirty="0"/>
          </a:p>
        </p:txBody>
      </p:sp>
    </p:spTree>
    <p:extLst>
      <p:ext uri="{BB962C8B-B14F-4D97-AF65-F5344CB8AC3E}">
        <p14:creationId xmlns:p14="http://schemas.microsoft.com/office/powerpoint/2010/main" val="6730456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9D191-0FC5-33C4-6BA3-992579A6F8FC}"/>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055F3373-5DC0-18FA-0ED3-7C4C976489CA}"/>
              </a:ext>
            </a:extLst>
          </p:cNvPr>
          <p:cNvSpPr>
            <a:spLocks noGrp="1"/>
          </p:cNvSpPr>
          <p:nvPr>
            <p:ph type="title"/>
          </p:nvPr>
        </p:nvSpPr>
        <p:spPr>
          <a:xfrm>
            <a:off x="371194" y="197767"/>
            <a:ext cx="8229600" cy="895543"/>
          </a:xfrm>
        </p:spPr>
        <p:txBody>
          <a:bodyPr>
            <a:normAutofit fontScale="90000"/>
          </a:bodyPr>
          <a:lstStyle/>
          <a:p>
            <a:r>
              <a:rPr lang="en-GB" sz="3200" b="1" dirty="0"/>
              <a:t>Understanding the NHS Leadership Framework</a:t>
            </a:r>
            <a:endParaRPr lang="en-GB" sz="3200" b="1"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3" name="Content Placeholder 2">
            <a:extLst>
              <a:ext uri="{FF2B5EF4-FFF2-40B4-BE49-F238E27FC236}">
                <a16:creationId xmlns:a16="http://schemas.microsoft.com/office/drawing/2014/main" id="{F3D5B706-50C9-3C89-4EDB-DDB49BF20559}"/>
              </a:ext>
            </a:extLst>
          </p:cNvPr>
          <p:cNvSpPr>
            <a:spLocks noGrp="1"/>
          </p:cNvSpPr>
          <p:nvPr>
            <p:ph idx="1"/>
          </p:nvPr>
        </p:nvSpPr>
        <p:spPr>
          <a:xfrm>
            <a:off x="457200" y="1268760"/>
            <a:ext cx="8507288" cy="4248473"/>
          </a:xfrm>
        </p:spPr>
        <p:txBody>
          <a:bodyPr>
            <a:normAutofit/>
          </a:bodyPr>
          <a:lstStyle/>
          <a:p>
            <a:endParaRPr lang="en-GB" b="1" dirty="0"/>
          </a:p>
          <a:p>
            <a:pPr lvl="1"/>
            <a:endParaRPr lang="en-GB" dirty="0"/>
          </a:p>
          <a:p>
            <a:pPr lvl="1"/>
            <a:endParaRPr lang="en-GB" dirty="0"/>
          </a:p>
          <a:p>
            <a:pPr lvl="1"/>
            <a:endParaRPr lang="en-GB" b="1" dirty="0"/>
          </a:p>
          <a:p>
            <a:pPr lvl="1"/>
            <a:endParaRPr lang="en-GB" b="1" dirty="0"/>
          </a:p>
          <a:p>
            <a:pPr lvl="1"/>
            <a:endParaRPr lang="en-GB" b="1" dirty="0"/>
          </a:p>
          <a:p>
            <a:endParaRPr lang="en-GB" dirty="0"/>
          </a:p>
        </p:txBody>
      </p:sp>
      <p:sp>
        <p:nvSpPr>
          <p:cNvPr id="2" name="TextBox 1">
            <a:extLst>
              <a:ext uri="{FF2B5EF4-FFF2-40B4-BE49-F238E27FC236}">
                <a16:creationId xmlns:a16="http://schemas.microsoft.com/office/drawing/2014/main" id="{0154C098-8DF1-FD5B-CB27-AA7B0908B676}"/>
              </a:ext>
            </a:extLst>
          </p:cNvPr>
          <p:cNvSpPr txBox="1"/>
          <p:nvPr/>
        </p:nvSpPr>
        <p:spPr>
          <a:xfrm>
            <a:off x="184684" y="1093340"/>
            <a:ext cx="8502116" cy="7478970"/>
          </a:xfrm>
          <a:prstGeom prst="rect">
            <a:avLst/>
          </a:prstGeom>
          <a:noFill/>
        </p:spPr>
        <p:txBody>
          <a:bodyPr wrap="square" rtlCol="0">
            <a:spAutoFit/>
          </a:bodyPr>
          <a:lstStyle/>
          <a:p>
            <a:r>
              <a:rPr lang="en-US" b="1" dirty="0"/>
              <a:t>What is the NHS Leadership Framework?</a:t>
            </a:r>
          </a:p>
          <a:p>
            <a:r>
              <a:rPr lang="en-US" sz="2000" dirty="0"/>
              <a:t>The NHS framework supports everyone working in Health and Social Care to understand what good leadership looks like in practice. It identifies seven Key leadership </a:t>
            </a:r>
            <a:r>
              <a:rPr lang="en-US" sz="2000" dirty="0" err="1"/>
              <a:t>behaviours</a:t>
            </a:r>
            <a:r>
              <a:rPr lang="en-US" sz="2000" dirty="0"/>
              <a:t>, which apply to all staff and help improve teamwork, communication, and care quality.</a:t>
            </a:r>
          </a:p>
          <a:p>
            <a:endParaRPr lang="en-US" sz="2400" dirty="0"/>
          </a:p>
          <a:p>
            <a:r>
              <a:rPr lang="en-US" sz="2000" b="1" dirty="0"/>
              <a:t>7 key leadership </a:t>
            </a:r>
            <a:r>
              <a:rPr lang="en-US" sz="2000" b="1" dirty="0" err="1"/>
              <a:t>behaviours</a:t>
            </a:r>
            <a:endParaRPr lang="en-US" sz="2000" b="1" dirty="0"/>
          </a:p>
          <a:p>
            <a:r>
              <a:rPr lang="en-US" sz="2000" dirty="0"/>
              <a:t>1. Inspiring Shared Purpose</a:t>
            </a:r>
          </a:p>
          <a:p>
            <a:r>
              <a:rPr lang="en-US" sz="2000" dirty="0"/>
              <a:t>2. Leading with care</a:t>
            </a:r>
          </a:p>
          <a:p>
            <a:r>
              <a:rPr lang="en-US" sz="2000" dirty="0"/>
              <a:t>3.Evaluating Information</a:t>
            </a:r>
          </a:p>
          <a:p>
            <a:r>
              <a:rPr lang="en-US" sz="2000" dirty="0"/>
              <a:t>4. Connecting Our Service</a:t>
            </a:r>
          </a:p>
          <a:p>
            <a:r>
              <a:rPr lang="en-US" sz="2000" dirty="0"/>
              <a:t>5. Sharing the Vision</a:t>
            </a:r>
          </a:p>
          <a:p>
            <a:r>
              <a:rPr lang="en-US" sz="2000" dirty="0"/>
              <a:t>6. Engaging the Team</a:t>
            </a:r>
          </a:p>
          <a:p>
            <a:r>
              <a:rPr lang="en-US" sz="2000" dirty="0"/>
              <a:t>7. Holding to Account</a:t>
            </a:r>
          </a:p>
          <a:p>
            <a:endParaRPr lang="en-US" dirty="0"/>
          </a:p>
          <a:p>
            <a:endParaRPr lang="en-US" b="1" dirty="0"/>
          </a:p>
          <a:p>
            <a:endParaRPr lang="en-US" b="1" dirty="0"/>
          </a:p>
          <a:p>
            <a:endParaRPr lang="en-US" b="1" dirty="0"/>
          </a:p>
          <a:p>
            <a:endParaRPr lang="en-US" b="1" dirty="0"/>
          </a:p>
          <a:p>
            <a:endParaRPr lang="en-US" b="1" dirty="0"/>
          </a:p>
          <a:p>
            <a:endParaRPr lang="en-US" b="1" dirty="0"/>
          </a:p>
          <a:p>
            <a:endParaRPr lang="en-US" b="1" dirty="0"/>
          </a:p>
          <a:p>
            <a:endParaRPr lang="en-US" b="1" dirty="0"/>
          </a:p>
          <a:p>
            <a:endParaRPr lang="en-US" b="1" dirty="0"/>
          </a:p>
          <a:p>
            <a:endParaRPr lang="en-US" b="1" dirty="0"/>
          </a:p>
        </p:txBody>
      </p:sp>
      <p:pic>
        <p:nvPicPr>
          <p:cNvPr id="1028" name="Picture 4" descr="New government drive for NHS performance | UK Healthcare News">
            <a:extLst>
              <a:ext uri="{FF2B5EF4-FFF2-40B4-BE49-F238E27FC236}">
                <a16:creationId xmlns:a16="http://schemas.microsoft.com/office/drawing/2014/main" id="{025D7655-8B96-F46A-2EAC-05C14B7027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0844" y="2852936"/>
            <a:ext cx="3744416" cy="2583387"/>
          </a:xfrm>
          <a:prstGeom prst="round2DiagRect">
            <a:avLst>
              <a:gd name="adj1" fmla="val 16667"/>
              <a:gd name="adj2" fmla="val 0"/>
            </a:avLst>
          </a:prstGeom>
          <a:ln w="88900" cap="sq">
            <a:solidFill>
              <a:schemeClr val="tx2"/>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324039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43796-9AE7-181E-A020-B867D893949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20B375-4AFE-514D-6229-F55A7F65F6CE}"/>
              </a:ext>
            </a:extLst>
          </p:cNvPr>
          <p:cNvSpPr>
            <a:spLocks noGrp="1"/>
          </p:cNvSpPr>
          <p:nvPr>
            <p:ph idx="1"/>
          </p:nvPr>
        </p:nvSpPr>
        <p:spPr>
          <a:xfrm>
            <a:off x="457200" y="1268760"/>
            <a:ext cx="8507288" cy="4248473"/>
          </a:xfrm>
        </p:spPr>
        <p:txBody>
          <a:bodyPr>
            <a:normAutofit/>
          </a:bodyPr>
          <a:lstStyle/>
          <a:p>
            <a:endParaRPr lang="en-GB" b="1" dirty="0"/>
          </a:p>
          <a:p>
            <a:pPr lvl="1"/>
            <a:endParaRPr lang="en-GB" dirty="0"/>
          </a:p>
          <a:p>
            <a:pPr lvl="1"/>
            <a:endParaRPr lang="en-GB" dirty="0"/>
          </a:p>
          <a:p>
            <a:pPr lvl="1"/>
            <a:endParaRPr lang="en-GB" b="1" dirty="0"/>
          </a:p>
          <a:p>
            <a:pPr lvl="1"/>
            <a:endParaRPr lang="en-GB" b="1" dirty="0"/>
          </a:p>
          <a:p>
            <a:pPr lvl="1"/>
            <a:endParaRPr lang="en-GB" b="1" dirty="0"/>
          </a:p>
          <a:p>
            <a:endParaRPr lang="en-GB" dirty="0"/>
          </a:p>
        </p:txBody>
      </p:sp>
      <p:sp>
        <p:nvSpPr>
          <p:cNvPr id="2" name="TextBox 1">
            <a:extLst>
              <a:ext uri="{FF2B5EF4-FFF2-40B4-BE49-F238E27FC236}">
                <a16:creationId xmlns:a16="http://schemas.microsoft.com/office/drawing/2014/main" id="{69B9DC00-1BCF-94FE-6C89-1394464ADA7E}"/>
              </a:ext>
            </a:extLst>
          </p:cNvPr>
          <p:cNvSpPr txBox="1"/>
          <p:nvPr/>
        </p:nvSpPr>
        <p:spPr>
          <a:xfrm>
            <a:off x="483853" y="1700808"/>
            <a:ext cx="8502116" cy="3139321"/>
          </a:xfrm>
          <a:prstGeom prst="rect">
            <a:avLst/>
          </a:prstGeom>
          <a:noFill/>
        </p:spPr>
        <p:txBody>
          <a:bodyPr wrap="square" rtlCol="0">
            <a:spAutoFit/>
          </a:bodyPr>
          <a:lstStyle/>
          <a:p>
            <a:endParaRPr lang="en-US" dirty="0"/>
          </a:p>
          <a:p>
            <a:endParaRPr lang="en-US" b="1" dirty="0"/>
          </a:p>
          <a:p>
            <a:endParaRPr lang="en-US" b="1" dirty="0"/>
          </a:p>
          <a:p>
            <a:endParaRPr lang="en-US" b="1" dirty="0"/>
          </a:p>
          <a:p>
            <a:endParaRPr lang="en-US" b="1" dirty="0"/>
          </a:p>
          <a:p>
            <a:endParaRPr lang="en-US" b="1" dirty="0"/>
          </a:p>
          <a:p>
            <a:endParaRPr lang="en-US" b="1" dirty="0"/>
          </a:p>
          <a:p>
            <a:endParaRPr lang="en-US" b="1" dirty="0"/>
          </a:p>
          <a:p>
            <a:endParaRPr lang="en-US" b="1" dirty="0"/>
          </a:p>
          <a:p>
            <a:endParaRPr lang="en-US" b="1" dirty="0"/>
          </a:p>
          <a:p>
            <a:endParaRPr lang="en-US" b="1" dirty="0"/>
          </a:p>
        </p:txBody>
      </p:sp>
      <p:sp>
        <p:nvSpPr>
          <p:cNvPr id="6" name="Rectangle 2">
            <a:extLst>
              <a:ext uri="{FF2B5EF4-FFF2-40B4-BE49-F238E27FC236}">
                <a16:creationId xmlns:a16="http://schemas.microsoft.com/office/drawing/2014/main" id="{7D1ABB1B-14CB-56E3-54A4-E717024CA883}"/>
              </a:ext>
            </a:extLst>
          </p:cNvPr>
          <p:cNvSpPr>
            <a:spLocks noGrp="1" noChangeArrowheads="1"/>
          </p:cNvSpPr>
          <p:nvPr>
            <p:ph type="title"/>
          </p:nvPr>
        </p:nvSpPr>
        <p:spPr bwMode="auto">
          <a:xfrm>
            <a:off x="1787968" y="226943"/>
            <a:ext cx="5568063"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rgbClr val="000000"/>
                </a:solidFill>
                <a:effectLst/>
              </a:rPr>
              <a:t>Applying Leadership </a:t>
            </a:r>
            <a:r>
              <a:rPr kumimoji="0" lang="en-US" altLang="en-US" sz="2800" b="1" i="0" u="none" strike="noStrike" cap="none" normalizeH="0" baseline="0" dirty="0" err="1">
                <a:ln>
                  <a:noFill/>
                </a:ln>
                <a:solidFill>
                  <a:srgbClr val="000000"/>
                </a:solidFill>
                <a:effectLst/>
              </a:rPr>
              <a:t>Behaviour</a:t>
            </a:r>
            <a:r>
              <a:rPr kumimoji="0" lang="en-US" altLang="en-US" sz="2800" b="1" i="0" u="none" strike="noStrike" cap="none" normalizeH="0" baseline="0" dirty="0">
                <a:ln>
                  <a:noFill/>
                </a:ln>
                <a:solidFill>
                  <a:srgbClr val="000000"/>
                </a:solidFill>
                <a:effectLst/>
              </a:rPr>
              <a:t> </a:t>
            </a:r>
            <a:br>
              <a:rPr kumimoji="0" lang="en-US" altLang="en-US" sz="2800" b="1" i="0" u="none" strike="noStrike" cap="none" normalizeH="0" baseline="0" dirty="0">
                <a:ln>
                  <a:noFill/>
                </a:ln>
                <a:solidFill>
                  <a:srgbClr val="000000"/>
                </a:solidFill>
                <a:effectLst/>
              </a:rPr>
            </a:br>
            <a:r>
              <a:rPr kumimoji="0" lang="en-US" altLang="en-US" sz="2800" b="1" i="0" u="none" strike="noStrike" cap="none" normalizeH="0" baseline="0" dirty="0">
                <a:ln>
                  <a:noFill/>
                </a:ln>
                <a:solidFill>
                  <a:srgbClr val="000000"/>
                </a:solidFill>
                <a:effectLst/>
              </a:rPr>
              <a:t>     Inspiring Shared Purpose</a:t>
            </a:r>
            <a:endParaRPr kumimoji="0" lang="en-US" altLang="en-US" sz="2800" b="1" i="0" u="none" strike="noStrike" cap="none" normalizeH="0" baseline="0" dirty="0">
              <a:ln>
                <a:noFill/>
              </a:ln>
              <a:solidFill>
                <a:schemeClr val="tx1"/>
              </a:solidFill>
              <a:effectLst/>
            </a:endParaRPr>
          </a:p>
        </p:txBody>
      </p:sp>
      <p:sp>
        <p:nvSpPr>
          <p:cNvPr id="7" name="Rectangle 3">
            <a:extLst>
              <a:ext uri="{FF2B5EF4-FFF2-40B4-BE49-F238E27FC236}">
                <a16:creationId xmlns:a16="http://schemas.microsoft.com/office/drawing/2014/main" id="{1E2C8F7F-DB77-9660-C708-556F3817F398}"/>
              </a:ext>
            </a:extLst>
          </p:cNvPr>
          <p:cNvSpPr>
            <a:spLocks noChangeArrowheads="1"/>
          </p:cNvSpPr>
          <p:nvPr/>
        </p:nvSpPr>
        <p:spPr bwMode="auto">
          <a:xfrm>
            <a:off x="179512" y="-459149"/>
            <a:ext cx="8931344" cy="6186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1"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i="1"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1"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i="1"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i="1"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i="1"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u="none" strike="noStrike" cap="none" normalizeH="0" baseline="0" dirty="0">
                <a:ln>
                  <a:noFill/>
                </a:ln>
                <a:solidFill>
                  <a:srgbClr val="000000"/>
                </a:solidFill>
                <a:effectLst/>
                <a:latin typeface="Arial" panose="020B0604020202020204" pitchFamily="34" charset="0"/>
              </a:rPr>
              <a:t>Inspiring shared purpose is about helping others understand the bigger picture,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u="none" strike="noStrike" cap="none" normalizeH="0" baseline="0" dirty="0">
                <a:ln>
                  <a:noFill/>
                </a:ln>
                <a:solidFill>
                  <a:srgbClr val="000000"/>
                </a:solidFill>
                <a:effectLst/>
                <a:latin typeface="Arial" panose="020B0604020202020204" pitchFamily="34" charset="0"/>
              </a:rPr>
              <a:t>why our work matters and how it improves people’s lives.</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u="none" strike="noStrike" cap="none" normalizeH="0" baseline="0" dirty="0">
                <a:ln>
                  <a:noFill/>
                </a:ln>
                <a:solidFill>
                  <a:srgbClr val="000000"/>
                </a:solidFill>
                <a:effectLst/>
                <a:latin typeface="Arial" panose="020B0604020202020204" pitchFamily="34" charset="0"/>
              </a:rPr>
            </a:br>
            <a:r>
              <a:rPr kumimoji="0" lang="en-US" altLang="en-US" sz="1800" b="1" u="none" strike="noStrike" cap="none" normalizeH="0" baseline="0" dirty="0">
                <a:ln>
                  <a:noFill/>
                </a:ln>
                <a:solidFill>
                  <a:srgbClr val="000000"/>
                </a:solidFill>
                <a:effectLst/>
                <a:latin typeface="Arial" panose="020B0604020202020204" pitchFamily="34" charset="0"/>
              </a:rPr>
              <a:t>Leaders who demonstrate this </a:t>
            </a:r>
            <a:r>
              <a:rPr kumimoji="0" lang="en-US" altLang="en-US" sz="1800" b="1" u="none" strike="noStrike" cap="none" normalizeH="0" baseline="0" dirty="0" err="1">
                <a:ln>
                  <a:noFill/>
                </a:ln>
                <a:solidFill>
                  <a:srgbClr val="000000"/>
                </a:solidFill>
                <a:effectLst/>
                <a:latin typeface="Arial" panose="020B0604020202020204" pitchFamily="34" charset="0"/>
              </a:rPr>
              <a:t>behaviour</a:t>
            </a:r>
            <a:r>
              <a:rPr kumimoji="0" lang="en-US" altLang="en-US" sz="1800" b="1" u="none" strike="noStrike" cap="none" normalizeH="0" baseline="0" dirty="0">
                <a:ln>
                  <a:noFill/>
                </a:ln>
                <a:solidFill>
                  <a:srgbClr val="000000"/>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tabLst/>
            </a:pPr>
            <a:endParaRPr lang="en-US" altLang="en-US" dirty="0">
              <a:solidFill>
                <a:srgbClr val="000000"/>
              </a:solidFill>
            </a:endParaRP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Ø"/>
              <a:tabLst/>
            </a:pPr>
            <a:r>
              <a:rPr kumimoji="0" lang="en-US" altLang="en-US" sz="1800" b="0" i="0" u="none" strike="noStrike" cap="none" normalizeH="0" baseline="0" dirty="0">
                <a:ln>
                  <a:noFill/>
                </a:ln>
                <a:solidFill>
                  <a:srgbClr val="000000"/>
                </a:solidFill>
                <a:effectLst/>
                <a:latin typeface="Arial" panose="020B0604020202020204" pitchFamily="34" charset="0"/>
              </a:rPr>
              <a:t>Communicate a clear and meaningful vision that everyone can connect to.</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Ø"/>
              <a:tabLst/>
            </a:pP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Ø"/>
              <a:tabLst/>
            </a:pPr>
            <a:r>
              <a:rPr kumimoji="0" lang="en-US" altLang="en-US" sz="1800" b="0" i="0" u="none" strike="noStrike" cap="none" normalizeH="0" baseline="0" dirty="0">
                <a:ln>
                  <a:noFill/>
                </a:ln>
                <a:solidFill>
                  <a:srgbClr val="000000"/>
                </a:solidFill>
                <a:effectLst/>
                <a:latin typeface="Arial" panose="020B0604020202020204" pitchFamily="34" charset="0"/>
              </a:rPr>
              <a:t>Encourage team members to share ideas and take part in shaping improvements.</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Ø"/>
              <a:tabLst/>
            </a:pP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Ø"/>
              <a:tabLst/>
            </a:pPr>
            <a:r>
              <a:rPr kumimoji="0" lang="en-US" altLang="en-US" sz="1800" b="0" i="0" u="none" strike="noStrike" cap="none" normalizeH="0" baseline="0" dirty="0">
                <a:ln>
                  <a:noFill/>
                </a:ln>
                <a:solidFill>
                  <a:srgbClr val="000000"/>
                </a:solidFill>
                <a:effectLst/>
                <a:latin typeface="Arial" panose="020B0604020202020204" pitchFamily="34" charset="0"/>
              </a:rPr>
              <a:t>Show appreciation for staff efforts, helping people feel valued and motivated.</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For example, a team leader in a community health setting might involve staff and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service users in planning new wellbeing activities, making sure everyone's voice is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heard. This approach builds a sense of shared ownership, strengthens teamwork,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and supports creative solutions that benefit service users.</a:t>
            </a:r>
          </a:p>
          <a:p>
            <a:pPr lvl="0"/>
            <a:r>
              <a:rPr lang="en-GB" dirty="0"/>
              <a:t>                                                                                              </a:t>
            </a:r>
            <a:r>
              <a:rPr lang="en-GB" sz="1400" dirty="0"/>
              <a:t>NHS Leadership Academy (2022)</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88691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78A39-BA2C-8E86-AB44-D680CF63D58C}"/>
              </a:ext>
            </a:extLst>
          </p:cNvPr>
          <p:cNvSpPr>
            <a:spLocks noGrp="1"/>
          </p:cNvSpPr>
          <p:nvPr>
            <p:ph type="title"/>
          </p:nvPr>
        </p:nvSpPr>
        <p:spPr/>
        <p:txBody>
          <a:bodyPr>
            <a:normAutofit fontScale="90000"/>
          </a:bodyPr>
          <a:lstStyle/>
          <a:p>
            <a:r>
              <a:rPr lang="en-GB" b="1" dirty="0"/>
              <a:t>Brainstorming: What does Networking Mean?</a:t>
            </a:r>
          </a:p>
        </p:txBody>
      </p:sp>
      <p:pic>
        <p:nvPicPr>
          <p:cNvPr id="4" name="Picture 3">
            <a:extLst>
              <a:ext uri="{FF2B5EF4-FFF2-40B4-BE49-F238E27FC236}">
                <a16:creationId xmlns:a16="http://schemas.microsoft.com/office/drawing/2014/main" id="{0CEDB36B-E172-A10D-D270-3BE23F40911C}"/>
              </a:ext>
            </a:extLst>
          </p:cNvPr>
          <p:cNvPicPr>
            <a:picLocks noChangeAspect="1"/>
          </p:cNvPicPr>
          <p:nvPr/>
        </p:nvPicPr>
        <p:blipFill>
          <a:blip r:embed="rId2"/>
          <a:stretch>
            <a:fillRect/>
          </a:stretch>
        </p:blipFill>
        <p:spPr>
          <a:xfrm>
            <a:off x="2339752" y="1700808"/>
            <a:ext cx="4325069" cy="3922737"/>
          </a:xfrm>
          <a:prstGeom prst="rect">
            <a:avLst/>
          </a:prstGeom>
        </p:spPr>
      </p:pic>
    </p:spTree>
    <p:extLst>
      <p:ext uri="{BB962C8B-B14F-4D97-AF65-F5344CB8AC3E}">
        <p14:creationId xmlns:p14="http://schemas.microsoft.com/office/powerpoint/2010/main" val="3494636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351B8-EDF6-9239-5FDF-EBC0362428D7}"/>
              </a:ext>
            </a:extLst>
          </p:cNvPr>
          <p:cNvSpPr>
            <a:spLocks noGrp="1"/>
          </p:cNvSpPr>
          <p:nvPr>
            <p:ph type="title"/>
          </p:nvPr>
        </p:nvSpPr>
        <p:spPr>
          <a:xfrm>
            <a:off x="457200" y="274638"/>
            <a:ext cx="8229600" cy="1143000"/>
          </a:xfrm>
        </p:spPr>
        <p:txBody>
          <a:bodyPr anchor="ctr">
            <a:normAutofit/>
          </a:bodyPr>
          <a:lstStyle/>
          <a:p>
            <a:r>
              <a:rPr lang="en-GB" sz="4100" b="1" dirty="0"/>
              <a:t>What does Networking Mean?</a:t>
            </a:r>
            <a:endParaRPr lang="en-GB" sz="4100" dirty="0"/>
          </a:p>
        </p:txBody>
      </p:sp>
      <p:pic>
        <p:nvPicPr>
          <p:cNvPr id="4" name="Content Placeholder 3">
            <a:extLst>
              <a:ext uri="{FF2B5EF4-FFF2-40B4-BE49-F238E27FC236}">
                <a16:creationId xmlns:a16="http://schemas.microsoft.com/office/drawing/2014/main" id="{D793985F-4D7C-1D40-6DDA-70D084D73B0F}"/>
              </a:ext>
            </a:extLst>
          </p:cNvPr>
          <p:cNvPicPr>
            <a:picLocks noGrp="1" noChangeAspect="1"/>
          </p:cNvPicPr>
          <p:nvPr>
            <p:ph idx="1"/>
          </p:nvPr>
        </p:nvPicPr>
        <p:blipFill>
          <a:blip r:embed="rId2"/>
          <a:stretch>
            <a:fillRect/>
          </a:stretch>
        </p:blipFill>
        <p:spPr>
          <a:xfrm>
            <a:off x="1711828" y="1600201"/>
            <a:ext cx="5720344" cy="3917032"/>
          </a:xfrm>
          <a:prstGeom prst="rect">
            <a:avLst/>
          </a:prstGeom>
          <a:noFill/>
        </p:spPr>
      </p:pic>
    </p:spTree>
    <p:extLst>
      <p:ext uri="{BB962C8B-B14F-4D97-AF65-F5344CB8AC3E}">
        <p14:creationId xmlns:p14="http://schemas.microsoft.com/office/powerpoint/2010/main" val="3419232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7ACC8-0564-9F2D-4F81-F1D523063577}"/>
              </a:ext>
            </a:extLst>
          </p:cNvPr>
          <p:cNvSpPr>
            <a:spLocks noGrp="1"/>
          </p:cNvSpPr>
          <p:nvPr>
            <p:ph type="title"/>
          </p:nvPr>
        </p:nvSpPr>
        <p:spPr>
          <a:xfrm>
            <a:off x="428405" y="92793"/>
            <a:ext cx="8229600" cy="1143000"/>
          </a:xfrm>
        </p:spPr>
        <p:txBody>
          <a:bodyPr>
            <a:normAutofit fontScale="90000"/>
          </a:bodyPr>
          <a:lstStyle/>
          <a:p>
            <a:r>
              <a:rPr lang="en-GB" sz="3600" b="1" dirty="0"/>
              <a:t>What is the importance of networking</a:t>
            </a:r>
            <a:r>
              <a:rPr lang="en-GB" b="1" dirty="0"/>
              <a:t>?</a:t>
            </a:r>
          </a:p>
        </p:txBody>
      </p:sp>
      <p:sp>
        <p:nvSpPr>
          <p:cNvPr id="3" name="Content Placeholder 2">
            <a:extLst>
              <a:ext uri="{FF2B5EF4-FFF2-40B4-BE49-F238E27FC236}">
                <a16:creationId xmlns:a16="http://schemas.microsoft.com/office/drawing/2014/main" id="{C5A613A7-8749-2358-D3EA-C1DF86EDBBF9}"/>
              </a:ext>
            </a:extLst>
          </p:cNvPr>
          <p:cNvSpPr>
            <a:spLocks noGrp="1"/>
          </p:cNvSpPr>
          <p:nvPr>
            <p:ph idx="1"/>
          </p:nvPr>
        </p:nvSpPr>
        <p:spPr>
          <a:xfrm>
            <a:off x="457200" y="1628800"/>
            <a:ext cx="8229600" cy="3917032"/>
          </a:xfrm>
        </p:spPr>
        <p:txBody>
          <a:bodyPr>
            <a:normAutofit fontScale="77500" lnSpcReduction="20000"/>
          </a:bodyPr>
          <a:lstStyle/>
          <a:p>
            <a:pPr algn="l">
              <a:buFont typeface="Arial" panose="020B0604020202020204" pitchFamily="34" charset="0"/>
              <a:buChar char="•"/>
            </a:pPr>
            <a:r>
              <a:rPr lang="en-GB" b="0" i="0" dirty="0">
                <a:solidFill>
                  <a:srgbClr val="111111"/>
                </a:solidFill>
                <a:effectLst/>
              </a:rPr>
              <a:t>Provides access to job opportunities</a:t>
            </a:r>
          </a:p>
          <a:p>
            <a:pPr algn="l">
              <a:buFont typeface="Arial" panose="020B0604020202020204" pitchFamily="34" charset="0"/>
              <a:buChar char="•"/>
            </a:pPr>
            <a:r>
              <a:rPr lang="en-GB" b="0" i="0" dirty="0">
                <a:solidFill>
                  <a:srgbClr val="111111"/>
                </a:solidFill>
                <a:effectLst/>
              </a:rPr>
              <a:t>Helps develop and improve your skill set</a:t>
            </a:r>
          </a:p>
          <a:p>
            <a:pPr algn="l">
              <a:buFont typeface="Arial" panose="020B0604020202020204" pitchFamily="34" charset="0"/>
              <a:buChar char="•"/>
            </a:pPr>
            <a:r>
              <a:rPr lang="en-GB" b="0" i="0" dirty="0">
                <a:solidFill>
                  <a:srgbClr val="111111"/>
                </a:solidFill>
                <a:effectLst/>
              </a:rPr>
              <a:t>Keeps you on top of the latest trends in your industry</a:t>
            </a:r>
          </a:p>
          <a:p>
            <a:pPr algn="l">
              <a:buFont typeface="Arial" panose="020B0604020202020204" pitchFamily="34" charset="0"/>
              <a:buChar char="•"/>
            </a:pPr>
            <a:r>
              <a:rPr lang="en-GB" b="0" i="0" dirty="0">
                <a:solidFill>
                  <a:srgbClr val="111111"/>
                </a:solidFill>
                <a:effectLst/>
              </a:rPr>
              <a:t>Helps to meet prospective mentors, partners, and clients</a:t>
            </a:r>
          </a:p>
          <a:p>
            <a:pPr algn="l">
              <a:buFont typeface="Arial" panose="020B0604020202020204" pitchFamily="34" charset="0"/>
              <a:buChar char="•"/>
            </a:pPr>
            <a:r>
              <a:rPr lang="en-GB" b="0" i="0" dirty="0">
                <a:solidFill>
                  <a:srgbClr val="111111"/>
                </a:solidFill>
                <a:effectLst/>
              </a:rPr>
              <a:t>Provides access to valuable information and resources</a:t>
            </a:r>
          </a:p>
          <a:p>
            <a:pPr algn="l">
              <a:buFont typeface="Arial" panose="020B0604020202020204" pitchFamily="34" charset="0"/>
              <a:buChar char="•"/>
            </a:pPr>
            <a:r>
              <a:rPr lang="en-GB" b="0" i="0" dirty="0">
                <a:solidFill>
                  <a:srgbClr val="111111"/>
                </a:solidFill>
                <a:effectLst/>
              </a:rPr>
              <a:t>Increases your visibility in your industry</a:t>
            </a:r>
          </a:p>
          <a:p>
            <a:pPr algn="l">
              <a:buFont typeface="Arial" panose="020B0604020202020204" pitchFamily="34" charset="0"/>
              <a:buChar char="•"/>
            </a:pPr>
            <a:r>
              <a:rPr lang="en-GB" b="0" i="0" dirty="0">
                <a:solidFill>
                  <a:srgbClr val="111111"/>
                </a:solidFill>
                <a:effectLst/>
              </a:rPr>
              <a:t>Enables collaboration between individuals and groups.</a:t>
            </a:r>
          </a:p>
          <a:p>
            <a:pPr marL="0" indent="0">
              <a:buNone/>
            </a:pPr>
            <a:r>
              <a:rPr lang="en-GB" sz="2400" dirty="0"/>
              <a:t>                     </a:t>
            </a:r>
          </a:p>
          <a:p>
            <a:pPr marL="0" indent="0">
              <a:buNone/>
            </a:pPr>
            <a:endParaRPr lang="en-GB" sz="2400" dirty="0"/>
          </a:p>
          <a:p>
            <a:pPr marL="0" indent="0" algn="r">
              <a:buNone/>
            </a:pPr>
            <a:r>
              <a:rPr lang="en-GB" sz="2400" dirty="0"/>
              <a:t>(De Klerk, 2010)</a:t>
            </a:r>
          </a:p>
        </p:txBody>
      </p:sp>
    </p:spTree>
    <p:extLst>
      <p:ext uri="{BB962C8B-B14F-4D97-AF65-F5344CB8AC3E}">
        <p14:creationId xmlns:p14="http://schemas.microsoft.com/office/powerpoint/2010/main" val="3305934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30F2C-D9AF-4C38-1300-B34DCA5C82CB}"/>
              </a:ext>
            </a:extLst>
          </p:cNvPr>
          <p:cNvSpPr>
            <a:spLocks noGrp="1"/>
          </p:cNvSpPr>
          <p:nvPr>
            <p:ph type="title"/>
          </p:nvPr>
        </p:nvSpPr>
        <p:spPr>
          <a:xfrm>
            <a:off x="457200" y="274638"/>
            <a:ext cx="8229600" cy="706090"/>
          </a:xfrm>
        </p:spPr>
        <p:txBody>
          <a:bodyPr>
            <a:normAutofit fontScale="90000"/>
          </a:bodyPr>
          <a:lstStyle/>
          <a:p>
            <a:r>
              <a:rPr lang="en-GB" b="1" dirty="0"/>
              <a:t>Personal contact network</a:t>
            </a:r>
          </a:p>
        </p:txBody>
      </p:sp>
      <p:pic>
        <p:nvPicPr>
          <p:cNvPr id="6" name="Picture 5">
            <a:extLst>
              <a:ext uri="{FF2B5EF4-FFF2-40B4-BE49-F238E27FC236}">
                <a16:creationId xmlns:a16="http://schemas.microsoft.com/office/drawing/2014/main" id="{90F0DD7A-4BF7-9AF7-DCDF-3178B4563F52}"/>
              </a:ext>
            </a:extLst>
          </p:cNvPr>
          <p:cNvPicPr>
            <a:picLocks noChangeAspect="1"/>
          </p:cNvPicPr>
          <p:nvPr/>
        </p:nvPicPr>
        <p:blipFill>
          <a:blip r:embed="rId2"/>
          <a:stretch>
            <a:fillRect/>
          </a:stretch>
        </p:blipFill>
        <p:spPr>
          <a:xfrm>
            <a:off x="179477" y="1295290"/>
            <a:ext cx="8785046" cy="4267419"/>
          </a:xfrm>
          <a:prstGeom prst="rect">
            <a:avLst/>
          </a:prstGeom>
        </p:spPr>
      </p:pic>
    </p:spTree>
    <p:extLst>
      <p:ext uri="{BB962C8B-B14F-4D97-AF65-F5344CB8AC3E}">
        <p14:creationId xmlns:p14="http://schemas.microsoft.com/office/powerpoint/2010/main" val="3001585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10B6A-E7E9-09D5-581C-748FDCFACBBE}"/>
              </a:ext>
            </a:extLst>
          </p:cNvPr>
          <p:cNvSpPr>
            <a:spLocks noGrp="1"/>
          </p:cNvSpPr>
          <p:nvPr>
            <p:ph type="title"/>
          </p:nvPr>
        </p:nvSpPr>
        <p:spPr>
          <a:xfrm>
            <a:off x="478814" y="548680"/>
            <a:ext cx="8147248" cy="759119"/>
          </a:xfrm>
        </p:spPr>
        <p:txBody>
          <a:bodyPr>
            <a:noAutofit/>
          </a:bodyPr>
          <a:lstStyle/>
          <a:p>
            <a:r>
              <a:rPr lang="en-GB" sz="3600" b="1" dirty="0"/>
              <a:t>Types of Networking in Health and Social Care</a:t>
            </a:r>
          </a:p>
        </p:txBody>
      </p:sp>
      <p:sp>
        <p:nvSpPr>
          <p:cNvPr id="4" name="Content Placeholder 3">
            <a:extLst>
              <a:ext uri="{FF2B5EF4-FFF2-40B4-BE49-F238E27FC236}">
                <a16:creationId xmlns:a16="http://schemas.microsoft.com/office/drawing/2014/main" id="{E80129C2-8FAE-29E3-47E3-C133EECB71A3}"/>
              </a:ext>
            </a:extLst>
          </p:cNvPr>
          <p:cNvSpPr>
            <a:spLocks noGrp="1"/>
          </p:cNvSpPr>
          <p:nvPr>
            <p:ph idx="1"/>
          </p:nvPr>
        </p:nvSpPr>
        <p:spPr>
          <a:xfrm>
            <a:off x="457200" y="2348880"/>
            <a:ext cx="8229600" cy="2692896"/>
          </a:xfrm>
        </p:spPr>
        <p:txBody>
          <a:bodyPr>
            <a:normAutofit lnSpcReduction="10000"/>
          </a:bodyPr>
          <a:lstStyle/>
          <a:p>
            <a:r>
              <a:rPr lang="en-GB" dirty="0"/>
              <a:t>Discuss in pairs what are some types of networking in Health and Social Care?</a:t>
            </a:r>
          </a:p>
          <a:p>
            <a:endParaRPr lang="en-GB" dirty="0"/>
          </a:p>
          <a:p>
            <a:r>
              <a:rPr lang="en-GB" dirty="0"/>
              <a:t>You can write your answers to this week’s Forum on Moodle. </a:t>
            </a:r>
          </a:p>
        </p:txBody>
      </p:sp>
    </p:spTree>
    <p:extLst>
      <p:ext uri="{BB962C8B-B14F-4D97-AF65-F5344CB8AC3E}">
        <p14:creationId xmlns:p14="http://schemas.microsoft.com/office/powerpoint/2010/main" val="3872317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B2D4E-94E5-C391-F71E-F8C190A78B69}"/>
              </a:ext>
            </a:extLst>
          </p:cNvPr>
          <p:cNvSpPr>
            <a:spLocks noGrp="1"/>
          </p:cNvSpPr>
          <p:nvPr>
            <p:ph type="title"/>
          </p:nvPr>
        </p:nvSpPr>
        <p:spPr>
          <a:xfrm>
            <a:off x="457200" y="274638"/>
            <a:ext cx="8229600" cy="706090"/>
          </a:xfrm>
        </p:spPr>
        <p:txBody>
          <a:bodyPr anchor="ctr">
            <a:normAutofit fontScale="90000"/>
          </a:bodyPr>
          <a:lstStyle/>
          <a:p>
            <a:r>
              <a:rPr lang="en-GB" b="1" dirty="0"/>
              <a:t>Types of networking</a:t>
            </a:r>
          </a:p>
        </p:txBody>
      </p:sp>
      <p:pic>
        <p:nvPicPr>
          <p:cNvPr id="4" name="Content Placeholder 3">
            <a:extLst>
              <a:ext uri="{FF2B5EF4-FFF2-40B4-BE49-F238E27FC236}">
                <a16:creationId xmlns:a16="http://schemas.microsoft.com/office/drawing/2014/main" id="{E6A6CA4F-BBC7-109F-6134-A17FCA22BA8D}"/>
              </a:ext>
            </a:extLst>
          </p:cNvPr>
          <p:cNvPicPr>
            <a:picLocks noGrp="1" noChangeAspect="1"/>
          </p:cNvPicPr>
          <p:nvPr>
            <p:ph idx="1"/>
          </p:nvPr>
        </p:nvPicPr>
        <p:blipFill>
          <a:blip r:embed="rId2"/>
          <a:stretch>
            <a:fillRect/>
          </a:stretch>
        </p:blipFill>
        <p:spPr>
          <a:xfrm>
            <a:off x="1403648" y="1052736"/>
            <a:ext cx="6050917" cy="4535835"/>
          </a:xfrm>
          <a:prstGeom prst="rect">
            <a:avLst/>
          </a:prstGeom>
          <a:noFill/>
        </p:spPr>
      </p:pic>
    </p:spTree>
    <p:extLst>
      <p:ext uri="{BB962C8B-B14F-4D97-AF65-F5344CB8AC3E}">
        <p14:creationId xmlns:p14="http://schemas.microsoft.com/office/powerpoint/2010/main" val="1333541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11283-D40D-C6AB-5D73-2EB04E122092}"/>
              </a:ext>
            </a:extLst>
          </p:cNvPr>
          <p:cNvSpPr>
            <a:spLocks noGrp="1"/>
          </p:cNvSpPr>
          <p:nvPr>
            <p:ph type="title"/>
          </p:nvPr>
        </p:nvSpPr>
        <p:spPr/>
        <p:txBody>
          <a:bodyPr>
            <a:normAutofit fontScale="90000"/>
          </a:bodyPr>
          <a:lstStyle/>
          <a:p>
            <a:r>
              <a:rPr lang="en-GB" b="1" dirty="0"/>
              <a:t>Group work: Discuss the case study - 20mins</a:t>
            </a:r>
          </a:p>
        </p:txBody>
      </p:sp>
      <p:sp>
        <p:nvSpPr>
          <p:cNvPr id="3" name="Content Placeholder 2">
            <a:extLst>
              <a:ext uri="{FF2B5EF4-FFF2-40B4-BE49-F238E27FC236}">
                <a16:creationId xmlns:a16="http://schemas.microsoft.com/office/drawing/2014/main" id="{0C376100-15B2-88EA-AC84-62E842FBE64E}"/>
              </a:ext>
            </a:extLst>
          </p:cNvPr>
          <p:cNvSpPr>
            <a:spLocks noGrp="1"/>
          </p:cNvSpPr>
          <p:nvPr>
            <p:ph idx="1"/>
          </p:nvPr>
        </p:nvSpPr>
        <p:spPr>
          <a:xfrm>
            <a:off x="457200" y="1772816"/>
            <a:ext cx="8229600" cy="3917032"/>
          </a:xfrm>
        </p:spPr>
        <p:txBody>
          <a:bodyPr>
            <a:normAutofit fontScale="92500" lnSpcReduction="20000"/>
          </a:bodyPr>
          <a:lstStyle/>
          <a:p>
            <a:r>
              <a:rPr lang="en-GB" i="1" dirty="0">
                <a:solidFill>
                  <a:srgbClr val="0070C0"/>
                </a:solidFill>
              </a:rPr>
              <a:t>A family has moved from Syria, including five children with mom and dad. All children are under 6. They are immigrants and living in a 2-bedroom house. As they are new immigrants, they are facing many challenges. </a:t>
            </a:r>
          </a:p>
          <a:p>
            <a:endParaRPr lang="en-GB" dirty="0"/>
          </a:p>
          <a:p>
            <a:r>
              <a:rPr lang="en-GB" dirty="0"/>
              <a:t>You are a health and social care worker. What networking will you need to help the family to settle down in the country?</a:t>
            </a:r>
          </a:p>
        </p:txBody>
      </p:sp>
    </p:spTree>
    <p:extLst>
      <p:ext uri="{BB962C8B-B14F-4D97-AF65-F5344CB8AC3E}">
        <p14:creationId xmlns:p14="http://schemas.microsoft.com/office/powerpoint/2010/main" val="1972738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38418-A44F-FF0F-6E5E-2574E32191EB}"/>
              </a:ext>
            </a:extLst>
          </p:cNvPr>
          <p:cNvSpPr>
            <a:spLocks noGrp="1"/>
          </p:cNvSpPr>
          <p:nvPr>
            <p:ph type="title"/>
          </p:nvPr>
        </p:nvSpPr>
        <p:spPr>
          <a:xfrm>
            <a:off x="457200" y="274638"/>
            <a:ext cx="8229600" cy="850106"/>
          </a:xfrm>
        </p:spPr>
        <p:txBody>
          <a:bodyPr>
            <a:normAutofit/>
          </a:bodyPr>
          <a:lstStyle/>
          <a:p>
            <a:r>
              <a:rPr lang="en-GB" sz="4000" b="1" dirty="0"/>
              <a:t>Qualities of networking</a:t>
            </a:r>
          </a:p>
        </p:txBody>
      </p:sp>
      <p:sp>
        <p:nvSpPr>
          <p:cNvPr id="3" name="Content Placeholder 2">
            <a:extLst>
              <a:ext uri="{FF2B5EF4-FFF2-40B4-BE49-F238E27FC236}">
                <a16:creationId xmlns:a16="http://schemas.microsoft.com/office/drawing/2014/main" id="{966F5E82-08BE-6F15-0E98-768D5FC4CE6A}"/>
              </a:ext>
            </a:extLst>
          </p:cNvPr>
          <p:cNvSpPr>
            <a:spLocks noGrp="1"/>
          </p:cNvSpPr>
          <p:nvPr>
            <p:ph idx="1"/>
          </p:nvPr>
        </p:nvSpPr>
        <p:spPr>
          <a:xfrm>
            <a:off x="611560" y="1628800"/>
            <a:ext cx="8229600" cy="3917032"/>
          </a:xfrm>
        </p:spPr>
        <p:txBody>
          <a:bodyPr>
            <a:noAutofit/>
          </a:bodyPr>
          <a:lstStyle/>
          <a:p>
            <a:r>
              <a:rPr lang="en-GB" sz="2400" dirty="0"/>
              <a:t>A focus on genuine, long-term relationships</a:t>
            </a:r>
          </a:p>
          <a:p>
            <a:r>
              <a:rPr lang="en-GB" sz="2400" dirty="0"/>
              <a:t>Active listening</a:t>
            </a:r>
          </a:p>
          <a:p>
            <a:r>
              <a:rPr lang="en-GB" sz="2400" dirty="0"/>
              <a:t>The ability to frame things in a positive way</a:t>
            </a:r>
          </a:p>
          <a:p>
            <a:r>
              <a:rPr lang="en-GB" sz="2400" dirty="0"/>
              <a:t>The ability to focus on others’ needs before your own</a:t>
            </a:r>
          </a:p>
          <a:p>
            <a:r>
              <a:rPr lang="en-GB" sz="2400" dirty="0"/>
              <a:t>Confidence</a:t>
            </a:r>
          </a:p>
          <a:p>
            <a:r>
              <a:rPr lang="en-GB" sz="2400" dirty="0"/>
              <a:t>The ability to cope well with feedback and rejection</a:t>
            </a:r>
          </a:p>
          <a:p>
            <a:r>
              <a:rPr lang="en-GB" sz="2400" dirty="0"/>
              <a:t>Good networks are open where new information's are heard.</a:t>
            </a:r>
          </a:p>
          <a:p>
            <a:pPr marL="0" indent="0" algn="r">
              <a:buNone/>
            </a:pPr>
            <a:r>
              <a:rPr lang="en-GB" sz="2400" dirty="0"/>
              <a:t>			</a:t>
            </a:r>
            <a:r>
              <a:rPr lang="en-GB" sz="1800" dirty="0"/>
              <a:t>(Griffiths, </a:t>
            </a:r>
            <a:r>
              <a:rPr lang="en-GB" sz="1800" dirty="0" err="1"/>
              <a:t>Kuss</a:t>
            </a:r>
            <a:r>
              <a:rPr lang="en-GB" sz="1800" dirty="0"/>
              <a:t>, and </a:t>
            </a:r>
            <a:r>
              <a:rPr lang="en-GB" sz="1800" dirty="0" err="1"/>
              <a:t>Demetrovics</a:t>
            </a:r>
            <a:r>
              <a:rPr lang="en-GB" sz="1800" dirty="0"/>
              <a:t>, 2014)</a:t>
            </a:r>
          </a:p>
        </p:txBody>
      </p:sp>
    </p:spTree>
    <p:extLst>
      <p:ext uri="{BB962C8B-B14F-4D97-AF65-F5344CB8AC3E}">
        <p14:creationId xmlns:p14="http://schemas.microsoft.com/office/powerpoint/2010/main" val="1483371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00024-2C7B-6597-1B25-3FF7E9F7BCB4}"/>
              </a:ext>
            </a:extLst>
          </p:cNvPr>
          <p:cNvSpPr>
            <a:spLocks noGrp="1"/>
          </p:cNvSpPr>
          <p:nvPr>
            <p:ph type="title"/>
          </p:nvPr>
        </p:nvSpPr>
        <p:spPr/>
        <p:txBody>
          <a:bodyPr/>
          <a:lstStyle/>
          <a:p>
            <a:r>
              <a:rPr lang="en-GB" sz="4400" b="1" dirty="0"/>
              <a:t>Qualities of networking</a:t>
            </a:r>
            <a:endParaRPr lang="en-GB" dirty="0"/>
          </a:p>
        </p:txBody>
      </p:sp>
      <p:pic>
        <p:nvPicPr>
          <p:cNvPr id="6" name="Picture 5">
            <a:extLst>
              <a:ext uri="{FF2B5EF4-FFF2-40B4-BE49-F238E27FC236}">
                <a16:creationId xmlns:a16="http://schemas.microsoft.com/office/drawing/2014/main" id="{D108D2FF-02BA-7017-AE78-6CD2AF1A6F1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539146" y="2060848"/>
            <a:ext cx="8065707" cy="3322608"/>
          </a:xfrm>
          <a:prstGeom prst="rect">
            <a:avLst/>
          </a:prstGeom>
        </p:spPr>
      </p:pic>
    </p:spTree>
    <p:extLst>
      <p:ext uri="{BB962C8B-B14F-4D97-AF65-F5344CB8AC3E}">
        <p14:creationId xmlns:p14="http://schemas.microsoft.com/office/powerpoint/2010/main" val="241621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EFD95-4077-1F95-109B-94AA295B640E}"/>
              </a:ext>
            </a:extLst>
          </p:cNvPr>
          <p:cNvSpPr>
            <a:spLocks noGrp="1"/>
          </p:cNvSpPr>
          <p:nvPr>
            <p:ph type="title"/>
          </p:nvPr>
        </p:nvSpPr>
        <p:spPr/>
        <p:txBody>
          <a:bodyPr>
            <a:normAutofit/>
          </a:bodyPr>
          <a:lstStyle/>
          <a:p>
            <a:r>
              <a:rPr lang="en-GB" sz="4000" b="1" dirty="0"/>
              <a:t>What does stakeholder mean?</a:t>
            </a:r>
          </a:p>
        </p:txBody>
      </p:sp>
      <p:sp>
        <p:nvSpPr>
          <p:cNvPr id="3" name="Content Placeholder 2">
            <a:extLst>
              <a:ext uri="{FF2B5EF4-FFF2-40B4-BE49-F238E27FC236}">
                <a16:creationId xmlns:a16="http://schemas.microsoft.com/office/drawing/2014/main" id="{D2254693-2F9C-2C52-8848-6B832AF7631B}"/>
              </a:ext>
            </a:extLst>
          </p:cNvPr>
          <p:cNvSpPr>
            <a:spLocks noGrp="1"/>
          </p:cNvSpPr>
          <p:nvPr>
            <p:ph idx="1"/>
          </p:nvPr>
        </p:nvSpPr>
        <p:spPr>
          <a:xfrm>
            <a:off x="899592" y="2060847"/>
            <a:ext cx="7344816" cy="3456385"/>
          </a:xfrm>
        </p:spPr>
        <p:txBody>
          <a:bodyPr>
            <a:normAutofit/>
          </a:bodyPr>
          <a:lstStyle/>
          <a:p>
            <a:pPr marL="0" indent="0">
              <a:buNone/>
            </a:pPr>
            <a:r>
              <a:rPr lang="en-GB" sz="2800" i="0" dirty="0">
                <a:solidFill>
                  <a:srgbClr val="111111"/>
                </a:solidFill>
                <a:effectLst/>
              </a:rPr>
              <a:t>A stakeholder is a party that has an interest in a company [or organisation or service], and can either affect or be affected by the business [or organisation or service]. </a:t>
            </a:r>
          </a:p>
          <a:p>
            <a:pPr marL="0" indent="0">
              <a:buNone/>
            </a:pPr>
            <a:endParaRPr lang="en-GB" sz="2800" dirty="0">
              <a:solidFill>
                <a:srgbClr val="111111"/>
              </a:solidFill>
            </a:endParaRPr>
          </a:p>
          <a:p>
            <a:pPr marL="0" indent="0">
              <a:buNone/>
            </a:pPr>
            <a:endParaRPr lang="en-GB" sz="2800" dirty="0">
              <a:solidFill>
                <a:srgbClr val="111111"/>
              </a:solidFill>
            </a:endParaRPr>
          </a:p>
          <a:p>
            <a:pPr marL="0" indent="0" algn="r">
              <a:buNone/>
            </a:pPr>
            <a:r>
              <a:rPr lang="en-GB" sz="2800" b="0" i="0" dirty="0">
                <a:solidFill>
                  <a:srgbClr val="222222"/>
                </a:solidFill>
                <a:effectLst/>
              </a:rPr>
              <a:t>	</a:t>
            </a:r>
            <a:r>
              <a:rPr lang="en-GB" sz="1800" b="0" i="0" dirty="0">
                <a:solidFill>
                  <a:srgbClr val="222222"/>
                </a:solidFill>
                <a:effectLst/>
              </a:rPr>
              <a:t>(Adapted from McGrath and Whitty, 2017)</a:t>
            </a:r>
            <a:endParaRPr lang="en-GB" sz="1800" dirty="0"/>
          </a:p>
        </p:txBody>
      </p:sp>
    </p:spTree>
    <p:extLst>
      <p:ext uri="{BB962C8B-B14F-4D97-AF65-F5344CB8AC3E}">
        <p14:creationId xmlns:p14="http://schemas.microsoft.com/office/powerpoint/2010/main" val="3859599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05DB0-1E7A-A10D-D759-3C46A85BD284}"/>
              </a:ext>
            </a:extLst>
          </p:cNvPr>
          <p:cNvSpPr>
            <a:spLocks noGrp="1"/>
          </p:cNvSpPr>
          <p:nvPr>
            <p:ph type="title"/>
          </p:nvPr>
        </p:nvSpPr>
        <p:spPr>
          <a:xfrm>
            <a:off x="457200" y="274638"/>
            <a:ext cx="8229600" cy="418058"/>
          </a:xfrm>
        </p:spPr>
        <p:txBody>
          <a:bodyPr>
            <a:normAutofit fontScale="90000"/>
          </a:bodyPr>
          <a:lstStyle/>
          <a:p>
            <a:r>
              <a:rPr lang="en-GB" b="1" dirty="0"/>
              <a:t>What is stakeholder analysis?</a:t>
            </a:r>
          </a:p>
        </p:txBody>
      </p:sp>
      <p:pic>
        <p:nvPicPr>
          <p:cNvPr id="6" name="Picture 5">
            <a:extLst>
              <a:ext uri="{FF2B5EF4-FFF2-40B4-BE49-F238E27FC236}">
                <a16:creationId xmlns:a16="http://schemas.microsoft.com/office/drawing/2014/main" id="{157079EB-709F-AA7C-1028-DB9C19D512D1}"/>
              </a:ext>
            </a:extLst>
          </p:cNvPr>
          <p:cNvPicPr>
            <a:picLocks noChangeAspect="1"/>
          </p:cNvPicPr>
          <p:nvPr/>
        </p:nvPicPr>
        <p:blipFill>
          <a:blip r:embed="rId2"/>
          <a:stretch>
            <a:fillRect/>
          </a:stretch>
        </p:blipFill>
        <p:spPr>
          <a:xfrm>
            <a:off x="730515" y="1412776"/>
            <a:ext cx="7682969" cy="4228861"/>
          </a:xfrm>
          <a:prstGeom prst="rect">
            <a:avLst/>
          </a:prstGeom>
        </p:spPr>
      </p:pic>
    </p:spTree>
    <p:extLst>
      <p:ext uri="{BB962C8B-B14F-4D97-AF65-F5344CB8AC3E}">
        <p14:creationId xmlns:p14="http://schemas.microsoft.com/office/powerpoint/2010/main" val="30666829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6695D-BB61-0023-A0EE-7BAB5D7DFB33}"/>
              </a:ext>
            </a:extLst>
          </p:cNvPr>
          <p:cNvSpPr>
            <a:spLocks noGrp="1"/>
          </p:cNvSpPr>
          <p:nvPr>
            <p:ph type="title"/>
          </p:nvPr>
        </p:nvSpPr>
        <p:spPr>
          <a:xfrm>
            <a:off x="147892" y="116632"/>
            <a:ext cx="8651304" cy="692696"/>
          </a:xfrm>
        </p:spPr>
        <p:txBody>
          <a:bodyPr>
            <a:normAutofit fontScale="90000"/>
          </a:bodyPr>
          <a:lstStyle/>
          <a:p>
            <a:r>
              <a:rPr lang="en-GB" b="1" dirty="0"/>
              <a:t>Identifying stakeholders - Example</a:t>
            </a:r>
          </a:p>
        </p:txBody>
      </p:sp>
      <p:pic>
        <p:nvPicPr>
          <p:cNvPr id="6" name="Picture 5">
            <a:extLst>
              <a:ext uri="{FF2B5EF4-FFF2-40B4-BE49-F238E27FC236}">
                <a16:creationId xmlns:a16="http://schemas.microsoft.com/office/drawing/2014/main" id="{7F641626-103C-4C7C-C0F9-D14E416D86AE}"/>
              </a:ext>
            </a:extLst>
          </p:cNvPr>
          <p:cNvPicPr>
            <a:picLocks noChangeAspect="1"/>
          </p:cNvPicPr>
          <p:nvPr/>
        </p:nvPicPr>
        <p:blipFill>
          <a:blip r:embed="rId2"/>
          <a:stretch>
            <a:fillRect/>
          </a:stretch>
        </p:blipFill>
        <p:spPr>
          <a:xfrm>
            <a:off x="350386" y="1258075"/>
            <a:ext cx="8443227" cy="4341849"/>
          </a:xfrm>
          <a:prstGeom prst="rect">
            <a:avLst/>
          </a:prstGeom>
        </p:spPr>
      </p:pic>
    </p:spTree>
    <p:extLst>
      <p:ext uri="{BB962C8B-B14F-4D97-AF65-F5344CB8AC3E}">
        <p14:creationId xmlns:p14="http://schemas.microsoft.com/office/powerpoint/2010/main" val="31833632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85E72-45A7-9FB4-5DA0-03B5EADD0F2C}"/>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dirty="0"/>
              <a:t>Group work: Scenario - 15 mins </a:t>
            </a:r>
          </a:p>
        </p:txBody>
      </p:sp>
      <p:sp>
        <p:nvSpPr>
          <p:cNvPr id="3" name="Content Placeholder 2">
            <a:extLst>
              <a:ext uri="{FF2B5EF4-FFF2-40B4-BE49-F238E27FC236}">
                <a16:creationId xmlns:a16="http://schemas.microsoft.com/office/drawing/2014/main" id="{CDE0DC06-B09E-0671-71A5-ED082D97F681}"/>
              </a:ext>
            </a:extLst>
          </p:cNvPr>
          <p:cNvSpPr>
            <a:spLocks noGrp="1"/>
          </p:cNvSpPr>
          <p:nvPr>
            <p:ph sz="half" idx="1"/>
          </p:nvPr>
        </p:nvSpPr>
        <p:spPr>
          <a:xfrm>
            <a:off x="323528" y="1556792"/>
            <a:ext cx="5904656" cy="3989040"/>
          </a:xfrm>
        </p:spPr>
        <p:txBody>
          <a:bodyPr>
            <a:normAutofit fontScale="92500" lnSpcReduction="10000"/>
          </a:bodyPr>
          <a:lstStyle/>
          <a:p>
            <a:pPr>
              <a:lnSpc>
                <a:spcPct val="90000"/>
              </a:lnSpc>
            </a:pPr>
            <a:r>
              <a:rPr lang="en-GB" sz="2200" i="1" dirty="0">
                <a:solidFill>
                  <a:srgbClr val="0070C0"/>
                </a:solidFill>
              </a:rPr>
              <a:t>Imagine that you are working with </a:t>
            </a:r>
            <a:r>
              <a:rPr lang="en-GB" sz="2200" i="1" dirty="0" err="1">
                <a:solidFill>
                  <a:srgbClr val="0070C0"/>
                </a:solidFill>
              </a:rPr>
              <a:t>AgeUK</a:t>
            </a:r>
            <a:r>
              <a:rPr lang="en-GB" sz="2200" i="1" dirty="0">
                <a:solidFill>
                  <a:srgbClr val="0070C0"/>
                </a:solidFill>
              </a:rPr>
              <a:t>, a charity for older people. You have to start an awareness programme on healthy and active ageing in your community. </a:t>
            </a:r>
          </a:p>
          <a:p>
            <a:pPr>
              <a:lnSpc>
                <a:spcPct val="90000"/>
              </a:lnSpc>
            </a:pPr>
            <a:endParaRPr lang="en-GB" sz="2200" dirty="0"/>
          </a:p>
          <a:p>
            <a:pPr>
              <a:lnSpc>
                <a:spcPct val="90000"/>
              </a:lnSpc>
            </a:pPr>
            <a:r>
              <a:rPr lang="en-GB" sz="2200" dirty="0"/>
              <a:t>Remember, this is the first time you organise such a programme in the community. </a:t>
            </a:r>
          </a:p>
          <a:p>
            <a:pPr>
              <a:lnSpc>
                <a:spcPct val="90000"/>
              </a:lnSpc>
            </a:pPr>
            <a:endParaRPr lang="en-GB" sz="2200" dirty="0"/>
          </a:p>
          <a:p>
            <a:pPr>
              <a:lnSpc>
                <a:spcPct val="90000"/>
              </a:lnSpc>
            </a:pPr>
            <a:r>
              <a:rPr lang="en-GB" sz="2200" dirty="0"/>
              <a:t>Find out the stakeholders who will be required to support this programme.</a:t>
            </a:r>
          </a:p>
          <a:p>
            <a:pPr>
              <a:lnSpc>
                <a:spcPct val="90000"/>
              </a:lnSpc>
            </a:pPr>
            <a:endParaRPr lang="en-GB" sz="2200" dirty="0"/>
          </a:p>
          <a:p>
            <a:pPr>
              <a:lnSpc>
                <a:spcPct val="90000"/>
              </a:lnSpc>
            </a:pPr>
            <a:r>
              <a:rPr lang="en-GB" sz="2200" dirty="0"/>
              <a:t>Post your answers to this week’s Forum on Moodle. </a:t>
            </a:r>
          </a:p>
        </p:txBody>
      </p:sp>
      <p:pic>
        <p:nvPicPr>
          <p:cNvPr id="6" name="Picture 5">
            <a:extLst>
              <a:ext uri="{FF2B5EF4-FFF2-40B4-BE49-F238E27FC236}">
                <a16:creationId xmlns:a16="http://schemas.microsoft.com/office/drawing/2014/main" id="{0BEB8D19-7BFA-A510-7E21-A2666C23961D}"/>
              </a:ext>
            </a:extLst>
          </p:cNvPr>
          <p:cNvPicPr>
            <a:picLocks noChangeAspect="1"/>
          </p:cNvPicPr>
          <p:nvPr/>
        </p:nvPicPr>
        <p:blipFill>
          <a:blip r:embed="rId2"/>
          <a:stretch>
            <a:fillRect/>
          </a:stretch>
        </p:blipFill>
        <p:spPr>
          <a:xfrm>
            <a:off x="6516216" y="1556792"/>
            <a:ext cx="2268252" cy="1224136"/>
          </a:xfrm>
          <a:prstGeom prst="rect">
            <a:avLst/>
          </a:prstGeom>
        </p:spPr>
      </p:pic>
    </p:spTree>
    <p:extLst>
      <p:ext uri="{BB962C8B-B14F-4D97-AF65-F5344CB8AC3E}">
        <p14:creationId xmlns:p14="http://schemas.microsoft.com/office/powerpoint/2010/main" val="22523531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4F6A7-7734-B025-C545-EE841CBEDD52}"/>
              </a:ext>
            </a:extLst>
          </p:cNvPr>
          <p:cNvSpPr>
            <a:spLocks noGrp="1"/>
          </p:cNvSpPr>
          <p:nvPr>
            <p:ph type="title"/>
          </p:nvPr>
        </p:nvSpPr>
        <p:spPr>
          <a:xfrm>
            <a:off x="457200" y="92075"/>
            <a:ext cx="8229600" cy="1143000"/>
          </a:xfrm>
        </p:spPr>
        <p:txBody>
          <a:bodyPr/>
          <a:lstStyle/>
          <a:p>
            <a:r>
              <a:rPr lang="en-GB" b="1" dirty="0"/>
              <a:t>How to prioritise Stakeholders</a:t>
            </a:r>
          </a:p>
        </p:txBody>
      </p:sp>
      <p:sp>
        <p:nvSpPr>
          <p:cNvPr id="3" name="Content Placeholder 2">
            <a:extLst>
              <a:ext uri="{FF2B5EF4-FFF2-40B4-BE49-F238E27FC236}">
                <a16:creationId xmlns:a16="http://schemas.microsoft.com/office/drawing/2014/main" id="{27000617-7FD5-92DF-730A-993E270366C6}"/>
              </a:ext>
            </a:extLst>
          </p:cNvPr>
          <p:cNvSpPr>
            <a:spLocks noGrp="1"/>
          </p:cNvSpPr>
          <p:nvPr>
            <p:ph idx="1"/>
          </p:nvPr>
        </p:nvSpPr>
        <p:spPr>
          <a:xfrm>
            <a:off x="457200" y="1417638"/>
            <a:ext cx="8075240" cy="2980927"/>
          </a:xfrm>
        </p:spPr>
        <p:txBody>
          <a:bodyPr>
            <a:noAutofit/>
          </a:bodyPr>
          <a:lstStyle/>
          <a:p>
            <a:r>
              <a:rPr lang="en-GB" sz="2400" dirty="0"/>
              <a:t>Identify internal and external stakeholders who are affected by or affect your project.</a:t>
            </a:r>
          </a:p>
          <a:p>
            <a:r>
              <a:rPr lang="en-GB" sz="2400" dirty="0"/>
              <a:t>Analyse their level of, interest, and power.</a:t>
            </a:r>
          </a:p>
          <a:p>
            <a:r>
              <a:rPr lang="en-GB" sz="2400" dirty="0"/>
              <a:t>Establish clear and open communication with stakeholders</a:t>
            </a:r>
          </a:p>
          <a:p>
            <a:r>
              <a:rPr lang="en-GB" sz="2400" dirty="0"/>
              <a:t>Understand their perspectives and needs and turn them into requirements</a:t>
            </a:r>
          </a:p>
          <a:p>
            <a:r>
              <a:rPr lang="en-GB" sz="2400" dirty="0"/>
              <a:t>Set expectations and practice transparency and equality</a:t>
            </a:r>
          </a:p>
          <a:p>
            <a:r>
              <a:rPr lang="en-GB" sz="2400" dirty="0"/>
              <a:t>Follow up and manage any conflicts or disagreements.</a:t>
            </a:r>
          </a:p>
        </p:txBody>
      </p:sp>
      <p:sp>
        <p:nvSpPr>
          <p:cNvPr id="7" name="TextBox 6">
            <a:extLst>
              <a:ext uri="{FF2B5EF4-FFF2-40B4-BE49-F238E27FC236}">
                <a16:creationId xmlns:a16="http://schemas.microsoft.com/office/drawing/2014/main" id="{6CEB6F7C-1ECD-482D-8351-B0E85E50167F}"/>
              </a:ext>
            </a:extLst>
          </p:cNvPr>
          <p:cNvSpPr txBox="1"/>
          <p:nvPr/>
        </p:nvSpPr>
        <p:spPr>
          <a:xfrm>
            <a:off x="7092280" y="5301208"/>
            <a:ext cx="1919469" cy="338554"/>
          </a:xfrm>
          <a:prstGeom prst="rect">
            <a:avLst/>
          </a:prstGeom>
          <a:noFill/>
        </p:spPr>
        <p:txBody>
          <a:bodyPr wrap="square">
            <a:spAutoFit/>
          </a:bodyPr>
          <a:lstStyle/>
          <a:p>
            <a:r>
              <a:rPr lang="en-GB" sz="1600" dirty="0"/>
              <a:t>(Rawlins, 2006). </a:t>
            </a:r>
          </a:p>
        </p:txBody>
      </p:sp>
    </p:spTree>
    <p:extLst>
      <p:ext uri="{BB962C8B-B14F-4D97-AF65-F5344CB8AC3E}">
        <p14:creationId xmlns:p14="http://schemas.microsoft.com/office/powerpoint/2010/main" val="6378592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5B67E-3767-4ADF-AB68-521BD5067309}"/>
              </a:ext>
            </a:extLst>
          </p:cNvPr>
          <p:cNvSpPr>
            <a:spLocks noGrp="1"/>
          </p:cNvSpPr>
          <p:nvPr>
            <p:ph type="title"/>
          </p:nvPr>
        </p:nvSpPr>
        <p:spPr>
          <a:xfrm>
            <a:off x="457200" y="0"/>
            <a:ext cx="8229600" cy="1143000"/>
          </a:xfrm>
        </p:spPr>
        <p:txBody>
          <a:bodyPr/>
          <a:lstStyle/>
          <a:p>
            <a:r>
              <a:rPr lang="en-GB" sz="3600" b="1" dirty="0"/>
              <a:t>How to prioritise stakeholders?</a:t>
            </a:r>
            <a:endParaRPr lang="en-GB" dirty="0"/>
          </a:p>
        </p:txBody>
      </p:sp>
      <p:sp>
        <p:nvSpPr>
          <p:cNvPr id="3" name="Content Placeholder 2">
            <a:extLst>
              <a:ext uri="{FF2B5EF4-FFF2-40B4-BE49-F238E27FC236}">
                <a16:creationId xmlns:a16="http://schemas.microsoft.com/office/drawing/2014/main" id="{47A19ABB-425E-FC9B-1E0F-77E6AFECBE56}"/>
              </a:ext>
            </a:extLst>
          </p:cNvPr>
          <p:cNvSpPr>
            <a:spLocks noGrp="1"/>
          </p:cNvSpPr>
          <p:nvPr>
            <p:ph idx="1"/>
          </p:nvPr>
        </p:nvSpPr>
        <p:spPr>
          <a:xfrm>
            <a:off x="4446882" y="1470484"/>
            <a:ext cx="4517606" cy="3917032"/>
          </a:xfrm>
        </p:spPr>
        <p:txBody>
          <a:bodyPr>
            <a:noAutofit/>
          </a:bodyPr>
          <a:lstStyle/>
          <a:p>
            <a:pPr algn="l">
              <a:buFont typeface="+mj-lt"/>
              <a:buAutoNum type="arabicPeriod"/>
            </a:pPr>
            <a:r>
              <a:rPr lang="en-GB" sz="1500" b="1" i="0" dirty="0">
                <a:effectLst/>
              </a:rPr>
              <a:t>High power, high interest: </a:t>
            </a:r>
            <a:r>
              <a:rPr lang="en-GB" sz="1500" b="0" i="0" dirty="0">
                <a:effectLst/>
              </a:rPr>
              <a:t>These are your most important stakeholders, and you should prioritize keeping them happy with your project’s progress.</a:t>
            </a:r>
          </a:p>
          <a:p>
            <a:pPr algn="l">
              <a:buFont typeface="+mj-lt"/>
              <a:buAutoNum type="arabicPeriod"/>
            </a:pPr>
            <a:r>
              <a:rPr lang="en-GB" sz="1500" b="1" i="0" dirty="0">
                <a:effectLst/>
              </a:rPr>
              <a:t>High power, low interest: </a:t>
            </a:r>
            <a:r>
              <a:rPr lang="en-GB" sz="1500" b="0" i="0" dirty="0">
                <a:effectLst/>
              </a:rPr>
              <a:t>Because of their influence in the company, you should work to keep these people satisfied. But because they haven’t shown a deep interest in your project, you could turn them off if you over-communicate with them.</a:t>
            </a:r>
          </a:p>
          <a:p>
            <a:pPr algn="l">
              <a:buFont typeface="+mj-lt"/>
              <a:buAutoNum type="arabicPeriod"/>
            </a:pPr>
            <a:r>
              <a:rPr lang="en-GB" sz="1500" b="1" i="0" dirty="0">
                <a:effectLst/>
              </a:rPr>
              <a:t>Low power, high interest: </a:t>
            </a:r>
            <a:r>
              <a:rPr lang="en-GB" sz="1500" b="0" i="0" dirty="0">
                <a:effectLst/>
              </a:rPr>
              <a:t>You’ll want to keep these people informed and check in with them regularly to make sure they are not experiencing problems on the project.</a:t>
            </a:r>
          </a:p>
          <a:p>
            <a:pPr algn="l">
              <a:buFont typeface="+mj-lt"/>
              <a:buAutoNum type="arabicPeriod"/>
            </a:pPr>
            <a:r>
              <a:rPr lang="en-GB" sz="1500" b="1" i="0" dirty="0">
                <a:effectLst/>
              </a:rPr>
              <a:t>Low power, low interest: </a:t>
            </a:r>
            <a:r>
              <a:rPr lang="en-GB" sz="1500" b="0" i="0" dirty="0">
                <a:effectLst/>
              </a:rPr>
              <a:t>Just keep these people informed periodically, but don’t overdo it.</a:t>
            </a:r>
          </a:p>
          <a:p>
            <a:endParaRPr lang="en-GB" sz="1500" dirty="0"/>
          </a:p>
        </p:txBody>
      </p:sp>
      <p:pic>
        <p:nvPicPr>
          <p:cNvPr id="4" name="Picture 3">
            <a:extLst>
              <a:ext uri="{FF2B5EF4-FFF2-40B4-BE49-F238E27FC236}">
                <a16:creationId xmlns:a16="http://schemas.microsoft.com/office/drawing/2014/main" id="{65C8DA97-7F29-3299-1373-8D134E67A531}"/>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4700"/>
                    </a14:imgEffect>
                  </a14:imgLayer>
                </a14:imgProps>
              </a:ext>
            </a:extLst>
          </a:blip>
          <a:stretch>
            <a:fillRect/>
          </a:stretch>
        </p:blipFill>
        <p:spPr>
          <a:xfrm>
            <a:off x="107504" y="1449549"/>
            <a:ext cx="4284034" cy="3917032"/>
          </a:xfrm>
          <a:prstGeom prst="rect">
            <a:avLst/>
          </a:prstGeom>
          <a:ln>
            <a:solidFill>
              <a:schemeClr val="tx1"/>
            </a:solidFill>
          </a:ln>
        </p:spPr>
      </p:pic>
    </p:spTree>
    <p:extLst>
      <p:ext uri="{BB962C8B-B14F-4D97-AF65-F5344CB8AC3E}">
        <p14:creationId xmlns:p14="http://schemas.microsoft.com/office/powerpoint/2010/main" val="36062382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74EBA-04D0-72EE-AC80-9798B536D851}"/>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600" b="1" dirty="0"/>
              <a:t>Groups task: Prioritising stakeholders - 10 mins</a:t>
            </a:r>
          </a:p>
        </p:txBody>
      </p:sp>
      <p:sp>
        <p:nvSpPr>
          <p:cNvPr id="3" name="Content Placeholder 2">
            <a:extLst>
              <a:ext uri="{FF2B5EF4-FFF2-40B4-BE49-F238E27FC236}">
                <a16:creationId xmlns:a16="http://schemas.microsoft.com/office/drawing/2014/main" id="{510452A7-5301-08FA-D48C-CB255E6941F3}"/>
              </a:ext>
            </a:extLst>
          </p:cNvPr>
          <p:cNvSpPr>
            <a:spLocks noGrp="1"/>
          </p:cNvSpPr>
          <p:nvPr>
            <p:ph sz="half" idx="1"/>
          </p:nvPr>
        </p:nvSpPr>
        <p:spPr>
          <a:xfrm>
            <a:off x="463286" y="1785374"/>
            <a:ext cx="4038600" cy="3989040"/>
          </a:xfrm>
        </p:spPr>
        <p:txBody>
          <a:bodyPr>
            <a:normAutofit fontScale="92500" lnSpcReduction="10000"/>
          </a:bodyPr>
          <a:lstStyle/>
          <a:p>
            <a:r>
              <a:rPr lang="en-GB" dirty="0"/>
              <a:t>From your previous scenario for </a:t>
            </a:r>
            <a:r>
              <a:rPr lang="en-GB" dirty="0" err="1"/>
              <a:t>AgeUK</a:t>
            </a:r>
            <a:r>
              <a:rPr lang="en-GB" dirty="0"/>
              <a:t>, prioritise the stakeholders that you found for your programme, using the Power-Interest Grid.</a:t>
            </a:r>
          </a:p>
          <a:p>
            <a:r>
              <a:rPr lang="en-GB" dirty="0"/>
              <a:t>Who are the top stakeholders for your programme?</a:t>
            </a:r>
          </a:p>
        </p:txBody>
      </p:sp>
      <p:pic>
        <p:nvPicPr>
          <p:cNvPr id="6" name="Picture 5">
            <a:extLst>
              <a:ext uri="{FF2B5EF4-FFF2-40B4-BE49-F238E27FC236}">
                <a16:creationId xmlns:a16="http://schemas.microsoft.com/office/drawing/2014/main" id="{CE19CDD8-6453-20EF-1EFF-8884EAC5FC88}"/>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4700"/>
                    </a14:imgEffect>
                  </a14:imgLayer>
                </a14:imgProps>
              </a:ext>
            </a:extLst>
          </a:blip>
          <a:stretch>
            <a:fillRect/>
          </a:stretch>
        </p:blipFill>
        <p:spPr>
          <a:xfrm>
            <a:off x="4932040" y="1781844"/>
            <a:ext cx="4035902" cy="3688400"/>
          </a:xfrm>
          <a:prstGeom prst="rect">
            <a:avLst/>
          </a:prstGeom>
          <a:ln>
            <a:solidFill>
              <a:schemeClr val="tx1"/>
            </a:solidFill>
          </a:ln>
        </p:spPr>
      </p:pic>
    </p:spTree>
    <p:extLst>
      <p:ext uri="{BB962C8B-B14F-4D97-AF65-F5344CB8AC3E}">
        <p14:creationId xmlns:p14="http://schemas.microsoft.com/office/powerpoint/2010/main" val="25720260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B5C-F3E5-E4A8-B94C-156054A83B5A}"/>
              </a:ext>
            </a:extLst>
          </p:cNvPr>
          <p:cNvSpPr>
            <a:spLocks noGrp="1"/>
          </p:cNvSpPr>
          <p:nvPr>
            <p:ph type="title"/>
          </p:nvPr>
        </p:nvSpPr>
        <p:spPr/>
        <p:txBody>
          <a:bodyPr>
            <a:noAutofit/>
          </a:bodyPr>
          <a:lstStyle/>
          <a:p>
            <a:r>
              <a:rPr lang="en-GB" sz="3600" b="1" dirty="0"/>
              <a:t>Finding funding</a:t>
            </a:r>
          </a:p>
        </p:txBody>
      </p:sp>
      <p:pic>
        <p:nvPicPr>
          <p:cNvPr id="6" name="Picture 5">
            <a:extLst>
              <a:ext uri="{FF2B5EF4-FFF2-40B4-BE49-F238E27FC236}">
                <a16:creationId xmlns:a16="http://schemas.microsoft.com/office/drawing/2014/main" id="{8896475E-94FB-B647-1BD3-FE93B5BB0A8B}"/>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1188426" y="1916832"/>
            <a:ext cx="6767147" cy="3700593"/>
          </a:xfrm>
          <a:prstGeom prst="rect">
            <a:avLst/>
          </a:prstGeom>
        </p:spPr>
      </p:pic>
    </p:spTree>
    <p:extLst>
      <p:ext uri="{BB962C8B-B14F-4D97-AF65-F5344CB8AC3E}">
        <p14:creationId xmlns:p14="http://schemas.microsoft.com/office/powerpoint/2010/main" val="19746475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C76C7-E20A-EE30-C98F-A887085A4E93}"/>
              </a:ext>
            </a:extLst>
          </p:cNvPr>
          <p:cNvSpPr>
            <a:spLocks noGrp="1"/>
          </p:cNvSpPr>
          <p:nvPr>
            <p:ph type="title"/>
          </p:nvPr>
        </p:nvSpPr>
        <p:spPr>
          <a:xfrm>
            <a:off x="457200" y="274638"/>
            <a:ext cx="8229600" cy="490066"/>
          </a:xfrm>
        </p:spPr>
        <p:txBody>
          <a:bodyPr>
            <a:normAutofit fontScale="90000"/>
          </a:bodyPr>
          <a:lstStyle/>
          <a:p>
            <a:r>
              <a:rPr lang="en-GB" b="1" dirty="0"/>
              <a:t>Funding Bodies</a:t>
            </a:r>
          </a:p>
        </p:txBody>
      </p:sp>
      <p:pic>
        <p:nvPicPr>
          <p:cNvPr id="6" name="Picture 5">
            <a:extLst>
              <a:ext uri="{FF2B5EF4-FFF2-40B4-BE49-F238E27FC236}">
                <a16:creationId xmlns:a16="http://schemas.microsoft.com/office/drawing/2014/main" id="{45B5D2FA-1542-6CCD-2CD5-4B00EBE548C6}"/>
              </a:ext>
            </a:extLst>
          </p:cNvPr>
          <p:cNvPicPr>
            <a:picLocks noChangeAspect="1"/>
          </p:cNvPicPr>
          <p:nvPr/>
        </p:nvPicPr>
        <p:blipFill>
          <a:blip r:embed="rId2"/>
          <a:stretch>
            <a:fillRect/>
          </a:stretch>
        </p:blipFill>
        <p:spPr>
          <a:xfrm>
            <a:off x="539552" y="1052736"/>
            <a:ext cx="5619156" cy="4535861"/>
          </a:xfrm>
          <a:prstGeom prst="rect">
            <a:avLst/>
          </a:prstGeom>
        </p:spPr>
      </p:pic>
      <p:sp>
        <p:nvSpPr>
          <p:cNvPr id="7" name="TextBox 6">
            <a:extLst>
              <a:ext uri="{FF2B5EF4-FFF2-40B4-BE49-F238E27FC236}">
                <a16:creationId xmlns:a16="http://schemas.microsoft.com/office/drawing/2014/main" id="{00299279-1C76-1413-A8C7-5D7A91168783}"/>
              </a:ext>
            </a:extLst>
          </p:cNvPr>
          <p:cNvSpPr txBox="1"/>
          <p:nvPr/>
        </p:nvSpPr>
        <p:spPr>
          <a:xfrm>
            <a:off x="5557811" y="4459996"/>
            <a:ext cx="3024336" cy="646331"/>
          </a:xfrm>
          <a:prstGeom prst="rect">
            <a:avLst/>
          </a:prstGeom>
          <a:solidFill>
            <a:schemeClr val="accent6">
              <a:lumMod val="40000"/>
              <a:lumOff val="60000"/>
            </a:schemeClr>
          </a:solidFill>
          <a:ln w="38100">
            <a:solidFill>
              <a:schemeClr val="tx1"/>
            </a:solidFill>
          </a:ln>
        </p:spPr>
        <p:txBody>
          <a:bodyPr wrap="square" rtlCol="0">
            <a:spAutoFit/>
          </a:bodyPr>
          <a:lstStyle/>
          <a:p>
            <a:r>
              <a:rPr lang="en-GB" dirty="0"/>
              <a:t>Any examples of these that you know of?</a:t>
            </a:r>
          </a:p>
        </p:txBody>
      </p:sp>
    </p:spTree>
    <p:extLst>
      <p:ext uri="{BB962C8B-B14F-4D97-AF65-F5344CB8AC3E}">
        <p14:creationId xmlns:p14="http://schemas.microsoft.com/office/powerpoint/2010/main" val="29156935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C6DA9-4596-D0B9-0AD3-61AC6542B5C2}"/>
              </a:ext>
            </a:extLst>
          </p:cNvPr>
          <p:cNvSpPr>
            <a:spLocks noGrp="1"/>
          </p:cNvSpPr>
          <p:nvPr>
            <p:ph type="title"/>
          </p:nvPr>
        </p:nvSpPr>
        <p:spPr>
          <a:xfrm>
            <a:off x="457200" y="274638"/>
            <a:ext cx="8229600" cy="562074"/>
          </a:xfrm>
        </p:spPr>
        <p:txBody>
          <a:bodyPr>
            <a:normAutofit fontScale="90000"/>
          </a:bodyPr>
          <a:lstStyle/>
          <a:p>
            <a:r>
              <a:rPr lang="en-GB" b="1" dirty="0"/>
              <a:t>Added value in Research</a:t>
            </a:r>
          </a:p>
        </p:txBody>
      </p:sp>
      <p:pic>
        <p:nvPicPr>
          <p:cNvPr id="6" name="Picture 5">
            <a:extLst>
              <a:ext uri="{FF2B5EF4-FFF2-40B4-BE49-F238E27FC236}">
                <a16:creationId xmlns:a16="http://schemas.microsoft.com/office/drawing/2014/main" id="{1637588E-212E-EA2A-F019-DD6035449818}"/>
              </a:ext>
            </a:extLst>
          </p:cNvPr>
          <p:cNvPicPr>
            <a:picLocks noChangeAspect="1"/>
          </p:cNvPicPr>
          <p:nvPr/>
        </p:nvPicPr>
        <p:blipFill>
          <a:blip r:embed="rId2"/>
          <a:stretch>
            <a:fillRect/>
          </a:stretch>
        </p:blipFill>
        <p:spPr>
          <a:xfrm>
            <a:off x="160644" y="1484784"/>
            <a:ext cx="8822711" cy="3772230"/>
          </a:xfrm>
          <a:prstGeom prst="rect">
            <a:avLst/>
          </a:prstGeom>
        </p:spPr>
      </p:pic>
    </p:spTree>
    <p:extLst>
      <p:ext uri="{BB962C8B-B14F-4D97-AF65-F5344CB8AC3E}">
        <p14:creationId xmlns:p14="http://schemas.microsoft.com/office/powerpoint/2010/main" val="24807917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CFE8F-0962-1402-ACFE-4C440404DF21}"/>
              </a:ext>
            </a:extLst>
          </p:cNvPr>
          <p:cNvSpPr>
            <a:spLocks noGrp="1"/>
          </p:cNvSpPr>
          <p:nvPr>
            <p:ph type="title"/>
          </p:nvPr>
        </p:nvSpPr>
        <p:spPr/>
        <p:txBody>
          <a:bodyPr>
            <a:normAutofit fontScale="90000"/>
          </a:bodyPr>
          <a:lstStyle/>
          <a:p>
            <a:r>
              <a:rPr lang="en-GB" b="1" dirty="0"/>
              <a:t>What does added value mean in health and social care?</a:t>
            </a:r>
          </a:p>
        </p:txBody>
      </p:sp>
      <p:sp>
        <p:nvSpPr>
          <p:cNvPr id="4" name="Content Placeholder 3">
            <a:extLst>
              <a:ext uri="{FF2B5EF4-FFF2-40B4-BE49-F238E27FC236}">
                <a16:creationId xmlns:a16="http://schemas.microsoft.com/office/drawing/2014/main" id="{6968599C-DC5A-1112-8C6C-45E5CDCAF52D}"/>
              </a:ext>
            </a:extLst>
          </p:cNvPr>
          <p:cNvSpPr>
            <a:spLocks noGrp="1"/>
          </p:cNvSpPr>
          <p:nvPr>
            <p:ph idx="1"/>
          </p:nvPr>
        </p:nvSpPr>
        <p:spPr>
          <a:xfrm>
            <a:off x="457200" y="2132855"/>
            <a:ext cx="8229600" cy="3384377"/>
          </a:xfrm>
        </p:spPr>
        <p:txBody>
          <a:bodyPr>
            <a:normAutofit/>
          </a:bodyPr>
          <a:lstStyle/>
          <a:p>
            <a:r>
              <a:rPr lang="en-GB" sz="2800" i="0" dirty="0">
                <a:solidFill>
                  <a:srgbClr val="111111"/>
                </a:solidFill>
                <a:effectLst/>
              </a:rPr>
              <a:t>Value can mean different things to individuals within an organisation. </a:t>
            </a:r>
          </a:p>
          <a:p>
            <a:r>
              <a:rPr lang="en-GB" sz="2800" i="0" dirty="0">
                <a:solidFill>
                  <a:srgbClr val="111111"/>
                </a:solidFill>
                <a:effectLst/>
              </a:rPr>
              <a:t>For some, it may be about reducing the amount of time people have to stay in hospital, accessing the best quality care, reducing pain and discomfort for patients, improving quality of life or doing more with less.</a:t>
            </a:r>
            <a:endParaRPr lang="en-GB" sz="2800" dirty="0"/>
          </a:p>
        </p:txBody>
      </p:sp>
    </p:spTree>
    <p:extLst>
      <p:ext uri="{BB962C8B-B14F-4D97-AF65-F5344CB8AC3E}">
        <p14:creationId xmlns:p14="http://schemas.microsoft.com/office/powerpoint/2010/main" val="12590805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839C6-C80C-673F-81B9-8F8C27195522}"/>
              </a:ext>
            </a:extLst>
          </p:cNvPr>
          <p:cNvSpPr>
            <a:spLocks noGrp="1"/>
          </p:cNvSpPr>
          <p:nvPr>
            <p:ph type="title"/>
          </p:nvPr>
        </p:nvSpPr>
        <p:spPr>
          <a:xfrm>
            <a:off x="457200" y="274638"/>
            <a:ext cx="8229600" cy="562074"/>
          </a:xfrm>
        </p:spPr>
        <p:txBody>
          <a:bodyPr>
            <a:normAutofit fontScale="90000"/>
          </a:bodyPr>
          <a:lstStyle/>
          <a:p>
            <a:r>
              <a:rPr lang="en-GB" sz="3600" b="1" dirty="0"/>
              <a:t>What is Crowdfunding?</a:t>
            </a:r>
          </a:p>
        </p:txBody>
      </p:sp>
      <p:pic>
        <p:nvPicPr>
          <p:cNvPr id="6" name="Picture 5">
            <a:extLst>
              <a:ext uri="{FF2B5EF4-FFF2-40B4-BE49-F238E27FC236}">
                <a16:creationId xmlns:a16="http://schemas.microsoft.com/office/drawing/2014/main" id="{A82E8C04-5030-B40F-1DC1-C94B4677E8AB}"/>
              </a:ext>
            </a:extLst>
          </p:cNvPr>
          <p:cNvPicPr>
            <a:picLocks noChangeAspect="1"/>
          </p:cNvPicPr>
          <p:nvPr/>
        </p:nvPicPr>
        <p:blipFill>
          <a:blip r:embed="rId2"/>
          <a:stretch>
            <a:fillRect/>
          </a:stretch>
        </p:blipFill>
        <p:spPr>
          <a:xfrm>
            <a:off x="96481" y="1899232"/>
            <a:ext cx="8951038" cy="3059536"/>
          </a:xfrm>
          <a:prstGeom prst="rect">
            <a:avLst/>
          </a:prstGeom>
        </p:spPr>
      </p:pic>
    </p:spTree>
    <p:extLst>
      <p:ext uri="{BB962C8B-B14F-4D97-AF65-F5344CB8AC3E}">
        <p14:creationId xmlns:p14="http://schemas.microsoft.com/office/powerpoint/2010/main" val="34661907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8F858-9B38-481D-DE70-5D743A1F2566}"/>
              </a:ext>
            </a:extLst>
          </p:cNvPr>
          <p:cNvSpPr>
            <a:spLocks noGrp="1"/>
          </p:cNvSpPr>
          <p:nvPr>
            <p:ph type="title"/>
          </p:nvPr>
        </p:nvSpPr>
        <p:spPr>
          <a:xfrm>
            <a:off x="457200" y="274638"/>
            <a:ext cx="8229600" cy="562074"/>
          </a:xfrm>
        </p:spPr>
        <p:txBody>
          <a:bodyPr>
            <a:noAutofit/>
          </a:bodyPr>
          <a:lstStyle/>
          <a:p>
            <a:r>
              <a:rPr lang="en-GB" sz="3600" b="1" dirty="0"/>
              <a:t>Strategies for Crowdfunding</a:t>
            </a:r>
          </a:p>
        </p:txBody>
      </p:sp>
      <p:pic>
        <p:nvPicPr>
          <p:cNvPr id="6" name="Picture 5">
            <a:extLst>
              <a:ext uri="{FF2B5EF4-FFF2-40B4-BE49-F238E27FC236}">
                <a16:creationId xmlns:a16="http://schemas.microsoft.com/office/drawing/2014/main" id="{B03752A2-1704-7FA7-E46E-D9C9F8265D35}"/>
              </a:ext>
            </a:extLst>
          </p:cNvPr>
          <p:cNvPicPr>
            <a:picLocks noChangeAspect="1"/>
          </p:cNvPicPr>
          <p:nvPr/>
        </p:nvPicPr>
        <p:blipFill>
          <a:blip r:embed="rId2"/>
          <a:stretch>
            <a:fillRect/>
          </a:stretch>
        </p:blipFill>
        <p:spPr>
          <a:xfrm>
            <a:off x="323528" y="1052736"/>
            <a:ext cx="8496944" cy="4565025"/>
          </a:xfrm>
          <a:prstGeom prst="rect">
            <a:avLst/>
          </a:prstGeom>
        </p:spPr>
      </p:pic>
    </p:spTree>
    <p:extLst>
      <p:ext uri="{BB962C8B-B14F-4D97-AF65-F5344CB8AC3E}">
        <p14:creationId xmlns:p14="http://schemas.microsoft.com/office/powerpoint/2010/main" val="40880496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E5A22-9D16-E6A1-EC8E-76D8DE31FE86}"/>
              </a:ext>
            </a:extLst>
          </p:cNvPr>
          <p:cNvSpPr>
            <a:spLocks noGrp="1"/>
          </p:cNvSpPr>
          <p:nvPr>
            <p:ph type="title"/>
          </p:nvPr>
        </p:nvSpPr>
        <p:spPr>
          <a:xfrm>
            <a:off x="457200" y="274638"/>
            <a:ext cx="8229600" cy="490066"/>
          </a:xfrm>
        </p:spPr>
        <p:txBody>
          <a:bodyPr anchor="ctr">
            <a:noAutofit/>
          </a:bodyPr>
          <a:lstStyle/>
          <a:p>
            <a:r>
              <a:rPr lang="en-GB" sz="3600" b="1" dirty="0"/>
              <a:t>Group work: Case study - 20 mins </a:t>
            </a:r>
          </a:p>
        </p:txBody>
      </p:sp>
      <p:sp>
        <p:nvSpPr>
          <p:cNvPr id="9" name="Content Placeholder 2">
            <a:extLst>
              <a:ext uri="{FF2B5EF4-FFF2-40B4-BE49-F238E27FC236}">
                <a16:creationId xmlns:a16="http://schemas.microsoft.com/office/drawing/2014/main" id="{1D721171-CDB8-D3FD-CFAF-9B0FE1BD10F7}"/>
              </a:ext>
            </a:extLst>
          </p:cNvPr>
          <p:cNvSpPr>
            <a:spLocks noGrp="1"/>
          </p:cNvSpPr>
          <p:nvPr>
            <p:ph sz="half" idx="1"/>
          </p:nvPr>
        </p:nvSpPr>
        <p:spPr>
          <a:xfrm>
            <a:off x="251520" y="1052736"/>
            <a:ext cx="5585387" cy="4503031"/>
          </a:xfrm>
        </p:spPr>
        <p:txBody>
          <a:bodyPr>
            <a:normAutofit fontScale="92500" lnSpcReduction="20000"/>
          </a:bodyPr>
          <a:lstStyle/>
          <a:p>
            <a:r>
              <a:rPr lang="en-GB" sz="2400" i="1" dirty="0">
                <a:solidFill>
                  <a:srgbClr val="0070C0"/>
                </a:solidFill>
              </a:rPr>
              <a:t>Tower Hamlets has a high level of prevalence of both common mental illness and severe mental illness: highest levels of self-reported depression and anxiety in London, and 6</a:t>
            </a:r>
            <a:r>
              <a:rPr lang="en-GB" sz="2400" i="1" baseline="30000" dirty="0">
                <a:solidFill>
                  <a:srgbClr val="0070C0"/>
                </a:solidFill>
              </a:rPr>
              <a:t>th</a:t>
            </a:r>
            <a:r>
              <a:rPr lang="en-GB" sz="2400" i="1" dirty="0">
                <a:solidFill>
                  <a:srgbClr val="0070C0"/>
                </a:solidFill>
              </a:rPr>
              <a:t> highest proportion of people with severe mental illness on GP registers in London.</a:t>
            </a:r>
          </a:p>
          <a:p>
            <a:endParaRPr lang="en-GB" sz="2400" dirty="0"/>
          </a:p>
          <a:p>
            <a:r>
              <a:rPr lang="en-GB" sz="2400" dirty="0"/>
              <a:t>You have to conduct a campaign on mental health for this borough using strategies to market your idea which has been discussed earlier.</a:t>
            </a:r>
          </a:p>
          <a:p>
            <a:endParaRPr lang="en-GB" sz="2400" dirty="0"/>
          </a:p>
          <a:p>
            <a:r>
              <a:rPr lang="en-GB" sz="2400" dirty="0"/>
              <a:t>Post your ideas on this week’s Forum on Moodle. </a:t>
            </a:r>
            <a:endParaRPr lang="en-US" sz="2400" dirty="0"/>
          </a:p>
        </p:txBody>
      </p:sp>
      <p:pic>
        <p:nvPicPr>
          <p:cNvPr id="3" name="Picture 2">
            <a:extLst>
              <a:ext uri="{FF2B5EF4-FFF2-40B4-BE49-F238E27FC236}">
                <a16:creationId xmlns:a16="http://schemas.microsoft.com/office/drawing/2014/main" id="{C3668E6B-0A04-082D-7754-1B7A49930A2C}"/>
              </a:ext>
            </a:extLst>
          </p:cNvPr>
          <p:cNvPicPr>
            <a:picLocks noChangeAspect="1"/>
          </p:cNvPicPr>
          <p:nvPr/>
        </p:nvPicPr>
        <p:blipFill>
          <a:blip r:embed="rId2"/>
          <a:stretch>
            <a:fillRect/>
          </a:stretch>
        </p:blipFill>
        <p:spPr>
          <a:xfrm>
            <a:off x="6156176" y="1392759"/>
            <a:ext cx="2883658" cy="4072481"/>
          </a:xfrm>
          <a:prstGeom prst="rect">
            <a:avLst/>
          </a:prstGeom>
        </p:spPr>
      </p:pic>
    </p:spTree>
    <p:extLst>
      <p:ext uri="{BB962C8B-B14F-4D97-AF65-F5344CB8AC3E}">
        <p14:creationId xmlns:p14="http://schemas.microsoft.com/office/powerpoint/2010/main" val="28998821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A5444-4606-F1E0-1CF4-B0AEEDD6D57A}"/>
              </a:ext>
            </a:extLst>
          </p:cNvPr>
          <p:cNvSpPr>
            <a:spLocks noGrp="1"/>
          </p:cNvSpPr>
          <p:nvPr>
            <p:ph type="title"/>
          </p:nvPr>
        </p:nvSpPr>
        <p:spPr>
          <a:xfrm>
            <a:off x="457200" y="274638"/>
            <a:ext cx="8229600" cy="1143000"/>
          </a:xfrm>
        </p:spPr>
        <p:txBody>
          <a:bodyPr anchor="ctr">
            <a:normAutofit/>
          </a:bodyPr>
          <a:lstStyle/>
          <a:p>
            <a:r>
              <a:rPr lang="en-GB" b="1" dirty="0"/>
              <a:t>Any Questions?</a:t>
            </a:r>
          </a:p>
        </p:txBody>
      </p:sp>
      <p:pic>
        <p:nvPicPr>
          <p:cNvPr id="4" name="Picture 3">
            <a:extLst>
              <a:ext uri="{FF2B5EF4-FFF2-40B4-BE49-F238E27FC236}">
                <a16:creationId xmlns:a16="http://schemas.microsoft.com/office/drawing/2014/main" id="{D1A79F43-B587-7FC0-0EE1-4061C7616B87}"/>
              </a:ext>
            </a:extLst>
          </p:cNvPr>
          <p:cNvPicPr>
            <a:picLocks noChangeAspect="1"/>
          </p:cNvPicPr>
          <p:nvPr/>
        </p:nvPicPr>
        <p:blipFill>
          <a:blip r:embed="rId2"/>
          <a:stretch>
            <a:fillRect/>
          </a:stretch>
        </p:blipFill>
        <p:spPr>
          <a:xfrm>
            <a:off x="2699792" y="1700808"/>
            <a:ext cx="3556992" cy="3556992"/>
          </a:xfrm>
          <a:prstGeom prst="rect">
            <a:avLst/>
          </a:prstGeom>
          <a:noFill/>
        </p:spPr>
      </p:pic>
    </p:spTree>
    <p:extLst>
      <p:ext uri="{BB962C8B-B14F-4D97-AF65-F5344CB8AC3E}">
        <p14:creationId xmlns:p14="http://schemas.microsoft.com/office/powerpoint/2010/main" val="20358544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2B569-DEBF-FCAA-FDE9-0FCA96359491}"/>
              </a:ext>
            </a:extLst>
          </p:cNvPr>
          <p:cNvSpPr>
            <a:spLocks noGrp="1"/>
          </p:cNvSpPr>
          <p:nvPr>
            <p:ph type="title"/>
          </p:nvPr>
        </p:nvSpPr>
        <p:spPr>
          <a:xfrm>
            <a:off x="457200" y="274638"/>
            <a:ext cx="8229600" cy="706090"/>
          </a:xfrm>
        </p:spPr>
        <p:txBody>
          <a:bodyPr>
            <a:normAutofit/>
          </a:bodyPr>
          <a:lstStyle/>
          <a:p>
            <a:r>
              <a:rPr lang="en-GB" sz="3600" b="1" dirty="0"/>
              <a:t>References </a:t>
            </a:r>
          </a:p>
        </p:txBody>
      </p:sp>
      <p:sp>
        <p:nvSpPr>
          <p:cNvPr id="3" name="Content Placeholder 2">
            <a:extLst>
              <a:ext uri="{FF2B5EF4-FFF2-40B4-BE49-F238E27FC236}">
                <a16:creationId xmlns:a16="http://schemas.microsoft.com/office/drawing/2014/main" id="{F3E0F862-995D-EC60-4BDF-F437E055BB59}"/>
              </a:ext>
            </a:extLst>
          </p:cNvPr>
          <p:cNvSpPr>
            <a:spLocks noGrp="1"/>
          </p:cNvSpPr>
          <p:nvPr>
            <p:ph idx="1"/>
          </p:nvPr>
        </p:nvSpPr>
        <p:spPr>
          <a:xfrm>
            <a:off x="683568" y="1340768"/>
            <a:ext cx="7704856" cy="4536504"/>
          </a:xfrm>
        </p:spPr>
        <p:txBody>
          <a:bodyPr>
            <a:normAutofit/>
          </a:bodyPr>
          <a:lstStyle/>
          <a:p>
            <a:r>
              <a:rPr lang="en-GB" sz="2000" b="0" i="0" dirty="0">
                <a:solidFill>
                  <a:srgbClr val="222222"/>
                </a:solidFill>
                <a:effectLst/>
                <a:cs typeface="Arial" panose="020B0604020202020204" pitchFamily="34" charset="0"/>
              </a:rPr>
              <a:t>De Klerk, S. (2010). The importance of networking as a management skill. </a:t>
            </a:r>
            <a:r>
              <a:rPr lang="en-GB" sz="2000" b="0" i="1" dirty="0">
                <a:solidFill>
                  <a:srgbClr val="222222"/>
                </a:solidFill>
                <a:effectLst/>
                <a:cs typeface="Arial" panose="020B0604020202020204" pitchFamily="34" charset="0"/>
              </a:rPr>
              <a:t>South African journal of business management</a:t>
            </a:r>
            <a:r>
              <a:rPr lang="en-GB" sz="2000" b="0" i="0" dirty="0">
                <a:solidFill>
                  <a:srgbClr val="222222"/>
                </a:solidFill>
                <a:effectLst/>
                <a:cs typeface="Arial" panose="020B0604020202020204" pitchFamily="34" charset="0"/>
              </a:rPr>
              <a:t>, </a:t>
            </a:r>
            <a:r>
              <a:rPr lang="en-GB" sz="2000" b="0" i="1" dirty="0">
                <a:solidFill>
                  <a:srgbClr val="222222"/>
                </a:solidFill>
                <a:effectLst/>
                <a:cs typeface="Arial" panose="020B0604020202020204" pitchFamily="34" charset="0"/>
              </a:rPr>
              <a:t>41</a:t>
            </a:r>
            <a:r>
              <a:rPr lang="en-GB" sz="2000" b="0" i="0" dirty="0">
                <a:solidFill>
                  <a:srgbClr val="222222"/>
                </a:solidFill>
                <a:effectLst/>
                <a:cs typeface="Arial" panose="020B0604020202020204" pitchFamily="34" charset="0"/>
              </a:rPr>
              <a:t>(1), pp.37-49.</a:t>
            </a:r>
          </a:p>
          <a:p>
            <a:r>
              <a:rPr lang="en-GB" sz="2000" b="0" i="0" dirty="0">
                <a:solidFill>
                  <a:srgbClr val="222222"/>
                </a:solidFill>
                <a:effectLst/>
                <a:cs typeface="Arial" panose="020B0604020202020204" pitchFamily="34" charset="0"/>
              </a:rPr>
              <a:t>Griffiths, M.D., </a:t>
            </a:r>
            <a:r>
              <a:rPr lang="en-GB" sz="2000" b="0" i="0" dirty="0" err="1">
                <a:solidFill>
                  <a:srgbClr val="222222"/>
                </a:solidFill>
                <a:effectLst/>
                <a:cs typeface="Arial" panose="020B0604020202020204" pitchFamily="34" charset="0"/>
              </a:rPr>
              <a:t>Kuss</a:t>
            </a:r>
            <a:r>
              <a:rPr lang="en-GB" sz="2000" b="0" i="0" dirty="0">
                <a:solidFill>
                  <a:srgbClr val="222222"/>
                </a:solidFill>
                <a:effectLst/>
                <a:cs typeface="Arial" panose="020B0604020202020204" pitchFamily="34" charset="0"/>
              </a:rPr>
              <a:t>, D.J. and </a:t>
            </a:r>
            <a:r>
              <a:rPr lang="en-GB" sz="2000" b="0" i="0" dirty="0" err="1">
                <a:solidFill>
                  <a:srgbClr val="222222"/>
                </a:solidFill>
                <a:effectLst/>
                <a:cs typeface="Arial" panose="020B0604020202020204" pitchFamily="34" charset="0"/>
              </a:rPr>
              <a:t>Demetrovics</a:t>
            </a:r>
            <a:r>
              <a:rPr lang="en-GB" sz="2000" b="0" i="0" dirty="0">
                <a:solidFill>
                  <a:srgbClr val="222222"/>
                </a:solidFill>
                <a:effectLst/>
                <a:cs typeface="Arial" panose="020B0604020202020204" pitchFamily="34" charset="0"/>
              </a:rPr>
              <a:t>, Z. (2014) Social networking addiction: An overview of preliminary findings. </a:t>
            </a:r>
            <a:r>
              <a:rPr lang="en-GB" sz="2000" b="0" i="1" dirty="0" err="1">
                <a:solidFill>
                  <a:srgbClr val="222222"/>
                </a:solidFill>
                <a:effectLst/>
                <a:cs typeface="Arial" panose="020B0604020202020204" pitchFamily="34" charset="0"/>
              </a:rPr>
              <a:t>Behavioral</a:t>
            </a:r>
            <a:r>
              <a:rPr lang="en-GB" sz="2000" b="0" i="1" dirty="0">
                <a:solidFill>
                  <a:srgbClr val="222222"/>
                </a:solidFill>
                <a:effectLst/>
                <a:cs typeface="Arial" panose="020B0604020202020204" pitchFamily="34" charset="0"/>
              </a:rPr>
              <a:t> addictions</a:t>
            </a:r>
            <a:r>
              <a:rPr lang="en-GB" sz="2000" b="0" i="0" dirty="0">
                <a:solidFill>
                  <a:srgbClr val="222222"/>
                </a:solidFill>
                <a:effectLst/>
                <a:cs typeface="Arial" panose="020B0604020202020204" pitchFamily="34" charset="0"/>
              </a:rPr>
              <a:t>, pp.119-141</a:t>
            </a:r>
          </a:p>
          <a:p>
            <a:r>
              <a:rPr lang="en-GB" sz="2000" b="0" i="0" dirty="0">
                <a:solidFill>
                  <a:srgbClr val="222222"/>
                </a:solidFill>
                <a:effectLst/>
                <a:cs typeface="Arial" panose="020B0604020202020204" pitchFamily="34" charset="0"/>
              </a:rPr>
              <a:t>McGrath, S.K. and Whitty, S.J. (2017). Stakeholder defined. </a:t>
            </a:r>
            <a:r>
              <a:rPr lang="en-GB" sz="2000" b="0" i="1" dirty="0">
                <a:solidFill>
                  <a:srgbClr val="222222"/>
                </a:solidFill>
                <a:effectLst/>
                <a:cs typeface="Arial" panose="020B0604020202020204" pitchFamily="34" charset="0"/>
              </a:rPr>
              <a:t>International Journal of Managing Projects in Business</a:t>
            </a:r>
            <a:r>
              <a:rPr lang="en-GB" sz="2000" b="0" i="0" dirty="0">
                <a:solidFill>
                  <a:srgbClr val="222222"/>
                </a:solidFill>
                <a:effectLst/>
                <a:cs typeface="Arial" panose="020B0604020202020204" pitchFamily="34" charset="0"/>
              </a:rPr>
              <a:t>, </a:t>
            </a:r>
            <a:r>
              <a:rPr lang="en-GB" sz="2000" b="0" i="1" dirty="0">
                <a:solidFill>
                  <a:srgbClr val="222222"/>
                </a:solidFill>
                <a:effectLst/>
                <a:cs typeface="Arial" panose="020B0604020202020204" pitchFamily="34" charset="0"/>
              </a:rPr>
              <a:t>10</a:t>
            </a:r>
            <a:r>
              <a:rPr lang="en-GB" sz="2000" b="0" i="0" dirty="0">
                <a:solidFill>
                  <a:srgbClr val="222222"/>
                </a:solidFill>
                <a:effectLst/>
                <a:cs typeface="Arial" panose="020B0604020202020204" pitchFamily="34" charset="0"/>
              </a:rPr>
              <a:t>(4), pp.721-748.</a:t>
            </a:r>
          </a:p>
          <a:p>
            <a:r>
              <a:rPr lang="en-GB" sz="2000" b="0" i="0" dirty="0">
                <a:solidFill>
                  <a:srgbClr val="222222"/>
                </a:solidFill>
                <a:effectLst/>
                <a:cs typeface="Arial" panose="020B0604020202020204" pitchFamily="34" charset="0"/>
              </a:rPr>
              <a:t>Rawlins, B.L. (2006). Prioritizing stakeholders for public relations. </a:t>
            </a:r>
            <a:r>
              <a:rPr lang="en-GB" sz="2000" b="0" i="1" dirty="0">
                <a:solidFill>
                  <a:srgbClr val="222222"/>
                </a:solidFill>
                <a:effectLst/>
                <a:cs typeface="Arial" panose="020B0604020202020204" pitchFamily="34" charset="0"/>
              </a:rPr>
              <a:t>Institute for public relations</a:t>
            </a:r>
            <a:r>
              <a:rPr lang="en-GB" sz="2000" b="0" i="0" dirty="0">
                <a:solidFill>
                  <a:srgbClr val="222222"/>
                </a:solidFill>
                <a:effectLst/>
                <a:cs typeface="Arial" panose="020B0604020202020204" pitchFamily="34" charset="0"/>
              </a:rPr>
              <a:t>, </a:t>
            </a:r>
            <a:r>
              <a:rPr lang="en-GB" sz="2000" b="0" i="1" dirty="0">
                <a:solidFill>
                  <a:srgbClr val="222222"/>
                </a:solidFill>
                <a:effectLst/>
                <a:cs typeface="Arial" panose="020B0604020202020204" pitchFamily="34" charset="0"/>
              </a:rPr>
              <a:t>1</a:t>
            </a:r>
            <a:r>
              <a:rPr lang="en-GB" sz="2000" b="0" i="0" dirty="0">
                <a:solidFill>
                  <a:srgbClr val="222222"/>
                </a:solidFill>
                <a:effectLst/>
                <a:cs typeface="Arial" panose="020B0604020202020204" pitchFamily="34" charset="0"/>
              </a:rPr>
              <a:t>, p.14.</a:t>
            </a:r>
          </a:p>
          <a:p>
            <a:endParaRPr lang="en-GB" sz="2000" b="0" i="0" dirty="0">
              <a:solidFill>
                <a:srgbClr val="222222"/>
              </a:solidFill>
              <a:effectLst/>
              <a:cs typeface="Arial" panose="020B0604020202020204" pitchFamily="34" charset="0"/>
            </a:endParaRPr>
          </a:p>
          <a:p>
            <a:endParaRPr lang="en-GB" sz="2000" dirty="0">
              <a:cs typeface="Arial" panose="020B0604020202020204" pitchFamily="34" charset="0"/>
            </a:endParaRPr>
          </a:p>
          <a:p>
            <a:endParaRPr lang="en-GB" sz="2000" dirty="0">
              <a:cs typeface="Times New Roman" panose="02020603050405020304" pitchFamily="18" charset="0"/>
            </a:endParaRPr>
          </a:p>
        </p:txBody>
      </p:sp>
    </p:spTree>
    <p:extLst>
      <p:ext uri="{BB962C8B-B14F-4D97-AF65-F5344CB8AC3E}">
        <p14:creationId xmlns:p14="http://schemas.microsoft.com/office/powerpoint/2010/main" val="255887662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purl.org/dc/elements/1.1/"/>
    <ds:schemaRef ds:uri="http://schemas.openxmlformats.org/package/2006/metadata/core-properties"/>
    <ds:schemaRef ds:uri="http://schemas.microsoft.com/office/infopath/2007/PartnerControls"/>
    <ds:schemaRef ds:uri="http://www.w3.org/XML/1998/namespace"/>
    <ds:schemaRef ds:uri="http://purl.org/dc/terms/"/>
    <ds:schemaRef ds:uri="http://schemas.microsoft.com/office/2006/documentManagement/types"/>
    <ds:schemaRef ds:uri="303dbf9b-b85b-46a0-94f1-894078c07ecd"/>
    <ds:schemaRef ds:uri="http://schemas.microsoft.com/office/2006/metadata/propertie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76</TotalTime>
  <Words>1225</Words>
  <Application>Microsoft Macintosh PowerPoint</Application>
  <PresentationFormat>On-screen Show (4:3)</PresentationFormat>
  <Paragraphs>165</Paragraphs>
  <Slides>29</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-apple-system</vt:lpstr>
      <vt:lpstr>Arial</vt:lpstr>
      <vt:lpstr>Calibri</vt:lpstr>
      <vt:lpstr>Myriad Pro</vt:lpstr>
      <vt:lpstr>Rockwell Condensed</vt:lpstr>
      <vt:lpstr>Times New Roman</vt:lpstr>
      <vt:lpstr>Wingdings</vt:lpstr>
      <vt:lpstr>20140311PresentationUWTSDTemplate</vt:lpstr>
      <vt:lpstr>   Changemakers: Creativity and Value Creation  (BMHP5014)  Week 5 Unit 3: Making it happen  Topic 1: The power of networks Topic 2:  Show me the money </vt:lpstr>
      <vt:lpstr>Objectives of session…</vt:lpstr>
      <vt:lpstr>Understanding the NHS Leadership Framework</vt:lpstr>
      <vt:lpstr>Applying Leadership Behaviour       Inspiring Shared Purpose</vt:lpstr>
      <vt:lpstr>Brainstorming: What does Networking Mean?</vt:lpstr>
      <vt:lpstr>What does Networking Mean?</vt:lpstr>
      <vt:lpstr>What is the importance of networking?</vt:lpstr>
      <vt:lpstr>Personal contact network</vt:lpstr>
      <vt:lpstr>Types of Networking in Health and Social Care</vt:lpstr>
      <vt:lpstr>Types of networking</vt:lpstr>
      <vt:lpstr>Group work: Discuss the case study - 20mins</vt:lpstr>
      <vt:lpstr>Qualities of networking</vt:lpstr>
      <vt:lpstr>Qualities of networking</vt:lpstr>
      <vt:lpstr>What does stakeholder mean?</vt:lpstr>
      <vt:lpstr>What is stakeholder analysis?</vt:lpstr>
      <vt:lpstr>Identifying stakeholders - Example</vt:lpstr>
      <vt:lpstr>Group work: Scenario - 15 mins </vt:lpstr>
      <vt:lpstr>How to prioritise Stakeholders</vt:lpstr>
      <vt:lpstr>How to prioritise stakeholders?</vt:lpstr>
      <vt:lpstr>Groups task: Prioritising stakeholders - 10 mins</vt:lpstr>
      <vt:lpstr>Finding funding</vt:lpstr>
      <vt:lpstr>Funding Bodies</vt:lpstr>
      <vt:lpstr>Added value in Research</vt:lpstr>
      <vt:lpstr>What does added value mean in health and social care?</vt:lpstr>
      <vt:lpstr>What is Crowdfunding?</vt:lpstr>
      <vt:lpstr>Strategies for Crowdfunding</vt:lpstr>
      <vt:lpstr>Group work: Case study - 20 mins </vt:lpstr>
      <vt:lpstr>Any Questions?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Caroline Salami</cp:lastModifiedBy>
  <cp:revision>173</cp:revision>
  <cp:lastPrinted>2021-01-18T19:39:53Z</cp:lastPrinted>
  <dcterms:created xsi:type="dcterms:W3CDTF">2020-06-13T21:56:47Z</dcterms:created>
  <dcterms:modified xsi:type="dcterms:W3CDTF">2025-10-31T22:14:08Z</dcterms:modified>
</cp:coreProperties>
</file>