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0A2298-EDDC-7B2A-E895-59F4A523A4B7}" v="26" dt="2026-04-14T15:17:26.7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0" autoAdjust="0"/>
    <p:restoredTop sz="76435" autoAdjust="0"/>
  </p:normalViewPr>
  <p:slideViewPr>
    <p:cSldViewPr snapToGrid="0">
      <p:cViewPr varScale="1">
        <p:scale>
          <a:sx n="73" d="100"/>
          <a:sy n="73" d="100"/>
        </p:scale>
        <p:origin x="156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137002-6595-4687-A7E9-47E7F153AED6}" type="datetimeFigureOut">
              <a:rPr lang="en-GB" smtClean="0"/>
              <a:t>14/04/2026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74DB67-5FBA-4267-AEC1-EB1D1076F406}" type="slidenum">
              <a:rPr lang="en-GB" smtClean="0"/>
              <a:t>‹#›</a:t>
            </a:fld>
            <a:endParaRPr lang="en-GB"/>
          </a:p>
        </p:txBody>
      </p:sp>
    </p:spTree>
    <p:extLst>
      <p:ext uri="{BB962C8B-B14F-4D97-AF65-F5344CB8AC3E}">
        <p14:creationId xmlns:p14="http://schemas.microsoft.com/office/powerpoint/2010/main" val="3318124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774DB67-5FBA-4267-AEC1-EB1D1076F406}" type="slidenum">
              <a:rPr lang="en-GB" smtClean="0"/>
              <a:t>1</a:t>
            </a:fld>
            <a:endParaRPr lang="en-GB"/>
          </a:p>
        </p:txBody>
      </p:sp>
    </p:spTree>
    <p:extLst>
      <p:ext uri="{BB962C8B-B14F-4D97-AF65-F5344CB8AC3E}">
        <p14:creationId xmlns:p14="http://schemas.microsoft.com/office/powerpoint/2010/main" val="326206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report will highlight the information on the chronic respiratory disease, which will be Asthma. The discussion will be on the anatomy and physiology of the respiratory system. The report will also highlight the impact of Asthma on the respiratory system, and the discussion will be on the fictional patient profile, along with the risk factor of Asthma. Furthermore, it will also highlight the care plan by following the NHS and NICE guidelines.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774DB67-5FBA-4267-AEC1-EB1D1076F406}" type="slidenum">
              <a:rPr lang="en-GB" smtClean="0"/>
              <a:t>2</a:t>
            </a:fld>
            <a:endParaRPr lang="en-GB"/>
          </a:p>
        </p:txBody>
      </p:sp>
    </p:spTree>
    <p:extLst>
      <p:ext uri="{BB962C8B-B14F-4D97-AF65-F5344CB8AC3E}">
        <p14:creationId xmlns:p14="http://schemas.microsoft.com/office/powerpoint/2010/main" val="2094230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i="1" u="sng" kern="1200" dirty="0">
                <a:solidFill>
                  <a:schemeClr val="tx1"/>
                </a:solidFill>
                <a:effectLst/>
                <a:latin typeface="Times New Roman" panose="02020603050405020304" pitchFamily="18" charset="0"/>
                <a:ea typeface="+mn-ea"/>
                <a:cs typeface="Times New Roman" panose="02020603050405020304" pitchFamily="18" charset="0"/>
              </a:rPr>
              <a:t>Structure of the Respiratory System</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Upper Respiratory Tract: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major structure of the respiratory system is the upper respiratory tract, which includes the nostrils, the nasal cavity, the throat, which is also called the pharynx, and the voice box, which is also called the larynx. All these respiratory systems are lined with the mucous that secretes mucus, which is a type of smaller particles (Zhao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2022). </a:t>
            </a: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Lower Respiratory Tract: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lower respiratory tract is also a structure of the respiratory system, which includes the windpipe, also known as the trachea, which is within the lungs, the alveoli, and the bronchioles. It is a type of branch which continues to the smaller airways and ends in the air sacs, which are called alveoli (MedlinePlus, 2025).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774DB67-5FBA-4267-AEC1-EB1D1076F406}" type="slidenum">
              <a:rPr lang="en-GB" smtClean="0"/>
              <a:t>3</a:t>
            </a:fld>
            <a:endParaRPr lang="en-GB"/>
          </a:p>
        </p:txBody>
      </p:sp>
    </p:spTree>
    <p:extLst>
      <p:ext uri="{BB962C8B-B14F-4D97-AF65-F5344CB8AC3E}">
        <p14:creationId xmlns:p14="http://schemas.microsoft.com/office/powerpoint/2010/main" val="496287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i="1" u="sng" kern="1200" dirty="0">
                <a:solidFill>
                  <a:schemeClr val="tx1"/>
                </a:solidFill>
                <a:effectLst/>
                <a:latin typeface="Times New Roman" panose="02020603050405020304" pitchFamily="18" charset="0"/>
                <a:ea typeface="+mn-ea"/>
                <a:cs typeface="Times New Roman" panose="02020603050405020304" pitchFamily="18" charset="0"/>
              </a:rPr>
              <a:t>Function of the Respiratory System</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function of the respiratory system is to pull in oxygen for the cells of the body, and the lungs get rid of carbon dioxide. The major function of the respiratory system is to help breathing in and out by the exchange of gas between the small air sacs of the lungs and the blood vessels (Beachey, 2022). Its other function is to add moisture to the air that is required to be breathed in; it helps to match the air with the temperature of the body and moisturise it to bring down the humidity level as required by the body.  Furthermore, it also protects the body from harmful germs by blocking them from getting in and pushing the germs out (Corder and Henderson, 2025).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774DB67-5FBA-4267-AEC1-EB1D1076F406}" type="slidenum">
              <a:rPr lang="en-GB" smtClean="0"/>
              <a:t>4</a:t>
            </a:fld>
            <a:endParaRPr lang="en-GB"/>
          </a:p>
        </p:txBody>
      </p:sp>
    </p:spTree>
    <p:extLst>
      <p:ext uri="{BB962C8B-B14F-4D97-AF65-F5344CB8AC3E}">
        <p14:creationId xmlns:p14="http://schemas.microsoft.com/office/powerpoint/2010/main" val="2755104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Airway Inflammation: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major impact which Asthma involves is airway inflammation of the airway tubes, which leads to irritation and increased sensitivity, which directly leads to coughing and wheezing. It also impacts the windpipe, mouth and nose, which causes issues of dry mouth and vocal cord dysfunctions. The airway inflammation lining becomes inflamed and swollen, which reduces the airway diameter (Albano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2022).</a:t>
            </a: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Mucus Hypersecretion: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other impact of asthma on the respiratory system is mucus hypersecretion, which happens because of infection, smoking, and asthma, which causes obstruction in the airways. This issue is common because of the lack of awareness of the function of the lungs, and it usually happens in low or middle-income countries (Shah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2023).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774DB67-5FBA-4267-AEC1-EB1D1076F406}" type="slidenum">
              <a:rPr lang="en-GB" smtClean="0"/>
              <a:t>5</a:t>
            </a:fld>
            <a:endParaRPr lang="en-GB"/>
          </a:p>
        </p:txBody>
      </p:sp>
    </p:spTree>
    <p:extLst>
      <p:ext uri="{BB962C8B-B14F-4D97-AF65-F5344CB8AC3E}">
        <p14:creationId xmlns:p14="http://schemas.microsoft.com/office/powerpoint/2010/main" val="914641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Reduced Gas Exchange: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other impact is reducing gas exchange because asthma leads to increased fluid in the lungs, with the effective thickness, which significantly decreases the gas exchange area. Furthermore, it also results in liver failure because reducing gas exchange leads to decreased capillary pressure (Powers, 2023). </a:t>
            </a: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Bronchoconstriction: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Furthermore, the other impact is bronchoconstriction, which leads to a reduction in the efficiency of the respiratory system. It also tightens the airways and makes them narrow, which leads to difficulty breathing. Because of this impact, a person might feel wheezing, tightness in the chest, and start coughing (Cleveland Clinic, 2025).</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774DB67-5FBA-4267-AEC1-EB1D1076F406}" type="slidenum">
              <a:rPr lang="en-GB" smtClean="0"/>
              <a:t>6</a:t>
            </a:fld>
            <a:endParaRPr lang="en-GB"/>
          </a:p>
        </p:txBody>
      </p:sp>
    </p:spTree>
    <p:extLst>
      <p:ext uri="{BB962C8B-B14F-4D97-AF65-F5344CB8AC3E}">
        <p14:creationId xmlns:p14="http://schemas.microsoft.com/office/powerpoint/2010/main" val="34619664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 this part, a person named John Williams, who is a 35-year-old man, works as a teacher of higher secondary schools in urban Manchester. He was diagnosed with chronic respiratory disease, which is asthma, at the age of 15. At that time, he did not take any medical treatment for the asthma. He experienced intermittent symptoms with the exacerbation.</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774DB67-5FBA-4267-AEC1-EB1D1076F406}" type="slidenum">
              <a:rPr lang="en-GB" smtClean="0"/>
              <a:t>7</a:t>
            </a:fld>
            <a:endParaRPr lang="en-GB"/>
          </a:p>
        </p:txBody>
      </p:sp>
    </p:spTree>
    <p:extLst>
      <p:ext uri="{BB962C8B-B14F-4D97-AF65-F5344CB8AC3E}">
        <p14:creationId xmlns:p14="http://schemas.microsoft.com/office/powerpoint/2010/main" val="17810283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i="1" u="sng" kern="1200" dirty="0">
                <a:solidFill>
                  <a:schemeClr val="tx1"/>
                </a:solidFill>
                <a:effectLst/>
                <a:latin typeface="Times New Roman" panose="02020603050405020304" pitchFamily="18" charset="0"/>
                <a:ea typeface="+mn-ea"/>
                <a:cs typeface="Times New Roman" panose="02020603050405020304" pitchFamily="18" charset="0"/>
              </a:rPr>
              <a:t>Risk factors for their health based on their lifestyle</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risk factor for John Williams is based on his lifestyle. The major risk factor was passive smoking at home because he lives with a partner who smokes indoors, which also affected him drastically. The other risk factor is that he was working in a high-stress environment because of the poor adherence, which led to less medication adherence and affected him. This disease was also diagnosed in him because of his exposure to urban air pollution, as he lived in a middle-income country, which has moderate levels of exercise and also ignores the activity in cold weather, because of this, it resulted in occupational stress for him. </a:t>
            </a:r>
          </a:p>
          <a:p>
            <a:pPr algn="just">
              <a:lnSpc>
                <a:spcPct val="150000"/>
              </a:lnSpc>
            </a:pPr>
            <a:r>
              <a:rPr lang="en-GB" sz="1200" b="1" i="1" u="sng" kern="1200" dirty="0">
                <a:solidFill>
                  <a:schemeClr val="tx1"/>
                </a:solidFill>
                <a:effectLst/>
                <a:latin typeface="Times New Roman" panose="02020603050405020304" pitchFamily="18" charset="0"/>
                <a:ea typeface="+mn-ea"/>
                <a:cs typeface="Times New Roman" panose="02020603050405020304" pitchFamily="18" charset="0"/>
              </a:rPr>
              <a:t>Risk factors of the disease/disorder</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Genetic predisposition: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major risk factor of Asthma is genetic predisposition. Almost half of the people are affected by the genetic predisposition. If parents have asthma, they are six times more likely to develop asthma in children than someone who does not have asthma (Koppelman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a:t>
            </a: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Allergic Condition: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other risk factor is an allergic condition; a person who has asthma is more likely to develop an allergic reaction to other allergens than to other allergens. A major allergic condition can be dermatitis or allergic rhinitis (Guo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2022).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774DB67-5FBA-4267-AEC1-EB1D1076F406}" type="slidenum">
              <a:rPr lang="en-GB" smtClean="0"/>
              <a:t>8</a:t>
            </a:fld>
            <a:endParaRPr lang="en-GB"/>
          </a:p>
        </p:txBody>
      </p:sp>
    </p:spTree>
    <p:extLst>
      <p:ext uri="{BB962C8B-B14F-4D97-AF65-F5344CB8AC3E}">
        <p14:creationId xmlns:p14="http://schemas.microsoft.com/office/powerpoint/2010/main" val="10962097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Care Routine: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Through following the NHS and NICE guidelines, the care plan is a care routine where an asthma patient is provided with the care routine by medication management, where the patient needs to use a preventer inhaler to minimise airway inflammation. The other care routine is inhaler technique, where a patient needs to use a spacer device to improve their medication delivery (AAFA, 2025).</a:t>
            </a: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Monitoring: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Care monitoring for the asthma patient by following the NHS and HICE guidelines. The asthma patient first needs to monitor their symptoms through measuring the frequency of coughing and wheezing, and also using a reliever inhaler for better improvement. Another monitoring technique is adjusting the medication based on the control of symptoms (Peter, 2026).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774DB67-5FBA-4267-AEC1-EB1D1076F406}" type="slidenum">
              <a:rPr lang="en-GB" smtClean="0"/>
              <a:t>9</a:t>
            </a:fld>
            <a:endParaRPr lang="en-GB"/>
          </a:p>
        </p:txBody>
      </p:sp>
    </p:spTree>
    <p:extLst>
      <p:ext uri="{BB962C8B-B14F-4D97-AF65-F5344CB8AC3E}">
        <p14:creationId xmlns:p14="http://schemas.microsoft.com/office/powerpoint/2010/main" val="4205301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Care Planning: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Through following the guidelines of the NHS and NICE, the care planning for an asthma patient is to set a goal by improving the control of symptoms and reducing the frequency of attacks for the patient. The other care planning is to manage risk by analysing and minimising the triggers (Al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Meslamani</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2023).   </a:t>
            </a: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Communication: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communication plan for the asthma patient, by following the NHS and NICE guidelines, provides education with clear and simple explanations regarding the risk management of asthma, and they are also provided with interdisciplinary communication for better coordination among the pharmacists and general practitioners (Butz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2026).   </a:t>
            </a: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Ethical Considerations: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other guideline of the NHS and NICE is ethical consideration for the patient by non-maleficence through ignoring harm to ensure safe medication, and also the reuse of inhalers for relief. Beneficence through offering effective care with evidence (Solomon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2023).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774DB67-5FBA-4267-AEC1-EB1D1076F406}" type="slidenum">
              <a:rPr lang="en-GB" smtClean="0"/>
              <a:t>10</a:t>
            </a:fld>
            <a:endParaRPr lang="en-GB"/>
          </a:p>
        </p:txBody>
      </p:sp>
    </p:spTree>
    <p:extLst>
      <p:ext uri="{BB962C8B-B14F-4D97-AF65-F5344CB8AC3E}">
        <p14:creationId xmlns:p14="http://schemas.microsoft.com/office/powerpoint/2010/main" val="19329578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Example: Case 1</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care plan with evidence,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Sudhan Rayan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 implementation manager, does not let him stop exercising. He stated that when he was very young, he was hospitalised and diagnosed with asthma. During the school days, he stated that he was bullied for being diagnosed with asthma, so he started to smoke to prove that he was not weak, but at the same time, he did not realise how badly it would affect him. When he turned 30, he started feeling cold and became very ill, so he went to the doctor and managed to get back to his work. Furthermore, his friend encourages him to exercise and maintain good physical health (AC.UK, 2026).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774DB67-5FBA-4267-AEC1-EB1D1076F406}" type="slidenum">
              <a:rPr lang="en-GB" smtClean="0"/>
              <a:t>11</a:t>
            </a:fld>
            <a:endParaRPr lang="en-GB"/>
          </a:p>
        </p:txBody>
      </p:sp>
    </p:spTree>
    <p:extLst>
      <p:ext uri="{BB962C8B-B14F-4D97-AF65-F5344CB8AC3E}">
        <p14:creationId xmlns:p14="http://schemas.microsoft.com/office/powerpoint/2010/main" val="2845131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Example: Case 2</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second care plan with evidence is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JO</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who was diagnosed with asthma, which was severe and uncontrollable, and it began to dominate her well-being and life. Then she started to use biologics, and then she noticed that she was having a huge improvement. The first time she had an asthma attack, which was very petrifying, and she started coughing, which made her breathless, so she went to the hospital. After this terrifying experience, she started to learn about asthma and took medical medication (ORG.UK, 2023).</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774DB67-5FBA-4267-AEC1-EB1D1076F406}" type="slidenum">
              <a:rPr lang="en-GB" smtClean="0"/>
              <a:t>12</a:t>
            </a:fld>
            <a:endParaRPr lang="en-GB"/>
          </a:p>
        </p:txBody>
      </p:sp>
    </p:spTree>
    <p:extLst>
      <p:ext uri="{BB962C8B-B14F-4D97-AF65-F5344CB8AC3E}">
        <p14:creationId xmlns:p14="http://schemas.microsoft.com/office/powerpoint/2010/main" val="2978071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After completing this report, the report concluded the information regarding the chronic respiratory disease, which was Asthma. The discussion was on the Anatomy and Physiology of the Respiratory System, which concluded the structure and functions of the respiratory system. The report also provided information on the impact of asthma on the respiratory system, and also the fictional profile of an asthma patient. At last, the discussion was on the care plan with the real evidence.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774DB67-5FBA-4267-AEC1-EB1D1076F406}" type="slidenum">
              <a:rPr lang="en-GB" smtClean="0"/>
              <a:t>13</a:t>
            </a:fld>
            <a:endParaRPr lang="en-GB"/>
          </a:p>
        </p:txBody>
      </p:sp>
    </p:spTree>
    <p:extLst>
      <p:ext uri="{BB962C8B-B14F-4D97-AF65-F5344CB8AC3E}">
        <p14:creationId xmlns:p14="http://schemas.microsoft.com/office/powerpoint/2010/main" val="4174485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774DB67-5FBA-4267-AEC1-EB1D1076F406}" type="slidenum">
              <a:rPr lang="en-GB" smtClean="0"/>
              <a:t>14</a:t>
            </a:fld>
            <a:endParaRPr lang="en-GB"/>
          </a:p>
        </p:txBody>
      </p:sp>
    </p:spTree>
    <p:extLst>
      <p:ext uri="{BB962C8B-B14F-4D97-AF65-F5344CB8AC3E}">
        <p14:creationId xmlns:p14="http://schemas.microsoft.com/office/powerpoint/2010/main" val="305753721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D2EEE58-C99F-4CE1-A473-22639EB04249}" type="datetimeFigureOut">
              <a:rPr lang="en-GB" smtClean="0"/>
              <a:t>14/04/2026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E077F038-25E0-4C0B-872F-4FD2FFEB15AE}"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83947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D2EEE58-C99F-4CE1-A473-22639EB04249}" type="datetimeFigureOut">
              <a:rPr lang="en-GB" smtClean="0"/>
              <a:t>14/04/2026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7F038-25E0-4C0B-872F-4FD2FFEB15AE}" type="slidenum">
              <a:rPr lang="en-GB" smtClean="0"/>
              <a:t>‹#›</a:t>
            </a:fld>
            <a:endParaRPr lang="en-GB"/>
          </a:p>
        </p:txBody>
      </p:sp>
    </p:spTree>
    <p:extLst>
      <p:ext uri="{BB962C8B-B14F-4D97-AF65-F5344CB8AC3E}">
        <p14:creationId xmlns:p14="http://schemas.microsoft.com/office/powerpoint/2010/main" val="2444116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2EEE58-C99F-4CE1-A473-22639EB04249}" type="datetimeFigureOut">
              <a:rPr lang="en-GB" smtClean="0"/>
              <a:t>14/04/2026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7F038-25E0-4C0B-872F-4FD2FFEB15AE}"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5033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D2EEE58-C99F-4CE1-A473-22639EB04249}" type="datetimeFigureOut">
              <a:rPr lang="en-GB" smtClean="0"/>
              <a:t>14/04/2026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7F038-25E0-4C0B-872F-4FD2FFEB15AE}" type="slidenum">
              <a:rPr lang="en-GB" smtClean="0"/>
              <a:t>‹#›</a:t>
            </a:fld>
            <a:endParaRPr lang="en-GB"/>
          </a:p>
        </p:txBody>
      </p:sp>
    </p:spTree>
    <p:extLst>
      <p:ext uri="{BB962C8B-B14F-4D97-AF65-F5344CB8AC3E}">
        <p14:creationId xmlns:p14="http://schemas.microsoft.com/office/powerpoint/2010/main" val="3759747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D2EEE58-C99F-4CE1-A473-22639EB04249}" type="datetimeFigureOut">
              <a:rPr lang="en-GB" smtClean="0"/>
              <a:t>14/04/2026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77F038-25E0-4C0B-872F-4FD2FFEB15AE}"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5496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2EEE58-C99F-4CE1-A473-22639EB04249}" type="datetimeFigureOut">
              <a:rPr lang="en-GB" smtClean="0"/>
              <a:t>14/04/2026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77F038-25E0-4C0B-872F-4FD2FFEB15A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5548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2EEE58-C99F-4CE1-A473-22639EB04249}" type="datetimeFigureOut">
              <a:rPr lang="en-GB" smtClean="0"/>
              <a:t>14/04/2026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77F038-25E0-4C0B-872F-4FD2FFEB15AE}" type="slidenum">
              <a:rPr lang="en-GB" smtClean="0"/>
              <a:t>‹#›</a:t>
            </a:fld>
            <a:endParaRPr lang="en-GB"/>
          </a:p>
        </p:txBody>
      </p:sp>
    </p:spTree>
    <p:extLst>
      <p:ext uri="{BB962C8B-B14F-4D97-AF65-F5344CB8AC3E}">
        <p14:creationId xmlns:p14="http://schemas.microsoft.com/office/powerpoint/2010/main" val="1297894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2EEE58-C99F-4CE1-A473-22639EB04249}" type="datetimeFigureOut">
              <a:rPr lang="en-GB" smtClean="0"/>
              <a:t>14/04/2026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7F038-25E0-4C0B-872F-4FD2FFEB15AE}"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5281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2EEE58-C99F-4CE1-A473-22639EB04249}" type="datetimeFigureOut">
              <a:rPr lang="en-GB" smtClean="0"/>
              <a:t>14/04/2026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7F038-25E0-4C0B-872F-4FD2FFEB15AE}" type="slidenum">
              <a:rPr lang="en-GB" smtClean="0"/>
              <a:t>‹#›</a:t>
            </a:fld>
            <a:endParaRPr lang="en-GB"/>
          </a:p>
        </p:txBody>
      </p:sp>
    </p:spTree>
    <p:extLst>
      <p:ext uri="{BB962C8B-B14F-4D97-AF65-F5344CB8AC3E}">
        <p14:creationId xmlns:p14="http://schemas.microsoft.com/office/powerpoint/2010/main" val="2582244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2EEE58-C99F-4CE1-A473-22639EB04249}" type="datetimeFigureOut">
              <a:rPr lang="en-GB" smtClean="0"/>
              <a:t>14/04/2026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7F038-25E0-4C0B-872F-4FD2FFEB15AE}" type="slidenum">
              <a:rPr lang="en-GB" smtClean="0"/>
              <a:t>‹#›</a:t>
            </a:fld>
            <a:endParaRPr lang="en-GB"/>
          </a:p>
        </p:txBody>
      </p:sp>
    </p:spTree>
    <p:extLst>
      <p:ext uri="{BB962C8B-B14F-4D97-AF65-F5344CB8AC3E}">
        <p14:creationId xmlns:p14="http://schemas.microsoft.com/office/powerpoint/2010/main" val="3904610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2EEE58-C99F-4CE1-A473-22639EB04249}" type="datetimeFigureOut">
              <a:rPr lang="en-GB" smtClean="0"/>
              <a:t>14/04/2026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7F038-25E0-4C0B-872F-4FD2FFEB15AE}"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11030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2EEE58-C99F-4CE1-A473-22639EB04249}" type="datetimeFigureOut">
              <a:rPr lang="en-GB" smtClean="0"/>
              <a:t>14/04/2026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7F038-25E0-4C0B-872F-4FD2FFEB15AE}"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323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2EEE58-C99F-4CE1-A473-22639EB04249}" type="datetimeFigureOut">
              <a:rPr lang="en-GB" smtClean="0"/>
              <a:t>14/04/2026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7F038-25E0-4C0B-872F-4FD2FFEB15AE}" type="slidenum">
              <a:rPr lang="en-GB" smtClean="0"/>
              <a:t>‹#›</a:t>
            </a:fld>
            <a:endParaRPr lang="en-GB"/>
          </a:p>
        </p:txBody>
      </p:sp>
    </p:spTree>
    <p:extLst>
      <p:ext uri="{BB962C8B-B14F-4D97-AF65-F5344CB8AC3E}">
        <p14:creationId xmlns:p14="http://schemas.microsoft.com/office/powerpoint/2010/main" val="17633987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2EEE58-C99F-4CE1-A473-22639EB04249}" type="datetimeFigureOut">
              <a:rPr lang="en-GB" smtClean="0"/>
              <a:t>14/04/2026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7F038-25E0-4C0B-872F-4FD2FFEB15AE}"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48991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2EEE58-C99F-4CE1-A473-22639EB04249}" type="datetimeFigureOut">
              <a:rPr lang="en-GB" smtClean="0"/>
              <a:t>14/04/2026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7F038-25E0-4C0B-872F-4FD2FFEB15AE}"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30941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D2EEE58-C99F-4CE1-A473-22639EB04249}" type="datetimeFigureOut">
              <a:rPr lang="en-GB" smtClean="0"/>
              <a:t>14/04/2026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7F038-25E0-4C0B-872F-4FD2FFEB15A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98454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D2EEE58-C99F-4CE1-A473-22639EB04249}" type="datetimeFigureOut">
              <a:rPr lang="en-GB" smtClean="0"/>
              <a:t>14/04/2026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7F038-25E0-4C0B-872F-4FD2FFEB15AE}"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7639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D2EEE58-C99F-4CE1-A473-22639EB04249}" type="datetimeFigureOut">
              <a:rPr lang="en-GB" smtClean="0"/>
              <a:t>14/04/2026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077F038-25E0-4C0B-872F-4FD2FFEB15AE}" type="slidenum">
              <a:rPr lang="en-GB" smtClean="0"/>
              <a:t>‹#›</a:t>
            </a:fld>
            <a:endParaRPr lang="en-GB"/>
          </a:p>
        </p:txBody>
      </p:sp>
    </p:spTree>
    <p:extLst>
      <p:ext uri="{BB962C8B-B14F-4D97-AF65-F5344CB8AC3E}">
        <p14:creationId xmlns:p14="http://schemas.microsoft.com/office/powerpoint/2010/main" val="30339618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9.jpe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jpeg"/><Relationship Id="rId5" Type="http://schemas.openxmlformats.org/officeDocument/2006/relationships/image" Target="../media/image2.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jpeg"/><Relationship Id="rId5" Type="http://schemas.openxmlformats.org/officeDocument/2006/relationships/image" Target="../media/image2.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2.jpeg"/><Relationship Id="rId5" Type="http://schemas.openxmlformats.org/officeDocument/2006/relationships/image" Target="../media/image2.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3.jpeg"/><Relationship Id="rId5" Type="http://schemas.openxmlformats.org/officeDocument/2006/relationships/image" Target="../media/image2.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4.jpeg"/><Relationship Id="rId5" Type="http://schemas.openxmlformats.org/officeDocument/2006/relationships/image" Target="../media/image2.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5.jpeg"/><Relationship Id="rId5" Type="http://schemas.openxmlformats.org/officeDocument/2006/relationships/image" Target="../media/image2.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6.jpeg"/><Relationship Id="rId5" Type="http://schemas.openxmlformats.org/officeDocument/2006/relationships/image" Target="../media/image2.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7.jpeg"/><Relationship Id="rId5" Type="http://schemas.openxmlformats.org/officeDocument/2006/relationships/image" Target="../media/image2.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8.jpeg"/><Relationship Id="rId5" Type="http://schemas.openxmlformats.org/officeDocument/2006/relationships/image" Target="../media/image2.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9.jpeg"/><Relationship Id="rId5" Type="http://schemas.openxmlformats.org/officeDocument/2006/relationships/image" Target="../media/image2.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0.jpeg"/><Relationship Id="rId5" Type="http://schemas.openxmlformats.org/officeDocument/2006/relationships/image" Target="../media/image2.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hyperlink" Target="https://www.thelancet.com/article/S2213-2600(25)00256-5/abstract" TargetMode="External"/><Relationship Id="rId3" Type="http://schemas.openxmlformats.org/officeDocument/2006/relationships/image" Target="../media/image2.jpeg"/><Relationship Id="rId7" Type="http://schemas.openxmlformats.org/officeDocument/2006/relationships/hyperlink" Target="https://www.nature.com/articles/s44161-022-00067-z" TargetMode="External"/><Relationship Id="rId12" Type="http://schemas.openxmlformats.org/officeDocument/2006/relationships/hyperlink" Target="https://www.cochranelibrary.com/cdsr/doi/10.1002/14651858.CD006895.pub4/abstract"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tandfonline.com/doi/abs/10.1080/02770900701595683" TargetMode="External"/><Relationship Id="rId11" Type="http://schemas.openxmlformats.org/officeDocument/2006/relationships/hyperlink" Target="https://link.springer.com/article/10.1186/s12890-023-02383-x" TargetMode="External"/><Relationship Id="rId5" Type="http://schemas.openxmlformats.org/officeDocument/2006/relationships/hyperlink" Target="https://www.mdpi.com/2076-3921/11/11/2237" TargetMode="External"/><Relationship Id="rId10" Type="http://schemas.openxmlformats.org/officeDocument/2006/relationships/hyperlink" Target="https://onlinelibrary.wiley.com/doi/full/10.1155/2023/8840594" TargetMode="External"/><Relationship Id="rId4" Type="http://schemas.openxmlformats.org/officeDocument/2006/relationships/hyperlink" Target="https://www.tandfonline.com/doi/full/10.1080/14656566.2023.2291078" TargetMode="External"/><Relationship Id="rId9" Type="http://schemas.openxmlformats.org/officeDocument/2006/relationships/hyperlink" Target="https://www.ncbi.nlm.nih.gov/sites/books/NBK5399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8D092CE-31B1-7D26-5CC1-6C05150A2376}"/>
              </a:ext>
            </a:extLst>
          </p:cNvPr>
          <p:cNvSpPr>
            <a:spLocks noGrp="1"/>
          </p:cNvSpPr>
          <p:nvPr>
            <p:ph type="subTitle" idx="1"/>
          </p:nvPr>
        </p:nvSpPr>
        <p:spPr>
          <a:xfrm>
            <a:off x="2436366" y="2987037"/>
            <a:ext cx="6815669" cy="1320802"/>
          </a:xfrm>
        </p:spPr>
        <p:txBody>
          <a:bodyPr>
            <a:noAutofit/>
          </a:bodyPr>
          <a:lstStyle/>
          <a:p>
            <a:r>
              <a:rPr lang="en-GB" sz="2800" b="1" dirty="0">
                <a:latin typeface="Times New Roman" panose="02020603050405020304" pitchFamily="18" charset="0"/>
                <a:cs typeface="Times New Roman" panose="02020603050405020304" pitchFamily="18" charset="0"/>
              </a:rPr>
              <a:t>Introduction to Physiology</a:t>
            </a:r>
            <a:endParaRPr lang="en-GB" sz="2800" dirty="0">
              <a:latin typeface="Times New Roman" panose="02020603050405020304" pitchFamily="18" charset="0"/>
              <a:cs typeface="Times New Roman" panose="02020603050405020304" pitchFamily="18" charset="0"/>
            </a:endParaRPr>
          </a:p>
          <a:p>
            <a:r>
              <a:rPr lang="en-GB" sz="2800" b="1" dirty="0">
                <a:latin typeface="Times New Roman" panose="02020603050405020304" pitchFamily="18" charset="0"/>
                <a:cs typeface="Times New Roman" panose="02020603050405020304" pitchFamily="18" charset="0"/>
              </a:rPr>
              <a:t>(BMHP5023)</a:t>
            </a:r>
          </a:p>
          <a:p>
            <a:r>
              <a:rPr lang="en-GB" sz="2800" b="1" dirty="0">
                <a:latin typeface="Times New Roman"/>
                <a:cs typeface="Times New Roman"/>
              </a:rPr>
              <a:t>Component 2: Presentation</a:t>
            </a:r>
            <a:endParaRPr lang="en-GB" sz="2800" dirty="0">
              <a:latin typeface="Times New Roman"/>
              <a:cs typeface="Times New Roman"/>
            </a:endParaRPr>
          </a:p>
          <a:p>
            <a:r>
              <a:rPr lang="en-GB" sz="2800" b="1">
                <a:latin typeface="Times New Roman"/>
                <a:cs typeface="Times New Roman"/>
              </a:rPr>
              <a:t>Student ID: 2425452</a:t>
            </a:r>
            <a:endParaRPr lang="en-GB" sz="2800" b="1" dirty="0">
              <a:latin typeface="Times New Roman"/>
              <a:cs typeface="Times New Roman"/>
            </a:endParaRPr>
          </a:p>
          <a:p>
            <a:endParaRPr lang="en-GB" sz="2800" dirty="0">
              <a:latin typeface="Times New Roman" panose="02020603050405020304" pitchFamily="18" charset="0"/>
              <a:cs typeface="Times New Roman" panose="02020603050405020304" pitchFamily="18" charset="0"/>
            </a:endParaRPr>
          </a:p>
          <a:p>
            <a:endParaRPr lang="en-GB" sz="2800" dirty="0">
              <a:latin typeface="Times New Roman" panose="02020603050405020304" pitchFamily="18" charset="0"/>
              <a:cs typeface="Times New Roman" panose="02020603050405020304" pitchFamily="18" charset="0"/>
            </a:endParaRPr>
          </a:p>
        </p:txBody>
      </p:sp>
      <p:pic>
        <p:nvPicPr>
          <p:cNvPr id="4" name="image1.png">
            <a:extLst>
              <a:ext uri="{FF2B5EF4-FFF2-40B4-BE49-F238E27FC236}">
                <a16:creationId xmlns:a16="http://schemas.microsoft.com/office/drawing/2014/main" id="{A19F08B9-B71E-294F-E69A-6FA0BE5A4D35}"/>
              </a:ext>
            </a:extLst>
          </p:cNvPr>
          <p:cNvPicPr/>
          <p:nvPr/>
        </p:nvPicPr>
        <p:blipFill>
          <a:blip r:embed="rId5"/>
          <a:stretch>
            <a:fillRect/>
          </a:stretch>
        </p:blipFill>
        <p:spPr>
          <a:xfrm>
            <a:off x="7198296" y="1807781"/>
            <a:ext cx="2233295" cy="852805"/>
          </a:xfrm>
          <a:prstGeom prst="rect">
            <a:avLst/>
          </a:prstGeom>
        </p:spPr>
      </p:pic>
      <p:pic>
        <p:nvPicPr>
          <p:cNvPr id="2" name="Recorded Sound">
            <a:hlinkClick r:id="" action="ppaction://media"/>
            <a:extLst>
              <a:ext uri="{FF2B5EF4-FFF2-40B4-BE49-F238E27FC236}">
                <a16:creationId xmlns:a16="http://schemas.microsoft.com/office/drawing/2014/main" id="{20569186-1050-444F-AD86-735CEBF424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12231" y="455246"/>
            <a:ext cx="812800" cy="812800"/>
          </a:xfrm>
          <a:prstGeom prst="rect">
            <a:avLst/>
          </a:prstGeom>
        </p:spPr>
      </p:pic>
    </p:spTree>
    <p:extLst>
      <p:ext uri="{BB962C8B-B14F-4D97-AF65-F5344CB8AC3E}">
        <p14:creationId xmlns:p14="http://schemas.microsoft.com/office/powerpoint/2010/main" val="11911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A0927-B872-6242-2322-E344F988DB70}"/>
              </a:ext>
            </a:extLst>
          </p:cNvPr>
          <p:cNvSpPr>
            <a:spLocks noGrp="1"/>
          </p:cNvSpPr>
          <p:nvPr>
            <p:ph type="title"/>
          </p:nvPr>
        </p:nvSpPr>
        <p:spPr>
          <a:xfrm>
            <a:off x="1295402" y="982132"/>
            <a:ext cx="9601196" cy="1303867"/>
          </a:xfrm>
        </p:spPr>
        <p:txBody>
          <a:bodyPr>
            <a:normAutofit/>
          </a:bodyPr>
          <a:lstStyle/>
          <a:p>
            <a:r>
              <a:rPr lang="en-GB" sz="4800" b="1" dirty="0">
                <a:solidFill>
                  <a:srgbClr val="262626"/>
                </a:solidFill>
                <a:latin typeface="Times New Roman" panose="02020603050405020304" pitchFamily="18" charset="0"/>
                <a:cs typeface="Times New Roman" panose="02020603050405020304" pitchFamily="18" charset="0"/>
              </a:rPr>
              <a:t>Introduction </a:t>
            </a:r>
            <a:endParaRPr lang="en-GB" sz="4800" dirty="0">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FEF7283-BE08-23E1-34D3-A0321D210B12}"/>
              </a:ext>
            </a:extLst>
          </p:cNvPr>
          <p:cNvSpPr>
            <a:spLocks noGrp="1"/>
          </p:cNvSpPr>
          <p:nvPr>
            <p:ph idx="1"/>
          </p:nvPr>
        </p:nvSpPr>
        <p:spPr>
          <a:xfrm>
            <a:off x="1295402" y="2556932"/>
            <a:ext cx="6256866" cy="3318936"/>
          </a:xfrm>
        </p:spPr>
        <p:txBody>
          <a:bodyPr>
            <a:normAutofit/>
          </a:bodyPr>
          <a:lstStyle/>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The discussion will be on chronic respiratory disease, which will be Asthma.</a:t>
            </a:r>
          </a:p>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Furthermore, the report will also highlight the impact on the respiratory system and also risk factor of Asthma.</a:t>
            </a:r>
          </a:p>
          <a:p>
            <a:pPr algn="just">
              <a:lnSpc>
                <a:spcPct val="150000"/>
              </a:lnSpc>
            </a:pPr>
            <a:endParaRPr lang="en-GB" dirty="0">
              <a:solidFill>
                <a:srgbClr val="262626"/>
              </a:solidFill>
              <a:latin typeface="Times New Roman" panose="02020603050405020304" pitchFamily="18" charset="0"/>
              <a:cs typeface="Times New Roman" panose="02020603050405020304" pitchFamily="18" charset="0"/>
            </a:endParaRPr>
          </a:p>
        </p:txBody>
      </p:sp>
      <p:pic>
        <p:nvPicPr>
          <p:cNvPr id="1026" name="Picture 2" descr="All About Asthma">
            <a:extLst>
              <a:ext uri="{FF2B5EF4-FFF2-40B4-BE49-F238E27FC236}">
                <a16:creationId xmlns:a16="http://schemas.microsoft.com/office/drawing/2014/main" id="{B30584A9-957C-F642-FC12-1294FAFF81CD}"/>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85026" y="3323348"/>
            <a:ext cx="2739728" cy="1608304"/>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F166DA80-5A33-0042-92EE-4D2E98DCF4D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418354" y="821265"/>
            <a:ext cx="812800" cy="812800"/>
          </a:xfrm>
          <a:prstGeom prst="rect">
            <a:avLst/>
          </a:prstGeom>
        </p:spPr>
      </p:pic>
    </p:spTree>
    <p:extLst>
      <p:ext uri="{BB962C8B-B14F-4D97-AF65-F5344CB8AC3E}">
        <p14:creationId xmlns:p14="http://schemas.microsoft.com/office/powerpoint/2010/main" val="4079889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79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75FE1-39B1-5DE2-4F68-190A118FD17B}"/>
              </a:ext>
            </a:extLst>
          </p:cNvPr>
          <p:cNvSpPr>
            <a:spLocks noGrp="1"/>
          </p:cNvSpPr>
          <p:nvPr>
            <p:ph type="title"/>
          </p:nvPr>
        </p:nvSpPr>
        <p:spPr>
          <a:xfrm>
            <a:off x="1295402" y="982132"/>
            <a:ext cx="9601196" cy="1303867"/>
          </a:xfrm>
        </p:spPr>
        <p:txBody>
          <a:bodyPr>
            <a:normAutofit fontScale="90000"/>
          </a:bodyPr>
          <a:lstStyle/>
          <a:p>
            <a:pPr>
              <a:lnSpc>
                <a:spcPct val="150000"/>
              </a:lnSpc>
            </a:pPr>
            <a:r>
              <a:rPr lang="en-GB" sz="4100" b="1" dirty="0">
                <a:solidFill>
                  <a:srgbClr val="262626"/>
                </a:solidFill>
                <a:latin typeface="Times New Roman" panose="02020603050405020304" pitchFamily="18" charset="0"/>
                <a:cs typeface="Times New Roman" panose="02020603050405020304" pitchFamily="18" charset="0"/>
              </a:rPr>
              <a:t>Anatomy and Physiology of the Respiratory System </a:t>
            </a:r>
            <a:endParaRPr lang="en-GB" sz="4100" dirty="0">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C1AB6E5-6402-6A08-BB27-576894C98853}"/>
              </a:ext>
            </a:extLst>
          </p:cNvPr>
          <p:cNvSpPr>
            <a:spLocks noGrp="1"/>
          </p:cNvSpPr>
          <p:nvPr>
            <p:ph idx="1"/>
          </p:nvPr>
        </p:nvSpPr>
        <p:spPr>
          <a:xfrm>
            <a:off x="1295402" y="2556932"/>
            <a:ext cx="6256866" cy="3318936"/>
          </a:xfrm>
        </p:spPr>
        <p:txBody>
          <a:bodyPr>
            <a:normAutofit fontScale="92500" lnSpcReduction="10000"/>
          </a:bodyPr>
          <a:lstStyle/>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The major structure of the respiratory system is the upper respiratory tract, which includes the nasal cavity, throat, and larynx (Zhao </a:t>
            </a:r>
            <a:r>
              <a:rPr lang="en-GB" i="1" dirty="0">
                <a:solidFill>
                  <a:srgbClr val="262626"/>
                </a:solidFill>
                <a:latin typeface="Times New Roman" panose="02020603050405020304" pitchFamily="18" charset="0"/>
                <a:cs typeface="Times New Roman" panose="02020603050405020304" pitchFamily="18" charset="0"/>
              </a:rPr>
              <a:t>et al.</a:t>
            </a:r>
            <a:r>
              <a:rPr lang="en-GB" dirty="0">
                <a:solidFill>
                  <a:srgbClr val="262626"/>
                </a:solidFill>
                <a:latin typeface="Times New Roman" panose="02020603050405020304" pitchFamily="18" charset="0"/>
                <a:cs typeface="Times New Roman" panose="02020603050405020304" pitchFamily="18" charset="0"/>
              </a:rPr>
              <a:t> 2022).</a:t>
            </a:r>
          </a:p>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The other respiratory structure is the lower respiratory tract, which includes the trachea, windpipe, and alveoli (MedlinePlus, 2025).</a:t>
            </a:r>
          </a:p>
          <a:p>
            <a:pPr algn="just">
              <a:lnSpc>
                <a:spcPct val="150000"/>
              </a:lnSpc>
            </a:pPr>
            <a:endParaRPr lang="en-GB" dirty="0">
              <a:solidFill>
                <a:srgbClr val="262626"/>
              </a:solidFill>
              <a:latin typeface="Times New Roman" panose="02020603050405020304" pitchFamily="18" charset="0"/>
              <a:cs typeface="Times New Roman" panose="02020603050405020304" pitchFamily="18" charset="0"/>
            </a:endParaRPr>
          </a:p>
        </p:txBody>
      </p:sp>
      <p:pic>
        <p:nvPicPr>
          <p:cNvPr id="2050" name="Picture 2" descr="Asthma - Symptoms and causes - Mayo Clinic">
            <a:extLst>
              <a:ext uri="{FF2B5EF4-FFF2-40B4-BE49-F238E27FC236}">
                <a16:creationId xmlns:a16="http://schemas.microsoft.com/office/drawing/2014/main" id="{C8274E48-7F1C-2750-9B04-67DCD9C9D37E}"/>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85026" y="2714247"/>
            <a:ext cx="2739728" cy="2826506"/>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pic>
        <p:nvPicPr>
          <p:cNvPr id="8" name="Recorded Sound">
            <a:hlinkClick r:id="" action="ppaction://media"/>
            <a:extLst>
              <a:ext uri="{FF2B5EF4-FFF2-40B4-BE49-F238E27FC236}">
                <a16:creationId xmlns:a16="http://schemas.microsoft.com/office/drawing/2014/main" id="{90B41650-7F56-2040-97D3-A7FC317A876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48461" y="575732"/>
            <a:ext cx="812800" cy="812800"/>
          </a:xfrm>
          <a:prstGeom prst="rect">
            <a:avLst/>
          </a:prstGeom>
        </p:spPr>
      </p:pic>
    </p:spTree>
    <p:extLst>
      <p:ext uri="{BB962C8B-B14F-4D97-AF65-F5344CB8AC3E}">
        <p14:creationId xmlns:p14="http://schemas.microsoft.com/office/powerpoint/2010/main" val="696783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22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B5EBC-13CF-44FA-AB51-8B84D0495AB0}"/>
              </a:ext>
            </a:extLst>
          </p:cNvPr>
          <p:cNvSpPr>
            <a:spLocks noGrp="1"/>
          </p:cNvSpPr>
          <p:nvPr>
            <p:ph type="title"/>
          </p:nvPr>
        </p:nvSpPr>
        <p:spPr>
          <a:xfrm>
            <a:off x="1295402" y="982132"/>
            <a:ext cx="9601196" cy="1303867"/>
          </a:xfrm>
        </p:spPr>
        <p:txBody>
          <a:bodyPr>
            <a:normAutofit fontScale="90000"/>
          </a:bodyPr>
          <a:lstStyle/>
          <a:p>
            <a:pPr>
              <a:lnSpc>
                <a:spcPct val="150000"/>
              </a:lnSpc>
            </a:pPr>
            <a:r>
              <a:rPr lang="en-GB" sz="4100" b="1" dirty="0">
                <a:solidFill>
                  <a:srgbClr val="262626"/>
                </a:solidFill>
                <a:latin typeface="Times New Roman" panose="02020603050405020304" pitchFamily="18" charset="0"/>
                <a:cs typeface="Times New Roman" panose="02020603050405020304" pitchFamily="18" charset="0"/>
              </a:rPr>
              <a:t>Anatomy and Physiology of the Respiratory System </a:t>
            </a:r>
            <a:endParaRPr lang="en-GB" sz="4100" dirty="0">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61A40B3-7A0D-371E-56FB-2A1A48015145}"/>
              </a:ext>
            </a:extLst>
          </p:cNvPr>
          <p:cNvSpPr>
            <a:spLocks noGrp="1"/>
          </p:cNvSpPr>
          <p:nvPr>
            <p:ph idx="1"/>
          </p:nvPr>
        </p:nvSpPr>
        <p:spPr>
          <a:xfrm>
            <a:off x="1295402" y="2556932"/>
            <a:ext cx="6256866" cy="3318936"/>
          </a:xfrm>
        </p:spPr>
        <p:txBody>
          <a:bodyPr>
            <a:normAutofit fontScale="92500" lnSpcReduction="10000"/>
          </a:bodyPr>
          <a:lstStyle/>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The major function of the respiratory system is to help in breathing in and out by the exchange of gases (Beachey, 2022).</a:t>
            </a:r>
          </a:p>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Furthermore, its other function is to protect the body from harmful germs from getting in and push them out (Corder and Henderson, 2025).   </a:t>
            </a:r>
          </a:p>
          <a:p>
            <a:pPr algn="just">
              <a:lnSpc>
                <a:spcPct val="150000"/>
              </a:lnSpc>
            </a:pPr>
            <a:endParaRPr lang="en-GB" dirty="0">
              <a:solidFill>
                <a:srgbClr val="262626"/>
              </a:solidFill>
              <a:latin typeface="Times New Roman" panose="02020603050405020304" pitchFamily="18" charset="0"/>
              <a:cs typeface="Times New Roman" panose="02020603050405020304" pitchFamily="18" charset="0"/>
            </a:endParaRPr>
          </a:p>
        </p:txBody>
      </p:sp>
      <p:pic>
        <p:nvPicPr>
          <p:cNvPr id="3074" name="Picture 2" descr="Asthma - Symptoms, Causes, Types ...">
            <a:extLst>
              <a:ext uri="{FF2B5EF4-FFF2-40B4-BE49-F238E27FC236}">
                <a16:creationId xmlns:a16="http://schemas.microsoft.com/office/drawing/2014/main" id="{96CAC5E3-4145-2B7F-EAB3-B3177C7463FA}"/>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85026" y="3360376"/>
            <a:ext cx="2739728" cy="1534247"/>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5CDDE926-43B7-F348-9CF6-EDAA4C0C8D6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490198" y="575732"/>
            <a:ext cx="812800" cy="812800"/>
          </a:xfrm>
          <a:prstGeom prst="rect">
            <a:avLst/>
          </a:prstGeom>
        </p:spPr>
      </p:pic>
    </p:spTree>
    <p:extLst>
      <p:ext uri="{BB962C8B-B14F-4D97-AF65-F5344CB8AC3E}">
        <p14:creationId xmlns:p14="http://schemas.microsoft.com/office/powerpoint/2010/main" val="4173880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1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13CCE-9975-BE78-1538-CC28B91DD5AC}"/>
              </a:ext>
            </a:extLst>
          </p:cNvPr>
          <p:cNvSpPr>
            <a:spLocks noGrp="1"/>
          </p:cNvSpPr>
          <p:nvPr>
            <p:ph type="title"/>
          </p:nvPr>
        </p:nvSpPr>
        <p:spPr>
          <a:xfrm>
            <a:off x="1295402" y="982132"/>
            <a:ext cx="9601196" cy="1303867"/>
          </a:xfrm>
        </p:spPr>
        <p:txBody>
          <a:bodyPr>
            <a:normAutofit fontScale="90000"/>
          </a:bodyPr>
          <a:lstStyle/>
          <a:p>
            <a:pPr algn="just">
              <a:lnSpc>
                <a:spcPct val="150000"/>
              </a:lnSpc>
            </a:pPr>
            <a:r>
              <a:rPr lang="en-GB" sz="4100" b="1" dirty="0">
                <a:solidFill>
                  <a:srgbClr val="262626"/>
                </a:solidFill>
                <a:latin typeface="Times New Roman" panose="02020603050405020304" pitchFamily="18" charset="0"/>
                <a:cs typeface="Times New Roman" panose="02020603050405020304" pitchFamily="18" charset="0"/>
              </a:rPr>
              <a:t>Impact of Asthma on the Respiratory System </a:t>
            </a:r>
            <a:endParaRPr lang="en-GB" sz="4100" dirty="0">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B473521-7DD1-D7E6-D535-290B7CAA10D8}"/>
              </a:ext>
            </a:extLst>
          </p:cNvPr>
          <p:cNvSpPr>
            <a:spLocks noGrp="1"/>
          </p:cNvSpPr>
          <p:nvPr>
            <p:ph idx="1"/>
          </p:nvPr>
        </p:nvSpPr>
        <p:spPr>
          <a:xfrm>
            <a:off x="1295402" y="2556932"/>
            <a:ext cx="6256866" cy="3318936"/>
          </a:xfrm>
        </p:spPr>
        <p:txBody>
          <a:bodyPr>
            <a:normAutofit fontScale="85000" lnSpcReduction="10000"/>
          </a:bodyPr>
          <a:lstStyle/>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The major impact of Asthma on the respiratory system is airway inflammation, which is caused by reducing the diameter of the airways (Albano </a:t>
            </a:r>
            <a:r>
              <a:rPr lang="en-GB" i="1" dirty="0">
                <a:solidFill>
                  <a:srgbClr val="262626"/>
                </a:solidFill>
                <a:latin typeface="Times New Roman" panose="02020603050405020304" pitchFamily="18" charset="0"/>
                <a:cs typeface="Times New Roman" panose="02020603050405020304" pitchFamily="18" charset="0"/>
              </a:rPr>
              <a:t>et al. </a:t>
            </a:r>
            <a:r>
              <a:rPr lang="en-GB" dirty="0">
                <a:solidFill>
                  <a:srgbClr val="262626"/>
                </a:solidFill>
                <a:latin typeface="Times New Roman" panose="02020603050405020304" pitchFamily="18" charset="0"/>
                <a:cs typeface="Times New Roman" panose="02020603050405020304" pitchFamily="18" charset="0"/>
              </a:rPr>
              <a:t>2022).</a:t>
            </a:r>
          </a:p>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The other impact is mucus hypersecretion, which usually happens in low or middle-income countries because of smoking and obstruction in the airways (Shah </a:t>
            </a:r>
            <a:r>
              <a:rPr lang="en-GB" i="1" dirty="0">
                <a:solidFill>
                  <a:srgbClr val="262626"/>
                </a:solidFill>
                <a:latin typeface="Times New Roman" panose="02020603050405020304" pitchFamily="18" charset="0"/>
                <a:cs typeface="Times New Roman" panose="02020603050405020304" pitchFamily="18" charset="0"/>
              </a:rPr>
              <a:t>et al.</a:t>
            </a:r>
            <a:r>
              <a:rPr lang="en-GB" dirty="0">
                <a:solidFill>
                  <a:srgbClr val="262626"/>
                </a:solidFill>
                <a:latin typeface="Times New Roman" panose="02020603050405020304" pitchFamily="18" charset="0"/>
                <a:cs typeface="Times New Roman" panose="02020603050405020304" pitchFamily="18" charset="0"/>
              </a:rPr>
              <a:t> 2023).  </a:t>
            </a:r>
          </a:p>
          <a:p>
            <a:pPr algn="just">
              <a:lnSpc>
                <a:spcPct val="150000"/>
              </a:lnSpc>
            </a:pPr>
            <a:endParaRPr lang="en-GB" dirty="0">
              <a:solidFill>
                <a:srgbClr val="262626"/>
              </a:solidFill>
              <a:latin typeface="Times New Roman" panose="02020603050405020304" pitchFamily="18" charset="0"/>
              <a:cs typeface="Times New Roman" panose="02020603050405020304" pitchFamily="18" charset="0"/>
            </a:endParaRPr>
          </a:p>
        </p:txBody>
      </p:sp>
      <p:pic>
        <p:nvPicPr>
          <p:cNvPr id="4098" name="Picture 2" descr="Doctors for Asthma Treatment in Delhi ...">
            <a:extLst>
              <a:ext uri="{FF2B5EF4-FFF2-40B4-BE49-F238E27FC236}">
                <a16:creationId xmlns:a16="http://schemas.microsoft.com/office/drawing/2014/main" id="{75CE6E2F-A8A4-E723-5FF2-C09CDC4D5AB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85026" y="3254882"/>
            <a:ext cx="2739728" cy="1745235"/>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6C18F200-4E73-CA45-A99E-D72A6258C54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490198" y="711199"/>
            <a:ext cx="812800" cy="812800"/>
          </a:xfrm>
          <a:prstGeom prst="rect">
            <a:avLst/>
          </a:prstGeom>
        </p:spPr>
      </p:pic>
    </p:spTree>
    <p:extLst>
      <p:ext uri="{BB962C8B-B14F-4D97-AF65-F5344CB8AC3E}">
        <p14:creationId xmlns:p14="http://schemas.microsoft.com/office/powerpoint/2010/main" val="2487343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3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8B7C2-653A-AF83-142A-3FB62CFA217A}"/>
              </a:ext>
            </a:extLst>
          </p:cNvPr>
          <p:cNvSpPr>
            <a:spLocks noGrp="1"/>
          </p:cNvSpPr>
          <p:nvPr>
            <p:ph type="title"/>
          </p:nvPr>
        </p:nvSpPr>
        <p:spPr>
          <a:xfrm>
            <a:off x="1295402" y="982132"/>
            <a:ext cx="9601196" cy="1303867"/>
          </a:xfrm>
        </p:spPr>
        <p:txBody>
          <a:bodyPr>
            <a:normAutofit fontScale="90000"/>
          </a:bodyPr>
          <a:lstStyle/>
          <a:p>
            <a:pPr algn="just">
              <a:lnSpc>
                <a:spcPct val="150000"/>
              </a:lnSpc>
            </a:pPr>
            <a:r>
              <a:rPr lang="en-GB" sz="4100" b="1" dirty="0">
                <a:solidFill>
                  <a:srgbClr val="262626"/>
                </a:solidFill>
                <a:latin typeface="Times New Roman" panose="02020603050405020304" pitchFamily="18" charset="0"/>
                <a:cs typeface="Times New Roman" panose="02020603050405020304" pitchFamily="18" charset="0"/>
              </a:rPr>
              <a:t>Impact of Asthma on the Respiratory System </a:t>
            </a:r>
            <a:endParaRPr lang="en-GB" sz="4100" dirty="0">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DCFDCA1-BE28-2D1C-8C01-FFDB0BAF0F8E}"/>
              </a:ext>
            </a:extLst>
          </p:cNvPr>
          <p:cNvSpPr>
            <a:spLocks noGrp="1"/>
          </p:cNvSpPr>
          <p:nvPr>
            <p:ph idx="1"/>
          </p:nvPr>
        </p:nvSpPr>
        <p:spPr>
          <a:xfrm>
            <a:off x="1295402" y="2556932"/>
            <a:ext cx="6256866" cy="3318936"/>
          </a:xfrm>
        </p:spPr>
        <p:txBody>
          <a:bodyPr>
            <a:normAutofit fontScale="92500" lnSpcReduction="10000"/>
          </a:bodyPr>
          <a:lstStyle/>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The impact of reduced gas exchange on the respiratory system leads to the lungs' failure by minimising gas exchange (Powers, 2023). </a:t>
            </a:r>
          </a:p>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Another impact is bronchoconstriction, which makes the person feel tight in the chest and find it hard to breathe (Cleveland Clinic, 2025).</a:t>
            </a:r>
          </a:p>
          <a:p>
            <a:pPr algn="just">
              <a:lnSpc>
                <a:spcPct val="150000"/>
              </a:lnSpc>
            </a:pPr>
            <a:endParaRPr lang="en-GB" dirty="0">
              <a:solidFill>
                <a:srgbClr val="262626"/>
              </a:solidFill>
              <a:latin typeface="Times New Roman" panose="02020603050405020304" pitchFamily="18" charset="0"/>
              <a:cs typeface="Times New Roman" panose="02020603050405020304" pitchFamily="18" charset="0"/>
            </a:endParaRPr>
          </a:p>
        </p:txBody>
      </p:sp>
      <p:pic>
        <p:nvPicPr>
          <p:cNvPr id="5122" name="Picture 2" descr="an Asthma Attack ...">
            <a:extLst>
              <a:ext uri="{FF2B5EF4-FFF2-40B4-BE49-F238E27FC236}">
                <a16:creationId xmlns:a16="http://schemas.microsoft.com/office/drawing/2014/main" id="{676831CA-D493-0FBA-5595-06866725DBFE}"/>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85026" y="3215918"/>
            <a:ext cx="2739728" cy="1823164"/>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4702AFF7-F82A-B64A-BD4E-6A0C05DA708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418354" y="711199"/>
            <a:ext cx="812800" cy="812800"/>
          </a:xfrm>
          <a:prstGeom prst="rect">
            <a:avLst/>
          </a:prstGeom>
        </p:spPr>
      </p:pic>
    </p:spTree>
    <p:extLst>
      <p:ext uri="{BB962C8B-B14F-4D97-AF65-F5344CB8AC3E}">
        <p14:creationId xmlns:p14="http://schemas.microsoft.com/office/powerpoint/2010/main" val="2318165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1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16111-B025-18A1-AA07-C86812CD2A03}"/>
              </a:ext>
            </a:extLst>
          </p:cNvPr>
          <p:cNvSpPr>
            <a:spLocks noGrp="1"/>
          </p:cNvSpPr>
          <p:nvPr>
            <p:ph type="title"/>
          </p:nvPr>
        </p:nvSpPr>
        <p:spPr>
          <a:xfrm>
            <a:off x="1295402" y="982132"/>
            <a:ext cx="9601196" cy="1303867"/>
          </a:xfrm>
        </p:spPr>
        <p:txBody>
          <a:bodyPr>
            <a:normAutofit/>
          </a:bodyPr>
          <a:lstStyle/>
          <a:p>
            <a:pPr>
              <a:lnSpc>
                <a:spcPct val="150000"/>
              </a:lnSpc>
            </a:pPr>
            <a:r>
              <a:rPr lang="en-GB" b="1" dirty="0">
                <a:solidFill>
                  <a:srgbClr val="262626"/>
                </a:solidFill>
                <a:latin typeface="Times New Roman" panose="02020603050405020304" pitchFamily="18" charset="0"/>
                <a:cs typeface="Times New Roman" panose="02020603050405020304" pitchFamily="18" charset="0"/>
              </a:rPr>
              <a:t>Fictional Patient Profile</a:t>
            </a:r>
            <a:endParaRPr lang="en-GB" dirty="0">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42FDB6A-9C53-2A4D-4C3F-6C8A72C1C295}"/>
              </a:ext>
            </a:extLst>
          </p:cNvPr>
          <p:cNvSpPr>
            <a:spLocks noGrp="1"/>
          </p:cNvSpPr>
          <p:nvPr>
            <p:ph idx="1"/>
          </p:nvPr>
        </p:nvSpPr>
        <p:spPr>
          <a:xfrm>
            <a:off x="1295402" y="2556932"/>
            <a:ext cx="6256866" cy="3318936"/>
          </a:xfrm>
        </p:spPr>
        <p:txBody>
          <a:bodyPr>
            <a:normAutofit fontScale="92500" lnSpcReduction="10000"/>
          </a:bodyPr>
          <a:lstStyle/>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The fictional patient profile part includes a man named John Williams, a 35-year-old man diagnosed with a chronic respiratory disease such as asthma.</a:t>
            </a:r>
          </a:p>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He experienced intermittent symptoms and did not take any medical treatment. </a:t>
            </a:r>
          </a:p>
          <a:p>
            <a:pPr algn="just">
              <a:lnSpc>
                <a:spcPct val="150000"/>
              </a:lnSpc>
            </a:pPr>
            <a:endParaRPr lang="en-GB" dirty="0">
              <a:solidFill>
                <a:srgbClr val="262626"/>
              </a:solidFill>
              <a:latin typeface="Times New Roman" panose="02020603050405020304" pitchFamily="18" charset="0"/>
              <a:cs typeface="Times New Roman" panose="02020603050405020304" pitchFamily="18" charset="0"/>
            </a:endParaRPr>
          </a:p>
        </p:txBody>
      </p:sp>
      <p:pic>
        <p:nvPicPr>
          <p:cNvPr id="6146" name="Picture 2" descr="Early Signs of Childhood Asthma Every ...">
            <a:extLst>
              <a:ext uri="{FF2B5EF4-FFF2-40B4-BE49-F238E27FC236}">
                <a16:creationId xmlns:a16="http://schemas.microsoft.com/office/drawing/2014/main" id="{896B1BB0-BA31-A137-0F2D-4973FE3B1D7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85026" y="3215918"/>
            <a:ext cx="2739728" cy="1823164"/>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48FE75D1-25D2-BB4E-B418-39A27A022B5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083798" y="821265"/>
            <a:ext cx="812800" cy="812800"/>
          </a:xfrm>
          <a:prstGeom prst="rect">
            <a:avLst/>
          </a:prstGeom>
        </p:spPr>
      </p:pic>
    </p:spTree>
    <p:extLst>
      <p:ext uri="{BB962C8B-B14F-4D97-AF65-F5344CB8AC3E}">
        <p14:creationId xmlns:p14="http://schemas.microsoft.com/office/powerpoint/2010/main" val="1945820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0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5905B-0EE8-C432-9949-154E0B1062B0}"/>
              </a:ext>
            </a:extLst>
          </p:cNvPr>
          <p:cNvSpPr>
            <a:spLocks noGrp="1"/>
          </p:cNvSpPr>
          <p:nvPr>
            <p:ph type="title"/>
          </p:nvPr>
        </p:nvSpPr>
        <p:spPr>
          <a:xfrm>
            <a:off x="1295402" y="982132"/>
            <a:ext cx="9601196" cy="1303867"/>
          </a:xfrm>
        </p:spPr>
        <p:txBody>
          <a:bodyPr>
            <a:normAutofit/>
          </a:bodyPr>
          <a:lstStyle/>
          <a:p>
            <a:pPr algn="just">
              <a:lnSpc>
                <a:spcPct val="150000"/>
              </a:lnSpc>
            </a:pPr>
            <a:r>
              <a:rPr lang="en-GB" b="1" dirty="0">
                <a:solidFill>
                  <a:srgbClr val="262626"/>
                </a:solidFill>
                <a:latin typeface="Times New Roman" panose="02020603050405020304" pitchFamily="18" charset="0"/>
                <a:cs typeface="Times New Roman" panose="02020603050405020304" pitchFamily="18" charset="0"/>
              </a:rPr>
              <a:t>Risk Factor</a:t>
            </a:r>
            <a:endParaRPr lang="en-GB" dirty="0">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7D8D711-AE1A-8F95-FAF9-EDBA8A1AD626}"/>
              </a:ext>
            </a:extLst>
          </p:cNvPr>
          <p:cNvSpPr>
            <a:spLocks noGrp="1"/>
          </p:cNvSpPr>
          <p:nvPr>
            <p:ph idx="1"/>
          </p:nvPr>
        </p:nvSpPr>
        <p:spPr>
          <a:xfrm>
            <a:off x="1295402" y="2556932"/>
            <a:ext cx="6256866" cy="3318936"/>
          </a:xfrm>
        </p:spPr>
        <p:txBody>
          <a:bodyPr>
            <a:normAutofit fontScale="77500" lnSpcReduction="20000"/>
          </a:bodyPr>
          <a:lstStyle/>
          <a:p>
            <a:pPr lvl="0" algn="just">
              <a:lnSpc>
                <a:spcPct val="150000"/>
              </a:lnSpc>
            </a:pPr>
            <a:r>
              <a:rPr lang="en-GB" sz="2200" dirty="0">
                <a:solidFill>
                  <a:srgbClr val="262626"/>
                </a:solidFill>
                <a:latin typeface="Times New Roman" panose="02020603050405020304" pitchFamily="18" charset="0"/>
                <a:cs typeface="Times New Roman" panose="02020603050405020304" pitchFamily="18" charset="0"/>
              </a:rPr>
              <a:t>Based on the lifestyle of John Williams, the risk factors include passive smoking at home and poor adherence in the workplace. </a:t>
            </a:r>
          </a:p>
          <a:p>
            <a:pPr lvl="0" algn="just">
              <a:lnSpc>
                <a:spcPct val="150000"/>
              </a:lnSpc>
            </a:pPr>
            <a:r>
              <a:rPr lang="en-GB" sz="2200" dirty="0">
                <a:solidFill>
                  <a:srgbClr val="262626"/>
                </a:solidFill>
                <a:latin typeface="Times New Roman" panose="02020603050405020304" pitchFamily="18" charset="0"/>
                <a:cs typeface="Times New Roman" panose="02020603050405020304" pitchFamily="18" charset="0"/>
              </a:rPr>
              <a:t>The risk factor of Asthma is genetic predisposition, which is caused by parents who have asthma (Koppelman </a:t>
            </a:r>
            <a:r>
              <a:rPr lang="en-GB" sz="2200" i="1" dirty="0">
                <a:solidFill>
                  <a:srgbClr val="262626"/>
                </a:solidFill>
                <a:latin typeface="Times New Roman" panose="02020603050405020304" pitchFamily="18" charset="0"/>
                <a:cs typeface="Times New Roman" panose="02020603050405020304" pitchFamily="18" charset="0"/>
              </a:rPr>
              <a:t>et al.</a:t>
            </a:r>
            <a:r>
              <a:rPr lang="en-GB" sz="2200" dirty="0">
                <a:solidFill>
                  <a:srgbClr val="262626"/>
                </a:solidFill>
                <a:latin typeface="Times New Roman" panose="02020603050405020304" pitchFamily="18" charset="0"/>
                <a:cs typeface="Times New Roman" panose="02020603050405020304" pitchFamily="18" charset="0"/>
              </a:rPr>
              <a:t> 2025).   </a:t>
            </a:r>
          </a:p>
          <a:p>
            <a:pPr lvl="0" algn="just">
              <a:lnSpc>
                <a:spcPct val="150000"/>
              </a:lnSpc>
            </a:pPr>
            <a:r>
              <a:rPr lang="en-GB" sz="2200" dirty="0">
                <a:solidFill>
                  <a:srgbClr val="262626"/>
                </a:solidFill>
                <a:latin typeface="Times New Roman" panose="02020603050405020304" pitchFamily="18" charset="0"/>
                <a:cs typeface="Times New Roman" panose="02020603050405020304" pitchFamily="18" charset="0"/>
              </a:rPr>
              <a:t>The next risk factor is an allergic condition, which happens because of someone who is having an asthma trigger (Guo </a:t>
            </a:r>
            <a:r>
              <a:rPr lang="en-GB" sz="2200" i="1" dirty="0">
                <a:solidFill>
                  <a:srgbClr val="262626"/>
                </a:solidFill>
                <a:latin typeface="Times New Roman" panose="02020603050405020304" pitchFamily="18" charset="0"/>
                <a:cs typeface="Times New Roman" panose="02020603050405020304" pitchFamily="18" charset="0"/>
              </a:rPr>
              <a:t>et al.</a:t>
            </a:r>
            <a:r>
              <a:rPr lang="en-GB" sz="2200" dirty="0">
                <a:solidFill>
                  <a:srgbClr val="262626"/>
                </a:solidFill>
                <a:latin typeface="Times New Roman" panose="02020603050405020304" pitchFamily="18" charset="0"/>
                <a:cs typeface="Times New Roman" panose="02020603050405020304" pitchFamily="18" charset="0"/>
              </a:rPr>
              <a:t> 2022). </a:t>
            </a:r>
          </a:p>
          <a:p>
            <a:pPr algn="just">
              <a:lnSpc>
                <a:spcPct val="150000"/>
              </a:lnSpc>
            </a:pPr>
            <a:endParaRPr lang="en-GB" sz="2200" dirty="0">
              <a:solidFill>
                <a:srgbClr val="262626"/>
              </a:solidFill>
              <a:latin typeface="Times New Roman" panose="02020603050405020304" pitchFamily="18" charset="0"/>
              <a:cs typeface="Times New Roman" panose="02020603050405020304" pitchFamily="18" charset="0"/>
            </a:endParaRPr>
          </a:p>
        </p:txBody>
      </p:sp>
      <p:pic>
        <p:nvPicPr>
          <p:cNvPr id="7170" name="Picture 2" descr="Severe Asthma in Children – Pediatric ...">
            <a:extLst>
              <a:ext uri="{FF2B5EF4-FFF2-40B4-BE49-F238E27FC236}">
                <a16:creationId xmlns:a16="http://schemas.microsoft.com/office/drawing/2014/main" id="{89AF4D3A-450A-AB4C-E3E7-3CDE88BDAA2C}"/>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85026" y="3362925"/>
            <a:ext cx="2739728" cy="1529150"/>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2FDF234C-262E-C148-80D7-552C49DC4B9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208846" y="982132"/>
            <a:ext cx="812800" cy="812800"/>
          </a:xfrm>
          <a:prstGeom prst="rect">
            <a:avLst/>
          </a:prstGeom>
        </p:spPr>
      </p:pic>
    </p:spTree>
    <p:extLst>
      <p:ext uri="{BB962C8B-B14F-4D97-AF65-F5344CB8AC3E}">
        <p14:creationId xmlns:p14="http://schemas.microsoft.com/office/powerpoint/2010/main" val="512995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94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4E25A-959E-D535-0472-0A6211335DF1}"/>
              </a:ext>
            </a:extLst>
          </p:cNvPr>
          <p:cNvSpPr>
            <a:spLocks noGrp="1"/>
          </p:cNvSpPr>
          <p:nvPr>
            <p:ph type="title"/>
          </p:nvPr>
        </p:nvSpPr>
        <p:spPr>
          <a:xfrm>
            <a:off x="1295402" y="982132"/>
            <a:ext cx="9601196" cy="1303867"/>
          </a:xfrm>
        </p:spPr>
        <p:txBody>
          <a:bodyPr>
            <a:normAutofit fontScale="90000"/>
          </a:bodyPr>
          <a:lstStyle/>
          <a:p>
            <a:pPr algn="just">
              <a:lnSpc>
                <a:spcPct val="150000"/>
              </a:lnSpc>
            </a:pPr>
            <a:r>
              <a:rPr lang="en-GB" sz="4100" b="1" dirty="0">
                <a:solidFill>
                  <a:srgbClr val="262626"/>
                </a:solidFill>
                <a:latin typeface="Times New Roman" panose="02020603050405020304" pitchFamily="18" charset="0"/>
                <a:cs typeface="Times New Roman" panose="02020603050405020304" pitchFamily="18" charset="0"/>
              </a:rPr>
              <a:t>Care Plan following NHS and NICE guidelines</a:t>
            </a:r>
            <a:endParaRPr lang="en-GB" sz="4100" dirty="0">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4FC1303-A2C3-7244-F9D5-0610E940EC71}"/>
              </a:ext>
            </a:extLst>
          </p:cNvPr>
          <p:cNvSpPr>
            <a:spLocks noGrp="1"/>
          </p:cNvSpPr>
          <p:nvPr>
            <p:ph idx="1"/>
          </p:nvPr>
        </p:nvSpPr>
        <p:spPr>
          <a:xfrm>
            <a:off x="1295402" y="2556932"/>
            <a:ext cx="6256866" cy="3318936"/>
          </a:xfrm>
        </p:spPr>
        <p:txBody>
          <a:bodyPr>
            <a:normAutofit fontScale="85000" lnSpcReduction="10000"/>
          </a:bodyPr>
          <a:lstStyle/>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Through following the NHS and NICE guidelines, the care routine for the asthma patient is medication management to improve their delivery (AAFA, 2025).</a:t>
            </a:r>
          </a:p>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The other guideline is caring monitoring, where the patients need to measure the frequency of coughing and wheezing (Peter, 2026). </a:t>
            </a:r>
          </a:p>
          <a:p>
            <a:pPr algn="just">
              <a:lnSpc>
                <a:spcPct val="150000"/>
              </a:lnSpc>
            </a:pPr>
            <a:endParaRPr lang="en-GB" dirty="0">
              <a:solidFill>
                <a:srgbClr val="262626"/>
              </a:solidFill>
              <a:latin typeface="Times New Roman" panose="02020603050405020304" pitchFamily="18" charset="0"/>
              <a:cs typeface="Times New Roman" panose="02020603050405020304" pitchFamily="18" charset="0"/>
            </a:endParaRPr>
          </a:p>
        </p:txBody>
      </p:sp>
      <p:pic>
        <p:nvPicPr>
          <p:cNvPr id="8194" name="Picture 2" descr="Asthma: What Is It? Types, Causes ...">
            <a:extLst>
              <a:ext uri="{FF2B5EF4-FFF2-40B4-BE49-F238E27FC236}">
                <a16:creationId xmlns:a16="http://schemas.microsoft.com/office/drawing/2014/main" id="{5BB3725E-8A34-2C9E-F81E-D7326B7086F0}"/>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85026" y="3379482"/>
            <a:ext cx="2739728" cy="1496035"/>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7B92C2A8-BE24-9C48-9754-86FF815041F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418354" y="711199"/>
            <a:ext cx="812800" cy="812800"/>
          </a:xfrm>
          <a:prstGeom prst="rect">
            <a:avLst/>
          </a:prstGeom>
        </p:spPr>
      </p:pic>
    </p:spTree>
    <p:extLst>
      <p:ext uri="{BB962C8B-B14F-4D97-AF65-F5344CB8AC3E}">
        <p14:creationId xmlns:p14="http://schemas.microsoft.com/office/powerpoint/2010/main" val="2970692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4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768F0-E459-A8A6-C059-36C1170D25B1}"/>
              </a:ext>
            </a:extLst>
          </p:cNvPr>
          <p:cNvSpPr>
            <a:spLocks noGrp="1"/>
          </p:cNvSpPr>
          <p:nvPr>
            <p:ph type="title"/>
          </p:nvPr>
        </p:nvSpPr>
        <p:spPr>
          <a:xfrm>
            <a:off x="1295402" y="982132"/>
            <a:ext cx="9601196" cy="1303867"/>
          </a:xfrm>
        </p:spPr>
        <p:txBody>
          <a:bodyPr>
            <a:normAutofit fontScale="90000"/>
          </a:bodyPr>
          <a:lstStyle/>
          <a:p>
            <a:pPr algn="just">
              <a:lnSpc>
                <a:spcPct val="150000"/>
              </a:lnSpc>
            </a:pPr>
            <a:r>
              <a:rPr lang="en-GB" sz="4100" b="1" dirty="0">
                <a:solidFill>
                  <a:srgbClr val="262626"/>
                </a:solidFill>
                <a:latin typeface="Times New Roman" panose="02020603050405020304" pitchFamily="18" charset="0"/>
                <a:cs typeface="Times New Roman" panose="02020603050405020304" pitchFamily="18" charset="0"/>
              </a:rPr>
              <a:t>Care Plan following NHS and NICE guidelines</a:t>
            </a:r>
            <a:endParaRPr lang="en-GB" sz="4100" dirty="0">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974253D-46D7-B428-B4DC-AB264883C9B2}"/>
              </a:ext>
            </a:extLst>
          </p:cNvPr>
          <p:cNvSpPr>
            <a:spLocks noGrp="1"/>
          </p:cNvSpPr>
          <p:nvPr>
            <p:ph idx="1"/>
          </p:nvPr>
        </p:nvSpPr>
        <p:spPr>
          <a:xfrm>
            <a:off x="1295402" y="2556932"/>
            <a:ext cx="6256866" cy="3318936"/>
          </a:xfrm>
        </p:spPr>
        <p:txBody>
          <a:bodyPr>
            <a:normAutofit fontScale="77500" lnSpcReduction="20000"/>
          </a:bodyPr>
          <a:lstStyle/>
          <a:p>
            <a:pPr lvl="0" algn="just">
              <a:lnSpc>
                <a:spcPct val="150000"/>
              </a:lnSpc>
            </a:pPr>
            <a:r>
              <a:rPr lang="en-GB" sz="2000" dirty="0">
                <a:solidFill>
                  <a:srgbClr val="262626"/>
                </a:solidFill>
                <a:latin typeface="Times New Roman" panose="02020603050405020304" pitchFamily="18" charset="0"/>
                <a:cs typeface="Times New Roman" panose="02020603050405020304" pitchFamily="18" charset="0"/>
              </a:rPr>
              <a:t>The first guideline of the NHS and NICE is caring planning for asthma patients to manage the risk of the disease (Al </a:t>
            </a:r>
            <a:r>
              <a:rPr lang="en-GB" sz="2000" dirty="0" err="1">
                <a:solidFill>
                  <a:srgbClr val="262626"/>
                </a:solidFill>
                <a:latin typeface="Times New Roman" panose="02020603050405020304" pitchFamily="18" charset="0"/>
                <a:cs typeface="Times New Roman" panose="02020603050405020304" pitchFamily="18" charset="0"/>
              </a:rPr>
              <a:t>Meslamani</a:t>
            </a:r>
            <a:r>
              <a:rPr lang="en-GB" sz="2000" dirty="0">
                <a:solidFill>
                  <a:srgbClr val="262626"/>
                </a:solidFill>
                <a:latin typeface="Times New Roman" panose="02020603050405020304" pitchFamily="18" charset="0"/>
                <a:cs typeface="Times New Roman" panose="02020603050405020304" pitchFamily="18" charset="0"/>
              </a:rPr>
              <a:t>, 2023).</a:t>
            </a:r>
          </a:p>
          <a:p>
            <a:pPr lvl="0" algn="just">
              <a:lnSpc>
                <a:spcPct val="150000"/>
              </a:lnSpc>
            </a:pPr>
            <a:r>
              <a:rPr lang="en-GB" sz="2000" dirty="0">
                <a:solidFill>
                  <a:srgbClr val="262626"/>
                </a:solidFill>
                <a:latin typeface="Times New Roman" panose="02020603050405020304" pitchFamily="18" charset="0"/>
                <a:cs typeface="Times New Roman" panose="02020603050405020304" pitchFamily="18" charset="0"/>
              </a:rPr>
              <a:t>The other guideline is communication by providing education regarding asthma with a simple and clear explanation (Butz </a:t>
            </a:r>
            <a:r>
              <a:rPr lang="en-GB" sz="2000" i="1" dirty="0">
                <a:solidFill>
                  <a:srgbClr val="262626"/>
                </a:solidFill>
                <a:latin typeface="Times New Roman" panose="02020603050405020304" pitchFamily="18" charset="0"/>
                <a:cs typeface="Times New Roman" panose="02020603050405020304" pitchFamily="18" charset="0"/>
              </a:rPr>
              <a:t>et al.</a:t>
            </a:r>
            <a:r>
              <a:rPr lang="en-GB" sz="2000" dirty="0">
                <a:solidFill>
                  <a:srgbClr val="262626"/>
                </a:solidFill>
                <a:latin typeface="Times New Roman" panose="02020603050405020304" pitchFamily="18" charset="0"/>
                <a:cs typeface="Times New Roman" panose="02020603050405020304" pitchFamily="18" charset="0"/>
              </a:rPr>
              <a:t> 2026).  </a:t>
            </a:r>
          </a:p>
          <a:p>
            <a:pPr lvl="0" algn="just">
              <a:lnSpc>
                <a:spcPct val="150000"/>
              </a:lnSpc>
            </a:pPr>
            <a:r>
              <a:rPr lang="en-GB" sz="2000" dirty="0">
                <a:solidFill>
                  <a:srgbClr val="262626"/>
                </a:solidFill>
                <a:latin typeface="Times New Roman" panose="02020603050405020304" pitchFamily="18" charset="0"/>
                <a:cs typeface="Times New Roman" panose="02020603050405020304" pitchFamily="18" charset="0"/>
              </a:rPr>
              <a:t>Ethical consideration by following the NHS and NICE guidelines, the ethical consideration for asthmatic patients through providing effective care (Solomon </a:t>
            </a:r>
            <a:r>
              <a:rPr lang="en-GB" sz="2000" i="1" dirty="0">
                <a:solidFill>
                  <a:srgbClr val="262626"/>
                </a:solidFill>
                <a:latin typeface="Times New Roman" panose="02020603050405020304" pitchFamily="18" charset="0"/>
                <a:cs typeface="Times New Roman" panose="02020603050405020304" pitchFamily="18" charset="0"/>
              </a:rPr>
              <a:t>et al. </a:t>
            </a:r>
            <a:r>
              <a:rPr lang="en-GB" sz="2000" dirty="0">
                <a:solidFill>
                  <a:srgbClr val="262626"/>
                </a:solidFill>
                <a:latin typeface="Times New Roman" panose="02020603050405020304" pitchFamily="18" charset="0"/>
                <a:cs typeface="Times New Roman" panose="02020603050405020304" pitchFamily="18" charset="0"/>
              </a:rPr>
              <a:t>2023). </a:t>
            </a:r>
          </a:p>
          <a:p>
            <a:pPr algn="just">
              <a:lnSpc>
                <a:spcPct val="150000"/>
              </a:lnSpc>
            </a:pPr>
            <a:endParaRPr lang="en-GB" sz="2000" dirty="0">
              <a:solidFill>
                <a:srgbClr val="262626"/>
              </a:solidFill>
              <a:latin typeface="Times New Roman" panose="02020603050405020304" pitchFamily="18" charset="0"/>
              <a:cs typeface="Times New Roman" panose="02020603050405020304" pitchFamily="18" charset="0"/>
            </a:endParaRPr>
          </a:p>
        </p:txBody>
      </p:sp>
      <p:pic>
        <p:nvPicPr>
          <p:cNvPr id="9218" name="Picture 2" descr="Asthma Treatment in Nashik | Symptoms ...">
            <a:extLst>
              <a:ext uri="{FF2B5EF4-FFF2-40B4-BE49-F238E27FC236}">
                <a16:creationId xmlns:a16="http://schemas.microsoft.com/office/drawing/2014/main" id="{FF3FF543-74F1-AA38-7602-C77245CF5FB5}"/>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85026" y="3413937"/>
            <a:ext cx="2739728" cy="1427125"/>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DA4363EB-B223-944A-A441-45C0BD051C8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418354" y="711199"/>
            <a:ext cx="812800" cy="812800"/>
          </a:xfrm>
          <a:prstGeom prst="rect">
            <a:avLst/>
          </a:prstGeom>
        </p:spPr>
      </p:pic>
    </p:spTree>
    <p:extLst>
      <p:ext uri="{BB962C8B-B14F-4D97-AF65-F5344CB8AC3E}">
        <p14:creationId xmlns:p14="http://schemas.microsoft.com/office/powerpoint/2010/main" val="3982618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2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26490-3A20-9CE0-9988-482F8B282598}"/>
              </a:ext>
            </a:extLst>
          </p:cNvPr>
          <p:cNvSpPr>
            <a:spLocks noGrp="1"/>
          </p:cNvSpPr>
          <p:nvPr>
            <p:ph type="title"/>
          </p:nvPr>
        </p:nvSpPr>
        <p:spPr>
          <a:xfrm>
            <a:off x="1295402" y="982132"/>
            <a:ext cx="9601196" cy="1303867"/>
          </a:xfrm>
        </p:spPr>
        <p:txBody>
          <a:bodyPr>
            <a:normAutofit/>
          </a:bodyPr>
          <a:lstStyle/>
          <a:p>
            <a:pPr algn="just">
              <a:lnSpc>
                <a:spcPct val="150000"/>
              </a:lnSpc>
            </a:pPr>
            <a:r>
              <a:rPr lang="en-GB" sz="4100" b="1" dirty="0">
                <a:solidFill>
                  <a:srgbClr val="262626"/>
                </a:solidFill>
                <a:latin typeface="Times New Roman" panose="02020603050405020304" pitchFamily="18" charset="0"/>
                <a:cs typeface="Times New Roman" panose="02020603050405020304" pitchFamily="18" charset="0"/>
              </a:rPr>
              <a:t>Care Plan Evidence: Case 1</a:t>
            </a:r>
            <a:endParaRPr lang="en-GB" sz="4100" dirty="0">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367F90C-5C4F-AC5B-9DB9-737069731882}"/>
              </a:ext>
            </a:extLst>
          </p:cNvPr>
          <p:cNvSpPr>
            <a:spLocks noGrp="1"/>
          </p:cNvSpPr>
          <p:nvPr>
            <p:ph idx="1"/>
          </p:nvPr>
        </p:nvSpPr>
        <p:spPr>
          <a:xfrm>
            <a:off x="1295402" y="2556932"/>
            <a:ext cx="6256866" cy="3318936"/>
          </a:xfrm>
        </p:spPr>
        <p:txBody>
          <a:bodyPr>
            <a:normAutofit fontScale="70000" lnSpcReduction="20000"/>
          </a:bodyPr>
          <a:lstStyle/>
          <a:p>
            <a:pPr lvl="0" algn="just">
              <a:lnSpc>
                <a:spcPct val="170000"/>
              </a:lnSpc>
            </a:pPr>
            <a:r>
              <a:rPr lang="en-GB" dirty="0">
                <a:solidFill>
                  <a:srgbClr val="262626"/>
                </a:solidFill>
                <a:latin typeface="Times New Roman" panose="02020603050405020304" pitchFamily="18" charset="0"/>
                <a:cs typeface="Times New Roman" panose="02020603050405020304" pitchFamily="18" charset="0"/>
              </a:rPr>
              <a:t>The care plan with evidence, an implementation manager, Sudhan Rayan, was diagnosed with asthma, who went to the doctor and did exercise to maintain good physical health (AC.UK, 2026).  </a:t>
            </a:r>
          </a:p>
          <a:p>
            <a:pPr lvl="0" algn="just">
              <a:lnSpc>
                <a:spcPct val="170000"/>
              </a:lnSpc>
            </a:pPr>
            <a:r>
              <a:rPr lang="en-GB" dirty="0">
                <a:solidFill>
                  <a:srgbClr val="262626"/>
                </a:solidFill>
                <a:latin typeface="Times New Roman" panose="02020603050405020304" pitchFamily="18" charset="0"/>
                <a:cs typeface="Times New Roman" panose="02020603050405020304" pitchFamily="18" charset="0"/>
              </a:rPr>
              <a:t>His friend encouraged him to exercise, and he also encouraged him to use an inhaler with discipline that really helped him (AC.UK, 2026). </a:t>
            </a:r>
          </a:p>
          <a:p>
            <a:pPr algn="just">
              <a:lnSpc>
                <a:spcPct val="170000"/>
              </a:lnSpc>
            </a:pPr>
            <a:endParaRPr lang="en-GB" dirty="0">
              <a:solidFill>
                <a:srgbClr val="262626"/>
              </a:solidFill>
              <a:latin typeface="Times New Roman" panose="02020603050405020304" pitchFamily="18" charset="0"/>
              <a:cs typeface="Times New Roman" panose="02020603050405020304" pitchFamily="18" charset="0"/>
            </a:endParaRPr>
          </a:p>
        </p:txBody>
      </p:sp>
      <p:pic>
        <p:nvPicPr>
          <p:cNvPr id="10242" name="Picture 2" descr="Asthma | Pathology, Symptoms ...">
            <a:extLst>
              <a:ext uri="{FF2B5EF4-FFF2-40B4-BE49-F238E27FC236}">
                <a16:creationId xmlns:a16="http://schemas.microsoft.com/office/drawing/2014/main" id="{B5FFCA42-3353-7BD4-1B75-1729AF8E7C4D}"/>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85026" y="3360376"/>
            <a:ext cx="2739728" cy="1534247"/>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9061CE1F-1DBB-C944-B4CB-E4FEFD41BB6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874739" y="982132"/>
            <a:ext cx="812800" cy="812800"/>
          </a:xfrm>
          <a:prstGeom prst="rect">
            <a:avLst/>
          </a:prstGeom>
        </p:spPr>
      </p:pic>
    </p:spTree>
    <p:extLst>
      <p:ext uri="{BB962C8B-B14F-4D97-AF65-F5344CB8AC3E}">
        <p14:creationId xmlns:p14="http://schemas.microsoft.com/office/powerpoint/2010/main" val="1399009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3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85F6C-E364-E58E-FFA3-236248755EF9}"/>
              </a:ext>
            </a:extLst>
          </p:cNvPr>
          <p:cNvSpPr>
            <a:spLocks noGrp="1"/>
          </p:cNvSpPr>
          <p:nvPr>
            <p:ph type="title"/>
          </p:nvPr>
        </p:nvSpPr>
        <p:spPr>
          <a:xfrm>
            <a:off x="1295402" y="982132"/>
            <a:ext cx="9601196" cy="1303867"/>
          </a:xfrm>
        </p:spPr>
        <p:txBody>
          <a:bodyPr>
            <a:normAutofit/>
          </a:bodyPr>
          <a:lstStyle/>
          <a:p>
            <a:pPr algn="just">
              <a:lnSpc>
                <a:spcPct val="150000"/>
              </a:lnSpc>
            </a:pPr>
            <a:r>
              <a:rPr lang="en-GB" sz="4100" b="1" dirty="0">
                <a:solidFill>
                  <a:srgbClr val="262626"/>
                </a:solidFill>
                <a:latin typeface="Times New Roman" panose="02020603050405020304" pitchFamily="18" charset="0"/>
                <a:cs typeface="Times New Roman" panose="02020603050405020304" pitchFamily="18" charset="0"/>
              </a:rPr>
              <a:t>Care Plan Evidence: Case 2. </a:t>
            </a:r>
            <a:endParaRPr lang="en-GB" sz="4100" dirty="0">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3E1A9AE-F27B-D7B0-0FBA-8ABEA7D5C763}"/>
              </a:ext>
            </a:extLst>
          </p:cNvPr>
          <p:cNvSpPr>
            <a:spLocks noGrp="1"/>
          </p:cNvSpPr>
          <p:nvPr>
            <p:ph idx="1"/>
          </p:nvPr>
        </p:nvSpPr>
        <p:spPr>
          <a:xfrm>
            <a:off x="1295402" y="2556932"/>
            <a:ext cx="6256866" cy="3318936"/>
          </a:xfrm>
        </p:spPr>
        <p:txBody>
          <a:bodyPr>
            <a:normAutofit fontScale="92500" lnSpcReduction="10000"/>
          </a:bodyPr>
          <a:lstStyle/>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The second care plan with evidence is JO’s asthma, which was severe and uncontrollable, and began to dominate her well-being and life (ORG.UK, 2023).</a:t>
            </a:r>
          </a:p>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Furthermore, she went off to the hospital and took medical medication for the improvement (ORG.UK, 2023).</a:t>
            </a:r>
          </a:p>
          <a:p>
            <a:pPr algn="just">
              <a:lnSpc>
                <a:spcPct val="150000"/>
              </a:lnSpc>
            </a:pPr>
            <a:endParaRPr lang="en-GB" dirty="0">
              <a:solidFill>
                <a:srgbClr val="262626"/>
              </a:solidFill>
              <a:latin typeface="Times New Roman" panose="02020603050405020304" pitchFamily="18" charset="0"/>
              <a:cs typeface="Times New Roman" panose="02020603050405020304" pitchFamily="18" charset="0"/>
            </a:endParaRPr>
          </a:p>
        </p:txBody>
      </p:sp>
      <p:pic>
        <p:nvPicPr>
          <p:cNvPr id="11266" name="Picture 2" descr="Severe Asthma Attack: Symptoms, Causes ...">
            <a:extLst>
              <a:ext uri="{FF2B5EF4-FFF2-40B4-BE49-F238E27FC236}">
                <a16:creationId xmlns:a16="http://schemas.microsoft.com/office/drawing/2014/main" id="{C08C5F4E-2A0D-ADF4-BBEE-0AE187A2647F}"/>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85026" y="3215918"/>
            <a:ext cx="2739728" cy="1823164"/>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76A727CC-ABEC-B24B-85D9-2549D2CEAA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083798" y="982132"/>
            <a:ext cx="812800" cy="812800"/>
          </a:xfrm>
          <a:prstGeom prst="rect">
            <a:avLst/>
          </a:prstGeom>
        </p:spPr>
      </p:pic>
    </p:spTree>
    <p:extLst>
      <p:ext uri="{BB962C8B-B14F-4D97-AF65-F5344CB8AC3E}">
        <p14:creationId xmlns:p14="http://schemas.microsoft.com/office/powerpoint/2010/main" val="3101527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7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7C158-3E0B-AA3D-C151-F5840C6D58C2}"/>
              </a:ext>
            </a:extLst>
          </p:cNvPr>
          <p:cNvSpPr>
            <a:spLocks noGrp="1"/>
          </p:cNvSpPr>
          <p:nvPr>
            <p:ph type="title"/>
          </p:nvPr>
        </p:nvSpPr>
        <p:spPr>
          <a:xfrm>
            <a:off x="1295402" y="982132"/>
            <a:ext cx="9601196" cy="1303867"/>
          </a:xfrm>
        </p:spPr>
        <p:txBody>
          <a:bodyPr>
            <a:normAutofit/>
          </a:bodyPr>
          <a:lstStyle/>
          <a:p>
            <a:pPr algn="just">
              <a:lnSpc>
                <a:spcPct val="150000"/>
              </a:lnSpc>
            </a:pPr>
            <a:r>
              <a:rPr lang="en-GB" b="1" dirty="0">
                <a:solidFill>
                  <a:srgbClr val="262626"/>
                </a:solidFill>
                <a:latin typeface="Times New Roman" panose="02020603050405020304" pitchFamily="18" charset="0"/>
                <a:cs typeface="Times New Roman" panose="02020603050405020304" pitchFamily="18" charset="0"/>
              </a:rPr>
              <a:t>Conclusion</a:t>
            </a:r>
            <a:endParaRPr lang="en-GB" dirty="0">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89078A-16BE-362D-B104-E885489DB6E3}"/>
              </a:ext>
            </a:extLst>
          </p:cNvPr>
          <p:cNvSpPr>
            <a:spLocks noGrp="1"/>
          </p:cNvSpPr>
          <p:nvPr>
            <p:ph idx="1"/>
          </p:nvPr>
        </p:nvSpPr>
        <p:spPr>
          <a:xfrm>
            <a:off x="1295402" y="2556932"/>
            <a:ext cx="6256866" cy="3318936"/>
          </a:xfrm>
        </p:spPr>
        <p:txBody>
          <a:bodyPr>
            <a:normAutofit fontScale="92500"/>
          </a:bodyPr>
          <a:lstStyle/>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The report concluded the information on the chronic respiratory disease, which was Asthma.</a:t>
            </a:r>
          </a:p>
          <a:p>
            <a:pPr lvl="0" algn="just">
              <a:lnSpc>
                <a:spcPct val="150000"/>
              </a:lnSpc>
            </a:pPr>
            <a:r>
              <a:rPr lang="en-GB" dirty="0">
                <a:solidFill>
                  <a:srgbClr val="262626"/>
                </a:solidFill>
                <a:latin typeface="Times New Roman" panose="02020603050405020304" pitchFamily="18" charset="0"/>
                <a:cs typeface="Times New Roman" panose="02020603050405020304" pitchFamily="18" charset="0"/>
              </a:rPr>
              <a:t> Furthermore, the discussion was on the structure and functions of the respiratory system.</a:t>
            </a:r>
          </a:p>
          <a:p>
            <a:pPr algn="just">
              <a:lnSpc>
                <a:spcPct val="150000"/>
              </a:lnSpc>
            </a:pPr>
            <a:endParaRPr lang="en-GB" dirty="0">
              <a:solidFill>
                <a:srgbClr val="262626"/>
              </a:solidFill>
              <a:latin typeface="Times New Roman" panose="02020603050405020304" pitchFamily="18" charset="0"/>
              <a:cs typeface="Times New Roman" panose="02020603050405020304" pitchFamily="18" charset="0"/>
            </a:endParaRPr>
          </a:p>
        </p:txBody>
      </p:sp>
      <p:pic>
        <p:nvPicPr>
          <p:cNvPr id="12290" name="Picture 2" descr="An Easy Guide to Understanding Asthma ...">
            <a:extLst>
              <a:ext uri="{FF2B5EF4-FFF2-40B4-BE49-F238E27FC236}">
                <a16:creationId xmlns:a16="http://schemas.microsoft.com/office/drawing/2014/main" id="{85036943-D5B8-8EDD-9E82-99F9FD35BDDF}"/>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85026" y="3210936"/>
            <a:ext cx="2739728" cy="1833127"/>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F7C79DD9-564F-3A4C-B6CE-9A038A8DB1C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011954" y="982132"/>
            <a:ext cx="812800" cy="812800"/>
          </a:xfrm>
          <a:prstGeom prst="rect">
            <a:avLst/>
          </a:prstGeom>
        </p:spPr>
      </p:pic>
    </p:spTree>
    <p:extLst>
      <p:ext uri="{BB962C8B-B14F-4D97-AF65-F5344CB8AC3E}">
        <p14:creationId xmlns:p14="http://schemas.microsoft.com/office/powerpoint/2010/main" val="1524242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5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A46161A-4213-9566-F73F-A11373EEDF0C}"/>
              </a:ext>
            </a:extLst>
          </p:cNvPr>
          <p:cNvSpPr>
            <a:spLocks noGrp="1"/>
          </p:cNvSpPr>
          <p:nvPr>
            <p:ph type="title"/>
          </p:nvPr>
        </p:nvSpPr>
        <p:spPr>
          <a:xfrm>
            <a:off x="952108" y="954756"/>
            <a:ext cx="2730414" cy="4946003"/>
          </a:xfrm>
        </p:spPr>
        <p:txBody>
          <a:bodyPr vert="horz" lIns="91440" tIns="45720" rIns="91440" bIns="45720" rtlCol="0" anchor="ctr">
            <a:normAutofit/>
          </a:bodyPr>
          <a:lstStyle/>
          <a:p>
            <a:pPr algn="just">
              <a:lnSpc>
                <a:spcPct val="150000"/>
              </a:lnSpc>
            </a:pPr>
            <a:r>
              <a:rPr lang="en-US" sz="4100" b="1" dirty="0">
                <a:solidFill>
                  <a:srgbClr val="FFFFFF"/>
                </a:solidFill>
                <a:latin typeface="Times New Roman" panose="02020603050405020304" pitchFamily="18" charset="0"/>
                <a:cs typeface="Times New Roman" panose="02020603050405020304" pitchFamily="18" charset="0"/>
              </a:rPr>
              <a:t>References</a:t>
            </a:r>
            <a:endParaRPr lang="en-US" sz="4100" dirty="0">
              <a:solidFill>
                <a:srgbClr val="FFFFFF"/>
              </a:solidFill>
              <a:latin typeface="Times New Roman" panose="02020603050405020304" pitchFamily="18" charset="0"/>
              <a:cs typeface="Times New Roman" panose="02020603050405020304" pitchFamily="18" charset="0"/>
            </a:endParaRPr>
          </a:p>
        </p:txBody>
      </p:sp>
      <p:sp>
        <p:nvSpPr>
          <p:cNvPr id="26" name="Rectangle 25">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9078DB98-B66F-8906-DD04-1007244735F8}"/>
              </a:ext>
            </a:extLst>
          </p:cNvPr>
          <p:cNvSpPr/>
          <p:nvPr/>
        </p:nvSpPr>
        <p:spPr>
          <a:xfrm>
            <a:off x="5140933" y="268224"/>
            <a:ext cx="6576403" cy="6339840"/>
          </a:xfrm>
          <a:prstGeom prst="round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40000" lnSpcReduction="20000"/>
          </a:bodyPr>
          <a:lstStyle/>
          <a:p>
            <a:pPr algn="just">
              <a:lnSpc>
                <a:spcPct val="170000"/>
              </a:lnSpc>
            </a:pPr>
            <a:r>
              <a:rPr lang="en-GB" dirty="0">
                <a:latin typeface="Times New Roman" panose="02020603050405020304" pitchFamily="18" charset="0"/>
                <a:cs typeface="Times New Roman" panose="02020603050405020304" pitchFamily="18" charset="0"/>
              </a:rPr>
              <a:t>AAFA (2025) </a:t>
            </a:r>
            <a:r>
              <a:rPr lang="en-GB" i="1" dirty="0">
                <a:latin typeface="Times New Roman" panose="02020603050405020304" pitchFamily="18" charset="0"/>
                <a:cs typeface="Times New Roman" panose="02020603050405020304" pitchFamily="18" charset="0"/>
              </a:rPr>
              <a:t>Asthma treatment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Asthma &amp; Allergy Foundation of America</a:t>
            </a:r>
            <a:r>
              <a:rPr lang="en-GB" dirty="0">
                <a:latin typeface="Times New Roman" panose="02020603050405020304" pitchFamily="18" charset="0"/>
                <a:cs typeface="Times New Roman" panose="02020603050405020304" pitchFamily="18" charset="0"/>
              </a:rPr>
              <a:t>. Available at: https://aafa.org/asthma/asthma-treatment/#:~:text=Bronchodilators%20can%20be%20short%2D%20or,will%20not%20relieve%20sudden%20symptoms. (Accessed: 14 April 2026).</a:t>
            </a:r>
          </a:p>
          <a:p>
            <a:pPr algn="just">
              <a:lnSpc>
                <a:spcPct val="170000"/>
              </a:lnSpc>
            </a:pPr>
            <a:r>
              <a:rPr lang="en-GB" dirty="0">
                <a:latin typeface="Times New Roman" panose="02020603050405020304" pitchFamily="18" charset="0"/>
                <a:cs typeface="Times New Roman" panose="02020603050405020304" pitchFamily="18" charset="0"/>
              </a:rPr>
              <a:t>AC.UK (2026) </a:t>
            </a:r>
            <a:r>
              <a:rPr lang="en-GB" i="1" dirty="0">
                <a:latin typeface="Times New Roman" panose="02020603050405020304" pitchFamily="18" charset="0"/>
                <a:cs typeface="Times New Roman" panose="02020603050405020304" pitchFamily="18" charset="0"/>
              </a:rPr>
              <a:t>Living with asthma! real life stories of people with asthma</a:t>
            </a:r>
            <a:r>
              <a:rPr lang="en-GB" dirty="0">
                <a:latin typeface="Times New Roman" panose="02020603050405020304" pitchFamily="18" charset="0"/>
                <a:cs typeface="Times New Roman" panose="02020603050405020304" pitchFamily="18" charset="0"/>
              </a:rPr>
              <a:t>. Available at: https://usher.ed.ac.uk/sites/default/files/atoms/files/asthma_real_life_stories_v2-compressed.pdf (Accessed: 14 April 2026). </a:t>
            </a:r>
          </a:p>
          <a:p>
            <a:pPr algn="just">
              <a:lnSpc>
                <a:spcPct val="170000"/>
              </a:lnSpc>
            </a:pPr>
            <a:r>
              <a:rPr lang="en-GB" dirty="0">
                <a:latin typeface="Times New Roman" panose="02020603050405020304" pitchFamily="18" charset="0"/>
                <a:cs typeface="Times New Roman" panose="02020603050405020304" pitchFamily="18" charset="0"/>
              </a:rPr>
              <a:t>Al </a:t>
            </a:r>
            <a:r>
              <a:rPr lang="en-GB" dirty="0" err="1">
                <a:latin typeface="Times New Roman" panose="02020603050405020304" pitchFamily="18" charset="0"/>
                <a:cs typeface="Times New Roman" panose="02020603050405020304" pitchFamily="18" charset="0"/>
              </a:rPr>
              <a:t>Meslamani</a:t>
            </a:r>
            <a:r>
              <a:rPr lang="en-GB" dirty="0">
                <a:latin typeface="Times New Roman" panose="02020603050405020304" pitchFamily="18" charset="0"/>
                <a:cs typeface="Times New Roman" panose="02020603050405020304" pitchFamily="18" charset="0"/>
              </a:rPr>
              <a:t>, A.Z., (2023). What hinders individualized therapy plans for asthma patients?. </a:t>
            </a:r>
            <a:r>
              <a:rPr lang="en-GB" i="1" dirty="0">
                <a:latin typeface="Times New Roman" panose="02020603050405020304" pitchFamily="18" charset="0"/>
                <a:cs typeface="Times New Roman" panose="02020603050405020304" pitchFamily="18" charset="0"/>
              </a:rPr>
              <a:t>Expert Opinion on Pharmacotherapy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24</a:t>
            </a:r>
            <a:r>
              <a:rPr lang="en-GB" dirty="0">
                <a:latin typeface="Times New Roman" panose="02020603050405020304" pitchFamily="18" charset="0"/>
                <a:cs typeface="Times New Roman" panose="02020603050405020304" pitchFamily="18" charset="0"/>
              </a:rPr>
              <a:t>(18), pp.1933-1936. Link: </a:t>
            </a:r>
            <a:r>
              <a:rPr lang="en-GB" u="sng" dirty="0">
                <a:latin typeface="Times New Roman" panose="02020603050405020304" pitchFamily="18" charset="0"/>
                <a:cs typeface="Times New Roman" panose="02020603050405020304" pitchFamily="18" charset="0"/>
                <a:hlinkClick r:id="rId4"/>
              </a:rPr>
              <a:t>https://www.tandfonline.com/doi/full/10.1080/14656566.2023.2291078</a:t>
            </a:r>
            <a:endParaRPr lang="en-GB"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Albano, G.D., Gagliardo, R.P., Montalbano, A.M. and Profita, M., (2022). Overview of the mechanisms of oxidative stress: impact in inflammation of the airway diseases. </a:t>
            </a:r>
            <a:r>
              <a:rPr lang="en-GB" i="1" dirty="0">
                <a:latin typeface="Times New Roman" panose="02020603050405020304" pitchFamily="18" charset="0"/>
                <a:cs typeface="Times New Roman" panose="02020603050405020304" pitchFamily="18" charset="0"/>
              </a:rPr>
              <a:t>Antioxidants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11</a:t>
            </a:r>
            <a:r>
              <a:rPr lang="en-GB" dirty="0">
                <a:latin typeface="Times New Roman" panose="02020603050405020304" pitchFamily="18" charset="0"/>
                <a:cs typeface="Times New Roman" panose="02020603050405020304" pitchFamily="18" charset="0"/>
              </a:rPr>
              <a:t>(11), p.2237. Link: </a:t>
            </a:r>
            <a:r>
              <a:rPr lang="en-GB" u="sng" dirty="0">
                <a:latin typeface="Times New Roman" panose="02020603050405020304" pitchFamily="18" charset="0"/>
                <a:cs typeface="Times New Roman" panose="02020603050405020304" pitchFamily="18" charset="0"/>
                <a:hlinkClick r:id="rId5"/>
              </a:rPr>
              <a:t>https://www.mdpi.com/2076-3921/11/11/2237</a:t>
            </a:r>
            <a:endParaRPr lang="en-GB"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Beachey, W., (2022). </a:t>
            </a:r>
            <a:r>
              <a:rPr lang="en-GB" i="1" dirty="0">
                <a:latin typeface="Times New Roman" panose="02020603050405020304" pitchFamily="18" charset="0"/>
                <a:cs typeface="Times New Roman" panose="02020603050405020304" pitchFamily="18" charset="0"/>
              </a:rPr>
              <a:t>Respiratory care anatomy and physiology E-book: Foundations for clinical practice</a:t>
            </a:r>
            <a:r>
              <a:rPr lang="en-GB" dirty="0">
                <a:latin typeface="Times New Roman" panose="02020603050405020304" pitchFamily="18" charset="0"/>
                <a:cs typeface="Times New Roman" panose="02020603050405020304" pitchFamily="18" charset="0"/>
              </a:rPr>
              <a:t>. Elsevier Health Sciences.</a:t>
            </a:r>
          </a:p>
          <a:p>
            <a:pPr algn="just">
              <a:lnSpc>
                <a:spcPct val="170000"/>
              </a:lnSpc>
            </a:pPr>
            <a:r>
              <a:rPr lang="en-GB" dirty="0">
                <a:latin typeface="Times New Roman" panose="02020603050405020304" pitchFamily="18" charset="0"/>
                <a:cs typeface="Times New Roman" panose="02020603050405020304" pitchFamily="18" charset="0"/>
              </a:rPr>
              <a:t>Butz, A.M., Walker, J., Land, C.L., Vibbert, C. and Winkelstein, M., (2026). Improving asthma communication in high-risk children. </a:t>
            </a:r>
            <a:r>
              <a:rPr lang="en-GB" i="1" dirty="0">
                <a:latin typeface="Times New Roman" panose="02020603050405020304" pitchFamily="18" charset="0"/>
                <a:cs typeface="Times New Roman" panose="02020603050405020304" pitchFamily="18" charset="0"/>
              </a:rPr>
              <a:t>Journal of Asthma</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44</a:t>
            </a:r>
            <a:r>
              <a:rPr lang="en-GB" dirty="0">
                <a:latin typeface="Times New Roman" panose="02020603050405020304" pitchFamily="18" charset="0"/>
                <a:cs typeface="Times New Roman" panose="02020603050405020304" pitchFamily="18" charset="0"/>
              </a:rPr>
              <a:t>(9), pp.739-745. Link:  </a:t>
            </a:r>
            <a:r>
              <a:rPr lang="en-GB" u="sng" dirty="0">
                <a:latin typeface="Times New Roman" panose="02020603050405020304" pitchFamily="18" charset="0"/>
                <a:cs typeface="Times New Roman" panose="02020603050405020304" pitchFamily="18" charset="0"/>
                <a:hlinkClick r:id="rId6"/>
              </a:rPr>
              <a:t>https://www.tandfonline.com/doi/abs/10.1080/02770900701595683</a:t>
            </a:r>
            <a:endParaRPr lang="en-GB"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Cleveland Clinic (2025) </a:t>
            </a:r>
            <a:r>
              <a:rPr lang="en-GB" i="1" dirty="0">
                <a:latin typeface="Times New Roman" panose="02020603050405020304" pitchFamily="18" charset="0"/>
                <a:cs typeface="Times New Roman" panose="02020603050405020304" pitchFamily="18" charset="0"/>
              </a:rPr>
              <a:t>What is bronchoconstriction?</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Cleveland Clinic</a:t>
            </a:r>
            <a:r>
              <a:rPr lang="en-GB" dirty="0">
                <a:latin typeface="Times New Roman" panose="02020603050405020304" pitchFamily="18" charset="0"/>
                <a:cs typeface="Times New Roman" panose="02020603050405020304" pitchFamily="18" charset="0"/>
              </a:rPr>
              <a:t>. Available at: https://my.clevelandclinic.org/health/diseases/bronchoconstriction (Accessed: 14 April 2026). </a:t>
            </a:r>
          </a:p>
          <a:p>
            <a:pPr algn="just">
              <a:lnSpc>
                <a:spcPct val="170000"/>
              </a:lnSpc>
            </a:pPr>
            <a:r>
              <a:rPr lang="en-GB" dirty="0">
                <a:latin typeface="Times New Roman" panose="02020603050405020304" pitchFamily="18" charset="0"/>
                <a:cs typeface="Times New Roman" panose="02020603050405020304" pitchFamily="18" charset="0"/>
              </a:rPr>
              <a:t>Corder, K. and Henderson, E., (2025). The Anatomy and Physiology of the Respiratory System. </a:t>
            </a:r>
            <a:r>
              <a:rPr lang="en-GB" i="1" dirty="0">
                <a:latin typeface="Times New Roman" panose="02020603050405020304" pitchFamily="18" charset="0"/>
                <a:cs typeface="Times New Roman" panose="02020603050405020304" pitchFamily="18" charset="0"/>
              </a:rPr>
              <a:t>Fundamentals of Caring for the Older Person</a:t>
            </a:r>
            <a:r>
              <a:rPr lang="en-GB" dirty="0">
                <a:latin typeface="Times New Roman" panose="02020603050405020304" pitchFamily="18" charset="0"/>
                <a:cs typeface="Times New Roman" panose="02020603050405020304" pitchFamily="18" charset="0"/>
              </a:rPr>
              <a:t>.</a:t>
            </a:r>
          </a:p>
          <a:p>
            <a:pPr algn="just">
              <a:lnSpc>
                <a:spcPct val="170000"/>
              </a:lnSpc>
            </a:pPr>
            <a:r>
              <a:rPr lang="en-GB" dirty="0">
                <a:latin typeface="Times New Roman" panose="02020603050405020304" pitchFamily="18" charset="0"/>
                <a:cs typeface="Times New Roman" panose="02020603050405020304" pitchFamily="18" charset="0"/>
              </a:rPr>
              <a:t>Guo, J., Zhang, Y., Liu, T., Levy, B.D., Libby, P. and Shi, G.P., (2022). Allergic asthma is a risk factor for human cardiovascular diseases. </a:t>
            </a:r>
            <a:r>
              <a:rPr lang="en-GB" i="1" dirty="0">
                <a:latin typeface="Times New Roman" panose="02020603050405020304" pitchFamily="18" charset="0"/>
                <a:cs typeface="Times New Roman" panose="02020603050405020304" pitchFamily="18" charset="0"/>
              </a:rPr>
              <a:t>Nature cardiovascular research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a:t>
            </a:r>
            <a:r>
              <a:rPr lang="en-GB" dirty="0">
                <a:latin typeface="Times New Roman" panose="02020603050405020304" pitchFamily="18" charset="0"/>
                <a:cs typeface="Times New Roman" panose="02020603050405020304" pitchFamily="18" charset="0"/>
              </a:rPr>
              <a:t>(5), pp.417-430. Link: </a:t>
            </a:r>
            <a:r>
              <a:rPr lang="en-GB" u="sng" dirty="0">
                <a:latin typeface="Times New Roman" panose="02020603050405020304" pitchFamily="18" charset="0"/>
                <a:cs typeface="Times New Roman" panose="02020603050405020304" pitchFamily="18" charset="0"/>
                <a:hlinkClick r:id="rId7"/>
              </a:rPr>
              <a:t>https://www.nature.com/articles/s44161-022-00067-z</a:t>
            </a:r>
            <a:endParaRPr lang="en-GB"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Koppelman, G.H., Pino-Yanes, M., Melén, E., Powell, P., Bracke, K.R., Celedón, J.C. and </a:t>
            </a:r>
            <a:r>
              <a:rPr lang="en-GB" dirty="0" err="1">
                <a:latin typeface="Times New Roman" panose="02020603050405020304" pitchFamily="18" charset="0"/>
                <a:cs typeface="Times New Roman" panose="02020603050405020304" pitchFamily="18" charset="0"/>
              </a:rPr>
              <a:t>Brusselle</a:t>
            </a:r>
            <a:r>
              <a:rPr lang="en-GB" dirty="0">
                <a:latin typeface="Times New Roman" panose="02020603050405020304" pitchFamily="18" charset="0"/>
                <a:cs typeface="Times New Roman" panose="02020603050405020304" pitchFamily="18" charset="0"/>
              </a:rPr>
              <a:t>, G.G., (2025). Genetic and environmental risk factors for asthma: towards prevention. </a:t>
            </a:r>
            <a:r>
              <a:rPr lang="en-GB" i="1" dirty="0">
                <a:latin typeface="Times New Roman" panose="02020603050405020304" pitchFamily="18" charset="0"/>
                <a:cs typeface="Times New Roman" panose="02020603050405020304" pitchFamily="18" charset="0"/>
              </a:rPr>
              <a:t>The Lancet Respiratory Medicine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13</a:t>
            </a:r>
            <a:r>
              <a:rPr lang="en-GB" dirty="0">
                <a:latin typeface="Times New Roman" panose="02020603050405020304" pitchFamily="18" charset="0"/>
                <a:cs typeface="Times New Roman" panose="02020603050405020304" pitchFamily="18" charset="0"/>
              </a:rPr>
              <a:t>(11), pp.1011-1025. Link: </a:t>
            </a:r>
            <a:r>
              <a:rPr lang="en-GB" u="sng" dirty="0">
                <a:latin typeface="Times New Roman" panose="02020603050405020304" pitchFamily="18" charset="0"/>
                <a:cs typeface="Times New Roman" panose="02020603050405020304" pitchFamily="18" charset="0"/>
                <a:hlinkClick r:id="rId8"/>
              </a:rPr>
              <a:t>https://www.thelancet.com/article/S2213-2600(25)00256-5/abstract</a:t>
            </a:r>
            <a:endParaRPr lang="en-GB"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MedlinePlus (2025) </a:t>
            </a:r>
            <a:r>
              <a:rPr lang="en-GB" i="1" dirty="0">
                <a:latin typeface="Times New Roman" panose="02020603050405020304" pitchFamily="18" charset="0"/>
                <a:cs typeface="Times New Roman" panose="02020603050405020304" pitchFamily="18" charset="0"/>
              </a:rPr>
              <a:t>Lower respiratory tract: </a:t>
            </a:r>
            <a:r>
              <a:rPr lang="en-GB" i="1" dirty="0" err="1">
                <a:latin typeface="Times New Roman" panose="02020603050405020304" pitchFamily="18" charset="0"/>
                <a:cs typeface="Times New Roman" panose="02020603050405020304" pitchFamily="18" charset="0"/>
              </a:rPr>
              <a:t>Medlineplus</a:t>
            </a:r>
            <a:r>
              <a:rPr lang="en-GB" i="1" dirty="0">
                <a:latin typeface="Times New Roman" panose="02020603050405020304" pitchFamily="18" charset="0"/>
                <a:cs typeface="Times New Roman" panose="02020603050405020304" pitchFamily="18" charset="0"/>
              </a:rPr>
              <a:t> medical encyclopedia image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MedlinePlus</a:t>
            </a:r>
            <a:r>
              <a:rPr lang="en-GB" dirty="0">
                <a:latin typeface="Times New Roman" panose="02020603050405020304" pitchFamily="18" charset="0"/>
                <a:cs typeface="Times New Roman" panose="02020603050405020304" pitchFamily="18" charset="0"/>
              </a:rPr>
              <a:t>. Available at: https://medlineplus.gov/ency/imagepages/19379.htm#:~:text=Overview.%20The%20major%20passages%20and%20structures%20of,branch%20to%20smaller%20airways%20called%20the%20bronchioles. (Accessed: 14 April 2026). </a:t>
            </a:r>
          </a:p>
          <a:p>
            <a:pPr algn="just">
              <a:lnSpc>
                <a:spcPct val="170000"/>
              </a:lnSpc>
            </a:pPr>
            <a:r>
              <a:rPr lang="en-GB" dirty="0">
                <a:latin typeface="Times New Roman" panose="02020603050405020304" pitchFamily="18" charset="0"/>
                <a:cs typeface="Times New Roman" panose="02020603050405020304" pitchFamily="18" charset="0"/>
              </a:rPr>
              <a:t>ORG.UK (2023) </a:t>
            </a:r>
            <a:r>
              <a:rPr lang="en-GB" i="1" dirty="0">
                <a:latin typeface="Times New Roman" panose="02020603050405020304" pitchFamily="18" charset="0"/>
                <a:cs typeface="Times New Roman" panose="02020603050405020304" pitchFamily="18" charset="0"/>
              </a:rPr>
              <a:t>Fighting for breath: Jo’s story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Asthma + Lung UK</a:t>
            </a:r>
            <a:r>
              <a:rPr lang="en-GB" dirty="0">
                <a:latin typeface="Times New Roman" panose="02020603050405020304" pitchFamily="18" charset="0"/>
                <a:cs typeface="Times New Roman" panose="02020603050405020304" pitchFamily="18" charset="0"/>
              </a:rPr>
              <a:t>. Available at: https://www.asthmaandlung.org.uk/blog/your-stories/fighting-breath-jos-story (Accessed: 14 April 2026). </a:t>
            </a:r>
          </a:p>
          <a:p>
            <a:pPr algn="just">
              <a:lnSpc>
                <a:spcPct val="170000"/>
              </a:lnSpc>
            </a:pPr>
            <a:r>
              <a:rPr lang="en-GB" dirty="0">
                <a:latin typeface="Times New Roman" panose="02020603050405020304" pitchFamily="18" charset="0"/>
                <a:cs typeface="Times New Roman" panose="02020603050405020304" pitchFamily="18" charset="0"/>
              </a:rPr>
              <a:t>Peter G (2026) </a:t>
            </a:r>
            <a:r>
              <a:rPr lang="en-GB" i="1" dirty="0">
                <a:latin typeface="Times New Roman" panose="02020603050405020304" pitchFamily="18" charset="0"/>
                <a:cs typeface="Times New Roman" panose="02020603050405020304" pitchFamily="18" charset="0"/>
              </a:rPr>
              <a:t>Monitoring the patient with asthma: An evidence-based approach - journal of allergy and clinical immunology</a:t>
            </a:r>
            <a:r>
              <a:rPr lang="en-GB" dirty="0">
                <a:latin typeface="Times New Roman" panose="02020603050405020304" pitchFamily="18" charset="0"/>
                <a:cs typeface="Times New Roman" panose="02020603050405020304" pitchFamily="18" charset="0"/>
              </a:rPr>
              <a:t>. Available at: https://www.jacionline.org/article/S0091-6749(00)87372-8/fulltext (Accessed: 14 April 2026).</a:t>
            </a:r>
          </a:p>
          <a:p>
            <a:pPr algn="just">
              <a:lnSpc>
                <a:spcPct val="170000"/>
              </a:lnSpc>
            </a:pPr>
            <a:r>
              <a:rPr lang="en-GB" dirty="0">
                <a:latin typeface="Times New Roman" panose="02020603050405020304" pitchFamily="18" charset="0"/>
                <a:cs typeface="Times New Roman" panose="02020603050405020304" pitchFamily="18" charset="0"/>
              </a:rPr>
              <a:t>Powers, K.A. and </a:t>
            </a:r>
            <a:r>
              <a:rPr lang="en-GB" dirty="0" err="1">
                <a:latin typeface="Times New Roman" panose="02020603050405020304" pitchFamily="18" charset="0"/>
                <a:cs typeface="Times New Roman" panose="02020603050405020304" pitchFamily="18" charset="0"/>
              </a:rPr>
              <a:t>Dhamoon</a:t>
            </a:r>
            <a:r>
              <a:rPr lang="en-GB" dirty="0">
                <a:latin typeface="Times New Roman" panose="02020603050405020304" pitchFamily="18" charset="0"/>
                <a:cs typeface="Times New Roman" panose="02020603050405020304" pitchFamily="18" charset="0"/>
              </a:rPr>
              <a:t>, A.S., 2023. Physiology, pulmonary ventilation and perfusion. In </a:t>
            </a:r>
            <a:r>
              <a:rPr lang="en-GB" i="1" dirty="0">
                <a:latin typeface="Times New Roman" panose="02020603050405020304" pitchFamily="18" charset="0"/>
                <a:cs typeface="Times New Roman" panose="02020603050405020304" pitchFamily="18" charset="0"/>
              </a:rPr>
              <a:t>StatPearls [Internet]</a:t>
            </a:r>
            <a:r>
              <a:rPr lang="en-GB" dirty="0">
                <a:latin typeface="Times New Roman" panose="02020603050405020304" pitchFamily="18" charset="0"/>
                <a:cs typeface="Times New Roman" panose="02020603050405020304" pitchFamily="18" charset="0"/>
              </a:rPr>
              <a:t>. StatPearls Publishing. Link: </a:t>
            </a:r>
            <a:r>
              <a:rPr lang="en-GB" u="sng" dirty="0">
                <a:latin typeface="Times New Roman" panose="02020603050405020304" pitchFamily="18" charset="0"/>
                <a:cs typeface="Times New Roman" panose="02020603050405020304" pitchFamily="18" charset="0"/>
                <a:hlinkClick r:id="rId9"/>
              </a:rPr>
              <a:t>https://www.ncbi.nlm.nih.gov/sites/books/NBK539907/</a:t>
            </a:r>
            <a:endParaRPr lang="en-GB"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Shah, B.K., Singh, B., Wang, Y., Xie, S. and Wang, C., (2023). Mucus hypersecretion in chronic obstructive pulmonary disease and its treatment. </a:t>
            </a:r>
            <a:r>
              <a:rPr lang="en-GB" i="1" dirty="0">
                <a:latin typeface="Times New Roman" panose="02020603050405020304" pitchFamily="18" charset="0"/>
                <a:cs typeface="Times New Roman" panose="02020603050405020304" pitchFamily="18" charset="0"/>
              </a:rPr>
              <a:t>Mediators of inflammation</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2023</a:t>
            </a:r>
            <a:r>
              <a:rPr lang="en-GB" dirty="0">
                <a:latin typeface="Times New Roman" panose="02020603050405020304" pitchFamily="18" charset="0"/>
                <a:cs typeface="Times New Roman" panose="02020603050405020304" pitchFamily="18" charset="0"/>
              </a:rPr>
              <a:t>(1), p.8840594. Link: </a:t>
            </a:r>
            <a:r>
              <a:rPr lang="en-GB" u="sng" dirty="0">
                <a:latin typeface="Times New Roman" panose="02020603050405020304" pitchFamily="18" charset="0"/>
                <a:cs typeface="Times New Roman" panose="02020603050405020304" pitchFamily="18" charset="0"/>
                <a:hlinkClick r:id="rId10"/>
              </a:rPr>
              <a:t>https://onlinelibrary.wiley.com/doi/full/10.1155/2023/8840594</a:t>
            </a:r>
            <a:endParaRPr lang="en-GB"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Solomon, Y., </a:t>
            </a:r>
            <a:r>
              <a:rPr lang="en-GB" dirty="0" err="1">
                <a:latin typeface="Times New Roman" panose="02020603050405020304" pitchFamily="18" charset="0"/>
                <a:cs typeface="Times New Roman" panose="02020603050405020304" pitchFamily="18" charset="0"/>
              </a:rPr>
              <a:t>Malkamu</a:t>
            </a:r>
            <a:r>
              <a:rPr lang="en-GB" dirty="0">
                <a:latin typeface="Times New Roman" panose="02020603050405020304" pitchFamily="18" charset="0"/>
                <a:cs typeface="Times New Roman" panose="02020603050405020304" pitchFamily="18" charset="0"/>
              </a:rPr>
              <a:t>, B., Berhan, A., Eyayu, T., </a:t>
            </a:r>
            <a:r>
              <a:rPr lang="en-GB" dirty="0" err="1">
                <a:latin typeface="Times New Roman" panose="02020603050405020304" pitchFamily="18" charset="0"/>
                <a:cs typeface="Times New Roman" panose="02020603050405020304" pitchFamily="18" charset="0"/>
              </a:rPr>
              <a:t>Almaw</a:t>
            </a:r>
            <a:r>
              <a:rPr lang="en-GB" dirty="0">
                <a:latin typeface="Times New Roman" panose="02020603050405020304" pitchFamily="18" charset="0"/>
                <a:cs typeface="Times New Roman" panose="02020603050405020304" pitchFamily="18" charset="0"/>
              </a:rPr>
              <a:t>, A., Legese, B. and Woldu, B., (2023). Peripheral blood eosinophilia in adult asthmatic patients and its association with the severity of asthma. </a:t>
            </a:r>
            <a:r>
              <a:rPr lang="en-GB" i="1" dirty="0">
                <a:latin typeface="Times New Roman" panose="02020603050405020304" pitchFamily="18" charset="0"/>
                <a:cs typeface="Times New Roman" panose="02020603050405020304" pitchFamily="18" charset="0"/>
              </a:rPr>
              <a:t>BMC pulmonary medicine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23</a:t>
            </a:r>
            <a:r>
              <a:rPr lang="en-GB" dirty="0">
                <a:latin typeface="Times New Roman" panose="02020603050405020304" pitchFamily="18" charset="0"/>
                <a:cs typeface="Times New Roman" panose="02020603050405020304" pitchFamily="18" charset="0"/>
              </a:rPr>
              <a:t>(1), p.96. Link: </a:t>
            </a:r>
            <a:r>
              <a:rPr lang="en-GB" u="sng" dirty="0">
                <a:latin typeface="Times New Roman" panose="02020603050405020304" pitchFamily="18" charset="0"/>
                <a:cs typeface="Times New Roman" panose="02020603050405020304" pitchFamily="18" charset="0"/>
                <a:hlinkClick r:id="rId11"/>
              </a:rPr>
              <a:t>https://link.springer.com/article/10.1186/s12890-023-02383-x</a:t>
            </a:r>
            <a:endParaRPr lang="en-GB"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Zhao, Y., Dong, B.R. and Hao, Q., (2022). Probiotics for preventing acute upper respiratory tract infections. </a:t>
            </a:r>
            <a:r>
              <a:rPr lang="en-GB" i="1" dirty="0">
                <a:latin typeface="Times New Roman" panose="02020603050405020304" pitchFamily="18" charset="0"/>
                <a:cs typeface="Times New Roman" panose="02020603050405020304" pitchFamily="18" charset="0"/>
              </a:rPr>
              <a:t>Cochrane database of systematic reviews</a:t>
            </a:r>
            <a:r>
              <a:rPr lang="en-GB" dirty="0">
                <a:latin typeface="Times New Roman" panose="02020603050405020304" pitchFamily="18" charset="0"/>
                <a:cs typeface="Times New Roman" panose="02020603050405020304" pitchFamily="18" charset="0"/>
              </a:rPr>
              <a:t>, (8). Link: </a:t>
            </a:r>
            <a:r>
              <a:rPr lang="en-GB" u="sng" dirty="0">
                <a:latin typeface="Times New Roman" panose="02020603050405020304" pitchFamily="18" charset="0"/>
                <a:cs typeface="Times New Roman" panose="02020603050405020304" pitchFamily="18" charset="0"/>
                <a:hlinkClick r:id="rId12"/>
              </a:rPr>
              <a:t>https://www.cochranelibrary.com/cdsr/doi/10.1002/14651858.CD006895.pub4/abstract</a:t>
            </a:r>
            <a:endParaRPr lang="en-GB" dirty="0">
              <a:latin typeface="Times New Roman" panose="02020603050405020304" pitchFamily="18" charset="0"/>
              <a:cs typeface="Times New Roman" panose="02020603050405020304" pitchFamily="18" charset="0"/>
            </a:endParaRPr>
          </a:p>
          <a:p>
            <a:pPr algn="just">
              <a:lnSpc>
                <a:spcPct val="170000"/>
              </a:lnSpc>
              <a:spcBef>
                <a:spcPct val="20000"/>
              </a:spcBef>
              <a:spcAft>
                <a:spcPts val="600"/>
              </a:spcAft>
              <a:buClr>
                <a:schemeClr val="accent1"/>
              </a:buClr>
              <a:buSzPct val="115000"/>
            </a:pPr>
            <a:endParaRPr lang="en-US" sz="60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486140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0</TotalTime>
  <Words>3218</Words>
  <Application>Microsoft Office PowerPoint</Application>
  <PresentationFormat>Widescreen</PresentationFormat>
  <Paragraphs>100</Paragraphs>
  <Slides>14</Slides>
  <Notes>14</Notes>
  <HiddenSlides>0</HiddenSlides>
  <MMClips>13</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Organic</vt:lpstr>
      <vt:lpstr>PowerPoint Presentation</vt:lpstr>
      <vt:lpstr>Introduction </vt:lpstr>
      <vt:lpstr>Anatomy and Physiology of the Respiratory System </vt:lpstr>
      <vt:lpstr>Anatomy and Physiology of the Respiratory System </vt:lpstr>
      <vt:lpstr>Impact of Asthma on the Respiratory System </vt:lpstr>
      <vt:lpstr>Impact of Asthma on the Respiratory System </vt:lpstr>
      <vt:lpstr>Fictional Patient Profile</vt:lpstr>
      <vt:lpstr>Risk Factor</vt:lpstr>
      <vt:lpstr>Care Plan following NHS and NICE guidelines</vt:lpstr>
      <vt:lpstr>Care Plan following NHS and NICE guidelines</vt:lpstr>
      <vt:lpstr>Care Plan Evidence: Case 1</vt:lpstr>
      <vt:lpstr>Care Plan Evidence: Case 2.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cp:revision>
  <dcterms:created xsi:type="dcterms:W3CDTF">2026-04-14T11:34:18Z</dcterms:created>
  <dcterms:modified xsi:type="dcterms:W3CDTF">2026-04-14T15:19:52Z</dcterms:modified>
</cp:coreProperties>
</file>