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notesMasterIdLst>
    <p:notesMasterId r:id="rId42"/>
  </p:notesMasterIdLst>
  <p:sldIdLst>
    <p:sldId id="257" r:id="rId5"/>
    <p:sldId id="260" r:id="rId6"/>
    <p:sldId id="290" r:id="rId7"/>
    <p:sldId id="296" r:id="rId8"/>
    <p:sldId id="316" r:id="rId9"/>
    <p:sldId id="302" r:id="rId10"/>
    <p:sldId id="347" r:id="rId11"/>
    <p:sldId id="272" r:id="rId12"/>
    <p:sldId id="301" r:id="rId13"/>
    <p:sldId id="282" r:id="rId14"/>
    <p:sldId id="273" r:id="rId15"/>
    <p:sldId id="258" r:id="rId16"/>
    <p:sldId id="330" r:id="rId17"/>
    <p:sldId id="262" r:id="rId18"/>
    <p:sldId id="297" r:id="rId19"/>
    <p:sldId id="337" r:id="rId20"/>
    <p:sldId id="338" r:id="rId21"/>
    <p:sldId id="339" r:id="rId22"/>
    <p:sldId id="340" r:id="rId23"/>
    <p:sldId id="341" r:id="rId24"/>
    <p:sldId id="342" r:id="rId25"/>
    <p:sldId id="343" r:id="rId26"/>
    <p:sldId id="344" r:id="rId27"/>
    <p:sldId id="345" r:id="rId28"/>
    <p:sldId id="346" r:id="rId29"/>
    <p:sldId id="348" r:id="rId30"/>
    <p:sldId id="292" r:id="rId31"/>
    <p:sldId id="308" r:id="rId32"/>
    <p:sldId id="333" r:id="rId33"/>
    <p:sldId id="350" r:id="rId34"/>
    <p:sldId id="334" r:id="rId35"/>
    <p:sldId id="309" r:id="rId36"/>
    <p:sldId id="274" r:id="rId37"/>
    <p:sldId id="335" r:id="rId38"/>
    <p:sldId id="349" r:id="rId39"/>
    <p:sldId id="336" r:id="rId40"/>
    <p:sldId id="267"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6D7F0"/>
    <a:srgbClr val="4BC1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74488-8403-3BBC-14E8-D2DA4F77E72B}" v="2" dt="2026-09-23T09:06:27.9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0C774488-8403-3BBC-14E8-D2DA4F77E72B}"/>
    <pc:docChg chg="delSld">
      <pc:chgData name="Ross Phillips" userId="S::r.phillips@uwtsd.ac.uk::c604230b-847d-4cb1-9e23-f810d4c0fde1" providerId="AD" clId="Web-{0C774488-8403-3BBC-14E8-D2DA4F77E72B}" dt="2026-09-23T09:06:27.979" v="1"/>
      <pc:docMkLst>
        <pc:docMk/>
      </pc:docMkLst>
      <pc:sldChg chg="del">
        <pc:chgData name="Ross Phillips" userId="S::r.phillips@uwtsd.ac.uk::c604230b-847d-4cb1-9e23-f810d4c0fde1" providerId="AD" clId="Web-{0C774488-8403-3BBC-14E8-D2DA4F77E72B}" dt="2026-09-23T09:06:27.979" v="1"/>
        <pc:sldMkLst>
          <pc:docMk/>
          <pc:sldMk cId="3375338098" sldId="271"/>
        </pc:sldMkLst>
      </pc:sldChg>
      <pc:sldChg chg="del">
        <pc:chgData name="Ross Phillips" userId="S::r.phillips@uwtsd.ac.uk::c604230b-847d-4cb1-9e23-f810d4c0fde1" providerId="AD" clId="Web-{0C774488-8403-3BBC-14E8-D2DA4F77E72B}" dt="2026-09-23T09:06:07.806" v="0"/>
        <pc:sldMkLst>
          <pc:docMk/>
          <pc:sldMk cId="942098934" sldId="35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CCD56A0-257B-4FA7-9EE2-6EBC0FA780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3BB6E7-188D-4816-91B1-C921DFC0AF3D}">
      <dgm:prSet/>
      <dgm:spPr/>
      <dgm:t>
        <a:bodyPr/>
        <a:lstStyle/>
        <a:p>
          <a:r>
            <a:rPr lang="en-GB"/>
            <a:t>We use your conduct in class and attendance as a basis for any references we may provide for you both now and in the future</a:t>
          </a:r>
          <a:endParaRPr lang="en-US"/>
        </a:p>
      </dgm:t>
    </dgm:pt>
    <dgm:pt modelId="{9DFCAA5F-6602-40AF-BF52-96832A546CBD}" type="parTrans" cxnId="{861F4218-9819-4BE9-B8FE-5D2772008305}">
      <dgm:prSet/>
      <dgm:spPr/>
      <dgm:t>
        <a:bodyPr/>
        <a:lstStyle/>
        <a:p>
          <a:endParaRPr lang="en-US"/>
        </a:p>
      </dgm:t>
    </dgm:pt>
    <dgm:pt modelId="{EB6D7D7C-ACDF-46C4-9533-680EAE2FC0C6}" type="sibTrans" cxnId="{861F4218-9819-4BE9-B8FE-5D2772008305}">
      <dgm:prSet/>
      <dgm:spPr/>
      <dgm:t>
        <a:bodyPr/>
        <a:lstStyle/>
        <a:p>
          <a:endParaRPr lang="en-US"/>
        </a:p>
      </dgm:t>
    </dgm:pt>
    <dgm:pt modelId="{7EC6E950-55E6-4EA6-99A9-E2A995005501}">
      <dgm:prSet/>
      <dgm:spPr/>
      <dgm:t>
        <a:bodyPr/>
        <a:lstStyle/>
        <a:p>
          <a:r>
            <a:rPr lang="en-GB"/>
            <a:t>If a module tutor has any concerns over an individual’s conduct then this will be raised with the relevant Personal Tutor and/or Programme Director as appropriate</a:t>
          </a:r>
          <a:endParaRPr lang="en-US"/>
        </a:p>
      </dgm:t>
    </dgm:pt>
    <dgm:pt modelId="{4C776122-9493-4C82-8630-D8DF5C2FBF13}" type="parTrans" cxnId="{CA4EA2B0-F226-4623-9017-FD1684FB83E4}">
      <dgm:prSet/>
      <dgm:spPr/>
      <dgm:t>
        <a:bodyPr/>
        <a:lstStyle/>
        <a:p>
          <a:endParaRPr lang="en-US"/>
        </a:p>
      </dgm:t>
    </dgm:pt>
    <dgm:pt modelId="{4A897D43-8AE3-44A2-B426-28A3E49DC2E1}" type="sibTrans" cxnId="{CA4EA2B0-F226-4623-9017-FD1684FB83E4}">
      <dgm:prSet/>
      <dgm:spPr/>
      <dgm:t>
        <a:bodyPr/>
        <a:lstStyle/>
        <a:p>
          <a:endParaRPr lang="en-US"/>
        </a:p>
      </dgm:t>
    </dgm:pt>
    <dgm:pt modelId="{5CAB989B-FD6F-4BA5-ADE5-D256A219E4CA}">
      <dgm:prSet/>
      <dgm:spPr/>
      <dgm:t>
        <a:bodyPr/>
        <a:lstStyle/>
        <a:p>
          <a:r>
            <a:rPr lang="en-GB"/>
            <a:t>If anything at all is bothering you then please come and talk to us in confidence. There is a often a resolution and support as needed.</a:t>
          </a:r>
          <a:endParaRPr lang="en-US"/>
        </a:p>
      </dgm:t>
    </dgm:pt>
    <dgm:pt modelId="{463EEF53-E91D-4A75-8BFB-5554E6ED032D}" type="parTrans" cxnId="{417ACF2C-7E84-4B9A-93D2-4A521CF7D170}">
      <dgm:prSet/>
      <dgm:spPr/>
      <dgm:t>
        <a:bodyPr/>
        <a:lstStyle/>
        <a:p>
          <a:endParaRPr lang="en-US"/>
        </a:p>
      </dgm:t>
    </dgm:pt>
    <dgm:pt modelId="{C8F0FD47-69FF-48E7-B319-8BEC8C888FC9}" type="sibTrans" cxnId="{417ACF2C-7E84-4B9A-93D2-4A521CF7D170}">
      <dgm:prSet/>
      <dgm:spPr/>
      <dgm:t>
        <a:bodyPr/>
        <a:lstStyle/>
        <a:p>
          <a:endParaRPr lang="en-US"/>
        </a:p>
      </dgm:t>
    </dgm:pt>
    <dgm:pt modelId="{C23001AC-B24E-474A-9086-B330B62465A5}" type="pres">
      <dgm:prSet presAssocID="{5CCD56A0-257B-4FA7-9EE2-6EBC0FA78056}" presName="root" presStyleCnt="0">
        <dgm:presLayoutVars>
          <dgm:dir/>
          <dgm:resizeHandles val="exact"/>
        </dgm:presLayoutVars>
      </dgm:prSet>
      <dgm:spPr/>
    </dgm:pt>
    <dgm:pt modelId="{93D888DC-96C2-4860-B867-2D0B3B2555B9}" type="pres">
      <dgm:prSet presAssocID="{803BB6E7-188D-4816-91B1-C921DFC0AF3D}" presName="compNode" presStyleCnt="0"/>
      <dgm:spPr/>
    </dgm:pt>
    <dgm:pt modelId="{691C815B-E9BE-4CE8-A937-2F595FC43897}" type="pres">
      <dgm:prSet presAssocID="{803BB6E7-188D-4816-91B1-C921DFC0AF3D}" presName="bgRect" presStyleLbl="bgShp" presStyleIdx="0" presStyleCnt="3"/>
      <dgm:spPr/>
    </dgm:pt>
    <dgm:pt modelId="{4F3451B1-FD2D-42FC-967E-A2D7A5CCF63B}" type="pres">
      <dgm:prSet presAssocID="{803BB6E7-188D-4816-91B1-C921DFC0AF3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FEFCFC91-06CC-4CF0-A57F-27FA50B75EAE}" type="pres">
      <dgm:prSet presAssocID="{803BB6E7-188D-4816-91B1-C921DFC0AF3D}" presName="spaceRect" presStyleCnt="0"/>
      <dgm:spPr/>
    </dgm:pt>
    <dgm:pt modelId="{4E8F77B1-CC07-49EC-A594-2C1F4CF7B20D}" type="pres">
      <dgm:prSet presAssocID="{803BB6E7-188D-4816-91B1-C921DFC0AF3D}" presName="parTx" presStyleLbl="revTx" presStyleIdx="0" presStyleCnt="3">
        <dgm:presLayoutVars>
          <dgm:chMax val="0"/>
          <dgm:chPref val="0"/>
        </dgm:presLayoutVars>
      </dgm:prSet>
      <dgm:spPr/>
    </dgm:pt>
    <dgm:pt modelId="{9DB97073-542A-4D76-AB09-C6A9FA3DD96D}" type="pres">
      <dgm:prSet presAssocID="{EB6D7D7C-ACDF-46C4-9533-680EAE2FC0C6}" presName="sibTrans" presStyleCnt="0"/>
      <dgm:spPr/>
    </dgm:pt>
    <dgm:pt modelId="{F767454C-E206-4C1D-8E3D-7C2B49D94BB2}" type="pres">
      <dgm:prSet presAssocID="{7EC6E950-55E6-4EA6-99A9-E2A995005501}" presName="compNode" presStyleCnt="0"/>
      <dgm:spPr/>
    </dgm:pt>
    <dgm:pt modelId="{B05E6925-9E9F-42B6-80A8-55A1254D41FF}" type="pres">
      <dgm:prSet presAssocID="{7EC6E950-55E6-4EA6-99A9-E2A995005501}" presName="bgRect" presStyleLbl="bgShp" presStyleIdx="1" presStyleCnt="3"/>
      <dgm:spPr/>
    </dgm:pt>
    <dgm:pt modelId="{94D65C16-8A0E-4B79-9431-CE9EF834F6E7}" type="pres">
      <dgm:prSet presAssocID="{7EC6E950-55E6-4EA6-99A9-E2A99500550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00F3584-835B-4B2B-952B-666ECDE4C94C}" type="pres">
      <dgm:prSet presAssocID="{7EC6E950-55E6-4EA6-99A9-E2A995005501}" presName="spaceRect" presStyleCnt="0"/>
      <dgm:spPr/>
    </dgm:pt>
    <dgm:pt modelId="{EB2C7E3A-D863-40AF-A714-2B9B56188ECF}" type="pres">
      <dgm:prSet presAssocID="{7EC6E950-55E6-4EA6-99A9-E2A995005501}" presName="parTx" presStyleLbl="revTx" presStyleIdx="1" presStyleCnt="3">
        <dgm:presLayoutVars>
          <dgm:chMax val="0"/>
          <dgm:chPref val="0"/>
        </dgm:presLayoutVars>
      </dgm:prSet>
      <dgm:spPr/>
    </dgm:pt>
    <dgm:pt modelId="{6EA6A2F6-70EB-411B-8C73-40F96D7B1F6B}" type="pres">
      <dgm:prSet presAssocID="{4A897D43-8AE3-44A2-B426-28A3E49DC2E1}" presName="sibTrans" presStyleCnt="0"/>
      <dgm:spPr/>
    </dgm:pt>
    <dgm:pt modelId="{7F217924-940E-4BE4-ABE7-E582EF03139C}" type="pres">
      <dgm:prSet presAssocID="{5CAB989B-FD6F-4BA5-ADE5-D256A219E4CA}" presName="compNode" presStyleCnt="0"/>
      <dgm:spPr/>
    </dgm:pt>
    <dgm:pt modelId="{3CC7F109-9D09-4F9A-9625-421ED0A5F859}" type="pres">
      <dgm:prSet presAssocID="{5CAB989B-FD6F-4BA5-ADE5-D256A219E4CA}" presName="bgRect" presStyleLbl="bgShp" presStyleIdx="2" presStyleCnt="3"/>
      <dgm:spPr/>
    </dgm:pt>
    <dgm:pt modelId="{9A9DFB35-20A7-46BF-9006-1139FA72E26A}" type="pres">
      <dgm:prSet presAssocID="{5CAB989B-FD6F-4BA5-ADE5-D256A219E4C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6A0F3193-D233-40F7-8BCD-33101EB0073E}" type="pres">
      <dgm:prSet presAssocID="{5CAB989B-FD6F-4BA5-ADE5-D256A219E4CA}" presName="spaceRect" presStyleCnt="0"/>
      <dgm:spPr/>
    </dgm:pt>
    <dgm:pt modelId="{B481F56A-2316-49EC-AFEA-66D744EE597F}" type="pres">
      <dgm:prSet presAssocID="{5CAB989B-FD6F-4BA5-ADE5-D256A219E4CA}" presName="parTx" presStyleLbl="revTx" presStyleIdx="2" presStyleCnt="3">
        <dgm:presLayoutVars>
          <dgm:chMax val="0"/>
          <dgm:chPref val="0"/>
        </dgm:presLayoutVars>
      </dgm:prSet>
      <dgm:spPr/>
    </dgm:pt>
  </dgm:ptLst>
  <dgm:cxnLst>
    <dgm:cxn modelId="{9B950503-1F37-4A7F-A083-4800131139FC}" type="presOf" srcId="{803BB6E7-188D-4816-91B1-C921DFC0AF3D}" destId="{4E8F77B1-CC07-49EC-A594-2C1F4CF7B20D}" srcOrd="0" destOrd="0" presId="urn:microsoft.com/office/officeart/2018/2/layout/IconVerticalSolidList"/>
    <dgm:cxn modelId="{861F4218-9819-4BE9-B8FE-5D2772008305}" srcId="{5CCD56A0-257B-4FA7-9EE2-6EBC0FA78056}" destId="{803BB6E7-188D-4816-91B1-C921DFC0AF3D}" srcOrd="0" destOrd="0" parTransId="{9DFCAA5F-6602-40AF-BF52-96832A546CBD}" sibTransId="{EB6D7D7C-ACDF-46C4-9533-680EAE2FC0C6}"/>
    <dgm:cxn modelId="{BB235718-C145-4B23-9CCA-77E59717A35B}" type="presOf" srcId="{5CAB989B-FD6F-4BA5-ADE5-D256A219E4CA}" destId="{B481F56A-2316-49EC-AFEA-66D744EE597F}" srcOrd="0" destOrd="0" presId="urn:microsoft.com/office/officeart/2018/2/layout/IconVerticalSolidList"/>
    <dgm:cxn modelId="{417ACF2C-7E84-4B9A-93D2-4A521CF7D170}" srcId="{5CCD56A0-257B-4FA7-9EE2-6EBC0FA78056}" destId="{5CAB989B-FD6F-4BA5-ADE5-D256A219E4CA}" srcOrd="2" destOrd="0" parTransId="{463EEF53-E91D-4A75-8BFB-5554E6ED032D}" sibTransId="{C8F0FD47-69FF-48E7-B319-8BEC8C888FC9}"/>
    <dgm:cxn modelId="{29452E93-567D-4314-97B8-ABDDF82E2697}" type="presOf" srcId="{5CCD56A0-257B-4FA7-9EE2-6EBC0FA78056}" destId="{C23001AC-B24E-474A-9086-B330B62465A5}" srcOrd="0" destOrd="0" presId="urn:microsoft.com/office/officeart/2018/2/layout/IconVerticalSolidList"/>
    <dgm:cxn modelId="{CA4EA2B0-F226-4623-9017-FD1684FB83E4}" srcId="{5CCD56A0-257B-4FA7-9EE2-6EBC0FA78056}" destId="{7EC6E950-55E6-4EA6-99A9-E2A995005501}" srcOrd="1" destOrd="0" parTransId="{4C776122-9493-4C82-8630-D8DF5C2FBF13}" sibTransId="{4A897D43-8AE3-44A2-B426-28A3E49DC2E1}"/>
    <dgm:cxn modelId="{19FF16C2-9BC1-4CA4-B2E0-227DD5D500B6}" type="presOf" srcId="{7EC6E950-55E6-4EA6-99A9-E2A995005501}" destId="{EB2C7E3A-D863-40AF-A714-2B9B56188ECF}" srcOrd="0" destOrd="0" presId="urn:microsoft.com/office/officeart/2018/2/layout/IconVerticalSolidList"/>
    <dgm:cxn modelId="{5BB84A28-303C-4988-BBE3-981D24530D86}" type="presParOf" srcId="{C23001AC-B24E-474A-9086-B330B62465A5}" destId="{93D888DC-96C2-4860-B867-2D0B3B2555B9}" srcOrd="0" destOrd="0" presId="urn:microsoft.com/office/officeart/2018/2/layout/IconVerticalSolidList"/>
    <dgm:cxn modelId="{45D4CC07-2606-4986-8C0C-A73F12C4A105}" type="presParOf" srcId="{93D888DC-96C2-4860-B867-2D0B3B2555B9}" destId="{691C815B-E9BE-4CE8-A937-2F595FC43897}" srcOrd="0" destOrd="0" presId="urn:microsoft.com/office/officeart/2018/2/layout/IconVerticalSolidList"/>
    <dgm:cxn modelId="{F85059D7-6DEC-4470-B480-DBCB0D7C6F29}" type="presParOf" srcId="{93D888DC-96C2-4860-B867-2D0B3B2555B9}" destId="{4F3451B1-FD2D-42FC-967E-A2D7A5CCF63B}" srcOrd="1" destOrd="0" presId="urn:microsoft.com/office/officeart/2018/2/layout/IconVerticalSolidList"/>
    <dgm:cxn modelId="{6CA6E841-0746-47F2-BE5C-EB1D9D7FFC68}" type="presParOf" srcId="{93D888DC-96C2-4860-B867-2D0B3B2555B9}" destId="{FEFCFC91-06CC-4CF0-A57F-27FA50B75EAE}" srcOrd="2" destOrd="0" presId="urn:microsoft.com/office/officeart/2018/2/layout/IconVerticalSolidList"/>
    <dgm:cxn modelId="{7F0EFAB9-77EE-4319-80C5-DD7CCE09E1A2}" type="presParOf" srcId="{93D888DC-96C2-4860-B867-2D0B3B2555B9}" destId="{4E8F77B1-CC07-49EC-A594-2C1F4CF7B20D}" srcOrd="3" destOrd="0" presId="urn:microsoft.com/office/officeart/2018/2/layout/IconVerticalSolidList"/>
    <dgm:cxn modelId="{98BCD0DF-0463-41E8-9831-D52199C14D77}" type="presParOf" srcId="{C23001AC-B24E-474A-9086-B330B62465A5}" destId="{9DB97073-542A-4D76-AB09-C6A9FA3DD96D}" srcOrd="1" destOrd="0" presId="urn:microsoft.com/office/officeart/2018/2/layout/IconVerticalSolidList"/>
    <dgm:cxn modelId="{2C8986E8-BB50-4FE4-AE40-96D4BFA6CFCA}" type="presParOf" srcId="{C23001AC-B24E-474A-9086-B330B62465A5}" destId="{F767454C-E206-4C1D-8E3D-7C2B49D94BB2}" srcOrd="2" destOrd="0" presId="urn:microsoft.com/office/officeart/2018/2/layout/IconVerticalSolidList"/>
    <dgm:cxn modelId="{6F332B52-FFD6-4A71-BFC0-2E31988C7EEF}" type="presParOf" srcId="{F767454C-E206-4C1D-8E3D-7C2B49D94BB2}" destId="{B05E6925-9E9F-42B6-80A8-55A1254D41FF}" srcOrd="0" destOrd="0" presId="urn:microsoft.com/office/officeart/2018/2/layout/IconVerticalSolidList"/>
    <dgm:cxn modelId="{D29EBF8B-C1BD-4AEF-B9A4-42FB9EC91B60}" type="presParOf" srcId="{F767454C-E206-4C1D-8E3D-7C2B49D94BB2}" destId="{94D65C16-8A0E-4B79-9431-CE9EF834F6E7}" srcOrd="1" destOrd="0" presId="urn:microsoft.com/office/officeart/2018/2/layout/IconVerticalSolidList"/>
    <dgm:cxn modelId="{67463022-398B-4D5A-94DE-83833022E424}" type="presParOf" srcId="{F767454C-E206-4C1D-8E3D-7C2B49D94BB2}" destId="{500F3584-835B-4B2B-952B-666ECDE4C94C}" srcOrd="2" destOrd="0" presId="urn:microsoft.com/office/officeart/2018/2/layout/IconVerticalSolidList"/>
    <dgm:cxn modelId="{ECC6E850-B831-4115-8FDB-0B6CC6A53579}" type="presParOf" srcId="{F767454C-E206-4C1D-8E3D-7C2B49D94BB2}" destId="{EB2C7E3A-D863-40AF-A714-2B9B56188ECF}" srcOrd="3" destOrd="0" presId="urn:microsoft.com/office/officeart/2018/2/layout/IconVerticalSolidList"/>
    <dgm:cxn modelId="{1361E224-3CC8-4510-8918-0EBE6723B735}" type="presParOf" srcId="{C23001AC-B24E-474A-9086-B330B62465A5}" destId="{6EA6A2F6-70EB-411B-8C73-40F96D7B1F6B}" srcOrd="3" destOrd="0" presId="urn:microsoft.com/office/officeart/2018/2/layout/IconVerticalSolidList"/>
    <dgm:cxn modelId="{C731C334-B36B-459B-B172-F5A679CDEA2D}" type="presParOf" srcId="{C23001AC-B24E-474A-9086-B330B62465A5}" destId="{7F217924-940E-4BE4-ABE7-E582EF03139C}" srcOrd="4" destOrd="0" presId="urn:microsoft.com/office/officeart/2018/2/layout/IconVerticalSolidList"/>
    <dgm:cxn modelId="{A57B83A1-E623-4B77-A9BF-18625A6E8858}" type="presParOf" srcId="{7F217924-940E-4BE4-ABE7-E582EF03139C}" destId="{3CC7F109-9D09-4F9A-9625-421ED0A5F859}" srcOrd="0" destOrd="0" presId="urn:microsoft.com/office/officeart/2018/2/layout/IconVerticalSolidList"/>
    <dgm:cxn modelId="{7594E624-BE37-4A84-B1C0-D3FBF7A0AA55}" type="presParOf" srcId="{7F217924-940E-4BE4-ABE7-E582EF03139C}" destId="{9A9DFB35-20A7-46BF-9006-1139FA72E26A}" srcOrd="1" destOrd="0" presId="urn:microsoft.com/office/officeart/2018/2/layout/IconVerticalSolidList"/>
    <dgm:cxn modelId="{354CF8C5-885D-41F7-90F2-A966DD990025}" type="presParOf" srcId="{7F217924-940E-4BE4-ABE7-E582EF03139C}" destId="{6A0F3193-D233-40F7-8BCD-33101EB0073E}" srcOrd="2" destOrd="0" presId="urn:microsoft.com/office/officeart/2018/2/layout/IconVerticalSolidList"/>
    <dgm:cxn modelId="{C81D57E7-572B-4FF7-87D0-BE677B73D34A}" type="presParOf" srcId="{7F217924-940E-4BE4-ABE7-E582EF03139C}" destId="{B481F56A-2316-49EC-AFEA-66D744EE59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C815B-E9BE-4CE8-A937-2F595FC43897}">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451B1-FD2D-42FC-967E-A2D7A5CCF63B}">
      <dsp:nvSpPr>
        <dsp:cNvPr id="0" name=""/>
        <dsp:cNvSpPr/>
      </dsp:nvSpPr>
      <dsp:spPr>
        <a:xfrm>
          <a:off x="400679" y="298591"/>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8F77B1-CC07-49EC-A594-2C1F4CF7B20D}">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00100">
            <a:lnSpc>
              <a:spcPct val="90000"/>
            </a:lnSpc>
            <a:spcBef>
              <a:spcPct val="0"/>
            </a:spcBef>
            <a:spcAft>
              <a:spcPct val="35000"/>
            </a:spcAft>
            <a:buNone/>
          </a:pPr>
          <a:r>
            <a:rPr lang="en-GB" sz="1800" kern="1200"/>
            <a:t>We use your conduct in class and attendance as a basis for any references we may provide for you both now and in the future</a:t>
          </a:r>
          <a:endParaRPr lang="en-US" sz="1800" kern="1200"/>
        </a:p>
      </dsp:txBody>
      <dsp:txXfrm>
        <a:off x="1529865" y="566"/>
        <a:ext cx="4383571" cy="1324558"/>
      </dsp:txXfrm>
    </dsp:sp>
    <dsp:sp modelId="{B05E6925-9E9F-42B6-80A8-55A1254D41FF}">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65C16-8A0E-4B79-9431-CE9EF834F6E7}">
      <dsp:nvSpPr>
        <dsp:cNvPr id="0" name=""/>
        <dsp:cNvSpPr/>
      </dsp:nvSpPr>
      <dsp:spPr>
        <a:xfrm>
          <a:off x="400679" y="1954290"/>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2C7E3A-D863-40AF-A714-2B9B56188ECF}">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00100">
            <a:lnSpc>
              <a:spcPct val="90000"/>
            </a:lnSpc>
            <a:spcBef>
              <a:spcPct val="0"/>
            </a:spcBef>
            <a:spcAft>
              <a:spcPct val="35000"/>
            </a:spcAft>
            <a:buNone/>
          </a:pPr>
          <a:r>
            <a:rPr lang="en-GB" sz="1800" kern="1200"/>
            <a:t>If a module tutor has any concerns over an individual’s conduct then this will be raised with the relevant Personal Tutor and/or Programme Director as appropriate</a:t>
          </a:r>
          <a:endParaRPr lang="en-US" sz="1800" kern="1200"/>
        </a:p>
      </dsp:txBody>
      <dsp:txXfrm>
        <a:off x="1529865" y="1656264"/>
        <a:ext cx="4383571" cy="1324558"/>
      </dsp:txXfrm>
    </dsp:sp>
    <dsp:sp modelId="{3CC7F109-9D09-4F9A-9625-421ED0A5F859}">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9DFB35-20A7-46BF-9006-1139FA72E26A}">
      <dsp:nvSpPr>
        <dsp:cNvPr id="0" name=""/>
        <dsp:cNvSpPr/>
      </dsp:nvSpPr>
      <dsp:spPr>
        <a:xfrm>
          <a:off x="400679" y="3609988"/>
          <a:ext cx="728507" cy="728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81F56A-2316-49EC-AFEA-66D744EE597F}">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00100">
            <a:lnSpc>
              <a:spcPct val="90000"/>
            </a:lnSpc>
            <a:spcBef>
              <a:spcPct val="0"/>
            </a:spcBef>
            <a:spcAft>
              <a:spcPct val="35000"/>
            </a:spcAft>
            <a:buNone/>
          </a:pPr>
          <a:r>
            <a:rPr lang="en-GB" sz="1800" kern="1200"/>
            <a:t>If anything at all is bothering you then please come and talk to us in confidence. There is a often a resolution and support as needed.</a:t>
          </a:r>
          <a:endParaRPr lang="en-US" sz="1800" kern="1200"/>
        </a:p>
      </dsp:txBody>
      <dsp:txXfrm>
        <a:off x="1529865" y="3311963"/>
        <a:ext cx="4383571" cy="13245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534145-73AD-4652-B28F-867DEFDD0398}"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7255FD-1B55-426E-A22F-F2D9425EE5EA}" type="slidenum">
              <a:rPr lang="en-GB" smtClean="0"/>
              <a:t>‹#›</a:t>
            </a:fld>
            <a:endParaRPr lang="en-GB"/>
          </a:p>
        </p:txBody>
      </p:sp>
    </p:spTree>
    <p:extLst>
      <p:ext uri="{BB962C8B-B14F-4D97-AF65-F5344CB8AC3E}">
        <p14:creationId xmlns:p14="http://schemas.microsoft.com/office/powerpoint/2010/main" val="1053675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ur01.safelinks.protection.outlook.com/?url=https%3A%2F%2Fhwb.uwtsd.ac.uk&amp;data=02%7C01%7C%7Cdb083f4a3e344bbd051a08d799c5240f%7C4e0f11f9046e45059cb8db2152311e21%7C0%7C0%7C637146944310766947&amp;sdata=VgpKUhloBWozgw3DXMHLNzdXst2XkJUwjLdiw6WQpLA%3D&amp;reserved=0"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mailto:registry@trinitysaintdavid.ac.uk" TargetMode="External"/><Relationship Id="rId5" Type="http://schemas.openxmlformats.org/officeDocument/2006/relationships/hyperlink" Target="https://www.youtube.com/watch?v=JrDmQFQQBgc&amp;feature=player_embedded" TargetMode="External"/><Relationship Id="rId4" Type="http://schemas.openxmlformats.org/officeDocument/2006/relationships/hyperlink" Target="https://moodle.uwtsd.ac.uk/"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a:t>
            </a:r>
            <a:r>
              <a:rPr lang="en-GB" baseline="0"/>
              <a:t> group task, feedback to whole group. It might be worth noting how similar the group responses – students might feel alone in this strange new environment but there are others who feel exactly the same!</a:t>
            </a:r>
            <a:endParaRPr lang="en-GB"/>
          </a:p>
        </p:txBody>
      </p:sp>
      <p:sp>
        <p:nvSpPr>
          <p:cNvPr id="4" name="Slide Number Placeholder 3"/>
          <p:cNvSpPr>
            <a:spLocks noGrp="1"/>
          </p:cNvSpPr>
          <p:nvPr>
            <p:ph type="sldNum" sz="quarter" idx="10"/>
          </p:nvPr>
        </p:nvSpPr>
        <p:spPr/>
        <p:txBody>
          <a:bodyPr/>
          <a:lstStyle/>
          <a:p>
            <a:fld id="{C2F57A30-C7B1-4B29-8AF7-90AF23FD3D51}" type="slidenum">
              <a:rPr lang="en-GB" smtClean="0"/>
              <a:pPr/>
              <a:t>4</a:t>
            </a:fld>
            <a:endParaRPr lang="en-GB"/>
          </a:p>
        </p:txBody>
      </p:sp>
    </p:spTree>
    <p:extLst>
      <p:ext uri="{BB962C8B-B14F-4D97-AF65-F5344CB8AC3E}">
        <p14:creationId xmlns:p14="http://schemas.microsoft.com/office/powerpoint/2010/main" val="3201264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Include timetable discussion</a:t>
            </a:r>
          </a:p>
        </p:txBody>
      </p:sp>
      <p:sp>
        <p:nvSpPr>
          <p:cNvPr id="4" name="Slide Number Placeholder 3"/>
          <p:cNvSpPr>
            <a:spLocks noGrp="1"/>
          </p:cNvSpPr>
          <p:nvPr>
            <p:ph type="sldNum" sz="quarter" idx="5"/>
          </p:nvPr>
        </p:nvSpPr>
        <p:spPr/>
        <p:txBody>
          <a:bodyPr/>
          <a:lstStyle/>
          <a:p>
            <a:fld id="{F3A6A662-2AC0-4D52-9FBC-25024103680F}" type="slidenum">
              <a:rPr lang="cy-GB" smtClean="0"/>
              <a:t>6</a:t>
            </a:fld>
            <a:endParaRPr lang="cy-GB"/>
          </a:p>
        </p:txBody>
      </p:sp>
    </p:spTree>
    <p:extLst>
      <p:ext uri="{BB962C8B-B14F-4D97-AF65-F5344CB8AC3E}">
        <p14:creationId xmlns:p14="http://schemas.microsoft.com/office/powerpoint/2010/main" val="371866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000000"/>
                </a:solidFill>
                <a:latin typeface="Lato"/>
              </a:rPr>
              <a:t>Have you downloaded the app?</a:t>
            </a:r>
          </a:p>
          <a:p>
            <a:r>
              <a:rPr lang="en-GB" b="0" i="0">
                <a:solidFill>
                  <a:srgbClr val="000000"/>
                </a:solidFill>
                <a:effectLst/>
                <a:latin typeface="Lato"/>
              </a:rPr>
              <a:t>You can also access the platform when you open the browser on any campus computer or by visiting </a:t>
            </a:r>
            <a:r>
              <a:rPr lang="en-GB" b="0" i="0" u="sng">
                <a:solidFill>
                  <a:srgbClr val="2E2EFF"/>
                </a:solidFill>
                <a:effectLst/>
                <a:latin typeface="Lato"/>
                <a:hlinkClick r:id="rId3"/>
              </a:rPr>
              <a:t>https://hwb.uwtsd.ac.uk</a:t>
            </a:r>
            <a:endParaRPr lang="cy-GB"/>
          </a:p>
          <a:p>
            <a:endParaRPr lang="en-GB"/>
          </a:p>
          <a:p>
            <a:r>
              <a:rPr lang="en-GB" sz="1200"/>
              <a:t>Finance</a:t>
            </a:r>
          </a:p>
          <a:p>
            <a:r>
              <a:rPr lang="en-GB" sz="1200"/>
              <a:t>Enrolment</a:t>
            </a:r>
          </a:p>
          <a:p>
            <a:r>
              <a:rPr lang="en-GB" sz="1200"/>
              <a:t>Modules</a:t>
            </a:r>
          </a:p>
          <a:p>
            <a:r>
              <a:rPr lang="en-GB" sz="1200"/>
              <a:t>Moodle</a:t>
            </a:r>
          </a:p>
          <a:p>
            <a:r>
              <a:rPr lang="en-GB" sz="1200"/>
              <a:t>Timetable</a:t>
            </a:r>
          </a:p>
          <a:p>
            <a:r>
              <a:rPr lang="en-GB" sz="1200"/>
              <a:t>Student Services</a:t>
            </a:r>
          </a:p>
          <a:p>
            <a:r>
              <a:rPr lang="en-GB" sz="1200"/>
              <a:t>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Designed to be the first point of contact, the dedicated Student Hwb team will provide a comprehensive information service on all student-related matters and can refer you for specialist support. We can also help with queries about:</a:t>
            </a:r>
          </a:p>
          <a:p>
            <a:endParaRPr lang="en-GB"/>
          </a:p>
          <a:p>
            <a:r>
              <a:rPr lang="en-GB"/>
              <a:t>Moodle is a Virtual Learning Environment (VLE) which provides resources, information and interactive activities to support your learning. Additionally you can use Moodle to keep in touch with your fellow students through online discussion forums and chat spaces. Moodle can be accessed from any device with an Internet connection.</a:t>
            </a:r>
          </a:p>
          <a:p>
            <a:r>
              <a:rPr lang="en-GB"/>
              <a:t>To access Moodle visit </a:t>
            </a:r>
            <a:r>
              <a:rPr lang="en-GB">
                <a:hlinkClick r:id="rId4"/>
              </a:rPr>
              <a:t>https://moodle.uwtsd.ac.uk</a:t>
            </a:r>
            <a:r>
              <a:rPr lang="en-GB"/>
              <a:t> and login with your username and password.</a:t>
            </a:r>
            <a:br>
              <a:rPr lang="en-GB">
                <a:hlinkClick r:id="rId5"/>
              </a:rPr>
            </a:br>
            <a:endParaRPr lang="en-GB"/>
          </a:p>
          <a:p>
            <a:r>
              <a:rPr lang="en-GB"/>
              <a:t>If you are missing your Modules on Moodle the likely reason is that you have not yet fully enrolled in the module that you are missing. Do this as quickly as possible if needed so that you do not miss out on important notifications and resources. </a:t>
            </a:r>
            <a:r>
              <a:rPr lang="en-GB">
                <a:hlinkClick r:id="rId6"/>
              </a:rPr>
              <a:t>registry@uwtsd.ac.uk</a:t>
            </a:r>
            <a:endParaRPr lang="en-GB"/>
          </a:p>
          <a:p>
            <a:endParaRPr lang="en-GB"/>
          </a:p>
        </p:txBody>
      </p:sp>
      <p:sp>
        <p:nvSpPr>
          <p:cNvPr id="4" name="Slide Number Placeholder 3"/>
          <p:cNvSpPr>
            <a:spLocks noGrp="1"/>
          </p:cNvSpPr>
          <p:nvPr>
            <p:ph type="sldNum" sz="quarter" idx="5"/>
          </p:nvPr>
        </p:nvSpPr>
        <p:spPr/>
        <p:txBody>
          <a:bodyPr/>
          <a:lstStyle/>
          <a:p>
            <a:fld id="{F3A6A662-2AC0-4D52-9FBC-25024103680F}" type="slidenum">
              <a:rPr lang="cy-GB" smtClean="0"/>
              <a:t>8</a:t>
            </a:fld>
            <a:endParaRPr lang="cy-GB"/>
          </a:p>
        </p:txBody>
      </p:sp>
    </p:spTree>
    <p:extLst>
      <p:ext uri="{BB962C8B-B14F-4D97-AF65-F5344CB8AC3E}">
        <p14:creationId xmlns:p14="http://schemas.microsoft.com/office/powerpoint/2010/main" val="1062391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hlinkClick r:id="" action="ppaction://noaction">
                  <a:extLst>
                    <a:ext uri="{A12FA001-AC4F-418D-AE19-62706E023703}">
                      <ahyp:hlinkClr xmlns:ahyp="http://schemas.microsoft.com/office/drawing/2018/hyperlinkcolor" val="tx"/>
                    </a:ext>
                  </a:extLst>
                </a:hlinkClick>
              </a:rPr>
              <a:t>https://www.uwtsd.ac.uk/media/uwtsd-website/content-assets/documents/academic-office/collaborative-partnership/Course_Reps_Election_Pack_-_generic.docx</a:t>
            </a:r>
            <a:endParaRPr lang="en-GB" alt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Check this is still current</a:t>
            </a:r>
          </a:p>
          <a:p>
            <a:endParaRPr lang="en-GB"/>
          </a:p>
        </p:txBody>
      </p:sp>
      <p:sp>
        <p:nvSpPr>
          <p:cNvPr id="4" name="Slide Number Placeholder 3"/>
          <p:cNvSpPr>
            <a:spLocks noGrp="1"/>
          </p:cNvSpPr>
          <p:nvPr>
            <p:ph type="sldNum" sz="quarter" idx="5"/>
          </p:nvPr>
        </p:nvSpPr>
        <p:spPr/>
        <p:txBody>
          <a:bodyPr/>
          <a:lstStyle/>
          <a:p>
            <a:fld id="{B42885EE-5E61-43EB-B3B8-65BBF9C5F3CC}" type="slidenum">
              <a:rPr lang="en-GB" smtClean="0"/>
              <a:t>10</a:t>
            </a:fld>
            <a:endParaRPr lang="en-GB"/>
          </a:p>
        </p:txBody>
      </p:sp>
    </p:spTree>
    <p:extLst>
      <p:ext uri="{BB962C8B-B14F-4D97-AF65-F5344CB8AC3E}">
        <p14:creationId xmlns:p14="http://schemas.microsoft.com/office/powerpoint/2010/main" val="941360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A6A662-2AC0-4D52-9FBC-25024103680F}" type="slidenum">
              <a:rPr lang="cy-GB" smtClean="0"/>
              <a:t>12</a:t>
            </a:fld>
            <a:endParaRPr lang="cy-GB"/>
          </a:p>
        </p:txBody>
      </p:sp>
    </p:spTree>
    <p:extLst>
      <p:ext uri="{BB962C8B-B14F-4D97-AF65-F5344CB8AC3E}">
        <p14:creationId xmlns:p14="http://schemas.microsoft.com/office/powerpoint/2010/main" val="2750906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t>Tell students that their answers to</a:t>
            </a:r>
            <a:r>
              <a:rPr lang="en-US" baseline="0"/>
              <a:t> the last exercise shows that they </a:t>
            </a:r>
            <a:r>
              <a:rPr lang="en-US"/>
              <a:t>already have certain expectations and ideas about what doing</a:t>
            </a:r>
            <a:r>
              <a:rPr lang="en-US" baseline="0"/>
              <a:t> a </a:t>
            </a:r>
            <a:r>
              <a:rPr lang="en-US"/>
              <a:t>degree will entail.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a:p>
          <a:p>
            <a:pPr marL="0" marR="0" indent="0" algn="l" defTabSz="914400" rtl="0" eaLnBrk="1" fontAlgn="auto" latinLnBrk="0" hangingPunct="1">
              <a:lnSpc>
                <a:spcPct val="100000"/>
              </a:lnSpc>
              <a:spcBef>
                <a:spcPts val="0"/>
              </a:spcBef>
              <a:spcAft>
                <a:spcPts val="0"/>
              </a:spcAft>
              <a:buClrTx/>
              <a:buSzTx/>
              <a:buFontTx/>
              <a:buNone/>
              <a:tabLst/>
              <a:defRPr/>
            </a:pPr>
            <a:endParaRPr lang="en-US"/>
          </a:p>
          <a:p>
            <a:r>
              <a:rPr lang="en-GB"/>
              <a:t>Again, task in small groups. </a:t>
            </a:r>
          </a:p>
          <a:p>
            <a:r>
              <a:rPr lang="en-GB"/>
              <a:t>It</a:t>
            </a:r>
            <a:r>
              <a:rPr lang="en-GB" baseline="0"/>
              <a:t> is unlikely that they will come up with everything on the next two slides, or if they have then using the same wording.</a:t>
            </a:r>
          </a:p>
          <a:p>
            <a:r>
              <a:rPr lang="en-GB" baseline="0"/>
              <a:t>This time it might be an idea to go through the list on each side, getting feedback from students.</a:t>
            </a:r>
            <a:endParaRPr lang="en-GB"/>
          </a:p>
        </p:txBody>
      </p:sp>
      <p:sp>
        <p:nvSpPr>
          <p:cNvPr id="4" name="Slide Number Placeholder 3"/>
          <p:cNvSpPr>
            <a:spLocks noGrp="1"/>
          </p:cNvSpPr>
          <p:nvPr>
            <p:ph type="sldNum" sz="quarter" idx="10"/>
          </p:nvPr>
        </p:nvSpPr>
        <p:spPr/>
        <p:txBody>
          <a:bodyPr/>
          <a:lstStyle/>
          <a:p>
            <a:fld id="{C2F57A30-C7B1-4B29-8AF7-90AF23FD3D51}" type="slidenum">
              <a:rPr lang="en-GB" smtClean="0"/>
              <a:pPr/>
              <a:t>15</a:t>
            </a:fld>
            <a:endParaRPr lang="en-GB"/>
          </a:p>
        </p:txBody>
      </p:sp>
    </p:spTree>
    <p:extLst>
      <p:ext uri="{BB962C8B-B14F-4D97-AF65-F5344CB8AC3E}">
        <p14:creationId xmlns:p14="http://schemas.microsoft.com/office/powerpoint/2010/main" val="2396853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73206" y="4400549"/>
            <a:ext cx="5598994" cy="5937629"/>
          </a:xfrm>
        </p:spPr>
        <p:txBody>
          <a:bodyPr/>
          <a:lstStyle/>
          <a:p>
            <a:r>
              <a:rPr lang="en-GB" b="1"/>
              <a:t>University rules and regulations</a:t>
            </a:r>
          </a:p>
          <a:p>
            <a:r>
              <a:rPr lang="en-GB"/>
              <a:t>We expect that you will conduct yourself in an appropriate, respectful and considerate way in all your contacts with fellow students and staff.</a:t>
            </a:r>
          </a:p>
          <a:p>
            <a:r>
              <a:rPr lang="en-GB"/>
              <a:t>When you enter the University you agree its rules and regulations.</a:t>
            </a:r>
          </a:p>
          <a:p>
            <a:r>
              <a:rPr lang="en-GB"/>
              <a:t>You should ensure that you are familiar with them. You are also expected to take reasonable steps to prevent and report cases where other people break the rules - particularly in ways that cause actual or potential harm or distress to others, for instance in terms of breaching safety rules or harassment of any kind.</a:t>
            </a:r>
          </a:p>
          <a:p>
            <a:endParaRPr lang="en-GB"/>
          </a:p>
          <a:p>
            <a:r>
              <a:rPr lang="en-GB" b="1"/>
              <a:t>Attendance</a:t>
            </a:r>
            <a:r>
              <a:rPr lang="en-GB"/>
              <a:t> </a:t>
            </a:r>
          </a:p>
          <a:p>
            <a:r>
              <a:rPr lang="en-GB"/>
              <a:t>You are expected to attend University for the full duration of the published term dates for your course of study. </a:t>
            </a:r>
          </a:p>
          <a:p>
            <a:r>
              <a:rPr lang="en-GB"/>
              <a:t>That means you should be regularly attending teaching at lectures and seminars, committing time to your studies so as to fulfil academic and administrative expectations. </a:t>
            </a:r>
          </a:p>
          <a:p>
            <a:r>
              <a:rPr lang="en-GB"/>
              <a:t>Punctuality.</a:t>
            </a:r>
          </a:p>
          <a:p>
            <a:r>
              <a:rPr lang="en-GB"/>
              <a:t>Attendance at all scheduled classes and other activities is compulsory.</a:t>
            </a:r>
          </a:p>
          <a:p>
            <a:r>
              <a:rPr lang="en-GB"/>
              <a:t>Research shows that if you attend regularly you are more likely to achieve a better degree result than those who do not. </a:t>
            </a:r>
          </a:p>
          <a:p>
            <a:r>
              <a:rPr lang="en-GB"/>
              <a:t>Your attendance will be monitored throughout the term and if you fail to attend regularly we will contact you.</a:t>
            </a:r>
          </a:p>
          <a:p>
            <a:endParaRPr lang="en-GB"/>
          </a:p>
          <a:p>
            <a:r>
              <a:rPr lang="en-GB" b="1"/>
              <a:t>Study</a:t>
            </a:r>
          </a:p>
          <a:p>
            <a:r>
              <a:rPr lang="en-GB"/>
              <a:t>Your independent study time should be spent preparing for assessments and interactive classes - you will be expected to turn up for classes on time, having prepared appropriately. </a:t>
            </a:r>
          </a:p>
          <a:p>
            <a:r>
              <a:rPr lang="en-GB"/>
              <a:t>You should be able to contribute constructively to the session and be able to engage with any questions raised or an in any discussions. </a:t>
            </a:r>
          </a:p>
          <a:p>
            <a:r>
              <a:rPr lang="en-GB"/>
              <a:t>Reading often takes longer than you expect and it is worth learning how to manage reading effectively and how to plan your time and your study. </a:t>
            </a:r>
          </a:p>
          <a:p>
            <a:r>
              <a:rPr lang="en-GB"/>
              <a:t>We anticipate that you need to plan for an average term-time study week of 40 hours. It is understood that you may also be in paid employment and the recommendation is that you work for no more than 15 hours per week, as any more than this could impact on your core study time.</a:t>
            </a:r>
          </a:p>
          <a:p>
            <a:endParaRPr lang="en-GB"/>
          </a:p>
          <a:p>
            <a:r>
              <a:rPr lang="en-GB" b="1"/>
              <a:t>Assessment and Progress</a:t>
            </a:r>
          </a:p>
          <a:p>
            <a:r>
              <a:rPr lang="en-GB"/>
              <a:t>You are responsible for checking any assessment deadline dates for the submission of your work and for checking the dates for your exams.</a:t>
            </a:r>
          </a:p>
          <a:p>
            <a:r>
              <a:rPr lang="en-GB"/>
              <a:t>You are expected to plan your work around your assessment and exam deadlines accordingly. </a:t>
            </a:r>
          </a:p>
          <a:p>
            <a:r>
              <a:rPr lang="en-GB"/>
              <a:t>You should take sensible precautions against accidents and last-minute disruption to your studies; saving work in progress, and not leaving things until too late.</a:t>
            </a:r>
          </a:p>
          <a:p>
            <a:r>
              <a:rPr lang="en-GB"/>
              <a:t>Making preparatory notes, using mind maps, and drafting essay plans are all ways of helping you plan your work – your Developing Academic Skills module will help you develop essential skills for success.</a:t>
            </a:r>
          </a:p>
          <a:p>
            <a:endParaRPr lang="en-GB"/>
          </a:p>
          <a:p>
            <a:r>
              <a:rPr lang="en-GB" b="1"/>
              <a:t>Academic misconduct</a:t>
            </a:r>
          </a:p>
          <a:p>
            <a:r>
              <a:rPr lang="en-GB"/>
              <a:t>The University takes cheating in assessment (this is referred to as ‘academic misconduct’) very seriously, and you are expected to understand University academic conventions and expectations.</a:t>
            </a:r>
          </a:p>
          <a:p>
            <a:endParaRPr lang="en-GB"/>
          </a:p>
          <a:p>
            <a:r>
              <a:rPr lang="en-GB" b="1"/>
              <a:t>Administration</a:t>
            </a:r>
          </a:p>
          <a:p>
            <a:r>
              <a:rPr lang="en-GB"/>
              <a:t>You are expected to check your email and Moodle very frequently, preferable daily.</a:t>
            </a:r>
          </a:p>
          <a:p>
            <a:r>
              <a:rPr lang="en-GB"/>
              <a:t>We need to communicate with you for a variety of reasons and it is important that you read and respond (where required) to emails quickly and politely. Please note, staff will only respond to emails from your email account. </a:t>
            </a:r>
          </a:p>
          <a:p>
            <a:endParaRPr lang="en-GB"/>
          </a:p>
        </p:txBody>
      </p:sp>
      <p:sp>
        <p:nvSpPr>
          <p:cNvPr id="4" name="Slide Number Placeholder 3"/>
          <p:cNvSpPr>
            <a:spLocks noGrp="1"/>
          </p:cNvSpPr>
          <p:nvPr>
            <p:ph type="sldNum" sz="quarter" idx="5"/>
          </p:nvPr>
        </p:nvSpPr>
        <p:spPr/>
        <p:txBody>
          <a:bodyPr/>
          <a:lstStyle/>
          <a:p>
            <a:fld id="{B42885EE-5E61-43EB-B3B8-65BBF9C5F3CC}" type="slidenum">
              <a:rPr lang="en-GB" smtClean="0"/>
              <a:t>16</a:t>
            </a:fld>
            <a:endParaRPr lang="en-GB"/>
          </a:p>
        </p:txBody>
      </p:sp>
    </p:spTree>
    <p:extLst>
      <p:ext uri="{BB962C8B-B14F-4D97-AF65-F5344CB8AC3E}">
        <p14:creationId xmlns:p14="http://schemas.microsoft.com/office/powerpoint/2010/main" val="2252886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Request page moderators to help generate content.</a:t>
            </a:r>
          </a:p>
        </p:txBody>
      </p:sp>
      <p:sp>
        <p:nvSpPr>
          <p:cNvPr id="4" name="Slide Number Placeholder 3"/>
          <p:cNvSpPr>
            <a:spLocks noGrp="1"/>
          </p:cNvSpPr>
          <p:nvPr>
            <p:ph type="sldNum" sz="quarter" idx="5"/>
          </p:nvPr>
        </p:nvSpPr>
        <p:spPr/>
        <p:txBody>
          <a:bodyPr/>
          <a:lstStyle/>
          <a:p>
            <a:fld id="{F3A6A662-2AC0-4D52-9FBC-25024103680F}" type="slidenum">
              <a:rPr lang="cy-GB" smtClean="0"/>
              <a:t>20</a:t>
            </a:fld>
            <a:endParaRPr lang="cy-GB"/>
          </a:p>
        </p:txBody>
      </p:sp>
    </p:spTree>
    <p:extLst>
      <p:ext uri="{BB962C8B-B14F-4D97-AF65-F5344CB8AC3E}">
        <p14:creationId xmlns:p14="http://schemas.microsoft.com/office/powerpoint/2010/main" val="2600243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sure about this revisit.</a:t>
            </a:r>
          </a:p>
        </p:txBody>
      </p:sp>
      <p:sp>
        <p:nvSpPr>
          <p:cNvPr id="4" name="Slide Number Placeholder 3"/>
          <p:cNvSpPr>
            <a:spLocks noGrp="1"/>
          </p:cNvSpPr>
          <p:nvPr>
            <p:ph type="sldNum" sz="quarter" idx="5"/>
          </p:nvPr>
        </p:nvSpPr>
        <p:spPr/>
        <p:txBody>
          <a:bodyPr/>
          <a:lstStyle/>
          <a:p>
            <a:fld id="{F3A6A662-2AC0-4D52-9FBC-25024103680F}" type="slidenum">
              <a:rPr lang="cy-GB" smtClean="0"/>
              <a:t>21</a:t>
            </a:fld>
            <a:endParaRPr lang="cy-GB"/>
          </a:p>
        </p:txBody>
      </p:sp>
    </p:spTree>
    <p:extLst>
      <p:ext uri="{BB962C8B-B14F-4D97-AF65-F5344CB8AC3E}">
        <p14:creationId xmlns:p14="http://schemas.microsoft.com/office/powerpoint/2010/main" val="1411292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and make this positive</a:t>
            </a:r>
          </a:p>
        </p:txBody>
      </p:sp>
      <p:sp>
        <p:nvSpPr>
          <p:cNvPr id="4" name="Slide Number Placeholder 3"/>
          <p:cNvSpPr>
            <a:spLocks noGrp="1"/>
          </p:cNvSpPr>
          <p:nvPr>
            <p:ph type="sldNum" sz="quarter" idx="5"/>
          </p:nvPr>
        </p:nvSpPr>
        <p:spPr/>
        <p:txBody>
          <a:bodyPr/>
          <a:lstStyle/>
          <a:p>
            <a:fld id="{F3A6A662-2AC0-4D52-9FBC-25024103680F}" type="slidenum">
              <a:rPr lang="cy-GB" smtClean="0"/>
              <a:t>24</a:t>
            </a:fld>
            <a:endParaRPr lang="cy-GB"/>
          </a:p>
        </p:txBody>
      </p:sp>
    </p:spTree>
    <p:extLst>
      <p:ext uri="{BB962C8B-B14F-4D97-AF65-F5344CB8AC3E}">
        <p14:creationId xmlns:p14="http://schemas.microsoft.com/office/powerpoint/2010/main" val="220122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Where possible use the third person, for example "It can be argued "instead of "I think.“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 you don't have to search for a more "academic-sounding" word when a simple one will do. Markers are looking for clear and accurate expression of ideas, not jargon or confusing language. Shorter sentences are usually clearer than long complex ones, but make sure it is a whole sentence and not just a clause or phrase</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GB"/>
          </a:p>
        </p:txBody>
      </p:sp>
      <p:sp>
        <p:nvSpPr>
          <p:cNvPr id="4" name="Slide Number Placeholder 3"/>
          <p:cNvSpPr>
            <a:spLocks noGrp="1"/>
          </p:cNvSpPr>
          <p:nvPr>
            <p:ph type="sldNum" sz="quarter" idx="5"/>
          </p:nvPr>
        </p:nvSpPr>
        <p:spPr/>
        <p:txBody>
          <a:bodyPr/>
          <a:lstStyle/>
          <a:p>
            <a:fld id="{F37255FD-1B55-426E-A22F-F2D9425EE5EA}" type="slidenum">
              <a:rPr lang="en-GB" smtClean="0"/>
              <a:t>29</a:t>
            </a:fld>
            <a:endParaRPr lang="en-GB"/>
          </a:p>
        </p:txBody>
      </p:sp>
    </p:spTree>
    <p:extLst>
      <p:ext uri="{BB962C8B-B14F-4D97-AF65-F5344CB8AC3E}">
        <p14:creationId xmlns:p14="http://schemas.microsoft.com/office/powerpoint/2010/main" val="176027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QR code to AI policy and library resources </a:t>
            </a:r>
          </a:p>
        </p:txBody>
      </p:sp>
      <p:sp>
        <p:nvSpPr>
          <p:cNvPr id="4" name="Slide Number Placeholder 3"/>
          <p:cNvSpPr>
            <a:spLocks noGrp="1"/>
          </p:cNvSpPr>
          <p:nvPr>
            <p:ph type="sldNum" sz="quarter" idx="5"/>
          </p:nvPr>
        </p:nvSpPr>
        <p:spPr/>
        <p:txBody>
          <a:bodyPr/>
          <a:lstStyle/>
          <a:p>
            <a:fld id="{F37255FD-1B55-426E-A22F-F2D9425EE5EA}" type="slidenum">
              <a:rPr lang="en-GB" smtClean="0"/>
              <a:t>36</a:t>
            </a:fld>
            <a:endParaRPr lang="en-GB"/>
          </a:p>
        </p:txBody>
      </p:sp>
    </p:spTree>
    <p:extLst>
      <p:ext uri="{BB962C8B-B14F-4D97-AF65-F5344CB8AC3E}">
        <p14:creationId xmlns:p14="http://schemas.microsoft.com/office/powerpoint/2010/main" val="2086991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A6A662-2AC0-4D52-9FBC-25024103680F}" type="slidenum">
              <a:rPr lang="cy-GB" smtClean="0"/>
              <a:t>38</a:t>
            </a:fld>
            <a:endParaRPr lang="cy-GB"/>
          </a:p>
        </p:txBody>
      </p:sp>
    </p:spTree>
    <p:extLst>
      <p:ext uri="{BB962C8B-B14F-4D97-AF65-F5344CB8AC3E}">
        <p14:creationId xmlns:p14="http://schemas.microsoft.com/office/powerpoint/2010/main" val="375515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9/23/2026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5610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0778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2948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7116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9/23/2026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58166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9/23/2026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6606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61918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68268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9/23/2026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211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655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39240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9/23/2026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886009"/>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freepngimg.com/png/88553-emoticon-area-text-smiley-question-mar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www.dlf.pt/ddetail/ToJbb_calendar-clipart-png-transparent-p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hyperlink" Target="https://www.uwtsd.ac.uk/hwb/"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video" Target="https://www.youtube.com/embed/yy-FVUZCT7E?feature=oembed" TargetMode="External"/><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cy/ymgysylltu-%C3%A2-myfyrwyr/"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uwtsd.ac.uk/studentcharter/"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nottingham.ac.uk/studentservices/documents/description-vs-analysis---learnhigher.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QIixYYWMUnY?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3399" y="801688"/>
            <a:ext cx="10291952" cy="2541587"/>
          </a:xfrm>
        </p:spPr>
        <p:txBody>
          <a:bodyPr>
            <a:normAutofit/>
          </a:bodyPr>
          <a:lstStyle/>
          <a:p>
            <a:r>
              <a:rPr lang="en-GB" sz="4400"/>
              <a:t>Croeso </a:t>
            </a:r>
            <a:r>
              <a:rPr lang="en-GB" sz="4400" err="1"/>
              <a:t>nôL</a:t>
            </a:r>
            <a:r>
              <a:rPr lang="en-GB" sz="4400"/>
              <a:t> I ASTUDIAETHAU ADDYSG</a:t>
            </a:r>
            <a:br>
              <a:rPr lang="en-GB" sz="4400"/>
            </a:br>
            <a:r>
              <a:rPr lang="en-GB" sz="4400"/>
              <a:t>WELCOME BACK TO education studies</a:t>
            </a:r>
          </a:p>
        </p:txBody>
      </p:sp>
      <p:sp>
        <p:nvSpPr>
          <p:cNvPr id="3" name="Subtitle 2"/>
          <p:cNvSpPr>
            <a:spLocks noGrp="1"/>
          </p:cNvSpPr>
          <p:nvPr>
            <p:ph type="subTitle" idx="1"/>
          </p:nvPr>
        </p:nvSpPr>
        <p:spPr>
          <a:xfrm>
            <a:off x="2417780" y="3531204"/>
            <a:ext cx="8637072" cy="977621"/>
          </a:xfrm>
        </p:spPr>
        <p:txBody>
          <a:bodyPr/>
          <a:lstStyle/>
          <a:p>
            <a:endParaRPr lang="en-GB"/>
          </a:p>
          <a:p>
            <a:endParaRPr lang="en-GB"/>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2507" y="248420"/>
            <a:ext cx="2774681" cy="1106536"/>
          </a:xfrm>
          <a:prstGeom prst="rect">
            <a:avLst/>
          </a:prstGeom>
        </p:spPr>
      </p:pic>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CROESO I LEFEL 5 / WELCOME TO LEVEL 5</a:t>
            </a:r>
          </a:p>
        </p:txBody>
      </p:sp>
      <p:sp>
        <p:nvSpPr>
          <p:cNvPr id="9" name="Content Placeholder 8">
            <a:extLst>
              <a:ext uri="{FF2B5EF4-FFF2-40B4-BE49-F238E27FC236}">
                <a16:creationId xmlns:a16="http://schemas.microsoft.com/office/drawing/2014/main" id="{A44F531E-B73B-5F16-A16D-FE7548FE1834}"/>
              </a:ext>
            </a:extLst>
          </p:cNvPr>
          <p:cNvSpPr>
            <a:spLocks noGrp="1"/>
          </p:cNvSpPr>
          <p:nvPr>
            <p:ph sz="half" idx="1"/>
          </p:nvPr>
        </p:nvSpPr>
        <p:spPr/>
        <p:txBody>
          <a:bodyPr>
            <a:normAutofit fontScale="92500" lnSpcReduction="20000"/>
          </a:bodyPr>
          <a:lstStyle/>
          <a:p>
            <a:r>
              <a:rPr lang="en-GB" dirty="0"/>
              <a:t>CYFLWYNIADAU</a:t>
            </a:r>
          </a:p>
          <a:p>
            <a:r>
              <a:rPr lang="en-GB" dirty="0"/>
              <a:t>AMSERLENNI</a:t>
            </a:r>
          </a:p>
          <a:p>
            <a:r>
              <a:rPr lang="en-GB" dirty="0"/>
              <a:t>MYNEDIAD AT ADNODDAU</a:t>
            </a:r>
          </a:p>
          <a:p>
            <a:r>
              <a:rPr lang="en-GB" dirty="0"/>
              <a:t>DEWIS EICH CYNRYCHIOLYDD CWRS</a:t>
            </a:r>
          </a:p>
          <a:p>
            <a:r>
              <a:rPr lang="en-GB" dirty="0"/>
              <a:t>TIWTORIAID ACADEMAIDD</a:t>
            </a:r>
          </a:p>
          <a:p>
            <a:r>
              <a:rPr lang="en-GB" dirty="0"/>
              <a:t>DISGWYLIADAU</a:t>
            </a:r>
          </a:p>
          <a:p>
            <a:r>
              <a:rPr lang="en-GB" dirty="0"/>
              <a:t>GWELLA FY NGWAITH YN L5</a:t>
            </a:r>
          </a:p>
          <a:p>
            <a:r>
              <a:rPr lang="en-GB" dirty="0"/>
              <a:t>AI</a:t>
            </a:r>
          </a:p>
        </p:txBody>
      </p:sp>
      <p:sp>
        <p:nvSpPr>
          <p:cNvPr id="10" name="Content Placeholder 9">
            <a:extLst>
              <a:ext uri="{FF2B5EF4-FFF2-40B4-BE49-F238E27FC236}">
                <a16:creationId xmlns:a16="http://schemas.microsoft.com/office/drawing/2014/main" id="{4077CA95-419D-D6D9-EA4D-4F7E181753E9}"/>
              </a:ext>
            </a:extLst>
          </p:cNvPr>
          <p:cNvSpPr>
            <a:spLocks noGrp="1"/>
          </p:cNvSpPr>
          <p:nvPr>
            <p:ph sz="half" idx="2"/>
          </p:nvPr>
        </p:nvSpPr>
        <p:spPr/>
        <p:txBody>
          <a:bodyPr>
            <a:normAutofit fontScale="92500" lnSpcReduction="20000"/>
          </a:bodyPr>
          <a:lstStyle/>
          <a:p>
            <a:r>
              <a:rPr lang="en-GB" dirty="0"/>
              <a:t>INTRODUCTIONS</a:t>
            </a:r>
          </a:p>
          <a:p>
            <a:r>
              <a:rPr lang="en-GB" dirty="0"/>
              <a:t>TIMETABLES</a:t>
            </a:r>
          </a:p>
          <a:p>
            <a:r>
              <a:rPr lang="en-GB" dirty="0"/>
              <a:t>ACCESS TO RESOURCES</a:t>
            </a:r>
          </a:p>
          <a:p>
            <a:r>
              <a:rPr lang="en-GB" dirty="0"/>
              <a:t>CHOOSING YOUR COURSE REP</a:t>
            </a:r>
          </a:p>
          <a:p>
            <a:r>
              <a:rPr lang="en-GB" dirty="0"/>
              <a:t>ACADEMIC TUTORS</a:t>
            </a:r>
          </a:p>
          <a:p>
            <a:r>
              <a:rPr lang="en-GB" dirty="0"/>
              <a:t>EXPECTATIONS</a:t>
            </a:r>
          </a:p>
          <a:p>
            <a:r>
              <a:rPr lang="en-GB" dirty="0"/>
              <a:t>IMPROVING MY WORK AT L5</a:t>
            </a:r>
          </a:p>
          <a:p>
            <a:r>
              <a:rPr lang="en-GB" dirty="0"/>
              <a:t>AI</a:t>
            </a:r>
          </a:p>
          <a:p>
            <a:endParaRPr lang="en-GB" dirty="0"/>
          </a:p>
          <a:p>
            <a:endParaRPr lang="en-GB" dirty="0"/>
          </a:p>
          <a:p>
            <a:endParaRPr lang="en-GB" dirty="0"/>
          </a:p>
          <a:p>
            <a:endParaRPr lang="en-GB" dirty="0"/>
          </a:p>
          <a:p>
            <a:endParaRPr lang="en-GB" dirty="0"/>
          </a:p>
        </p:txBody>
      </p:sp>
      <p:sp>
        <p:nvSpPr>
          <p:cNvPr id="5" name="Content Placeholder 2"/>
          <p:cNvSpPr txBox="1">
            <a:spLocks/>
          </p:cNvSpPr>
          <p:nvPr/>
        </p:nvSpPr>
        <p:spPr>
          <a:xfrm>
            <a:off x="736178" y="2334312"/>
            <a:ext cx="4608456" cy="435183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2537" y="271145"/>
            <a:ext cx="2409054" cy="960725"/>
          </a:xfrm>
          <a:prstGeom prst="rect">
            <a:avLst/>
          </a:prstGeom>
        </p:spPr>
      </p:pic>
    </p:spTree>
    <p:extLst>
      <p:ext uri="{BB962C8B-B14F-4D97-AF65-F5344CB8AC3E}">
        <p14:creationId xmlns:p14="http://schemas.microsoft.com/office/powerpoint/2010/main" val="670817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4328C8E-AE8C-6F4F-1A0E-F16B4E3E00C9}"/>
              </a:ext>
            </a:extLst>
          </p:cNvPr>
          <p:cNvSpPr>
            <a:spLocks noGrp="1"/>
          </p:cNvSpPr>
          <p:nvPr>
            <p:ph type="title"/>
          </p:nvPr>
        </p:nvSpPr>
        <p:spPr>
          <a:xfrm>
            <a:off x="466725" y="1474969"/>
            <a:ext cx="3342888" cy="1868760"/>
          </a:xfrm>
        </p:spPr>
        <p:txBody>
          <a:bodyPr vert="horz" lIns="91440" tIns="45720" rIns="91440" bIns="0" rtlCol="0" anchor="b">
            <a:normAutofit/>
          </a:bodyPr>
          <a:lstStyle/>
          <a:p>
            <a:r>
              <a:rPr lang="en-US" sz="1700"/>
              <a:t>Beth </a:t>
            </a:r>
            <a:r>
              <a:rPr lang="en-US" sz="1700" err="1"/>
              <a:t>ydych</a:t>
            </a:r>
            <a:r>
              <a:rPr lang="en-US" sz="1700"/>
              <a:t> chi </a:t>
            </a:r>
            <a:r>
              <a:rPr lang="en-US" sz="1700" err="1"/>
              <a:t>ei</a:t>
            </a:r>
            <a:r>
              <a:rPr lang="en-US" sz="1700"/>
              <a:t> </a:t>
            </a:r>
            <a:r>
              <a:rPr lang="en-US" sz="1700" err="1"/>
              <a:t>eisiau</a:t>
            </a:r>
            <a:r>
              <a:rPr lang="en-US" sz="1700"/>
              <a:t> </a:t>
            </a:r>
            <a:r>
              <a:rPr lang="en-US" sz="1700" err="1"/>
              <a:t>o'ch</a:t>
            </a:r>
            <a:r>
              <a:rPr lang="en-US" sz="1700"/>
              <a:t> </a:t>
            </a:r>
            <a:r>
              <a:rPr lang="en-US" sz="1700" err="1"/>
              <a:t>sesiwn</a:t>
            </a:r>
            <a:r>
              <a:rPr lang="en-US" sz="1700"/>
              <a:t> </a:t>
            </a:r>
            <a:r>
              <a:rPr lang="en-US" sz="1700" err="1"/>
              <a:t>Croeso</a:t>
            </a:r>
            <a:r>
              <a:rPr lang="en-US" sz="1700"/>
              <a:t> </a:t>
            </a:r>
            <a:r>
              <a:rPr lang="en-US" sz="1700" err="1"/>
              <a:t>yn</a:t>
            </a:r>
            <a:r>
              <a:rPr lang="en-US" sz="1700"/>
              <a:t> </a:t>
            </a:r>
            <a:r>
              <a:rPr lang="en-US" sz="1700" err="1"/>
              <a:t>ôl</a:t>
            </a:r>
            <a:r>
              <a:rPr lang="en-US" sz="1700"/>
              <a:t>?</a:t>
            </a:r>
            <a:br>
              <a:rPr lang="en-US" sz="1700"/>
            </a:br>
            <a:br>
              <a:rPr lang="en-US" sz="1700"/>
            </a:br>
            <a:r>
              <a:rPr lang="en-US" sz="1700"/>
              <a:t>What do you want from your welcome back session?</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icon&#10;&#10;Description automatically generated">
            <a:extLst>
              <a:ext uri="{FF2B5EF4-FFF2-40B4-BE49-F238E27FC236}">
                <a16:creationId xmlns:a16="http://schemas.microsoft.com/office/drawing/2014/main" id="{2008FD97-93F8-F1C3-770D-5C4B3E8F048D}"/>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4618374" y="1690750"/>
            <a:ext cx="6282919" cy="2717362"/>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0631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FAB28EC-4C6F-6196-8A8B-2D7946B18A07}"/>
              </a:ext>
            </a:extLst>
          </p:cNvPr>
          <p:cNvSpPr>
            <a:spLocks noGrp="1"/>
          </p:cNvSpPr>
          <p:nvPr>
            <p:ph type="title"/>
          </p:nvPr>
        </p:nvSpPr>
        <p:spPr>
          <a:xfrm>
            <a:off x="673462" y="464972"/>
            <a:ext cx="11316749" cy="1645611"/>
          </a:xfrm>
        </p:spPr>
        <p:txBody>
          <a:bodyPr>
            <a:noAutofit/>
          </a:bodyPr>
          <a:lstStyle/>
          <a:p>
            <a:r>
              <a:rPr lang="en-US" sz="2200"/>
              <a:t>Pa </a:t>
            </a:r>
            <a:r>
              <a:rPr lang="en-US" sz="2200" err="1"/>
              <a:t>agwedd</a:t>
            </a:r>
            <a:r>
              <a:rPr lang="en-US" sz="2200"/>
              <a:t> o </a:t>
            </a:r>
            <a:r>
              <a:rPr lang="en-US" sz="2200" err="1"/>
              <a:t>brifysgol</a:t>
            </a:r>
            <a:r>
              <a:rPr lang="en-US" sz="2200"/>
              <a:t> </a:t>
            </a:r>
            <a:r>
              <a:rPr lang="en-US" sz="2200" err="1"/>
              <a:t>ydych</a:t>
            </a:r>
            <a:r>
              <a:rPr lang="en-US" sz="2200"/>
              <a:t> </a:t>
            </a:r>
            <a:r>
              <a:rPr lang="en-US" sz="2200" err="1"/>
              <a:t>chi'n</a:t>
            </a:r>
            <a:r>
              <a:rPr lang="en-US" sz="2200"/>
              <a:t> </a:t>
            </a:r>
            <a:r>
              <a:rPr lang="en-US" sz="2200" err="1"/>
              <a:t>edrych</a:t>
            </a:r>
            <a:r>
              <a:rPr lang="en-US" sz="2200"/>
              <a:t> </a:t>
            </a:r>
            <a:r>
              <a:rPr lang="en-US" sz="2200" err="1"/>
              <a:t>ymlaen</a:t>
            </a:r>
            <a:r>
              <a:rPr lang="en-US" sz="2200"/>
              <a:t> </a:t>
            </a:r>
            <a:r>
              <a:rPr lang="en-US" sz="2200" err="1"/>
              <a:t>ato</a:t>
            </a:r>
            <a:r>
              <a:rPr lang="en-US" sz="2200"/>
              <a:t> </a:t>
            </a:r>
            <a:r>
              <a:rPr lang="en-US" sz="2200" err="1"/>
              <a:t>fwyaf</a:t>
            </a:r>
            <a:r>
              <a:rPr lang="en-US" sz="2200"/>
              <a:t> </a:t>
            </a:r>
            <a:r>
              <a:rPr lang="en-US" sz="2200" err="1"/>
              <a:t>eleni</a:t>
            </a:r>
            <a:r>
              <a:rPr lang="en-US" sz="2200"/>
              <a:t>?</a:t>
            </a:r>
            <a:br>
              <a:rPr lang="en-US" sz="2200"/>
            </a:br>
            <a:r>
              <a:rPr lang="en-US" sz="2200"/>
              <a:t>AM BETH WYT TI'N </a:t>
            </a:r>
            <a:r>
              <a:rPr lang="en-US" sz="2200" err="1"/>
              <a:t>poeni</a:t>
            </a:r>
            <a:r>
              <a:rPr lang="en-US" sz="2200"/>
              <a:t>? </a:t>
            </a:r>
            <a:br>
              <a:rPr lang="en-US" sz="2200"/>
            </a:br>
            <a:r>
              <a:rPr lang="en-US" sz="2200"/>
              <a:t>What aspect of university are you most looking forward to this year?</a:t>
            </a:r>
            <a:br>
              <a:rPr lang="en-US" sz="2200"/>
            </a:br>
            <a:r>
              <a:rPr lang="en-US" sz="2200"/>
              <a:t>What are you most apprehensive about?</a:t>
            </a:r>
            <a:endParaRPr lang="en-GB" sz="2400"/>
          </a:p>
        </p:txBody>
      </p:sp>
      <p:sp>
        <p:nvSpPr>
          <p:cNvPr id="2" name="Content Placeholder 1"/>
          <p:cNvSpPr>
            <a:spLocks noGrp="1"/>
          </p:cNvSpPr>
          <p:nvPr>
            <p:ph sz="half" idx="1"/>
          </p:nvPr>
        </p:nvSpPr>
        <p:spPr>
          <a:xfrm>
            <a:off x="1447331" y="2010878"/>
            <a:ext cx="4645152" cy="3448595"/>
          </a:xfrm>
        </p:spPr>
        <p:txBody>
          <a:bodyPr>
            <a:normAutofit/>
          </a:bodyPr>
          <a:lstStyle/>
          <a:p>
            <a:r>
              <a:rPr lang="en-US"/>
              <a:t>	Yn </a:t>
            </a:r>
            <a:r>
              <a:rPr lang="en-US" err="1"/>
              <a:t>ystod</a:t>
            </a:r>
            <a:r>
              <a:rPr lang="en-US"/>
              <a:t> </a:t>
            </a:r>
            <a:r>
              <a:rPr lang="en-US" err="1"/>
              <a:t>blwyddyn</a:t>
            </a:r>
            <a:r>
              <a:rPr lang="en-US"/>
              <a:t> 2 </a:t>
            </a:r>
            <a:r>
              <a:rPr lang="en-US" err="1"/>
              <a:t>o'ch</a:t>
            </a:r>
            <a:r>
              <a:rPr lang="en-US"/>
              <a:t> </a:t>
            </a:r>
            <a:r>
              <a:rPr lang="en-US" err="1"/>
              <a:t>astudiaethau</a:t>
            </a:r>
            <a:r>
              <a:rPr lang="en-US"/>
              <a:t> </a:t>
            </a:r>
            <a:r>
              <a:rPr lang="en-US" err="1"/>
              <a:t>gradd</a:t>
            </a:r>
            <a:r>
              <a:rPr lang="en-US"/>
              <a:t> </a:t>
            </a:r>
            <a:r>
              <a:rPr lang="en-US" err="1"/>
              <a:t>byddwch</a:t>
            </a:r>
            <a:r>
              <a:rPr lang="en-US"/>
              <a:t> </a:t>
            </a:r>
            <a:r>
              <a:rPr lang="en-US" err="1"/>
              <a:t>yn</a:t>
            </a:r>
            <a:r>
              <a:rPr lang="en-US"/>
              <a:t> </a:t>
            </a:r>
            <a:r>
              <a:rPr lang="en-US" err="1"/>
              <a:t>wynebu</a:t>
            </a:r>
            <a:r>
              <a:rPr lang="en-US"/>
              <a:t> </a:t>
            </a:r>
            <a:r>
              <a:rPr lang="en-US" err="1"/>
              <a:t>sawl</a:t>
            </a:r>
            <a:r>
              <a:rPr lang="en-US"/>
              <a:t> her a </a:t>
            </a:r>
            <a:r>
              <a:rPr lang="en-US" err="1"/>
              <a:t>chyfle</a:t>
            </a:r>
            <a:r>
              <a:rPr lang="en-US"/>
              <a:t>. </a:t>
            </a:r>
          </a:p>
          <a:p>
            <a:r>
              <a:rPr lang="en-US"/>
              <a:t>	Po </a:t>
            </a:r>
            <a:r>
              <a:rPr lang="en-US" err="1"/>
              <a:t>fwyaf</a:t>
            </a:r>
            <a:r>
              <a:rPr lang="en-US"/>
              <a:t> </a:t>
            </a:r>
            <a:r>
              <a:rPr lang="en-US" err="1"/>
              <a:t>ymwybodol</a:t>
            </a:r>
            <a:r>
              <a:rPr lang="en-US"/>
              <a:t> </a:t>
            </a:r>
            <a:r>
              <a:rPr lang="en-US" err="1"/>
              <a:t>ydych</a:t>
            </a:r>
            <a:r>
              <a:rPr lang="en-US"/>
              <a:t> chi </a:t>
            </a:r>
            <a:r>
              <a:rPr lang="en-US" err="1"/>
              <a:t>o'r</a:t>
            </a:r>
            <a:r>
              <a:rPr lang="en-US"/>
              <a:t> </a:t>
            </a:r>
            <a:r>
              <a:rPr lang="en-US" err="1"/>
              <a:t>rhain</a:t>
            </a:r>
            <a:r>
              <a:rPr lang="en-US"/>
              <a:t>, po </a:t>
            </a:r>
            <a:r>
              <a:rPr lang="en-US" err="1"/>
              <a:t>fwyaf</a:t>
            </a:r>
            <a:r>
              <a:rPr lang="en-US"/>
              <a:t> </a:t>
            </a:r>
            <a:r>
              <a:rPr lang="en-US" err="1"/>
              <a:t>llwyddiannus</a:t>
            </a:r>
            <a:r>
              <a:rPr lang="en-US"/>
              <a:t> </a:t>
            </a:r>
            <a:r>
              <a:rPr lang="en-US" err="1"/>
              <a:t>fydd</a:t>
            </a:r>
            <a:r>
              <a:rPr lang="en-US"/>
              <a:t> </a:t>
            </a:r>
            <a:r>
              <a:rPr lang="en-US" err="1"/>
              <a:t>eich</a:t>
            </a:r>
            <a:r>
              <a:rPr lang="en-US"/>
              <a:t> </a:t>
            </a:r>
            <a:r>
              <a:rPr lang="en-US" err="1"/>
              <a:t>amser</a:t>
            </a:r>
            <a:r>
              <a:rPr lang="en-US"/>
              <a:t> </a:t>
            </a:r>
            <a:r>
              <a:rPr lang="en-US" err="1"/>
              <a:t>yn</a:t>
            </a:r>
            <a:r>
              <a:rPr lang="en-US"/>
              <a:t> y </a:t>
            </a:r>
            <a:r>
              <a:rPr lang="en-US" err="1"/>
              <a:t>brifysgol</a:t>
            </a:r>
            <a:r>
              <a:rPr lang="en-US"/>
              <a:t>.</a:t>
            </a:r>
          </a:p>
          <a:p>
            <a:endParaRPr lang="en-US"/>
          </a:p>
          <a:p>
            <a:endParaRPr lang="en-US"/>
          </a:p>
        </p:txBody>
      </p:sp>
      <p:sp>
        <p:nvSpPr>
          <p:cNvPr id="7" name="Content Placeholder 6">
            <a:extLst>
              <a:ext uri="{FF2B5EF4-FFF2-40B4-BE49-F238E27FC236}">
                <a16:creationId xmlns:a16="http://schemas.microsoft.com/office/drawing/2014/main" id="{1156D6D5-1202-080A-59D2-793AA32F6D2F}"/>
              </a:ext>
            </a:extLst>
          </p:cNvPr>
          <p:cNvSpPr>
            <a:spLocks noGrp="1"/>
          </p:cNvSpPr>
          <p:nvPr>
            <p:ph sz="half" idx="2"/>
          </p:nvPr>
        </p:nvSpPr>
        <p:spPr>
          <a:xfrm>
            <a:off x="6413771" y="2017343"/>
            <a:ext cx="4645152" cy="3441520"/>
          </a:xfrm>
        </p:spPr>
        <p:txBody>
          <a:bodyPr>
            <a:normAutofit/>
          </a:bodyPr>
          <a:lstStyle/>
          <a:p>
            <a:r>
              <a:rPr lang="en-US"/>
              <a:t>   During year 2 of your degree studies you will face many challenges and opportunities. </a:t>
            </a:r>
          </a:p>
          <a:p>
            <a:r>
              <a:rPr lang="en-US"/>
              <a:t>	The more aware you are of these, the more successful your time at university will be.</a:t>
            </a:r>
          </a:p>
          <a:p>
            <a:endParaRPr lang="en-GB"/>
          </a:p>
          <a:p>
            <a:endParaRPr lang="en-GB"/>
          </a:p>
        </p:txBody>
      </p:sp>
      <p:pic>
        <p:nvPicPr>
          <p:cNvPr id="3" name="Picture 3" descr="Logo&#10;&#10;Description automatically generated">
            <a:extLst>
              <a:ext uri="{FF2B5EF4-FFF2-40B4-BE49-F238E27FC236}">
                <a16:creationId xmlns:a16="http://schemas.microsoft.com/office/drawing/2014/main" id="{6F4FCCB4-D282-5B1D-5AC0-C69BF72597E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02054" y="4359628"/>
            <a:ext cx="2743200" cy="1828800"/>
          </a:xfrm>
          <a:prstGeom prst="rect">
            <a:avLst/>
          </a:prstGeom>
        </p:spPr>
      </p:pic>
      <p:sp>
        <p:nvSpPr>
          <p:cNvPr id="4" name="TextBox 3">
            <a:extLst>
              <a:ext uri="{FF2B5EF4-FFF2-40B4-BE49-F238E27FC236}">
                <a16:creationId xmlns:a16="http://schemas.microsoft.com/office/drawing/2014/main" id="{8040A473-A8EF-80A7-E238-D0FF9C89C9C7}"/>
              </a:ext>
            </a:extLst>
          </p:cNvPr>
          <p:cNvSpPr txBox="1"/>
          <p:nvPr/>
        </p:nvSpPr>
        <p:spPr>
          <a:xfrm>
            <a:off x="9247011" y="6029678"/>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2600709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4ECA07-EAC4-C187-7992-80259E3ECF6B}"/>
              </a:ext>
            </a:extLst>
          </p:cNvPr>
          <p:cNvSpPr>
            <a:spLocks noGrp="1"/>
          </p:cNvSpPr>
          <p:nvPr>
            <p:ph type="title"/>
          </p:nvPr>
        </p:nvSpPr>
        <p:spPr/>
        <p:txBody>
          <a:bodyPr/>
          <a:lstStyle/>
          <a:p>
            <a:r>
              <a:rPr lang="en-GB"/>
              <a:t>Dates for 2026-27</a:t>
            </a:r>
          </a:p>
        </p:txBody>
      </p:sp>
      <p:sp>
        <p:nvSpPr>
          <p:cNvPr id="2" name="Text Placeholder 1">
            <a:extLst>
              <a:ext uri="{FF2B5EF4-FFF2-40B4-BE49-F238E27FC236}">
                <a16:creationId xmlns:a16="http://schemas.microsoft.com/office/drawing/2014/main" id="{85DEC189-9D8F-F5D2-866F-A4D00FF3B6B2}"/>
              </a:ext>
            </a:extLst>
          </p:cNvPr>
          <p:cNvSpPr>
            <a:spLocks noGrp="1"/>
          </p:cNvSpPr>
          <p:nvPr>
            <p:ph type="body" idx="1"/>
          </p:nvPr>
        </p:nvSpPr>
        <p:spPr/>
        <p:txBody>
          <a:bodyPr/>
          <a:lstStyle/>
          <a:p>
            <a:r>
              <a:rPr lang="en-GB"/>
              <a:t>Download your Calendar from Moodle</a:t>
            </a:r>
          </a:p>
        </p:txBody>
      </p:sp>
      <p:pic>
        <p:nvPicPr>
          <p:cNvPr id="3" name="Picture 2" descr="Icon&#10;&#10;Description automatically generated">
            <a:extLst>
              <a:ext uri="{FF2B5EF4-FFF2-40B4-BE49-F238E27FC236}">
                <a16:creationId xmlns:a16="http://schemas.microsoft.com/office/drawing/2014/main" id="{58D9B2FB-900D-9101-610F-88F5E88B198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063595" y="472349"/>
            <a:ext cx="1557597" cy="1233399"/>
          </a:xfrm>
          <a:prstGeom prst="rect">
            <a:avLst/>
          </a:prstGeom>
        </p:spPr>
      </p:pic>
    </p:spTree>
    <p:extLst>
      <p:ext uri="{BB962C8B-B14F-4D97-AF65-F5344CB8AC3E}">
        <p14:creationId xmlns:p14="http://schemas.microsoft.com/office/powerpoint/2010/main" val="157063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Addysgu</a:t>
            </a:r>
            <a:r>
              <a:rPr lang="en-GB"/>
              <a:t> / teaching</a:t>
            </a:r>
          </a:p>
        </p:txBody>
      </p:sp>
      <p:sp>
        <p:nvSpPr>
          <p:cNvPr id="3" name="Content Placeholder 2"/>
          <p:cNvSpPr>
            <a:spLocks noGrp="1"/>
          </p:cNvSpPr>
          <p:nvPr>
            <p:ph sz="half" idx="1"/>
          </p:nvPr>
        </p:nvSpPr>
        <p:spPr/>
        <p:txBody>
          <a:bodyPr vert="horz" lIns="91440" tIns="45720" rIns="91440" bIns="45720" rtlCol="0" anchor="t">
            <a:normAutofit/>
          </a:bodyPr>
          <a:lstStyle/>
          <a:p>
            <a:r>
              <a:rPr lang="en-GB"/>
              <a:t>4 </a:t>
            </a:r>
            <a:r>
              <a:rPr lang="en-GB" err="1"/>
              <a:t>sesiwn</a:t>
            </a:r>
            <a:r>
              <a:rPr lang="en-GB"/>
              <a:t> </a:t>
            </a:r>
            <a:r>
              <a:rPr lang="en-GB" err="1"/>
              <a:t>yr</a:t>
            </a:r>
            <a:r>
              <a:rPr lang="en-GB"/>
              <a:t> </a:t>
            </a:r>
            <a:r>
              <a:rPr lang="en-GB" err="1"/>
              <a:t>wythnos</a:t>
            </a:r>
            <a:r>
              <a:rPr lang="en-GB"/>
              <a:t> </a:t>
            </a:r>
            <a:r>
              <a:rPr lang="en-GB" err="1"/>
              <a:t>cyfystyr</a:t>
            </a:r>
            <a:r>
              <a:rPr lang="en-GB"/>
              <a:t> â 10 </a:t>
            </a:r>
            <a:r>
              <a:rPr lang="en-GB" err="1"/>
              <a:t>awr</a:t>
            </a:r>
            <a:endParaRPr lang="en-GB"/>
          </a:p>
          <a:p>
            <a:r>
              <a:rPr lang="en-GB"/>
              <a:t>DYDD LLUN 9:30 -12:30 AR TEAMS </a:t>
            </a:r>
          </a:p>
          <a:p>
            <a:r>
              <a:rPr lang="en-GB"/>
              <a:t>DYDD IAU  9.30 - 3.00 AR Y CAMPWS</a:t>
            </a:r>
          </a:p>
          <a:p>
            <a:r>
              <a:rPr lang="en-GB"/>
              <a:t>1 </a:t>
            </a:r>
            <a:r>
              <a:rPr lang="en-GB" err="1"/>
              <a:t>sesiwn</a:t>
            </a:r>
            <a:r>
              <a:rPr lang="en-GB"/>
              <a:t> ANNIBYNNOL o </a:t>
            </a:r>
            <a:r>
              <a:rPr lang="en-GB" err="1"/>
              <a:t>ddwy</a:t>
            </a:r>
            <a:r>
              <a:rPr lang="en-GB"/>
              <a:t> </a:t>
            </a:r>
            <a:r>
              <a:rPr lang="en-GB" err="1"/>
              <a:t>awr</a:t>
            </a:r>
            <a:r>
              <a:rPr lang="en-GB"/>
              <a:t> a/neu </a:t>
            </a:r>
            <a:r>
              <a:rPr lang="en-GB" err="1"/>
              <a:t>rhai</a:t>
            </a:r>
            <a:r>
              <a:rPr lang="en-GB"/>
              <a:t> </a:t>
            </a:r>
            <a:r>
              <a:rPr lang="en-GB" err="1"/>
              <a:t>gweithdai</a:t>
            </a:r>
            <a:r>
              <a:rPr lang="en-GB"/>
              <a:t> </a:t>
            </a:r>
            <a:r>
              <a:rPr lang="en-GB" err="1"/>
              <a:t>ar</a:t>
            </a:r>
            <a:r>
              <a:rPr lang="en-GB"/>
              <a:t> y </a:t>
            </a:r>
            <a:r>
              <a:rPr lang="en-GB" err="1"/>
              <a:t>campws</a:t>
            </a:r>
            <a:r>
              <a:rPr lang="en-GB"/>
              <a:t> ac </a:t>
            </a:r>
            <a:r>
              <a:rPr lang="en-GB" err="1"/>
              <a:t>ymweliadau</a:t>
            </a:r>
            <a:endParaRPr lang="en-GB"/>
          </a:p>
          <a:p>
            <a:endParaRPr lang="en-GB"/>
          </a:p>
        </p:txBody>
      </p:sp>
      <p:sp>
        <p:nvSpPr>
          <p:cNvPr id="10" name="Content Placeholder 9">
            <a:extLst>
              <a:ext uri="{FF2B5EF4-FFF2-40B4-BE49-F238E27FC236}">
                <a16:creationId xmlns:a16="http://schemas.microsoft.com/office/drawing/2014/main" id="{9A36C7B5-E6E5-2054-19C9-DF26DA530AE1}"/>
              </a:ext>
            </a:extLst>
          </p:cNvPr>
          <p:cNvSpPr>
            <a:spLocks noGrp="1"/>
          </p:cNvSpPr>
          <p:nvPr>
            <p:ph sz="half" idx="2"/>
          </p:nvPr>
        </p:nvSpPr>
        <p:spPr/>
        <p:txBody>
          <a:bodyPr/>
          <a:lstStyle/>
          <a:p>
            <a:r>
              <a:rPr lang="en-GB"/>
              <a:t>4 sessions per week totalling 10 hrs </a:t>
            </a:r>
          </a:p>
          <a:p>
            <a:r>
              <a:rPr lang="en-GB"/>
              <a:t>MONDAY 9:30 -12.30 ON TEAMS</a:t>
            </a:r>
          </a:p>
          <a:p>
            <a:r>
              <a:rPr lang="en-GB"/>
              <a:t>THURSDAY 9.30 - 3.00 ON CAMPUS</a:t>
            </a:r>
          </a:p>
          <a:p>
            <a:r>
              <a:rPr lang="en-GB"/>
              <a:t>1 two hour ASYNCHRONOUS session and/or some on campus workshops and visits</a:t>
            </a:r>
          </a:p>
          <a:p>
            <a:endParaRPr lang="en-GB"/>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3424" y="123451"/>
            <a:ext cx="2246190" cy="895775"/>
          </a:xfrm>
          <a:prstGeom prst="rect">
            <a:avLst/>
          </a:prstGeom>
        </p:spPr>
      </p:pic>
      <p:sp>
        <p:nvSpPr>
          <p:cNvPr id="7" name="TextBox 6"/>
          <p:cNvSpPr txBox="1"/>
          <p:nvPr/>
        </p:nvSpPr>
        <p:spPr>
          <a:xfrm>
            <a:off x="1694657" y="4797143"/>
            <a:ext cx="7338793" cy="1323439"/>
          </a:xfrm>
          <a:prstGeom prst="rect">
            <a:avLst/>
          </a:prstGeom>
          <a:noFill/>
        </p:spPr>
        <p:txBody>
          <a:bodyPr wrap="square" rtlCol="0">
            <a:spAutoFit/>
          </a:bodyPr>
          <a:lstStyle/>
          <a:p>
            <a:r>
              <a:rPr lang="en-GB" sz="2000" b="1"/>
              <a:t>W1		2 campus/ 1 synchronous/ 1 asynchronous</a:t>
            </a:r>
          </a:p>
          <a:p>
            <a:r>
              <a:rPr lang="en-GB" sz="2000" b="1"/>
              <a:t>W2		2 campus/ 1 synchronous/ 1 asynchronous</a:t>
            </a:r>
          </a:p>
          <a:p>
            <a:r>
              <a:rPr lang="en-GB" sz="2000" b="1"/>
              <a:t>W3		2 campus/ 1 synchronous/ 1 asynchronous</a:t>
            </a:r>
          </a:p>
          <a:p>
            <a:r>
              <a:rPr lang="en-GB" sz="2000" b="1"/>
              <a:t>W4		</a:t>
            </a:r>
            <a:r>
              <a:rPr lang="en-GB" sz="2000" b="1" err="1"/>
              <a:t>wythnos</a:t>
            </a:r>
            <a:r>
              <a:rPr lang="en-GB" sz="2000" b="1"/>
              <a:t> </a:t>
            </a:r>
            <a:r>
              <a:rPr lang="en-GB" sz="2000" b="1" err="1"/>
              <a:t>asesiad</a:t>
            </a:r>
            <a:r>
              <a:rPr lang="en-GB" sz="2000" b="1"/>
              <a:t> / assessment week</a:t>
            </a:r>
          </a:p>
        </p:txBody>
      </p:sp>
      <p:pic>
        <p:nvPicPr>
          <p:cNvPr id="8" name="Picture 7" descr="Arrows Cycle Red · Free vector graphic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5383" y="4857319"/>
            <a:ext cx="1215008" cy="1268524"/>
          </a:xfrm>
          <a:prstGeom prst="rect">
            <a:avLst/>
          </a:prstGeom>
        </p:spPr>
      </p:pic>
    </p:spTree>
    <p:extLst>
      <p:ext uri="{BB962C8B-B14F-4D97-AF65-F5344CB8AC3E}">
        <p14:creationId xmlns:p14="http://schemas.microsoft.com/office/powerpoint/2010/main" val="3417636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8232-86EF-3959-FCBB-5500FE4353D0}"/>
              </a:ext>
            </a:extLst>
          </p:cNvPr>
          <p:cNvSpPr>
            <a:spLocks noGrp="1"/>
          </p:cNvSpPr>
          <p:nvPr>
            <p:ph type="title"/>
          </p:nvPr>
        </p:nvSpPr>
        <p:spPr/>
        <p:txBody>
          <a:bodyPr/>
          <a:lstStyle/>
          <a:p>
            <a:r>
              <a:rPr lang="en-GB"/>
              <a:t>Apps</a:t>
            </a:r>
          </a:p>
        </p:txBody>
      </p:sp>
      <p:pic>
        <p:nvPicPr>
          <p:cNvPr id="3" name="Content Placeholder 4">
            <a:extLst>
              <a:ext uri="{FF2B5EF4-FFF2-40B4-BE49-F238E27FC236}">
                <a16:creationId xmlns:a16="http://schemas.microsoft.com/office/drawing/2014/main" id="{FEC97F59-C731-29AB-E85D-D070F0425C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51579" y="3128470"/>
            <a:ext cx="1558144" cy="1558144"/>
          </a:xfrm>
          <a:prstGeom prst="rect">
            <a:avLst/>
          </a:prstGeom>
        </p:spPr>
      </p:pic>
      <p:pic>
        <p:nvPicPr>
          <p:cNvPr id="4" name="Picture 3" descr="File:Moodle-logo-large.jpg - Wikimedia Common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8607" y="2270291"/>
            <a:ext cx="3471333" cy="858179"/>
          </a:xfrm>
          <a:prstGeom prst="rect">
            <a:avLst/>
          </a:prstGeom>
        </p:spPr>
      </p:pic>
      <p:pic>
        <p:nvPicPr>
          <p:cNvPr id="5" name="Content Placeholder 3" descr="Hortensiu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61885" y="3861822"/>
            <a:ext cx="3762375" cy="1316038"/>
          </a:xfrm>
          <a:prstGeom prst="rect">
            <a:avLst/>
          </a:prstGeom>
        </p:spPr>
      </p:pic>
      <p:pic>
        <p:nvPicPr>
          <p:cNvPr id="1026" name="Picture 2" descr="eduroam CAT - Apps on Google Play">
            <a:extLst>
              <a:ext uri="{FF2B5EF4-FFF2-40B4-BE49-F238E27FC236}">
                <a16:creationId xmlns:a16="http://schemas.microsoft.com/office/drawing/2014/main" id="{269731E9-2B83-4755-2FD4-DC58A1A753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48100" y="4181287"/>
            <a:ext cx="329184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136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6" name="Picture 35">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8" name="Straight Connector 37">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2" name="Rectangle 41">
            <a:extLst>
              <a:ext uri="{FF2B5EF4-FFF2-40B4-BE49-F238E27FC236}">
                <a16:creationId xmlns:a16="http://schemas.microsoft.com/office/drawing/2014/main" id="{A27F90C0-6841-4262-975F-D9C3AB50C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2AE7EF9-769D-42F9-9430-F2DF739C9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p:cNvSpPr>
            <a:spLocks noGrp="1"/>
          </p:cNvSpPr>
          <p:nvPr>
            <p:ph type="title"/>
          </p:nvPr>
        </p:nvSpPr>
        <p:spPr>
          <a:xfrm>
            <a:off x="1451579" y="1474970"/>
            <a:ext cx="4172213" cy="3152742"/>
          </a:xfrm>
        </p:spPr>
        <p:txBody>
          <a:bodyPr vert="horz" lIns="91440" tIns="45720" rIns="91440" bIns="45720" rtlCol="0" anchor="ctr">
            <a:normAutofit/>
          </a:bodyPr>
          <a:lstStyle/>
          <a:p>
            <a:r>
              <a:rPr lang="en-US"/>
              <a:t>Unrhyw gwesTiynau/any questions?</a:t>
            </a:r>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4411" y="1214116"/>
            <a:ext cx="4960442" cy="3843696"/>
          </a:xfrm>
          <a:prstGeom prst="rect">
            <a:avLst/>
          </a:prstGeom>
        </p:spPr>
      </p:pic>
      <p:pic>
        <p:nvPicPr>
          <p:cNvPr id="46" name="Picture 45">
            <a:extLst>
              <a:ext uri="{FF2B5EF4-FFF2-40B4-BE49-F238E27FC236}">
                <a16:creationId xmlns:a16="http://schemas.microsoft.com/office/drawing/2014/main" id="{511E2EF0-3BCB-402C-B2C1-C6FC2BA744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8" name="Straight Connector 47">
            <a:extLst>
              <a:ext uri="{FF2B5EF4-FFF2-40B4-BE49-F238E27FC236}">
                <a16:creationId xmlns:a16="http://schemas.microsoft.com/office/drawing/2014/main" id="{BF68608F-34C2-43D6-84DB-5A870495E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itle 4"/>
          <p:cNvSpPr txBox="1">
            <a:spLocks/>
          </p:cNvSpPr>
          <p:nvPr/>
        </p:nvSpPr>
        <p:spPr>
          <a:xfrm>
            <a:off x="965199" y="1097154"/>
            <a:ext cx="1073573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endParaRPr lang="en-US" b="1"/>
          </a:p>
        </p:txBody>
      </p:sp>
    </p:spTree>
    <p:extLst>
      <p:ext uri="{BB962C8B-B14F-4D97-AF65-F5344CB8AC3E}">
        <p14:creationId xmlns:p14="http://schemas.microsoft.com/office/powerpoint/2010/main" val="3690863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altLang="en-US" err="1"/>
              <a:t>Cynrychiolydd</a:t>
            </a:r>
            <a:r>
              <a:rPr lang="en-GB" altLang="en-US"/>
              <a:t> </a:t>
            </a:r>
            <a:r>
              <a:rPr lang="en-GB" altLang="en-US" err="1"/>
              <a:t>Cwrs</a:t>
            </a:r>
            <a:br>
              <a:rPr lang="en-GB" altLang="en-US"/>
            </a:br>
            <a:r>
              <a:rPr lang="en-GB" altLang="en-US"/>
              <a:t>Course Representative</a:t>
            </a:r>
          </a:p>
        </p:txBody>
      </p:sp>
      <p:sp>
        <p:nvSpPr>
          <p:cNvPr id="33795" name="Content Placeholder 5"/>
          <p:cNvSpPr>
            <a:spLocks noGrp="1"/>
          </p:cNvSpPr>
          <p:nvPr>
            <p:ph sz="half" idx="1"/>
          </p:nvPr>
        </p:nvSpPr>
        <p:spPr/>
        <p:txBody>
          <a:bodyPr vert="horz" lIns="91440" tIns="45720" rIns="91440" bIns="45720" rtlCol="0" anchor="t">
            <a:normAutofit/>
          </a:bodyPr>
          <a:lstStyle/>
          <a:p>
            <a:r>
              <a:rPr lang="en-GB" altLang="en-US" err="1"/>
              <a:t>Dewis</a:t>
            </a:r>
            <a:r>
              <a:rPr lang="en-GB" altLang="en-US"/>
              <a:t> </a:t>
            </a:r>
            <a:r>
              <a:rPr lang="en-GB" altLang="en-US" err="1"/>
              <a:t>cynrychiolydd</a:t>
            </a:r>
            <a:r>
              <a:rPr lang="en-GB" altLang="en-US"/>
              <a:t> </a:t>
            </a:r>
            <a:r>
              <a:rPr lang="en-GB" altLang="en-US" err="1"/>
              <a:t>cwrs</a:t>
            </a:r>
            <a:endParaRPr lang="en-GB" altLang="en-US"/>
          </a:p>
          <a:p>
            <a:r>
              <a:rPr lang="en-GB" altLang="en-US"/>
              <a:t>Choosing a course representative</a:t>
            </a:r>
          </a:p>
          <a:p>
            <a:endParaRPr lang="en-GB" altLang="en-US"/>
          </a:p>
        </p:txBody>
      </p:sp>
      <p:pic>
        <p:nvPicPr>
          <p:cNvPr id="9" name="Online Media 8" title="Course Reps">
            <a:hlinkClick r:id="" action="ppaction://media"/>
            <a:extLst>
              <a:ext uri="{FF2B5EF4-FFF2-40B4-BE49-F238E27FC236}">
                <a16:creationId xmlns:a16="http://schemas.microsoft.com/office/drawing/2014/main" id="{E9ABDD64-A9C7-6A1A-C628-7702FCAAA77C}"/>
              </a:ext>
            </a:extLst>
          </p:cNvPr>
          <p:cNvPicPr>
            <a:picLocks noGrp="1" noRot="1" noChangeAspect="1"/>
          </p:cNvPicPr>
          <p:nvPr>
            <p:ph sz="half" idx="2"/>
            <a:videoFile r:link="rId1"/>
          </p:nvPr>
        </p:nvPicPr>
        <p:blipFill>
          <a:blip r:embed="rId4"/>
          <a:stretch>
            <a:fillRect/>
          </a:stretch>
        </p:blipFill>
        <p:spPr>
          <a:xfrm>
            <a:off x="5431557" y="1872555"/>
            <a:ext cx="6608910" cy="3733602"/>
          </a:xfrm>
          <a:prstGeom prst="rect">
            <a:avLst/>
          </a:prstGeom>
        </p:spPr>
      </p:pic>
      <p:pic>
        <p:nvPicPr>
          <p:cNvPr id="5" name="Picture 2" descr="Image result for UWTSD Students' Un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6477" y="3877442"/>
            <a:ext cx="1728715" cy="172871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University of Wales Trinity Saint David - Wikipedia"/>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03039" y="320881"/>
            <a:ext cx="2774681" cy="1106536"/>
          </a:xfrm>
          <a:prstGeom prst="rect">
            <a:avLst/>
          </a:prstGeom>
        </p:spPr>
      </p:pic>
      <p:sp>
        <p:nvSpPr>
          <p:cNvPr id="7" name="Content Placeholder 6"/>
          <p:cNvSpPr txBox="1">
            <a:spLocks/>
          </p:cNvSpPr>
          <p:nvPr/>
        </p:nvSpPr>
        <p:spPr>
          <a:xfrm>
            <a:off x="1349338" y="3095771"/>
            <a:ext cx="4820515"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altLang="en-US"/>
          </a:p>
          <a:p>
            <a:endParaRPr lang="en-GB" altLang="en-US"/>
          </a:p>
          <a:p>
            <a:endParaRPr lang="en-GB" altLang="en-US"/>
          </a:p>
        </p:txBody>
      </p:sp>
      <p:sp>
        <p:nvSpPr>
          <p:cNvPr id="8" name="Content Placeholder 6"/>
          <p:cNvSpPr txBox="1">
            <a:spLocks/>
          </p:cNvSpPr>
          <p:nvPr/>
        </p:nvSpPr>
        <p:spPr>
          <a:xfrm>
            <a:off x="7281431" y="3248171"/>
            <a:ext cx="4141642" cy="38814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endParaRPr lang="en-GB" altLang="en-US"/>
          </a:p>
          <a:p>
            <a:endParaRPr lang="en-GB" altLang="en-US"/>
          </a:p>
          <a:p>
            <a:endParaRPr lang="en-GB" altLang="en-US"/>
          </a:p>
        </p:txBody>
      </p:sp>
    </p:spTree>
    <p:extLst>
      <p:ext uri="{BB962C8B-B14F-4D97-AF65-F5344CB8AC3E}">
        <p14:creationId xmlns:p14="http://schemas.microsoft.com/office/powerpoint/2010/main" val="219880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579" y="804519"/>
            <a:ext cx="5550357" cy="1049235"/>
          </a:xfrm>
        </p:spPr>
        <p:txBody>
          <a:bodyPr>
            <a:normAutofit/>
          </a:bodyPr>
          <a:lstStyle/>
          <a:p>
            <a:r>
              <a:rPr lang="en-GB" sz="2200"/>
              <a:t>DEWIS CYNRYCHIOLYDD CWRS</a:t>
            </a:r>
            <a:br>
              <a:rPr lang="en-GB" sz="2200"/>
            </a:br>
            <a:r>
              <a:rPr lang="en-GB" sz="2200"/>
              <a:t>CHOOSING A COURSE REPRESENTATIVE</a:t>
            </a:r>
          </a:p>
        </p:txBody>
      </p:sp>
      <p:sp>
        <p:nvSpPr>
          <p:cNvPr id="18" name="Rectangle 17">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451579" y="2015732"/>
            <a:ext cx="5550357" cy="3450613"/>
          </a:xfrm>
        </p:spPr>
        <p:txBody>
          <a:bodyPr vert="horz" lIns="91440" tIns="45720" rIns="91440" bIns="45720" rtlCol="0">
            <a:normAutofit/>
          </a:bodyPr>
          <a:lstStyle/>
          <a:p>
            <a:r>
              <a:rPr lang="en-GB"/>
              <a:t>ENWEBIADAU?</a:t>
            </a:r>
          </a:p>
          <a:p>
            <a:r>
              <a:rPr lang="en-GB"/>
              <a:t>NOMINATIONS?</a:t>
            </a:r>
          </a:p>
        </p:txBody>
      </p:sp>
      <p:pic>
        <p:nvPicPr>
          <p:cNvPr id="6" name="Picture 2" descr="Image result for UWTSD Students' Union"/>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65059" y="481109"/>
            <a:ext cx="2491906" cy="24919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3594" y="3569472"/>
            <a:ext cx="4074836" cy="1629934"/>
          </a:xfrm>
          <a:prstGeom prst="rect">
            <a:avLst/>
          </a:prstGeom>
        </p:spPr>
      </p:pic>
      <p:pic>
        <p:nvPicPr>
          <p:cNvPr id="17" name="Picture 16">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614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err="1"/>
              <a:t>Dewis</a:t>
            </a:r>
            <a:r>
              <a:rPr lang="en-GB"/>
              <a:t> </a:t>
            </a:r>
            <a:r>
              <a:rPr lang="en-GB" err="1"/>
              <a:t>eich</a:t>
            </a:r>
            <a:r>
              <a:rPr lang="en-GB"/>
              <a:t> </a:t>
            </a:r>
            <a:r>
              <a:rPr lang="en-GB" err="1"/>
              <a:t>cynrychiolydd</a:t>
            </a:r>
            <a:r>
              <a:rPr lang="en-GB"/>
              <a:t> </a:t>
            </a:r>
            <a:r>
              <a:rPr lang="en-GB" err="1"/>
              <a:t>cwrs</a:t>
            </a:r>
            <a:br>
              <a:rPr lang="en-GB"/>
            </a:br>
            <a:r>
              <a:rPr lang="en-GB"/>
              <a:t>Choosing your course representative</a:t>
            </a:r>
          </a:p>
        </p:txBody>
      </p:sp>
      <p:pic>
        <p:nvPicPr>
          <p:cNvPr id="1026" name="Picture 2" descr="Image result for UWTSD Students' Union"/>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948237" y="2436019"/>
            <a:ext cx="2609850" cy="2609850"/>
          </a:xfrm>
          <a:noFill/>
          <a:extLst>
            <a:ext uri="{909E8E84-426E-40DD-AFC4-6F175D3DCCD1}">
              <a14:hiddenFill xmlns:a14="http://schemas.microsoft.com/office/drawing/2010/main">
                <a:solidFill>
                  <a:srgbClr val="FFFFFF"/>
                </a:solidFill>
              </a14:hiddenFill>
            </a:ext>
          </a:extLst>
        </p:spPr>
      </p:pic>
      <p:pic>
        <p:nvPicPr>
          <p:cNvPr id="4" name="Picture 3"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8951" y="151576"/>
            <a:ext cx="2774681" cy="1106536"/>
          </a:xfrm>
          <a:prstGeom prst="rect">
            <a:avLst/>
          </a:prstGeom>
        </p:spPr>
      </p:pic>
    </p:spTree>
    <p:extLst>
      <p:ext uri="{BB962C8B-B14F-4D97-AF65-F5344CB8AC3E}">
        <p14:creationId xmlns:p14="http://schemas.microsoft.com/office/powerpoint/2010/main" val="1721164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Personal TUTORS</a:t>
            </a:r>
            <a:br>
              <a:rPr lang="en-GB" b="1"/>
            </a:br>
            <a:endParaRPr lang="en-GB"/>
          </a:p>
        </p:txBody>
      </p:sp>
      <p:sp>
        <p:nvSpPr>
          <p:cNvPr id="3" name="Content Placeholder 2">
            <a:extLst>
              <a:ext uri="{FF2B5EF4-FFF2-40B4-BE49-F238E27FC236}">
                <a16:creationId xmlns:a16="http://schemas.microsoft.com/office/drawing/2014/main" id="{EDF42C04-4477-D2F7-C93E-54A7E8A0D1E9}"/>
              </a:ext>
            </a:extLst>
          </p:cNvPr>
          <p:cNvSpPr>
            <a:spLocks noGrp="1"/>
          </p:cNvSpPr>
          <p:nvPr>
            <p:ph idx="1"/>
          </p:nvPr>
        </p:nvSpPr>
        <p:spPr/>
        <p:txBody>
          <a:bodyPr>
            <a:normAutofit/>
          </a:bodyPr>
          <a:lstStyle/>
          <a:p>
            <a:r>
              <a:rPr lang="en-GB"/>
              <a:t>You will be assigned a named tutor who will be your contact for academic and pastoral support</a:t>
            </a:r>
          </a:p>
          <a:p>
            <a:r>
              <a:rPr lang="en-GB"/>
              <a:t>For assignment or module queries speak to the module tutor.</a:t>
            </a:r>
          </a:p>
          <a:p>
            <a:r>
              <a:rPr lang="en-GB"/>
              <a:t>We will be contacting you in block 1 to arrange a tutorial.</a:t>
            </a:r>
          </a:p>
          <a:p>
            <a:r>
              <a:rPr lang="en-GB" b="1" u="sng"/>
              <a:t>But</a:t>
            </a:r>
            <a:r>
              <a:rPr lang="en-GB"/>
              <a:t> if you have a question or are concerned, we do not mind who you speak to as long as you talk to us.</a:t>
            </a:r>
          </a:p>
          <a:p>
            <a:endParaRPr lang="en-GB"/>
          </a:p>
        </p:txBody>
      </p:sp>
    </p:spTree>
    <p:extLst>
      <p:ext uri="{BB962C8B-B14F-4D97-AF65-F5344CB8AC3E}">
        <p14:creationId xmlns:p14="http://schemas.microsoft.com/office/powerpoint/2010/main" val="748140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75680D-2A42-8E14-0217-F0063AC34EB4}"/>
              </a:ext>
            </a:extLst>
          </p:cNvPr>
          <p:cNvSpPr>
            <a:spLocks noGrp="1"/>
          </p:cNvSpPr>
          <p:nvPr>
            <p:ph type="title"/>
          </p:nvPr>
        </p:nvSpPr>
        <p:spPr/>
        <p:txBody>
          <a:bodyPr>
            <a:normAutofit/>
          </a:bodyPr>
          <a:lstStyle/>
          <a:p>
            <a:r>
              <a:rPr lang="en-GB"/>
              <a:t>Role of the Academic Support Tutor</a:t>
            </a:r>
            <a:br>
              <a:rPr lang="en-GB"/>
            </a:br>
            <a:endParaRPr lang="en-GB"/>
          </a:p>
        </p:txBody>
      </p:sp>
      <p:sp>
        <p:nvSpPr>
          <p:cNvPr id="8" name="Content Placeholder 7">
            <a:extLst>
              <a:ext uri="{FF2B5EF4-FFF2-40B4-BE49-F238E27FC236}">
                <a16:creationId xmlns:a16="http://schemas.microsoft.com/office/drawing/2014/main" id="{0C980096-1E19-1F88-3706-3C5A738E50F5}"/>
              </a:ext>
            </a:extLst>
          </p:cNvPr>
          <p:cNvSpPr>
            <a:spLocks noGrp="1"/>
          </p:cNvSpPr>
          <p:nvPr>
            <p:ph idx="1"/>
          </p:nvPr>
        </p:nvSpPr>
        <p:spPr/>
        <p:txBody>
          <a:bodyPr>
            <a:normAutofit/>
          </a:bodyPr>
          <a:lstStyle/>
          <a:p>
            <a:r>
              <a:rPr lang="en-GB"/>
              <a:t>Supporting your professional and overall academic development</a:t>
            </a:r>
          </a:p>
          <a:p>
            <a:r>
              <a:rPr lang="en-GB"/>
              <a:t>Working with you in partnership</a:t>
            </a:r>
          </a:p>
          <a:p>
            <a:r>
              <a:rPr lang="en-GB"/>
              <a:t>Serving as an additional means of internal communication</a:t>
            </a:r>
          </a:p>
          <a:p>
            <a:r>
              <a:rPr lang="en-GB"/>
              <a:t>Liaising, as appropriate, with other staff that support you</a:t>
            </a:r>
          </a:p>
          <a:p>
            <a:r>
              <a:rPr lang="en-GB"/>
              <a:t>Providing an additional channel for you to provide feedback and raise queries</a:t>
            </a:r>
          </a:p>
          <a:p>
            <a:endParaRPr lang="en-GB"/>
          </a:p>
        </p:txBody>
      </p:sp>
    </p:spTree>
    <p:extLst>
      <p:ext uri="{BB962C8B-B14F-4D97-AF65-F5344CB8AC3E}">
        <p14:creationId xmlns:p14="http://schemas.microsoft.com/office/powerpoint/2010/main" val="2384121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49217" y="804889"/>
            <a:ext cx="9605635" cy="1059305"/>
          </a:xfrm>
        </p:spPr>
        <p:txBody>
          <a:bodyPr/>
          <a:lstStyle/>
          <a:p>
            <a:r>
              <a:rPr lang="en-US" err="1"/>
              <a:t>Disgwyliadau</a:t>
            </a:r>
            <a:r>
              <a:rPr lang="en-US"/>
              <a:t>/Expectations</a:t>
            </a:r>
          </a:p>
        </p:txBody>
      </p:sp>
      <p:sp>
        <p:nvSpPr>
          <p:cNvPr id="2" name="Content Placeholder 1"/>
          <p:cNvSpPr>
            <a:spLocks noGrp="1"/>
          </p:cNvSpPr>
          <p:nvPr>
            <p:ph sz="half" idx="1"/>
          </p:nvPr>
        </p:nvSpPr>
        <p:spPr>
          <a:xfrm>
            <a:off x="1447331" y="2010878"/>
            <a:ext cx="4645152" cy="3448595"/>
          </a:xfrm>
        </p:spPr>
        <p:txBody>
          <a:bodyPr vert="horz" lIns="91440" tIns="45720" rIns="91440" bIns="45720" rtlCol="0" anchor="t">
            <a:noAutofit/>
          </a:bodyPr>
          <a:lstStyle/>
          <a:p>
            <a:r>
              <a:rPr lang="en-US"/>
              <a:t>Mae </a:t>
            </a:r>
            <a:r>
              <a:rPr lang="en-US" err="1"/>
              <a:t>yna</a:t>
            </a:r>
            <a:r>
              <a:rPr lang="en-US"/>
              <a:t> </a:t>
            </a:r>
            <a:r>
              <a:rPr lang="en-US" err="1"/>
              <a:t>bethau</a:t>
            </a:r>
            <a:r>
              <a:rPr lang="en-US"/>
              <a:t> </a:t>
            </a:r>
            <a:r>
              <a:rPr lang="en-US" err="1"/>
              <a:t>rydych</a:t>
            </a:r>
            <a:r>
              <a:rPr lang="en-US"/>
              <a:t> </a:t>
            </a:r>
            <a:r>
              <a:rPr lang="en-US" err="1"/>
              <a:t>chi'n</a:t>
            </a:r>
            <a:r>
              <a:rPr lang="en-US"/>
              <a:t> </a:t>
            </a:r>
            <a:r>
              <a:rPr lang="en-US" err="1"/>
              <a:t>eu</a:t>
            </a:r>
            <a:r>
              <a:rPr lang="en-US"/>
              <a:t> </a:t>
            </a:r>
            <a:r>
              <a:rPr lang="en-US" err="1"/>
              <a:t>disgwyl</a:t>
            </a:r>
            <a:r>
              <a:rPr lang="en-US"/>
              <a:t> </a:t>
            </a:r>
            <a:r>
              <a:rPr lang="en-US" err="1"/>
              <a:t>gan</a:t>
            </a:r>
            <a:r>
              <a:rPr lang="en-US"/>
              <a:t> </a:t>
            </a:r>
            <a:r>
              <a:rPr lang="en-US" err="1"/>
              <a:t>eich</a:t>
            </a:r>
            <a:r>
              <a:rPr lang="en-US"/>
              <a:t> </a:t>
            </a:r>
            <a:r>
              <a:rPr lang="en-US" err="1"/>
              <a:t>prifysgol</a:t>
            </a:r>
            <a:r>
              <a:rPr lang="en-US"/>
              <a:t> a </a:t>
            </a:r>
            <a:r>
              <a:rPr lang="en-US" err="1"/>
              <a:t>phethau</a:t>
            </a:r>
            <a:r>
              <a:rPr lang="en-US"/>
              <a:t> y </a:t>
            </a:r>
            <a:r>
              <a:rPr lang="en-US" err="1"/>
              <a:t>mae'ch</a:t>
            </a:r>
            <a:r>
              <a:rPr lang="en-US"/>
              <a:t> </a:t>
            </a:r>
            <a:r>
              <a:rPr lang="en-US" err="1"/>
              <a:t>prifysgol</a:t>
            </a:r>
            <a:r>
              <a:rPr lang="en-US"/>
              <a:t> </a:t>
            </a:r>
            <a:r>
              <a:rPr lang="en-US" err="1"/>
              <a:t>yn</a:t>
            </a:r>
            <a:r>
              <a:rPr lang="en-US"/>
              <a:t> </a:t>
            </a:r>
            <a:r>
              <a:rPr lang="en-US" err="1"/>
              <a:t>eu</a:t>
            </a:r>
            <a:r>
              <a:rPr lang="en-US"/>
              <a:t> </a:t>
            </a:r>
            <a:r>
              <a:rPr lang="en-US" err="1"/>
              <a:t>disgwyl</a:t>
            </a:r>
            <a:r>
              <a:rPr lang="en-US"/>
              <a:t> </a:t>
            </a:r>
            <a:r>
              <a:rPr lang="en-US" err="1"/>
              <a:t>gennych</a:t>
            </a:r>
            <a:r>
              <a:rPr lang="en-US"/>
              <a:t> chi.</a:t>
            </a:r>
          </a:p>
          <a:p>
            <a:r>
              <a:rPr lang="en-US" err="1"/>
              <a:t>Ysgrifennwch</a:t>
            </a:r>
            <a:r>
              <a:rPr lang="en-US"/>
              <a:t> </a:t>
            </a:r>
            <a:r>
              <a:rPr lang="en-US" err="1"/>
              <a:t>restr</a:t>
            </a:r>
            <a:r>
              <a:rPr lang="en-US"/>
              <a:t> </a:t>
            </a:r>
            <a:r>
              <a:rPr lang="en-US" err="1"/>
              <a:t>o'r</a:t>
            </a:r>
            <a:r>
              <a:rPr lang="en-US"/>
              <a:t> </a:t>
            </a:r>
            <a:r>
              <a:rPr lang="en-US" err="1"/>
              <a:t>hyn</a:t>
            </a:r>
            <a:r>
              <a:rPr lang="en-US"/>
              <a:t> </a:t>
            </a:r>
            <a:r>
              <a:rPr lang="en-US" err="1"/>
              <a:t>rydych</a:t>
            </a:r>
            <a:r>
              <a:rPr lang="en-US"/>
              <a:t> </a:t>
            </a:r>
            <a:r>
              <a:rPr lang="en-US" err="1"/>
              <a:t>chi'n</a:t>
            </a:r>
            <a:r>
              <a:rPr lang="en-US"/>
              <a:t> </a:t>
            </a:r>
            <a:r>
              <a:rPr lang="en-US" err="1"/>
              <a:t>meddwl</a:t>
            </a:r>
            <a:r>
              <a:rPr lang="en-US"/>
              <a:t> </a:t>
            </a:r>
            <a:r>
              <a:rPr lang="en-US" err="1"/>
              <a:t>yw'r</a:t>
            </a:r>
            <a:r>
              <a:rPr lang="en-US"/>
              <a:t> </a:t>
            </a:r>
            <a:r>
              <a:rPr lang="en-US" err="1"/>
              <a:t>disgwyliadau</a:t>
            </a:r>
            <a:r>
              <a:rPr lang="en-US"/>
              <a:t> </a:t>
            </a:r>
            <a:r>
              <a:rPr lang="en-US" err="1"/>
              <a:t>hyn</a:t>
            </a:r>
            <a:r>
              <a:rPr lang="en-US"/>
              <a:t>, </a:t>
            </a:r>
            <a:r>
              <a:rPr lang="en-US" err="1"/>
              <a:t>gan</a:t>
            </a:r>
            <a:r>
              <a:rPr lang="en-US"/>
              <a:t> </a:t>
            </a:r>
            <a:r>
              <a:rPr lang="en-US" err="1"/>
              <a:t>ddefnyddio'r</a:t>
            </a:r>
            <a:r>
              <a:rPr lang="en-US"/>
              <a:t> </a:t>
            </a:r>
            <a:r>
              <a:rPr lang="en-US" err="1"/>
              <a:t>penawdau</a:t>
            </a:r>
            <a:r>
              <a:rPr lang="en-US"/>
              <a:t> </a:t>
            </a:r>
            <a:r>
              <a:rPr lang="en-US" err="1"/>
              <a:t>canlynol</a:t>
            </a:r>
            <a:r>
              <a:rPr lang="en-US"/>
              <a:t>:</a:t>
            </a:r>
          </a:p>
          <a:p>
            <a:pPr lvl="1"/>
            <a:r>
              <a:rPr lang="en-US"/>
              <a:t>Beth </a:t>
            </a:r>
            <a:r>
              <a:rPr lang="en-US" err="1"/>
              <a:t>dwi'n</a:t>
            </a:r>
            <a:r>
              <a:rPr lang="en-US"/>
              <a:t> </a:t>
            </a:r>
            <a:r>
              <a:rPr lang="en-US" err="1"/>
              <a:t>ei</a:t>
            </a:r>
            <a:r>
              <a:rPr lang="en-US"/>
              <a:t> </a:t>
            </a:r>
            <a:r>
              <a:rPr lang="en-US" err="1"/>
              <a:t>ddisgwyl</a:t>
            </a:r>
            <a:r>
              <a:rPr lang="en-US"/>
              <a:t> </a:t>
            </a:r>
            <a:r>
              <a:rPr lang="en-US" err="1"/>
              <a:t>gan</a:t>
            </a:r>
            <a:r>
              <a:rPr lang="en-US"/>
              <a:t> </a:t>
            </a:r>
            <a:r>
              <a:rPr lang="en-US" err="1"/>
              <a:t>fy</a:t>
            </a:r>
            <a:r>
              <a:rPr lang="en-US"/>
              <a:t> </a:t>
            </a:r>
            <a:r>
              <a:rPr lang="en-US" err="1"/>
              <a:t>mhrifysgol</a:t>
            </a:r>
            <a:r>
              <a:rPr lang="en-US"/>
              <a:t>.</a:t>
            </a:r>
          </a:p>
          <a:p>
            <a:pPr lvl="1"/>
            <a:r>
              <a:rPr lang="en-US"/>
              <a:t>Beth </a:t>
            </a:r>
            <a:r>
              <a:rPr lang="en-US" err="1"/>
              <a:t>mae</a:t>
            </a:r>
            <a:r>
              <a:rPr lang="en-US"/>
              <a:t> </a:t>
            </a:r>
            <a:r>
              <a:rPr lang="en-US" err="1"/>
              <a:t>fy</a:t>
            </a:r>
            <a:r>
              <a:rPr lang="en-US"/>
              <a:t> </a:t>
            </a:r>
            <a:r>
              <a:rPr lang="en-US" err="1"/>
              <a:t>mhrifysgol</a:t>
            </a:r>
            <a:r>
              <a:rPr lang="en-US"/>
              <a:t> </a:t>
            </a:r>
            <a:r>
              <a:rPr lang="en-US" err="1"/>
              <a:t>yn</a:t>
            </a:r>
            <a:r>
              <a:rPr lang="en-US"/>
              <a:t> </a:t>
            </a:r>
            <a:r>
              <a:rPr lang="en-US" err="1"/>
              <a:t>ei</a:t>
            </a:r>
            <a:r>
              <a:rPr lang="en-US"/>
              <a:t> </a:t>
            </a:r>
            <a:r>
              <a:rPr lang="en-US" err="1"/>
              <a:t>ddisgwyl</a:t>
            </a:r>
            <a:r>
              <a:rPr lang="en-US"/>
              <a:t> gen </a:t>
            </a:r>
            <a:r>
              <a:rPr lang="en-US" err="1"/>
              <a:t>i</a:t>
            </a:r>
            <a:r>
              <a:rPr lang="en-US"/>
              <a:t>.</a:t>
            </a:r>
          </a:p>
          <a:p>
            <a:endParaRPr lang="en-US"/>
          </a:p>
        </p:txBody>
      </p:sp>
      <p:sp>
        <p:nvSpPr>
          <p:cNvPr id="5" name="Content Placeholder 4">
            <a:extLst>
              <a:ext uri="{FF2B5EF4-FFF2-40B4-BE49-F238E27FC236}">
                <a16:creationId xmlns:a16="http://schemas.microsoft.com/office/drawing/2014/main" id="{AE5DC5B0-A16D-430C-2419-64C82E5EF83F}"/>
              </a:ext>
            </a:extLst>
          </p:cNvPr>
          <p:cNvSpPr>
            <a:spLocks noGrp="1"/>
          </p:cNvSpPr>
          <p:nvPr>
            <p:ph sz="half" idx="2"/>
          </p:nvPr>
        </p:nvSpPr>
        <p:spPr>
          <a:xfrm>
            <a:off x="6413771" y="2017343"/>
            <a:ext cx="4645152" cy="3441520"/>
          </a:xfrm>
        </p:spPr>
        <p:txBody>
          <a:bodyPr>
            <a:normAutofit/>
          </a:bodyPr>
          <a:lstStyle/>
          <a:p>
            <a:r>
              <a:rPr lang="en-US"/>
              <a:t>There are things that you expect from your university and things that your university expects from you.</a:t>
            </a:r>
          </a:p>
          <a:p>
            <a:r>
              <a:rPr lang="en-US"/>
              <a:t>Write a list of what you think these expectations are, using the following headings:</a:t>
            </a:r>
          </a:p>
          <a:p>
            <a:pPr lvl="1"/>
            <a:r>
              <a:rPr lang="en-GB"/>
              <a:t>What I expect from my university.</a:t>
            </a:r>
          </a:p>
          <a:p>
            <a:pPr lvl="1"/>
            <a:r>
              <a:rPr lang="en-GB"/>
              <a:t>What my university expects from me.</a:t>
            </a:r>
          </a:p>
          <a:p>
            <a:endParaRPr lang="en-GB"/>
          </a:p>
        </p:txBody>
      </p:sp>
    </p:spTree>
    <p:extLst>
      <p:ext uri="{BB962C8B-B14F-4D97-AF65-F5344CB8AC3E}">
        <p14:creationId xmlns:p14="http://schemas.microsoft.com/office/powerpoint/2010/main" val="352325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A51B1-8A7C-4243-92F4-57AB43759063}"/>
              </a:ext>
            </a:extLst>
          </p:cNvPr>
          <p:cNvSpPr>
            <a:spLocks noGrp="1"/>
          </p:cNvSpPr>
          <p:nvPr>
            <p:ph type="title"/>
          </p:nvPr>
        </p:nvSpPr>
        <p:spPr>
          <a:xfrm>
            <a:off x="1449217" y="804889"/>
            <a:ext cx="9605635" cy="1059305"/>
          </a:xfrm>
        </p:spPr>
        <p:txBody>
          <a:bodyPr/>
          <a:lstStyle/>
          <a:p>
            <a:r>
              <a:rPr lang="en-GB" err="1"/>
              <a:t>Adborth</a:t>
            </a:r>
            <a:r>
              <a:rPr lang="en-GB"/>
              <a:t> / FEEDBACK</a:t>
            </a:r>
          </a:p>
        </p:txBody>
      </p:sp>
      <p:sp>
        <p:nvSpPr>
          <p:cNvPr id="3" name="Content Placeholder 2">
            <a:extLst>
              <a:ext uri="{FF2B5EF4-FFF2-40B4-BE49-F238E27FC236}">
                <a16:creationId xmlns:a16="http://schemas.microsoft.com/office/drawing/2014/main" id="{2A0A4453-BDD5-4BA2-8B6A-0ED76DF6D34E}"/>
              </a:ext>
            </a:extLst>
          </p:cNvPr>
          <p:cNvSpPr>
            <a:spLocks noGrp="1"/>
          </p:cNvSpPr>
          <p:nvPr>
            <p:ph sz="half" idx="1"/>
          </p:nvPr>
        </p:nvSpPr>
        <p:spPr>
          <a:xfrm>
            <a:off x="1447331" y="2010878"/>
            <a:ext cx="4645152" cy="3448595"/>
          </a:xfrm>
        </p:spPr>
        <p:txBody>
          <a:bodyPr>
            <a:normAutofit/>
          </a:bodyPr>
          <a:lstStyle/>
          <a:p>
            <a:r>
              <a:rPr lang="en-GB"/>
              <a:t>Dilyn </a:t>
            </a:r>
            <a:r>
              <a:rPr lang="en-GB" err="1"/>
              <a:t>rheolau</a:t>
            </a:r>
            <a:r>
              <a:rPr lang="en-GB"/>
              <a:t> a </a:t>
            </a:r>
            <a:r>
              <a:rPr lang="en-GB" err="1"/>
              <a:t>rheoliadau'r</a:t>
            </a:r>
            <a:r>
              <a:rPr lang="en-GB"/>
              <a:t> </a:t>
            </a:r>
            <a:r>
              <a:rPr lang="en-GB" err="1"/>
              <a:t>Brifysgol</a:t>
            </a:r>
            <a:endParaRPr lang="en-GB"/>
          </a:p>
          <a:p>
            <a:endParaRPr lang="en-GB"/>
          </a:p>
          <a:p>
            <a:r>
              <a:rPr lang="en-GB" err="1"/>
              <a:t>Asesu</a:t>
            </a:r>
            <a:r>
              <a:rPr lang="en-GB"/>
              <a:t> a </a:t>
            </a:r>
            <a:r>
              <a:rPr lang="en-GB" err="1"/>
              <a:t>chynnydd</a:t>
            </a:r>
            <a:endParaRPr lang="en-GB"/>
          </a:p>
          <a:p>
            <a:r>
              <a:rPr lang="en-GB" err="1"/>
              <a:t>Camymddwyn</a:t>
            </a:r>
            <a:r>
              <a:rPr lang="en-GB"/>
              <a:t> </a:t>
            </a:r>
            <a:r>
              <a:rPr lang="en-GB" err="1"/>
              <a:t>academaidd</a:t>
            </a:r>
            <a:endParaRPr lang="en-GB"/>
          </a:p>
          <a:p>
            <a:r>
              <a:rPr lang="en-GB" err="1"/>
              <a:t>Gweinyddiaeth</a:t>
            </a:r>
            <a:endParaRPr lang="en-GB"/>
          </a:p>
          <a:p>
            <a:r>
              <a:rPr lang="en-GB" err="1"/>
              <a:t>Cynrychiolaeth</a:t>
            </a:r>
            <a:r>
              <a:rPr lang="en-GB"/>
              <a:t> </a:t>
            </a:r>
            <a:r>
              <a:rPr lang="en-GB" err="1"/>
              <a:t>myfyrwyr</a:t>
            </a:r>
            <a:endParaRPr lang="en-GB"/>
          </a:p>
          <a:p>
            <a:r>
              <a:rPr lang="en-GB" err="1">
                <a:hlinkClick r:id="rId3"/>
              </a:rPr>
              <a:t>Ymgysylltu</a:t>
            </a:r>
            <a:r>
              <a:rPr lang="en-GB">
                <a:hlinkClick r:id="rId3"/>
              </a:rPr>
              <a:t> â </a:t>
            </a:r>
            <a:r>
              <a:rPr lang="en-GB" err="1">
                <a:hlinkClick r:id="rId3"/>
              </a:rPr>
              <a:t>Myfyrwyr</a:t>
            </a:r>
            <a:r>
              <a:rPr lang="en-GB">
                <a:hlinkClick r:id="rId3"/>
              </a:rPr>
              <a:t> | UWTSD</a:t>
            </a:r>
            <a:endParaRPr lang="en-GB"/>
          </a:p>
        </p:txBody>
      </p:sp>
      <p:sp>
        <p:nvSpPr>
          <p:cNvPr id="4" name="Content Placeholder 3">
            <a:extLst>
              <a:ext uri="{FF2B5EF4-FFF2-40B4-BE49-F238E27FC236}">
                <a16:creationId xmlns:a16="http://schemas.microsoft.com/office/drawing/2014/main" id="{1E919E2C-40EF-01EB-D76E-A239B6BFE655}"/>
              </a:ext>
            </a:extLst>
          </p:cNvPr>
          <p:cNvSpPr>
            <a:spLocks noGrp="1"/>
          </p:cNvSpPr>
          <p:nvPr>
            <p:ph sz="half" idx="2"/>
          </p:nvPr>
        </p:nvSpPr>
        <p:spPr>
          <a:xfrm>
            <a:off x="6413771" y="2017343"/>
            <a:ext cx="4645152" cy="3441520"/>
          </a:xfrm>
        </p:spPr>
        <p:txBody>
          <a:bodyPr>
            <a:normAutofit/>
          </a:bodyPr>
          <a:lstStyle/>
          <a:p>
            <a:r>
              <a:rPr lang="en-GB"/>
              <a:t>Follow University rules and regulations</a:t>
            </a:r>
          </a:p>
          <a:p>
            <a:r>
              <a:rPr lang="en-GB"/>
              <a:t>Engagement</a:t>
            </a:r>
          </a:p>
          <a:p>
            <a:r>
              <a:rPr lang="en-GB"/>
              <a:t>Assessment and progress</a:t>
            </a:r>
          </a:p>
          <a:p>
            <a:r>
              <a:rPr lang="en-GB"/>
              <a:t>Academic misconduct</a:t>
            </a:r>
          </a:p>
          <a:p>
            <a:r>
              <a:rPr lang="en-GB"/>
              <a:t>Administration</a:t>
            </a:r>
          </a:p>
          <a:p>
            <a:r>
              <a:rPr lang="en-GB"/>
              <a:t>Student representation</a:t>
            </a:r>
          </a:p>
          <a:p>
            <a:r>
              <a:rPr lang="en-GB">
                <a:hlinkClick r:id="rId4">
                  <a:extLst>
                    <a:ext uri="{A12FA001-AC4F-418D-AE19-62706E023703}">
                      <ahyp:hlinkClr xmlns:ahyp="http://schemas.microsoft.com/office/drawing/2018/hyperlinkcolor" val="tx"/>
                    </a:ext>
                  </a:extLst>
                </a:hlinkClick>
              </a:rPr>
              <a:t>Student Charter | UWTSD</a:t>
            </a:r>
            <a:endParaRPr lang="en-GB"/>
          </a:p>
          <a:p>
            <a:endParaRPr lang="en-GB"/>
          </a:p>
        </p:txBody>
      </p:sp>
    </p:spTree>
    <p:extLst>
      <p:ext uri="{BB962C8B-B14F-4D97-AF65-F5344CB8AC3E}">
        <p14:creationId xmlns:p14="http://schemas.microsoft.com/office/powerpoint/2010/main" val="3563222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7" name="Picture 5" descr="Professional Practice, Arts and Creative Industries (specialisation) BA  Honours | Middlesex University London">
            <a:extLst>
              <a:ext uri="{FF2B5EF4-FFF2-40B4-BE49-F238E27FC236}">
                <a16:creationId xmlns:a16="http://schemas.microsoft.com/office/drawing/2014/main" id="{888F175F-8FD5-7AF7-2468-12A32FEE376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r="3"/>
          <a:stretch/>
        </p:blipFill>
        <p:spPr bwMode="auto">
          <a:xfrm>
            <a:off x="305" y="10"/>
            <a:ext cx="12191695"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a:extLst>
              <a:ext uri="{FF2B5EF4-FFF2-40B4-BE49-F238E27FC236}">
                <a16:creationId xmlns:a16="http://schemas.microsoft.com/office/drawing/2014/main" id="{B47BF2B3-F700-1C0F-D872-01ECB76F045D}"/>
              </a:ext>
            </a:extLst>
          </p:cNvPr>
          <p:cNvSpPr>
            <a:spLocks noGrp="1"/>
          </p:cNvSpPr>
          <p:nvPr>
            <p:ph type="title"/>
          </p:nvPr>
        </p:nvSpPr>
        <p:spPr>
          <a:xfrm>
            <a:off x="1130271" y="1193800"/>
            <a:ext cx="3193050" cy="4699000"/>
          </a:xfrm>
        </p:spPr>
        <p:txBody>
          <a:bodyPr anchor="ctr">
            <a:normAutofit/>
          </a:bodyPr>
          <a:lstStyle/>
          <a:p>
            <a:r>
              <a:rPr lang="en-GB"/>
              <a:t>ETIQUETTE</a:t>
            </a:r>
          </a:p>
        </p:txBody>
      </p:sp>
      <p:sp>
        <p:nvSpPr>
          <p:cNvPr id="18434" name="Content Placeholder 2">
            <a:extLst>
              <a:ext uri="{FF2B5EF4-FFF2-40B4-BE49-F238E27FC236}">
                <a16:creationId xmlns:a16="http://schemas.microsoft.com/office/drawing/2014/main" id="{938A6A2D-8F26-4426-61D2-FAD3A727F2FE}"/>
              </a:ext>
            </a:extLst>
          </p:cNvPr>
          <p:cNvSpPr>
            <a:spLocks noGrp="1"/>
          </p:cNvSpPr>
          <p:nvPr>
            <p:ph idx="1"/>
          </p:nvPr>
        </p:nvSpPr>
        <p:spPr>
          <a:xfrm>
            <a:off x="4976636" y="1193800"/>
            <a:ext cx="6085091" cy="4699000"/>
          </a:xfrm>
        </p:spPr>
        <p:txBody>
          <a:bodyPr anchor="ctr">
            <a:normAutofit/>
          </a:bodyPr>
          <a:lstStyle/>
          <a:p>
            <a:r>
              <a:rPr lang="en-GB" altLang="en-US"/>
              <a:t>Remember that you are in a professional learning environment. You should conduct yourself in a professional manner</a:t>
            </a:r>
          </a:p>
          <a:p>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6152AE4-8ED8-7F55-21E1-1EA8EBBB519F}"/>
              </a:ext>
            </a:extLst>
          </p:cNvPr>
          <p:cNvSpPr>
            <a:spLocks noGrp="1"/>
          </p:cNvSpPr>
          <p:nvPr>
            <p:ph type="title"/>
          </p:nvPr>
        </p:nvSpPr>
        <p:spPr/>
        <p:txBody>
          <a:bodyPr>
            <a:normAutofit/>
          </a:bodyPr>
          <a:lstStyle/>
          <a:p>
            <a:br>
              <a:rPr lang="en-GB" altLang="en-US"/>
            </a:br>
            <a:r>
              <a:rPr lang="en-GB" altLang="en-US"/>
              <a:t>Email dos  </a:t>
            </a:r>
          </a:p>
        </p:txBody>
      </p:sp>
      <p:sp>
        <p:nvSpPr>
          <p:cNvPr id="9219" name="Content Placeholder 2">
            <a:extLst>
              <a:ext uri="{FF2B5EF4-FFF2-40B4-BE49-F238E27FC236}">
                <a16:creationId xmlns:a16="http://schemas.microsoft.com/office/drawing/2014/main" id="{C3F1D008-8621-D3B7-D113-5300435C5706}"/>
              </a:ext>
            </a:extLst>
          </p:cNvPr>
          <p:cNvSpPr>
            <a:spLocks noGrp="1"/>
          </p:cNvSpPr>
          <p:nvPr>
            <p:ph idx="1"/>
          </p:nvPr>
        </p:nvSpPr>
        <p:spPr/>
        <p:txBody>
          <a:bodyPr rtlCol="0">
            <a:normAutofit lnSpcReduction="10000"/>
          </a:bodyPr>
          <a:lstStyle/>
          <a:p>
            <a:r>
              <a:rPr lang="en-GB" altLang="en-US"/>
              <a:t>Read it and make sure it actually makes sense!</a:t>
            </a:r>
            <a:r>
              <a:rPr lang="en-GB"/>
              <a:t> </a:t>
            </a:r>
          </a:p>
          <a:p>
            <a:r>
              <a:rPr lang="en-GB"/>
              <a:t>Put your name on the email!</a:t>
            </a:r>
          </a:p>
          <a:p>
            <a:r>
              <a:rPr lang="en-GB"/>
              <a:t>If the question is work related – email the relevant module lecturers (avoid asking the same question individually to a number of tutors)</a:t>
            </a:r>
          </a:p>
          <a:p>
            <a:pPr lvl="1"/>
            <a:r>
              <a:rPr lang="en-GB"/>
              <a:t>Module related – Module Tutor</a:t>
            </a:r>
          </a:p>
          <a:p>
            <a:pPr lvl="1"/>
            <a:r>
              <a:rPr lang="en-GB"/>
              <a:t>Pastoral – Personal Tutor</a:t>
            </a:r>
          </a:p>
          <a:p>
            <a:pPr lvl="1"/>
            <a:r>
              <a:rPr lang="en-GB"/>
              <a:t>Course – Programme Director</a:t>
            </a:r>
          </a:p>
          <a:p>
            <a:r>
              <a:rPr lang="en-GB"/>
              <a:t>Avoid Teams messages - it makes it harder to direct you to the right person or team</a:t>
            </a:r>
          </a:p>
          <a:p>
            <a:endParaRPr lang="en-GB"/>
          </a:p>
          <a:p>
            <a:endParaRPr lang="en-GB" altLang="en-US"/>
          </a:p>
          <a:p>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0942818-E9A9-FA58-0EEA-A388272D8E54}"/>
              </a:ext>
            </a:extLst>
          </p:cNvPr>
          <p:cNvSpPr>
            <a:spLocks noGrp="1"/>
          </p:cNvSpPr>
          <p:nvPr>
            <p:ph type="title"/>
          </p:nvPr>
        </p:nvSpPr>
        <p:spPr>
          <a:xfrm>
            <a:off x="1451580" y="804520"/>
            <a:ext cx="4176511" cy="1049235"/>
          </a:xfrm>
        </p:spPr>
        <p:txBody>
          <a:bodyPr>
            <a:normAutofit/>
          </a:bodyPr>
          <a:lstStyle/>
          <a:p>
            <a:r>
              <a:rPr lang="en-GB" altLang="en-US"/>
              <a:t>Responses to emails</a:t>
            </a:r>
          </a:p>
        </p:txBody>
      </p:sp>
      <p:sp>
        <p:nvSpPr>
          <p:cNvPr id="9219" name="Content Placeholder 2">
            <a:extLst>
              <a:ext uri="{FF2B5EF4-FFF2-40B4-BE49-F238E27FC236}">
                <a16:creationId xmlns:a16="http://schemas.microsoft.com/office/drawing/2014/main" id="{07B60A8E-8F8C-B8C3-8483-1202DA9A8153}"/>
              </a:ext>
            </a:extLst>
          </p:cNvPr>
          <p:cNvSpPr>
            <a:spLocks noGrp="1"/>
          </p:cNvSpPr>
          <p:nvPr>
            <p:ph idx="1"/>
          </p:nvPr>
        </p:nvSpPr>
        <p:spPr>
          <a:xfrm>
            <a:off x="1451581" y="2015732"/>
            <a:ext cx="4172212" cy="3450613"/>
          </a:xfrm>
        </p:spPr>
        <p:txBody>
          <a:bodyPr rtlCol="0">
            <a:normAutofit/>
          </a:bodyPr>
          <a:lstStyle/>
          <a:p>
            <a:r>
              <a:rPr lang="en-GB"/>
              <a:t>We aim to respond within 2 working days</a:t>
            </a:r>
          </a:p>
          <a:p>
            <a:endParaRPr lang="en-GB"/>
          </a:p>
          <a:p>
            <a:r>
              <a:rPr lang="en-GB"/>
              <a:t>Please bear in mind that some lecturers work part time. This may impact how quickly you will get an email response. </a:t>
            </a:r>
          </a:p>
          <a:p>
            <a:endParaRPr lang="en-GB"/>
          </a:p>
          <a:p>
            <a:endParaRPr lang="en-GB"/>
          </a:p>
          <a:p>
            <a:endParaRPr lang="en-GB" altLang="en-US"/>
          </a:p>
          <a:p>
            <a:endParaRPr lang="en-GB" altLang="en-US"/>
          </a:p>
        </p:txBody>
      </p:sp>
      <p:pic>
        <p:nvPicPr>
          <p:cNvPr id="22534" name="Graphic 22533" descr="Email">
            <a:extLst>
              <a:ext uri="{FF2B5EF4-FFF2-40B4-BE49-F238E27FC236}">
                <a16:creationId xmlns:a16="http://schemas.microsoft.com/office/drawing/2014/main" id="{C20B548B-9267-E27F-923F-9763FD5914F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97193C8-0D96-63F8-A869-E7E9D4ACFDEF}"/>
              </a:ext>
            </a:extLst>
          </p:cNvPr>
          <p:cNvSpPr>
            <a:spLocks noGrp="1"/>
          </p:cNvSpPr>
          <p:nvPr>
            <p:ph type="title"/>
          </p:nvPr>
        </p:nvSpPr>
        <p:spPr>
          <a:xfrm>
            <a:off x="1451580" y="804520"/>
            <a:ext cx="4176511" cy="1049235"/>
          </a:xfrm>
        </p:spPr>
        <p:txBody>
          <a:bodyPr rtlCol="0">
            <a:normAutofit/>
          </a:bodyPr>
          <a:lstStyle/>
          <a:p>
            <a:br>
              <a:rPr lang="en-GB" altLang="en-US" sz="2500"/>
            </a:br>
            <a:r>
              <a:rPr lang="en-GB" altLang="en-US" sz="2500"/>
              <a:t>Social Media</a:t>
            </a:r>
          </a:p>
        </p:txBody>
      </p:sp>
      <p:sp>
        <p:nvSpPr>
          <p:cNvPr id="24579" name="Content Placeholder 4">
            <a:extLst>
              <a:ext uri="{FF2B5EF4-FFF2-40B4-BE49-F238E27FC236}">
                <a16:creationId xmlns:a16="http://schemas.microsoft.com/office/drawing/2014/main" id="{A0AFD1DB-5F7C-C877-6051-65DC49A4D81C}"/>
              </a:ext>
            </a:extLst>
          </p:cNvPr>
          <p:cNvSpPr>
            <a:spLocks noGrp="1"/>
          </p:cNvSpPr>
          <p:nvPr>
            <p:ph idx="1"/>
          </p:nvPr>
        </p:nvSpPr>
        <p:spPr>
          <a:xfrm>
            <a:off x="1451581" y="2015732"/>
            <a:ext cx="4172212" cy="3450613"/>
          </a:xfrm>
        </p:spPr>
        <p:txBody>
          <a:bodyPr>
            <a:normAutofit/>
          </a:bodyPr>
          <a:lstStyle/>
          <a:p>
            <a:r>
              <a:rPr lang="en-GB" altLang="en-US" dirty="0"/>
              <a:t>Do not use it to derogate students or staff!</a:t>
            </a:r>
          </a:p>
          <a:p>
            <a:r>
              <a:rPr lang="en-GB" altLang="en-US" dirty="0"/>
              <a:t>There are heavy penalties for inappropriate use</a:t>
            </a:r>
          </a:p>
        </p:txBody>
      </p:sp>
      <p:pic>
        <p:nvPicPr>
          <p:cNvPr id="24581" name="Picture 3" descr="C:\Documents and Settings\edu-cp\My Documents\My Pictures\phd062307s.gif">
            <a:extLst>
              <a:ext uri="{FF2B5EF4-FFF2-40B4-BE49-F238E27FC236}">
                <a16:creationId xmlns:a16="http://schemas.microsoft.com/office/drawing/2014/main" id="{20DBDD8A-3176-6797-959C-55D5E96BA0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2061202"/>
            <a:ext cx="4960442" cy="21495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454437D-D70F-5912-DAAB-441919977728}"/>
              </a:ext>
            </a:extLst>
          </p:cNvPr>
          <p:cNvSpPr>
            <a:spLocks noGrp="1"/>
          </p:cNvSpPr>
          <p:nvPr>
            <p:ph type="title"/>
          </p:nvPr>
        </p:nvSpPr>
        <p:spPr/>
        <p:txBody>
          <a:bodyPr rtlCol="0">
            <a:normAutofit/>
          </a:bodyPr>
          <a:lstStyle/>
          <a:p>
            <a:r>
              <a:rPr lang="en-GB" altLang="en-US"/>
              <a:t>Mobile Phone’s and other devices</a:t>
            </a:r>
          </a:p>
        </p:txBody>
      </p:sp>
      <p:sp>
        <p:nvSpPr>
          <p:cNvPr id="3" name="Content Placeholder 2">
            <a:extLst>
              <a:ext uri="{FF2B5EF4-FFF2-40B4-BE49-F238E27FC236}">
                <a16:creationId xmlns:a16="http://schemas.microsoft.com/office/drawing/2014/main" id="{DA6680E2-2F07-B435-7E2F-4536ABB26240}"/>
              </a:ext>
            </a:extLst>
          </p:cNvPr>
          <p:cNvSpPr>
            <a:spLocks noGrp="1"/>
          </p:cNvSpPr>
          <p:nvPr>
            <p:ph idx="1"/>
          </p:nvPr>
        </p:nvSpPr>
        <p:spPr/>
        <p:txBody>
          <a:bodyPr rtlCol="0"/>
          <a:lstStyle/>
          <a:p>
            <a:r>
              <a:rPr lang="en-GB"/>
              <a:t>We may ask you to use your devices for research or taking part in activities.</a:t>
            </a:r>
          </a:p>
          <a:p>
            <a:r>
              <a:rPr lang="en-GB"/>
              <a:t>A laptop is preferable for the online sessions</a:t>
            </a:r>
          </a:p>
          <a:p>
            <a:r>
              <a:rPr lang="en-GB"/>
              <a:t>What to do if you need to take a call or respond to a message</a:t>
            </a:r>
          </a:p>
          <a:p>
            <a:endParaRPr lang="en-GB"/>
          </a:p>
          <a:p>
            <a:endParaRPr lang="en-GB"/>
          </a:p>
          <a:p>
            <a:endParaRPr lang="en-GB"/>
          </a:p>
          <a:p>
            <a:endParaRPr lang="en-GB"/>
          </a:p>
          <a:p>
            <a:endParaRPr lang="en-GB"/>
          </a:p>
          <a:p>
            <a:endParaRPr lang="en-GB"/>
          </a:p>
          <a:p>
            <a:endParaRPr lang="en-GB"/>
          </a:p>
        </p:txBody>
      </p:sp>
      <p:pic>
        <p:nvPicPr>
          <p:cNvPr id="25605" name="Picture 4" descr="MC900434383[1]">
            <a:extLst>
              <a:ext uri="{FF2B5EF4-FFF2-40B4-BE49-F238E27FC236}">
                <a16:creationId xmlns:a16="http://schemas.microsoft.com/office/drawing/2014/main" id="{FEA35B71-E19F-D86D-D948-D35C536E2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4137" y="4659313"/>
            <a:ext cx="1857375"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C307739-7369-2498-C1DA-FDBB9F199D97}"/>
              </a:ext>
            </a:extLst>
          </p:cNvPr>
          <p:cNvSpPr>
            <a:spLocks noGrp="1"/>
          </p:cNvSpPr>
          <p:nvPr>
            <p:ph type="title"/>
          </p:nvPr>
        </p:nvSpPr>
        <p:spPr>
          <a:xfrm>
            <a:off x="1451580" y="804520"/>
            <a:ext cx="4176511" cy="1049235"/>
          </a:xfrm>
        </p:spPr>
        <p:txBody>
          <a:bodyPr>
            <a:normAutofit/>
          </a:bodyPr>
          <a:lstStyle/>
          <a:p>
            <a:r>
              <a:rPr lang="en-GB" altLang="en-US"/>
              <a:t>Engagement Policy</a:t>
            </a:r>
          </a:p>
        </p:txBody>
      </p:sp>
      <p:sp>
        <p:nvSpPr>
          <p:cNvPr id="13315" name="Content Placeholder 2">
            <a:extLst>
              <a:ext uri="{FF2B5EF4-FFF2-40B4-BE49-F238E27FC236}">
                <a16:creationId xmlns:a16="http://schemas.microsoft.com/office/drawing/2014/main" id="{4786CBB3-E134-B735-76C8-76D2FACA0655}"/>
              </a:ext>
            </a:extLst>
          </p:cNvPr>
          <p:cNvSpPr>
            <a:spLocks noGrp="1"/>
          </p:cNvSpPr>
          <p:nvPr>
            <p:ph idx="1"/>
          </p:nvPr>
        </p:nvSpPr>
        <p:spPr>
          <a:xfrm>
            <a:off x="1451581" y="2015732"/>
            <a:ext cx="4172212" cy="3450613"/>
          </a:xfrm>
        </p:spPr>
        <p:txBody>
          <a:bodyPr rtlCol="0">
            <a:normAutofit/>
          </a:bodyPr>
          <a:lstStyle/>
          <a:p>
            <a:r>
              <a:rPr lang="en-GB" altLang="en-US"/>
              <a:t>UWTSD engagement policy.</a:t>
            </a:r>
          </a:p>
          <a:p>
            <a:r>
              <a:rPr lang="en-GB" altLang="en-US"/>
              <a:t> The primary aim of the policy is to support students to be engaged independent self-motivated learners</a:t>
            </a:r>
          </a:p>
          <a:p>
            <a:r>
              <a:rPr lang="en-GB" altLang="en-US"/>
              <a:t>If you are unable to attend it is important that you email your lecturer.</a:t>
            </a:r>
          </a:p>
          <a:p>
            <a:endParaRPr lang="en-GB" altLang="en-US"/>
          </a:p>
          <a:p>
            <a:endParaRPr lang="en-GB" altLang="en-US"/>
          </a:p>
        </p:txBody>
      </p:sp>
      <p:pic>
        <p:nvPicPr>
          <p:cNvPr id="6" name="Picture 5" descr="A qr code on a white background&#10;&#10;Description automatically generated">
            <a:extLst>
              <a:ext uri="{FF2B5EF4-FFF2-40B4-BE49-F238E27FC236}">
                <a16:creationId xmlns:a16="http://schemas.microsoft.com/office/drawing/2014/main" id="{C1D31412-3E95-588E-A3C5-5623B9D43532}"/>
              </a:ext>
            </a:extLst>
          </p:cNvPr>
          <p:cNvPicPr>
            <a:picLocks noChangeAspect="1"/>
          </p:cNvPicPr>
          <p:nvPr/>
        </p:nvPicPr>
        <p:blipFill>
          <a:blip r:embed="rId2"/>
          <a:stretch>
            <a:fillRect/>
          </a:stretch>
        </p:blipFill>
        <p:spPr>
          <a:xfrm>
            <a:off x="6244251" y="805583"/>
            <a:ext cx="4660762" cy="466076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098A334-8CC2-DACA-5675-0F534FB2D33C}"/>
              </a:ext>
            </a:extLst>
          </p:cNvPr>
          <p:cNvSpPr>
            <a:spLocks noGrp="1"/>
          </p:cNvSpPr>
          <p:nvPr>
            <p:ph type="title"/>
          </p:nvPr>
        </p:nvSpPr>
        <p:spPr/>
        <p:txBody>
          <a:bodyPr>
            <a:normAutofit/>
          </a:bodyPr>
          <a:lstStyle/>
          <a:p>
            <a:r>
              <a:rPr lang="en-GB" altLang="en-US"/>
              <a:t>Lectures</a:t>
            </a:r>
          </a:p>
        </p:txBody>
      </p:sp>
      <p:sp>
        <p:nvSpPr>
          <p:cNvPr id="31747" name="Content Placeholder 2">
            <a:extLst>
              <a:ext uri="{FF2B5EF4-FFF2-40B4-BE49-F238E27FC236}">
                <a16:creationId xmlns:a16="http://schemas.microsoft.com/office/drawing/2014/main" id="{62E7AB10-F8D6-0885-951E-5021DDC7B341}"/>
              </a:ext>
            </a:extLst>
          </p:cNvPr>
          <p:cNvSpPr>
            <a:spLocks noGrp="1"/>
          </p:cNvSpPr>
          <p:nvPr>
            <p:ph idx="1"/>
          </p:nvPr>
        </p:nvSpPr>
        <p:spPr/>
        <p:txBody>
          <a:bodyPr>
            <a:normAutofit/>
          </a:bodyPr>
          <a:lstStyle/>
          <a:p>
            <a:r>
              <a:rPr lang="en-GB" altLang="en-US"/>
              <a:t>Respect the opinions and questions of others, one day it might be you with the question!</a:t>
            </a:r>
          </a:p>
          <a:p>
            <a:r>
              <a:rPr lang="en-GB" altLang="en-US"/>
              <a:t>If there is preparatory work set please ensure that you do it</a:t>
            </a:r>
          </a:p>
          <a:p>
            <a:r>
              <a:rPr lang="en-GB" altLang="en-US"/>
              <a:t>Please ensure that you make a contribution – the more you are involved the more you will get out of the session.</a:t>
            </a:r>
          </a:p>
          <a:p>
            <a:endParaRPr lang="en-GB" altLang="en-US"/>
          </a:p>
          <a:p>
            <a:endParaRPr lang="en-GB" altLang="en-US"/>
          </a:p>
          <a:p>
            <a:endParaRPr lang="en-GB" altLang="en-US"/>
          </a:p>
          <a:p>
            <a:endParaRPr lang="en-GB" altLang="en-US"/>
          </a:p>
          <a:p>
            <a:endParaRPr lang="en-GB" altLang="en-US"/>
          </a:p>
          <a:p>
            <a:endParaRPr lang="en-GB" altLang="en-US"/>
          </a:p>
        </p:txBody>
      </p:sp>
      <p:pic>
        <p:nvPicPr>
          <p:cNvPr id="31749" name="Picture 2" descr="C:\Documents and Settings\edu-cp\Local Settings\Temporary Internet Files\Content.IE5\Q68DKLEB\MC900434403[1].wmf">
            <a:extLst>
              <a:ext uri="{FF2B5EF4-FFF2-40B4-BE49-F238E27FC236}">
                <a16:creationId xmlns:a16="http://schemas.microsoft.com/office/drawing/2014/main" id="{0BEE4410-AA3C-5452-D291-57DFC55A40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1216" y="5254426"/>
            <a:ext cx="1343218" cy="157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73AFD49-52E4-05D7-EA59-FF30BC60AA38}"/>
              </a:ext>
            </a:extLst>
          </p:cNvPr>
          <p:cNvSpPr>
            <a:spLocks noGrp="1"/>
          </p:cNvSpPr>
          <p:nvPr>
            <p:ph type="title"/>
          </p:nvPr>
        </p:nvSpPr>
        <p:spPr/>
        <p:txBody>
          <a:bodyPr>
            <a:normAutofit/>
          </a:bodyPr>
          <a:lstStyle/>
          <a:p>
            <a:r>
              <a:rPr lang="en-GB" altLang="en-US"/>
              <a:t>Contacting lecturers</a:t>
            </a:r>
          </a:p>
        </p:txBody>
      </p:sp>
      <p:sp>
        <p:nvSpPr>
          <p:cNvPr id="20483" name="Content Placeholder 2">
            <a:extLst>
              <a:ext uri="{FF2B5EF4-FFF2-40B4-BE49-F238E27FC236}">
                <a16:creationId xmlns:a16="http://schemas.microsoft.com/office/drawing/2014/main" id="{BFD2C8BB-C139-48C5-AD1E-44FE64121456}"/>
              </a:ext>
            </a:extLst>
          </p:cNvPr>
          <p:cNvSpPr>
            <a:spLocks noGrp="1"/>
          </p:cNvSpPr>
          <p:nvPr>
            <p:ph idx="1"/>
          </p:nvPr>
        </p:nvSpPr>
        <p:spPr/>
        <p:txBody>
          <a:bodyPr>
            <a:normAutofit/>
          </a:bodyPr>
          <a:lstStyle/>
          <a:p>
            <a:r>
              <a:rPr lang="en-GB" altLang="en-US"/>
              <a:t>Lecturers may be available at different times and not necessarily when you would prefer to see them</a:t>
            </a:r>
          </a:p>
          <a:p>
            <a:r>
              <a:rPr lang="en-GB" altLang="en-US"/>
              <a:t>Don’t assume we are always immediately able to see you....  </a:t>
            </a:r>
          </a:p>
          <a:p>
            <a:r>
              <a:rPr lang="en-GB" altLang="en-US"/>
              <a:t>Respect the fact that lecturers have other responsibilities... </a:t>
            </a:r>
          </a:p>
          <a:p>
            <a:r>
              <a:rPr lang="en-GB" altLang="en-US"/>
              <a:t>If it is not urgent please email us to arrange a convenient time to meet....</a:t>
            </a:r>
          </a:p>
          <a:p>
            <a:endParaRPr lang="en-GB" altLang="en-US"/>
          </a:p>
        </p:txBody>
      </p:sp>
      <p:pic>
        <p:nvPicPr>
          <p:cNvPr id="35845" name="Picture 2" descr="C:\Documents and Settings\edu-cp\Local Settings\Temporary Internet Files\Content.IE5\A2XJIR2R\MC900332546[1].wmf">
            <a:extLst>
              <a:ext uri="{FF2B5EF4-FFF2-40B4-BE49-F238E27FC236}">
                <a16:creationId xmlns:a16="http://schemas.microsoft.com/office/drawing/2014/main" id="{B66F1C71-1406-63F6-A919-FC1261F430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7251" y="359087"/>
            <a:ext cx="191135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6" name="Rectangle 6">
            <a:extLst>
              <a:ext uri="{FF2B5EF4-FFF2-40B4-BE49-F238E27FC236}">
                <a16:creationId xmlns:a16="http://schemas.microsoft.com/office/drawing/2014/main" id="{BD438A85-ED57-2AF7-7CB9-E35B21910516}"/>
              </a:ext>
            </a:extLst>
          </p:cNvPr>
          <p:cNvSpPr>
            <a:spLocks noChangeArrowheads="1"/>
          </p:cNvSpPr>
          <p:nvPr/>
        </p:nvSpPr>
        <p:spPr bwMode="auto">
          <a:xfrm>
            <a:off x="1992314"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7935" rIns="0" bIns="-7935" anchor="ct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defTabSz="914400">
              <a:spcBef>
                <a:spcPct val="0"/>
              </a:spcBef>
              <a:buClrTx/>
              <a:buSzTx/>
              <a:buNone/>
            </a:pPr>
            <a:endParaRPr lang="en-US" altLang="en-US">
              <a:solidFill>
                <a:schemeClr val="tx1"/>
              </a:solidFill>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E0D5921A-6CCF-2B99-B5AF-4080694C2D67}"/>
              </a:ext>
            </a:extLst>
          </p:cNvPr>
          <p:cNvSpPr>
            <a:spLocks noGrp="1"/>
          </p:cNvSpPr>
          <p:nvPr>
            <p:ph type="title"/>
          </p:nvPr>
        </p:nvSpPr>
        <p:spPr>
          <a:xfrm>
            <a:off x="1451580" y="804520"/>
            <a:ext cx="4176511" cy="1049235"/>
          </a:xfrm>
        </p:spPr>
        <p:txBody>
          <a:bodyPr>
            <a:normAutofit/>
          </a:bodyPr>
          <a:lstStyle/>
          <a:p>
            <a:r>
              <a:rPr lang="en-GB" altLang="en-US"/>
              <a:t>Tutorials</a:t>
            </a:r>
          </a:p>
        </p:txBody>
      </p:sp>
      <p:sp>
        <p:nvSpPr>
          <p:cNvPr id="3" name="Content Placeholder 2">
            <a:extLst>
              <a:ext uri="{FF2B5EF4-FFF2-40B4-BE49-F238E27FC236}">
                <a16:creationId xmlns:a16="http://schemas.microsoft.com/office/drawing/2014/main" id="{D1F180B8-AC00-DD44-A024-36AE4EF2AB22}"/>
              </a:ext>
            </a:extLst>
          </p:cNvPr>
          <p:cNvSpPr>
            <a:spLocks noGrp="1"/>
          </p:cNvSpPr>
          <p:nvPr>
            <p:ph idx="1"/>
          </p:nvPr>
        </p:nvSpPr>
        <p:spPr>
          <a:xfrm>
            <a:off x="1451581" y="2015732"/>
            <a:ext cx="4172212" cy="3450613"/>
          </a:xfrm>
        </p:spPr>
        <p:txBody>
          <a:bodyPr rtlCol="0">
            <a:normAutofit/>
          </a:bodyPr>
          <a:lstStyle/>
          <a:p>
            <a:r>
              <a:rPr lang="en-GB"/>
              <a:t>Designed to support you</a:t>
            </a:r>
          </a:p>
          <a:p>
            <a:r>
              <a:rPr lang="en-GB"/>
              <a:t>To get the most benefit from a tutorial ensure you are prepared.</a:t>
            </a:r>
          </a:p>
          <a:p>
            <a:endParaRPr lang="en-GB"/>
          </a:p>
          <a:p>
            <a:endParaRPr lang="en-GB"/>
          </a:p>
          <a:p>
            <a:endParaRPr lang="en-GB"/>
          </a:p>
          <a:p>
            <a:endParaRPr lang="en-GB"/>
          </a:p>
          <a:p>
            <a:endParaRPr lang="en-GB"/>
          </a:p>
          <a:p>
            <a:endParaRPr lang="en-GB"/>
          </a:p>
        </p:txBody>
      </p:sp>
      <p:pic>
        <p:nvPicPr>
          <p:cNvPr id="37893" name="Picture 2" descr="C:\Documents and Settings\edu-cp\Local Settings\Temporary Internet Files\Content.IE5\A2XJIR2R\MC900332546[1].wmf">
            <a:extLst>
              <a:ext uri="{FF2B5EF4-FFF2-40B4-BE49-F238E27FC236}">
                <a16:creationId xmlns:a16="http://schemas.microsoft.com/office/drawing/2014/main" id="{16ABAE3F-3738-AD34-BC24-008D0E768C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1642896"/>
            <a:ext cx="4960442" cy="29861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E673ED5F-F9EC-7C0E-5A0C-9636D6F551B2}"/>
              </a:ext>
            </a:extLst>
          </p:cNvPr>
          <p:cNvSpPr>
            <a:spLocks noGrp="1"/>
          </p:cNvSpPr>
          <p:nvPr>
            <p:ph type="title"/>
          </p:nvPr>
        </p:nvSpPr>
        <p:spPr>
          <a:xfrm>
            <a:off x="1451579" y="2303047"/>
            <a:ext cx="3272093" cy="2674198"/>
          </a:xfrm>
        </p:spPr>
        <p:txBody>
          <a:bodyPr anchor="t">
            <a:normAutofit/>
          </a:bodyPr>
          <a:lstStyle/>
          <a:p>
            <a:r>
              <a:rPr lang="en-GB" altLang="en-US"/>
              <a:t>Remember</a:t>
            </a:r>
          </a:p>
        </p:txBody>
      </p:sp>
      <p:graphicFrame>
        <p:nvGraphicFramePr>
          <p:cNvPr id="38916" name="Content Placeholder 2">
            <a:extLst>
              <a:ext uri="{FF2B5EF4-FFF2-40B4-BE49-F238E27FC236}">
                <a16:creationId xmlns:a16="http://schemas.microsoft.com/office/drawing/2014/main" id="{9EF53F6D-8204-EF5B-78BC-487EF38B702C}"/>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9E31C-F255-F926-417F-4F1CEBC01C29}"/>
              </a:ext>
            </a:extLst>
          </p:cNvPr>
          <p:cNvSpPr>
            <a:spLocks noGrp="1"/>
          </p:cNvSpPr>
          <p:nvPr>
            <p:ph type="title"/>
          </p:nvPr>
        </p:nvSpPr>
        <p:spPr/>
        <p:txBody>
          <a:bodyPr/>
          <a:lstStyle/>
          <a:p>
            <a:r>
              <a:rPr lang="en-GB"/>
              <a:t>How to develop in level 5</a:t>
            </a:r>
          </a:p>
        </p:txBody>
      </p:sp>
      <p:sp>
        <p:nvSpPr>
          <p:cNvPr id="3" name="Text Placeholder 2">
            <a:extLst>
              <a:ext uri="{FF2B5EF4-FFF2-40B4-BE49-F238E27FC236}">
                <a16:creationId xmlns:a16="http://schemas.microsoft.com/office/drawing/2014/main" id="{F35B1117-7F34-665E-B66C-8400D974036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1366183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359628B-4440-CC96-302B-8F3C2B1F7B76}"/>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300"/>
              <a:t>Beth sy'n wahanol am lefel 5?</a:t>
            </a:r>
            <a:br>
              <a:rPr lang="en-US" sz="2300"/>
            </a:br>
            <a:r>
              <a:rPr lang="en-US" sz="2300"/>
              <a:t>What’s different about level 5?</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tomatoes&#10;&#10;Description automatically generated with low confidence">
            <a:extLst>
              <a:ext uri="{FF2B5EF4-FFF2-40B4-BE49-F238E27FC236}">
                <a16:creationId xmlns:a16="http://schemas.microsoft.com/office/drawing/2014/main" id="{CDFA152E-08CE-6048-CE47-F45E7BCB6A9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4618374" y="1784994"/>
            <a:ext cx="6282919" cy="2528874"/>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77539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23DB-5DDB-46AE-B8A5-711486346725}"/>
              </a:ext>
            </a:extLst>
          </p:cNvPr>
          <p:cNvSpPr>
            <a:spLocks noGrp="1"/>
          </p:cNvSpPr>
          <p:nvPr>
            <p:ph type="title"/>
          </p:nvPr>
        </p:nvSpPr>
        <p:spPr>
          <a:xfrm>
            <a:off x="1449217" y="804889"/>
            <a:ext cx="9605635" cy="1059305"/>
          </a:xfrm>
        </p:spPr>
        <p:txBody>
          <a:bodyPr/>
          <a:lstStyle/>
          <a:p>
            <a:r>
              <a:rPr lang="en-GB" err="1"/>
              <a:t>Arddull</a:t>
            </a:r>
            <a:r>
              <a:rPr lang="en-GB"/>
              <a:t> </a:t>
            </a:r>
            <a:r>
              <a:rPr lang="en-GB" err="1"/>
              <a:t>ysgrifennu</a:t>
            </a:r>
            <a:r>
              <a:rPr lang="en-GB"/>
              <a:t> </a:t>
            </a:r>
            <a:r>
              <a:rPr lang="en-GB" err="1"/>
              <a:t>academaidd</a:t>
            </a:r>
            <a:br>
              <a:rPr lang="en-GB"/>
            </a:br>
            <a:r>
              <a:rPr lang="en-GB"/>
              <a:t>Academic writing style</a:t>
            </a:r>
          </a:p>
        </p:txBody>
      </p:sp>
      <p:sp>
        <p:nvSpPr>
          <p:cNvPr id="3" name="Content Placeholder 2">
            <a:extLst>
              <a:ext uri="{FF2B5EF4-FFF2-40B4-BE49-F238E27FC236}">
                <a16:creationId xmlns:a16="http://schemas.microsoft.com/office/drawing/2014/main" id="{A847B9F2-8149-4D9C-BAA1-680B1286A6E7}"/>
              </a:ext>
            </a:extLst>
          </p:cNvPr>
          <p:cNvSpPr>
            <a:spLocks noGrp="1"/>
          </p:cNvSpPr>
          <p:nvPr>
            <p:ph sz="half" idx="1"/>
          </p:nvPr>
        </p:nvSpPr>
        <p:spPr>
          <a:xfrm>
            <a:off x="1447331" y="2010878"/>
            <a:ext cx="4645152" cy="3448595"/>
          </a:xfrm>
        </p:spPr>
        <p:txBody>
          <a:bodyPr vert="horz" lIns="91440" tIns="45720" rIns="91440" bIns="45720" rtlCol="0" anchor="t">
            <a:noAutofit/>
          </a:bodyPr>
          <a:lstStyle/>
          <a:p>
            <a:pPr>
              <a:lnSpc>
                <a:spcPct val="100000"/>
              </a:lnSpc>
            </a:pPr>
            <a:r>
              <a:rPr lang="en-US" err="1"/>
              <a:t>Osgowch</a:t>
            </a:r>
            <a:r>
              <a:rPr lang="en-US"/>
              <a:t>: </a:t>
            </a:r>
          </a:p>
          <a:p>
            <a:pPr lvl="1">
              <a:lnSpc>
                <a:spcPct val="100000"/>
              </a:lnSpc>
            </a:pPr>
            <a:r>
              <a:rPr lang="en-US"/>
              <a:t>clichés ("</a:t>
            </a:r>
            <a:r>
              <a:rPr lang="en-US" err="1"/>
              <a:t>mae'r</a:t>
            </a:r>
            <a:r>
              <a:rPr lang="en-US"/>
              <a:t> </a:t>
            </a:r>
            <a:r>
              <a:rPr lang="en-US" err="1"/>
              <a:t>diffygion</a:t>
            </a:r>
            <a:r>
              <a:rPr lang="en-US"/>
              <a:t> </a:t>
            </a:r>
            <a:r>
              <a:rPr lang="en-US" err="1"/>
              <a:t>yn</a:t>
            </a:r>
            <a:r>
              <a:rPr lang="en-US"/>
              <a:t> y </a:t>
            </a:r>
            <a:r>
              <a:rPr lang="en-US" err="1"/>
              <a:t>ddadl</a:t>
            </a:r>
            <a:r>
              <a:rPr lang="en-US"/>
              <a:t> hon </a:t>
            </a:r>
            <a:r>
              <a:rPr lang="en-US" err="1"/>
              <a:t>yn</a:t>
            </a:r>
            <a:r>
              <a:rPr lang="en-US"/>
              <a:t> </a:t>
            </a:r>
            <a:r>
              <a:rPr lang="en-US" err="1"/>
              <a:t>sefyll</a:t>
            </a:r>
            <a:r>
              <a:rPr lang="en-US"/>
              <a:t> </a:t>
            </a:r>
            <a:r>
              <a:rPr lang="en-US" err="1"/>
              <a:t>allan</a:t>
            </a:r>
            <a:r>
              <a:rPr lang="en-US"/>
              <a:t> </a:t>
            </a:r>
            <a:r>
              <a:rPr lang="en-US" err="1"/>
              <a:t>fel</a:t>
            </a:r>
            <a:r>
              <a:rPr lang="en-US"/>
              <a:t> bawd </a:t>
            </a:r>
            <a:r>
              <a:rPr lang="en-US" err="1"/>
              <a:t>tost</a:t>
            </a:r>
            <a:r>
              <a:rPr lang="en-US"/>
              <a:t>") </a:t>
            </a:r>
          </a:p>
          <a:p>
            <a:pPr lvl="1">
              <a:lnSpc>
                <a:spcPct val="100000"/>
              </a:lnSpc>
            </a:pPr>
            <a:r>
              <a:rPr lang="en-US" err="1"/>
              <a:t>ymadroddion</a:t>
            </a:r>
            <a:r>
              <a:rPr lang="en-US"/>
              <a:t> </a:t>
            </a:r>
            <a:r>
              <a:rPr lang="en-US" err="1"/>
              <a:t>sy'n</a:t>
            </a:r>
            <a:r>
              <a:rPr lang="en-US"/>
              <a:t> </a:t>
            </a:r>
            <a:r>
              <a:rPr lang="en-US" err="1"/>
              <a:t>swnio</a:t>
            </a:r>
            <a:r>
              <a:rPr lang="en-US"/>
              <a:t> </a:t>
            </a:r>
            <a:r>
              <a:rPr lang="en-US" err="1"/>
              <a:t>fel</a:t>
            </a:r>
            <a:r>
              <a:rPr lang="en-US"/>
              <a:t> </a:t>
            </a:r>
            <a:r>
              <a:rPr lang="en-US" err="1"/>
              <a:t>lleferydd</a:t>
            </a:r>
            <a:r>
              <a:rPr lang="en-US"/>
              <a:t> ("</a:t>
            </a:r>
            <a:r>
              <a:rPr lang="en-US" err="1"/>
              <a:t>wel</a:t>
            </a:r>
            <a:r>
              <a:rPr lang="en-US"/>
              <a:t>, </a:t>
            </a:r>
            <a:r>
              <a:rPr lang="en-US" err="1"/>
              <a:t>mae'r</a:t>
            </a:r>
            <a:r>
              <a:rPr lang="en-US"/>
              <a:t> darn </a:t>
            </a:r>
            <a:r>
              <a:rPr lang="en-US" err="1"/>
              <a:t>hwn</a:t>
            </a:r>
            <a:r>
              <a:rPr lang="en-US"/>
              <a:t> </a:t>
            </a:r>
            <a:r>
              <a:rPr lang="en-US" err="1"/>
              <a:t>yn</a:t>
            </a:r>
            <a:r>
              <a:rPr lang="en-US"/>
              <a:t> </a:t>
            </a:r>
            <a:r>
              <a:rPr lang="en-US" err="1"/>
              <a:t>hynod</a:t>
            </a:r>
            <a:r>
              <a:rPr lang="en-US"/>
              <a:t> </a:t>
            </a:r>
            <a:r>
              <a:rPr lang="en-US" err="1"/>
              <a:t>ddiddorol</a:t>
            </a:r>
            <a:r>
              <a:rPr lang="en-US"/>
              <a:t>") </a:t>
            </a:r>
          </a:p>
          <a:p>
            <a:pPr lvl="1">
              <a:lnSpc>
                <a:spcPct val="100000"/>
              </a:lnSpc>
            </a:pPr>
            <a:r>
              <a:rPr lang="en-US" err="1"/>
              <a:t>disgrifiadau</a:t>
            </a:r>
            <a:r>
              <a:rPr lang="en-US"/>
              <a:t> </a:t>
            </a:r>
            <a:r>
              <a:rPr lang="en-US" err="1"/>
              <a:t>goddrychol</a:t>
            </a:r>
            <a:r>
              <a:rPr lang="en-US"/>
              <a:t> ("y </a:t>
            </a:r>
            <a:r>
              <a:rPr lang="en-US" err="1"/>
              <a:t>cerflun</a:t>
            </a:r>
            <a:r>
              <a:rPr lang="en-US"/>
              <a:t> </a:t>
            </a:r>
            <a:r>
              <a:rPr lang="en-US" err="1"/>
              <a:t>hardd</a:t>
            </a:r>
            <a:r>
              <a:rPr lang="en-US"/>
              <a:t> </a:t>
            </a:r>
            <a:r>
              <a:rPr lang="en-US" err="1"/>
              <a:t>hwn</a:t>
            </a:r>
            <a:r>
              <a:rPr lang="en-US"/>
              <a:t>")</a:t>
            </a:r>
          </a:p>
          <a:p>
            <a:pPr>
              <a:lnSpc>
                <a:spcPct val="100000"/>
              </a:lnSpc>
            </a:pPr>
            <a:r>
              <a:rPr lang="en-GB" err="1"/>
              <a:t>Defnyddiwch</a:t>
            </a:r>
            <a:r>
              <a:rPr lang="en-GB"/>
              <a:t> y person </a:t>
            </a:r>
            <a:r>
              <a:rPr lang="en-GB" err="1"/>
              <a:t>cyntaf</a:t>
            </a:r>
            <a:r>
              <a:rPr lang="en-GB"/>
              <a:t> "</a:t>
            </a:r>
            <a:r>
              <a:rPr lang="en-GB" err="1"/>
              <a:t>i</a:t>
            </a:r>
            <a:r>
              <a:rPr lang="en-GB"/>
              <a:t>" dim </a:t>
            </a:r>
            <a:r>
              <a:rPr lang="en-GB" err="1"/>
              <a:t>ond</a:t>
            </a:r>
            <a:r>
              <a:rPr lang="en-GB"/>
              <a:t> pan </a:t>
            </a:r>
            <a:r>
              <a:rPr lang="en-GB" err="1"/>
              <a:t>fo</a:t>
            </a:r>
            <a:r>
              <a:rPr lang="en-GB"/>
              <a:t> </a:t>
            </a:r>
            <a:r>
              <a:rPr lang="en-GB" err="1"/>
              <a:t>hynny'n</a:t>
            </a:r>
            <a:r>
              <a:rPr lang="en-GB"/>
              <a:t> </a:t>
            </a:r>
            <a:r>
              <a:rPr lang="en-GB" err="1"/>
              <a:t>briodol</a:t>
            </a:r>
            <a:r>
              <a:rPr lang="en-GB"/>
              <a:t> </a:t>
            </a:r>
            <a:r>
              <a:rPr lang="en-US"/>
              <a:t> </a:t>
            </a:r>
          </a:p>
          <a:p>
            <a:pPr>
              <a:lnSpc>
                <a:spcPct val="100000"/>
              </a:lnSpc>
            </a:pPr>
            <a:r>
              <a:rPr lang="en-GB" err="1"/>
              <a:t>Defnyddiwch</a:t>
            </a:r>
            <a:r>
              <a:rPr lang="en-GB"/>
              <a:t> </a:t>
            </a:r>
            <a:r>
              <a:rPr lang="en-GB" err="1"/>
              <a:t>iaith</a:t>
            </a:r>
            <a:r>
              <a:rPr lang="en-GB"/>
              <a:t> </a:t>
            </a:r>
            <a:r>
              <a:rPr lang="en-GB" err="1"/>
              <a:t>plaen</a:t>
            </a:r>
            <a:endParaRPr lang="en-US"/>
          </a:p>
          <a:p>
            <a:endParaRPr lang="en-US"/>
          </a:p>
          <a:p>
            <a:endParaRPr lang="en-US"/>
          </a:p>
          <a:p>
            <a:endParaRPr lang="en-GB"/>
          </a:p>
        </p:txBody>
      </p:sp>
      <p:sp>
        <p:nvSpPr>
          <p:cNvPr id="4" name="Content Placeholder 3">
            <a:extLst>
              <a:ext uri="{FF2B5EF4-FFF2-40B4-BE49-F238E27FC236}">
                <a16:creationId xmlns:a16="http://schemas.microsoft.com/office/drawing/2014/main" id="{56E7A397-BF53-5C74-64DD-958757F27B7C}"/>
              </a:ext>
            </a:extLst>
          </p:cNvPr>
          <p:cNvSpPr>
            <a:spLocks noGrp="1"/>
          </p:cNvSpPr>
          <p:nvPr>
            <p:ph sz="half" idx="2"/>
          </p:nvPr>
        </p:nvSpPr>
        <p:spPr>
          <a:xfrm>
            <a:off x="6413771" y="2017342"/>
            <a:ext cx="4645152" cy="4314877"/>
          </a:xfrm>
        </p:spPr>
        <p:txBody>
          <a:bodyPr vert="horz" lIns="91440" tIns="45720" rIns="91440" bIns="45720" rtlCol="0" anchor="t">
            <a:noAutofit/>
          </a:bodyPr>
          <a:lstStyle/>
          <a:p>
            <a:pPr>
              <a:lnSpc>
                <a:spcPct val="100000"/>
              </a:lnSpc>
            </a:pPr>
            <a:r>
              <a:rPr lang="en-US"/>
              <a:t>Avoid: </a:t>
            </a:r>
          </a:p>
          <a:p>
            <a:pPr lvl="1">
              <a:lnSpc>
                <a:spcPct val="100000"/>
              </a:lnSpc>
            </a:pPr>
            <a:r>
              <a:rPr lang="en-US"/>
              <a:t>clichés ("the flaws in this argument stand out like a sore thumb") </a:t>
            </a:r>
          </a:p>
          <a:p>
            <a:pPr lvl="1">
              <a:lnSpc>
                <a:spcPct val="100000"/>
              </a:lnSpc>
            </a:pPr>
            <a:r>
              <a:rPr lang="en-US"/>
              <a:t>contractions ("don't", "aren't", "it's") </a:t>
            </a:r>
          </a:p>
          <a:p>
            <a:pPr lvl="1">
              <a:lnSpc>
                <a:spcPct val="100000"/>
              </a:lnSpc>
            </a:pPr>
            <a:r>
              <a:rPr lang="en-US"/>
              <a:t>phrases that sound like speech ("well, this bit is really fascinating") </a:t>
            </a:r>
          </a:p>
          <a:p>
            <a:pPr lvl="1">
              <a:lnSpc>
                <a:spcPct val="100000"/>
              </a:lnSpc>
            </a:pPr>
            <a:r>
              <a:rPr lang="en-US"/>
              <a:t>subjective descriptions ("this beautiful sculpture") </a:t>
            </a:r>
          </a:p>
          <a:p>
            <a:pPr>
              <a:lnSpc>
                <a:spcPct val="100000"/>
              </a:lnSpc>
            </a:pPr>
            <a:r>
              <a:rPr lang="en-GB"/>
              <a:t>Use the first person "I" only where appropriate </a:t>
            </a:r>
          </a:p>
          <a:p>
            <a:pPr>
              <a:lnSpc>
                <a:spcPct val="100000"/>
              </a:lnSpc>
            </a:pPr>
            <a:r>
              <a:rPr lang="en-US"/>
              <a:t>Use plain language </a:t>
            </a:r>
          </a:p>
          <a:p>
            <a:endParaRPr lang="en-GB"/>
          </a:p>
        </p:txBody>
      </p:sp>
      <p:pic>
        <p:nvPicPr>
          <p:cNvPr id="5" name="Picture 5" descr="How this Pastor wrote a Leadership Book in 4 Months, 10 Writing Tips ...">
            <a:extLst>
              <a:ext uri="{FF2B5EF4-FFF2-40B4-BE49-F238E27FC236}">
                <a16:creationId xmlns:a16="http://schemas.microsoft.com/office/drawing/2014/main" id="{C2B31220-0B72-EF83-EA74-DCDABAB80FCC}"/>
              </a:ext>
            </a:extLst>
          </p:cNvPr>
          <p:cNvPicPr>
            <a:picLocks noChangeAspect="1"/>
          </p:cNvPicPr>
          <p:nvPr/>
        </p:nvPicPr>
        <p:blipFill>
          <a:blip r:embed="rId3"/>
          <a:stretch>
            <a:fillRect/>
          </a:stretch>
        </p:blipFill>
        <p:spPr>
          <a:xfrm>
            <a:off x="10147788" y="116987"/>
            <a:ext cx="1815123" cy="1746738"/>
          </a:xfrm>
          <a:prstGeom prst="rect">
            <a:avLst/>
          </a:prstGeom>
        </p:spPr>
      </p:pic>
    </p:spTree>
    <p:extLst>
      <p:ext uri="{BB962C8B-B14F-4D97-AF65-F5344CB8AC3E}">
        <p14:creationId xmlns:p14="http://schemas.microsoft.com/office/powerpoint/2010/main" val="705376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0268-CBC4-40FB-99E0-83D3E372DB27}"/>
              </a:ext>
            </a:extLst>
          </p:cNvPr>
          <p:cNvSpPr>
            <a:spLocks noGrp="1"/>
          </p:cNvSpPr>
          <p:nvPr>
            <p:ph type="title"/>
          </p:nvPr>
        </p:nvSpPr>
        <p:spPr>
          <a:xfrm>
            <a:off x="1451579" y="804519"/>
            <a:ext cx="9603275" cy="1049235"/>
          </a:xfrm>
        </p:spPr>
        <p:txBody>
          <a:bodyPr/>
          <a:lstStyle/>
          <a:p>
            <a:r>
              <a:rPr lang="en-GB" err="1"/>
              <a:t>Disgrifiad</a:t>
            </a:r>
            <a:r>
              <a:rPr lang="en-GB"/>
              <a:t> vs </a:t>
            </a:r>
            <a:r>
              <a:rPr lang="en-GB" err="1"/>
              <a:t>dadansoddiad</a:t>
            </a:r>
            <a:br>
              <a:rPr lang="en-GB"/>
            </a:br>
            <a:r>
              <a:rPr lang="en-GB"/>
              <a:t>Description vs analysis</a:t>
            </a:r>
          </a:p>
        </p:txBody>
      </p:sp>
      <p:sp>
        <p:nvSpPr>
          <p:cNvPr id="3" name="Content Placeholder 2">
            <a:extLst>
              <a:ext uri="{FF2B5EF4-FFF2-40B4-BE49-F238E27FC236}">
                <a16:creationId xmlns:a16="http://schemas.microsoft.com/office/drawing/2014/main" id="{99AA29B8-A2DD-4C15-ABCF-CE29BFDF56FE}"/>
              </a:ext>
            </a:extLst>
          </p:cNvPr>
          <p:cNvSpPr>
            <a:spLocks noGrp="1"/>
          </p:cNvSpPr>
          <p:nvPr>
            <p:ph idx="1"/>
          </p:nvPr>
        </p:nvSpPr>
        <p:spPr>
          <a:xfrm>
            <a:off x="1451579" y="2015732"/>
            <a:ext cx="9603275" cy="3450613"/>
          </a:xfrm>
        </p:spPr>
        <p:txBody>
          <a:bodyPr vert="horz" lIns="91440" tIns="45720" rIns="91440" bIns="45720" rtlCol="0" anchor="t">
            <a:normAutofit fontScale="92500" lnSpcReduction="20000"/>
          </a:bodyPr>
          <a:lstStyle/>
          <a:p>
            <a:r>
              <a:rPr lang="en-GB">
                <a:hlinkClick r:id="rId2">
                  <a:extLst>
                    <a:ext uri="{A12FA001-AC4F-418D-AE19-62706E023703}">
                      <ahyp:hlinkClr xmlns:ahyp="http://schemas.microsoft.com/office/drawing/2018/hyperlinkcolor" val="tx"/>
                    </a:ext>
                  </a:extLst>
                </a:hlinkClick>
              </a:rPr>
              <a:t>description vs analysis---LearnHigher (nottingham.ac.uk)</a:t>
            </a:r>
            <a:endParaRPr lang="en-GB"/>
          </a:p>
          <a:p>
            <a:r>
              <a:rPr lang="en-US" altLang="en-US"/>
              <a:t>Mae </a:t>
            </a:r>
            <a:r>
              <a:rPr lang="en-US" altLang="en-US" err="1"/>
              <a:t>dadansoddi</a:t>
            </a:r>
            <a:r>
              <a:rPr lang="en-US" altLang="en-US"/>
              <a:t> </a:t>
            </a:r>
            <a:r>
              <a:rPr lang="en-US" altLang="en-US" err="1"/>
              <a:t>beirniadol</a:t>
            </a:r>
            <a:r>
              <a:rPr lang="en-US" altLang="en-US"/>
              <a:t> </a:t>
            </a:r>
            <a:r>
              <a:rPr lang="en-US" altLang="en-US" err="1"/>
              <a:t>yn</a:t>
            </a:r>
            <a:r>
              <a:rPr lang="en-US" altLang="en-US"/>
              <a:t> </a:t>
            </a:r>
            <a:r>
              <a:rPr lang="en-US" altLang="en-US" err="1"/>
              <a:t>sgil</a:t>
            </a:r>
            <a:r>
              <a:rPr lang="en-US" altLang="en-US"/>
              <a:t> </a:t>
            </a:r>
            <a:r>
              <a:rPr lang="en-US" altLang="en-US" err="1"/>
              <a:t>allweddol</a:t>
            </a:r>
            <a:r>
              <a:rPr lang="en-US" altLang="en-US"/>
              <a:t> </a:t>
            </a:r>
            <a:r>
              <a:rPr lang="en-US" altLang="en-US" err="1"/>
              <a:t>ar</a:t>
            </a:r>
            <a:r>
              <a:rPr lang="en-US" altLang="en-US"/>
              <a:t> </a:t>
            </a:r>
            <a:r>
              <a:rPr lang="en-US" altLang="en-US" err="1"/>
              <a:t>gyfer</a:t>
            </a:r>
            <a:r>
              <a:rPr lang="en-US" altLang="en-US"/>
              <a:t> </a:t>
            </a:r>
            <a:r>
              <a:rPr lang="en-US" altLang="en-US" err="1"/>
              <a:t>ysgrifennu</a:t>
            </a:r>
            <a:r>
              <a:rPr lang="en-US" altLang="en-US"/>
              <a:t> </a:t>
            </a:r>
            <a:r>
              <a:rPr lang="en-US" altLang="en-US" err="1"/>
              <a:t>yn</a:t>
            </a:r>
            <a:r>
              <a:rPr lang="en-US" altLang="en-US"/>
              <a:t> y </a:t>
            </a:r>
            <a:r>
              <a:rPr lang="en-US" altLang="en-US" err="1"/>
              <a:t>brifysgol</a:t>
            </a:r>
            <a:r>
              <a:rPr lang="en-US" altLang="en-US"/>
              <a:t>; </a:t>
            </a:r>
            <a:r>
              <a:rPr lang="en-US" altLang="en-US" err="1"/>
              <a:t>mae'n</a:t>
            </a:r>
            <a:r>
              <a:rPr lang="en-US" altLang="en-US"/>
              <a:t> </a:t>
            </a:r>
            <a:r>
              <a:rPr lang="en-US" altLang="en-US" err="1"/>
              <a:t>caniatáu</a:t>
            </a:r>
            <a:r>
              <a:rPr lang="en-US" altLang="en-US"/>
              <a:t> </a:t>
            </a:r>
            <a:r>
              <a:rPr lang="en-US" altLang="en-US" err="1"/>
              <a:t>ichi</a:t>
            </a:r>
            <a:r>
              <a:rPr lang="en-US" altLang="en-US"/>
              <a:t> </a:t>
            </a:r>
            <a:r>
              <a:rPr lang="en-US" altLang="en-US" err="1"/>
              <a:t>asesu'r</a:t>
            </a:r>
            <a:r>
              <a:rPr lang="en-US" altLang="en-US"/>
              <a:t> </a:t>
            </a:r>
            <a:r>
              <a:rPr lang="en-US" altLang="en-US" err="1"/>
              <a:t>gwahanol</a:t>
            </a:r>
            <a:r>
              <a:rPr lang="en-US" altLang="en-US"/>
              <a:t> </a:t>
            </a:r>
            <a:r>
              <a:rPr lang="en-US" altLang="en-US" err="1"/>
              <a:t>syniadau</a:t>
            </a:r>
            <a:r>
              <a:rPr lang="en-US" altLang="en-US"/>
              <a:t> a </a:t>
            </a:r>
            <a:r>
              <a:rPr lang="en-US" altLang="en-US" err="1"/>
              <a:t>gwybodaeth</a:t>
            </a:r>
            <a:r>
              <a:rPr lang="en-US" altLang="en-US"/>
              <a:t> </a:t>
            </a:r>
            <a:r>
              <a:rPr lang="en-US" altLang="en-US" err="1"/>
              <a:t>rydych</a:t>
            </a:r>
            <a:r>
              <a:rPr lang="en-US" altLang="en-US"/>
              <a:t> </a:t>
            </a:r>
            <a:r>
              <a:rPr lang="en-US" altLang="en-US" err="1"/>
              <a:t>chi'n</a:t>
            </a:r>
            <a:r>
              <a:rPr lang="en-US" altLang="en-US"/>
              <a:t> </a:t>
            </a:r>
            <a:r>
              <a:rPr lang="en-US" altLang="en-US" err="1"/>
              <a:t>eu</a:t>
            </a:r>
            <a:r>
              <a:rPr lang="en-US" altLang="en-US"/>
              <a:t> </a:t>
            </a:r>
            <a:r>
              <a:rPr lang="en-US" altLang="en-US" err="1"/>
              <a:t>darllen</a:t>
            </a:r>
            <a:r>
              <a:rPr lang="en-US" altLang="en-US"/>
              <a:t> a </a:t>
            </a:r>
            <a:r>
              <a:rPr lang="en-US" altLang="en-US" err="1"/>
              <a:t>phenderfynu</a:t>
            </a:r>
            <a:r>
              <a:rPr lang="en-US" altLang="en-US"/>
              <a:t> a </a:t>
            </a:r>
            <a:r>
              <a:rPr lang="en-US" altLang="en-US" err="1"/>
              <a:t>ydych</a:t>
            </a:r>
            <a:r>
              <a:rPr lang="en-US" altLang="en-US"/>
              <a:t> chi am </a:t>
            </a:r>
            <a:r>
              <a:rPr lang="en-US" altLang="en-US" err="1"/>
              <a:t>eu</a:t>
            </a:r>
            <a:r>
              <a:rPr lang="en-US" altLang="en-US"/>
              <a:t> </a:t>
            </a:r>
            <a:r>
              <a:rPr lang="en-US" altLang="en-US" err="1"/>
              <a:t>defnyddio</a:t>
            </a:r>
            <a:r>
              <a:rPr lang="en-US" altLang="en-US"/>
              <a:t> </a:t>
            </a:r>
            <a:r>
              <a:rPr lang="en-US" altLang="en-US" err="1"/>
              <a:t>i</a:t>
            </a:r>
            <a:r>
              <a:rPr lang="en-US" altLang="en-US"/>
              <a:t> </a:t>
            </a:r>
            <a:r>
              <a:rPr lang="en-US" altLang="en-US" err="1"/>
              <a:t>gefnogi</a:t>
            </a:r>
            <a:r>
              <a:rPr lang="en-US" altLang="en-US"/>
              <a:t> </a:t>
            </a:r>
            <a:r>
              <a:rPr lang="en-US" altLang="en-US" err="1"/>
              <a:t>eich</a:t>
            </a:r>
            <a:r>
              <a:rPr lang="en-US" altLang="en-US"/>
              <a:t> </a:t>
            </a:r>
            <a:r>
              <a:rPr lang="en-US" altLang="en-US" err="1"/>
              <a:t>pwyntiau</a:t>
            </a:r>
            <a:r>
              <a:rPr lang="en-US" altLang="en-US"/>
              <a:t>.</a:t>
            </a:r>
          </a:p>
          <a:p>
            <a:endParaRPr lang="en-US" altLang="en-US"/>
          </a:p>
          <a:p>
            <a:endParaRPr lang="en-US" altLang="en-US"/>
          </a:p>
          <a:p>
            <a:r>
              <a:rPr lang="en-US" altLang="en-US"/>
              <a:t>Critical analysis is a key skill for writing at university; it allows you to assess the various ideas and information that you read and decide whether you want to use them to support your points.</a:t>
            </a:r>
          </a:p>
          <a:p>
            <a:endParaRPr lang="en-GB"/>
          </a:p>
        </p:txBody>
      </p:sp>
      <p:pic>
        <p:nvPicPr>
          <p:cNvPr id="5" name="Picture 5" descr="How this Pastor wrote a Leadership Book in 4 Months, 10 Writing Tips ...">
            <a:extLst>
              <a:ext uri="{FF2B5EF4-FFF2-40B4-BE49-F238E27FC236}">
                <a16:creationId xmlns:a16="http://schemas.microsoft.com/office/drawing/2014/main" id="{1103BA7F-422F-9229-EF07-49DCF20B79BA}"/>
              </a:ext>
            </a:extLst>
          </p:cNvPr>
          <p:cNvPicPr>
            <a:picLocks noChangeAspect="1"/>
          </p:cNvPicPr>
          <p:nvPr/>
        </p:nvPicPr>
        <p:blipFill>
          <a:blip r:embed="rId3"/>
          <a:stretch>
            <a:fillRect/>
          </a:stretch>
        </p:blipFill>
        <p:spPr>
          <a:xfrm>
            <a:off x="10002251" y="107462"/>
            <a:ext cx="1815123" cy="1746738"/>
          </a:xfrm>
          <a:prstGeom prst="rect">
            <a:avLst/>
          </a:prstGeom>
        </p:spPr>
      </p:pic>
    </p:spTree>
    <p:extLst>
      <p:ext uri="{BB962C8B-B14F-4D97-AF65-F5344CB8AC3E}">
        <p14:creationId xmlns:p14="http://schemas.microsoft.com/office/powerpoint/2010/main" val="2258233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What is Analysis?">
            <a:hlinkClick r:id="" action="ppaction://media"/>
            <a:extLst>
              <a:ext uri="{FF2B5EF4-FFF2-40B4-BE49-F238E27FC236}">
                <a16:creationId xmlns:a16="http://schemas.microsoft.com/office/drawing/2014/main" id="{33933798-D912-DD99-9243-03A428BC622C}"/>
              </a:ext>
            </a:extLst>
          </p:cNvPr>
          <p:cNvPicPr>
            <a:picLocks noRot="1" noChangeAspect="1"/>
          </p:cNvPicPr>
          <p:nvPr>
            <a:videoFile r:link="rId1"/>
          </p:nvPr>
        </p:nvPicPr>
        <p:blipFill>
          <a:blip r:embed="rId3"/>
          <a:stretch>
            <a:fillRect/>
          </a:stretch>
        </p:blipFill>
        <p:spPr>
          <a:xfrm>
            <a:off x="2049780" y="74295"/>
            <a:ext cx="8092440" cy="6069330"/>
          </a:xfrm>
          <a:prstGeom prst="rect">
            <a:avLst/>
          </a:prstGeom>
        </p:spPr>
      </p:pic>
    </p:spTree>
    <p:extLst>
      <p:ext uri="{BB962C8B-B14F-4D97-AF65-F5344CB8AC3E}">
        <p14:creationId xmlns:p14="http://schemas.microsoft.com/office/powerpoint/2010/main" val="3734047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37AA-A1DA-46D8-9B48-83612EFABAA9}"/>
              </a:ext>
            </a:extLst>
          </p:cNvPr>
          <p:cNvSpPr>
            <a:spLocks noGrp="1"/>
          </p:cNvSpPr>
          <p:nvPr>
            <p:ph type="title"/>
          </p:nvPr>
        </p:nvSpPr>
        <p:spPr>
          <a:xfrm>
            <a:off x="1233997" y="804889"/>
            <a:ext cx="9820856" cy="1059305"/>
          </a:xfrm>
        </p:spPr>
        <p:txBody>
          <a:bodyPr rtlCol="0">
            <a:noAutofit/>
          </a:bodyPr>
          <a:lstStyle/>
          <a:p>
            <a:r>
              <a:rPr lang="en-GB" sz="2600" err="1"/>
              <a:t>Cwestiynau</a:t>
            </a:r>
            <a:r>
              <a:rPr lang="en-GB" sz="2600"/>
              <a:t> </a:t>
            </a:r>
            <a:r>
              <a:rPr lang="en-GB" sz="2600" err="1"/>
              <a:t>i'w</a:t>
            </a:r>
            <a:r>
              <a:rPr lang="en-GB" sz="2600"/>
              <a:t> </a:t>
            </a:r>
            <a:r>
              <a:rPr lang="en-GB" sz="2600" err="1"/>
              <a:t>hystyried</a:t>
            </a:r>
            <a:r>
              <a:rPr lang="en-GB" sz="2600"/>
              <a:t> pan </a:t>
            </a:r>
            <a:r>
              <a:rPr lang="en-GB" sz="2600" err="1"/>
              <a:t>fyddwch</a:t>
            </a:r>
            <a:r>
              <a:rPr lang="en-GB" sz="2600"/>
              <a:t> </a:t>
            </a:r>
            <a:r>
              <a:rPr lang="en-GB" sz="2600" err="1"/>
              <a:t>chi'n</a:t>
            </a:r>
            <a:r>
              <a:rPr lang="en-GB" sz="2600"/>
              <a:t> </a:t>
            </a:r>
            <a:r>
              <a:rPr lang="en-GB" sz="2600" err="1"/>
              <a:t>darllen</a:t>
            </a:r>
            <a:r>
              <a:rPr lang="en-GB" sz="2600"/>
              <a:t>...</a:t>
            </a:r>
            <a:br>
              <a:rPr lang="en-GB" sz="2600"/>
            </a:br>
            <a:r>
              <a:rPr lang="en-GB" sz="2600"/>
              <a:t>Questions to consider when you are reading...</a:t>
            </a:r>
          </a:p>
        </p:txBody>
      </p:sp>
      <p:sp>
        <p:nvSpPr>
          <p:cNvPr id="3" name="Content Placeholder 2">
            <a:extLst>
              <a:ext uri="{FF2B5EF4-FFF2-40B4-BE49-F238E27FC236}">
                <a16:creationId xmlns:a16="http://schemas.microsoft.com/office/drawing/2014/main" id="{F395A045-C742-484E-A662-EB40771244B8}"/>
              </a:ext>
            </a:extLst>
          </p:cNvPr>
          <p:cNvSpPr>
            <a:spLocks noGrp="1"/>
          </p:cNvSpPr>
          <p:nvPr>
            <p:ph sz="half" idx="1"/>
          </p:nvPr>
        </p:nvSpPr>
        <p:spPr/>
        <p:txBody>
          <a:bodyPr vert="horz" lIns="91440" tIns="45720" rIns="91440" bIns="45720" rtlCol="0" anchor="t">
            <a:noAutofit/>
          </a:bodyPr>
          <a:lstStyle/>
          <a:p>
            <a:r>
              <a:rPr lang="en-GB" err="1"/>
              <a:t>Pwy</a:t>
            </a:r>
            <a:r>
              <a:rPr lang="en-GB"/>
              <a:t> </a:t>
            </a:r>
            <a:r>
              <a:rPr lang="en-GB" err="1"/>
              <a:t>yw'r</a:t>
            </a:r>
            <a:r>
              <a:rPr lang="en-GB"/>
              <a:t> </a:t>
            </a:r>
            <a:r>
              <a:rPr lang="en-GB" err="1"/>
              <a:t>awdur</a:t>
            </a:r>
            <a:r>
              <a:rPr lang="en-GB"/>
              <a:t> a </a:t>
            </a:r>
            <a:r>
              <a:rPr lang="en-GB" err="1"/>
              <a:t>beth</a:t>
            </a:r>
            <a:r>
              <a:rPr lang="en-GB"/>
              <a:t> </a:t>
            </a:r>
            <a:r>
              <a:rPr lang="en-GB" err="1"/>
              <a:t>yw</a:t>
            </a:r>
            <a:r>
              <a:rPr lang="en-GB"/>
              <a:t> </a:t>
            </a:r>
            <a:r>
              <a:rPr lang="en-GB" err="1"/>
              <a:t>eu</a:t>
            </a:r>
            <a:r>
              <a:rPr lang="en-GB"/>
              <a:t> </a:t>
            </a:r>
            <a:r>
              <a:rPr lang="en-GB" err="1"/>
              <a:t>safbwynt</a:t>
            </a:r>
            <a:r>
              <a:rPr lang="en-GB"/>
              <a:t> neu </a:t>
            </a:r>
            <a:r>
              <a:rPr lang="en-GB" err="1"/>
              <a:t>eu</a:t>
            </a:r>
            <a:r>
              <a:rPr lang="en-GB"/>
              <a:t> </a:t>
            </a:r>
            <a:r>
              <a:rPr lang="en-GB" err="1"/>
              <a:t>rhagfarn</a:t>
            </a:r>
            <a:r>
              <a:rPr lang="en-GB"/>
              <a:t>? </a:t>
            </a:r>
          </a:p>
          <a:p>
            <a:r>
              <a:rPr lang="en-GB" err="1"/>
              <a:t>Pwy</a:t>
            </a:r>
            <a:r>
              <a:rPr lang="en-GB"/>
              <a:t> </a:t>
            </a:r>
            <a:r>
              <a:rPr lang="en-GB" err="1"/>
              <a:t>yw'r</a:t>
            </a:r>
            <a:r>
              <a:rPr lang="en-GB"/>
              <a:t> </a:t>
            </a:r>
            <a:r>
              <a:rPr lang="en-GB" err="1"/>
              <a:t>gynulleidfa</a:t>
            </a:r>
            <a:r>
              <a:rPr lang="en-GB"/>
              <a:t> a </a:t>
            </a:r>
            <a:r>
              <a:rPr lang="en-GB" err="1"/>
              <a:t>sut</a:t>
            </a:r>
            <a:r>
              <a:rPr lang="en-GB"/>
              <a:t> </a:t>
            </a:r>
            <a:r>
              <a:rPr lang="en-GB" err="1"/>
              <a:t>mae</a:t>
            </a:r>
            <a:r>
              <a:rPr lang="en-GB"/>
              <a:t> </a:t>
            </a:r>
            <a:r>
              <a:rPr lang="en-GB" err="1"/>
              <a:t>hynny'n</a:t>
            </a:r>
            <a:r>
              <a:rPr lang="en-GB"/>
              <a:t> </a:t>
            </a:r>
            <a:r>
              <a:rPr lang="en-GB" err="1"/>
              <a:t>dylanwadu</a:t>
            </a:r>
            <a:r>
              <a:rPr lang="en-GB"/>
              <a:t> </a:t>
            </a:r>
            <a:r>
              <a:rPr lang="en-GB" err="1"/>
              <a:t>ar</a:t>
            </a:r>
            <a:r>
              <a:rPr lang="en-GB"/>
              <a:t> y </a:t>
            </a:r>
            <a:r>
              <a:rPr lang="en-GB" err="1"/>
              <a:t>ffordd</a:t>
            </a:r>
            <a:r>
              <a:rPr lang="en-GB"/>
              <a:t> </a:t>
            </a:r>
            <a:r>
              <a:rPr lang="en-GB" err="1"/>
              <a:t>mae</a:t>
            </a:r>
            <a:r>
              <a:rPr lang="en-GB"/>
              <a:t> </a:t>
            </a:r>
            <a:r>
              <a:rPr lang="en-GB" err="1"/>
              <a:t>gwybodaeth</a:t>
            </a:r>
            <a:r>
              <a:rPr lang="en-GB"/>
              <a:t> </a:t>
            </a:r>
            <a:r>
              <a:rPr lang="en-GB" err="1"/>
              <a:t>yn</a:t>
            </a:r>
            <a:r>
              <a:rPr lang="en-GB"/>
              <a:t> </a:t>
            </a:r>
            <a:r>
              <a:rPr lang="en-GB" err="1"/>
              <a:t>cael</a:t>
            </a:r>
            <a:r>
              <a:rPr lang="en-GB"/>
              <a:t> </a:t>
            </a:r>
            <a:r>
              <a:rPr lang="en-GB" err="1"/>
              <a:t>ei</a:t>
            </a:r>
            <a:r>
              <a:rPr lang="en-GB"/>
              <a:t> </a:t>
            </a:r>
            <a:r>
              <a:rPr lang="en-GB" err="1"/>
              <a:t>chyflwyno</a:t>
            </a:r>
            <a:r>
              <a:rPr lang="en-GB"/>
              <a:t>? </a:t>
            </a:r>
          </a:p>
          <a:p>
            <a:r>
              <a:rPr lang="en-GB"/>
              <a:t>Beth </a:t>
            </a:r>
            <a:r>
              <a:rPr lang="en-GB" err="1"/>
              <a:t>yw</a:t>
            </a:r>
            <a:r>
              <a:rPr lang="en-GB"/>
              <a:t> </a:t>
            </a:r>
            <a:r>
              <a:rPr lang="en-GB" err="1"/>
              <a:t>prif</a:t>
            </a:r>
            <a:r>
              <a:rPr lang="en-GB"/>
              <a:t> </a:t>
            </a:r>
            <a:r>
              <a:rPr lang="en-GB" err="1"/>
              <a:t>neges</a:t>
            </a:r>
            <a:r>
              <a:rPr lang="en-GB"/>
              <a:t> y </a:t>
            </a:r>
            <a:r>
              <a:rPr lang="en-GB" err="1"/>
              <a:t>testun</a:t>
            </a:r>
            <a:r>
              <a:rPr lang="en-GB"/>
              <a:t>? </a:t>
            </a:r>
          </a:p>
          <a:p>
            <a:endParaRPr lang="en-GB"/>
          </a:p>
          <a:p>
            <a:endParaRPr lang="en-GB"/>
          </a:p>
        </p:txBody>
      </p:sp>
      <p:sp>
        <p:nvSpPr>
          <p:cNvPr id="4" name="Content Placeholder 3">
            <a:extLst>
              <a:ext uri="{FF2B5EF4-FFF2-40B4-BE49-F238E27FC236}">
                <a16:creationId xmlns:a16="http://schemas.microsoft.com/office/drawing/2014/main" id="{62209F90-25E4-06D6-A981-A1607E4E5E5F}"/>
              </a:ext>
            </a:extLst>
          </p:cNvPr>
          <p:cNvSpPr>
            <a:spLocks noGrp="1"/>
          </p:cNvSpPr>
          <p:nvPr>
            <p:ph sz="half" idx="2"/>
          </p:nvPr>
        </p:nvSpPr>
        <p:spPr/>
        <p:txBody>
          <a:bodyPr vert="horz" lIns="91440" tIns="45720" rIns="91440" bIns="45720" rtlCol="0" anchor="t">
            <a:noAutofit/>
          </a:bodyPr>
          <a:lstStyle/>
          <a:p>
            <a:r>
              <a:rPr lang="en-GB"/>
              <a:t>Pa </a:t>
            </a:r>
            <a:r>
              <a:rPr lang="en-GB" err="1"/>
              <a:t>dystiolaeth</a:t>
            </a:r>
            <a:r>
              <a:rPr lang="en-GB"/>
              <a:t> a </a:t>
            </a:r>
            <a:r>
              <a:rPr lang="en-GB" err="1"/>
              <a:t>ddefnyddiwyd</a:t>
            </a:r>
            <a:r>
              <a:rPr lang="en-GB"/>
              <a:t> </a:t>
            </a:r>
            <a:r>
              <a:rPr lang="en-GB" err="1"/>
              <a:t>i</a:t>
            </a:r>
            <a:r>
              <a:rPr lang="en-GB"/>
              <a:t> </a:t>
            </a:r>
            <a:r>
              <a:rPr lang="en-GB" err="1"/>
              <a:t>gefnogi'r</a:t>
            </a:r>
            <a:r>
              <a:rPr lang="en-GB"/>
              <a:t> </a:t>
            </a:r>
            <a:r>
              <a:rPr lang="en-GB" err="1"/>
              <a:t>brif</a:t>
            </a:r>
            <a:r>
              <a:rPr lang="en-GB"/>
              <a:t> </a:t>
            </a:r>
            <a:r>
              <a:rPr lang="en-GB" err="1"/>
              <a:t>neges</a:t>
            </a:r>
            <a:r>
              <a:rPr lang="en-GB"/>
              <a:t> hon? </a:t>
            </a:r>
          </a:p>
          <a:p>
            <a:r>
              <a:rPr lang="en-GB"/>
              <a:t>A </a:t>
            </a:r>
            <a:r>
              <a:rPr lang="en-GB" err="1"/>
              <a:t>yw'r</a:t>
            </a:r>
            <a:r>
              <a:rPr lang="en-GB"/>
              <a:t> </a:t>
            </a:r>
            <a:r>
              <a:rPr lang="en-GB" err="1"/>
              <a:t>dystiolaeth</a:t>
            </a:r>
            <a:r>
              <a:rPr lang="en-GB"/>
              <a:t> </a:t>
            </a:r>
            <a:r>
              <a:rPr lang="en-GB" err="1"/>
              <a:t>yn</a:t>
            </a:r>
            <a:r>
              <a:rPr lang="en-GB"/>
              <a:t> </a:t>
            </a:r>
            <a:r>
              <a:rPr lang="en-GB" err="1"/>
              <a:t>argyhoeddi</a:t>
            </a:r>
            <a:r>
              <a:rPr lang="en-GB"/>
              <a:t>; </a:t>
            </a:r>
            <a:r>
              <a:rPr lang="en-GB" err="1"/>
              <a:t>oes</a:t>
            </a:r>
            <a:r>
              <a:rPr lang="en-GB"/>
              <a:t> </a:t>
            </a:r>
            <a:r>
              <a:rPr lang="en-GB" err="1"/>
              <a:t>yna</a:t>
            </a:r>
            <a:r>
              <a:rPr lang="en-GB"/>
              <a:t> </a:t>
            </a:r>
            <a:r>
              <a:rPr lang="en-GB" err="1"/>
              <a:t>unrhyw</a:t>
            </a:r>
            <a:r>
              <a:rPr lang="en-GB"/>
              <a:t> </a:t>
            </a:r>
            <a:r>
              <a:rPr lang="en-GB" err="1"/>
              <a:t>wrth-ddadleuon</a:t>
            </a:r>
            <a:r>
              <a:rPr lang="en-GB"/>
              <a:t>? </a:t>
            </a:r>
          </a:p>
          <a:p>
            <a:r>
              <a:rPr lang="en-GB" err="1"/>
              <a:t>Ydw</a:t>
            </a:r>
            <a:r>
              <a:rPr lang="en-GB"/>
              <a:t> </a:t>
            </a:r>
            <a:r>
              <a:rPr lang="en-GB" err="1"/>
              <a:t>i'n</a:t>
            </a:r>
            <a:r>
              <a:rPr lang="en-GB"/>
              <a:t> </a:t>
            </a:r>
            <a:r>
              <a:rPr lang="en-GB" err="1"/>
              <a:t>cytuno</a:t>
            </a:r>
            <a:r>
              <a:rPr lang="en-GB"/>
              <a:t> </a:t>
            </a:r>
            <a:r>
              <a:rPr lang="en-GB" err="1"/>
              <a:t>gyda'r</a:t>
            </a:r>
            <a:r>
              <a:rPr lang="en-GB"/>
              <a:t> </a:t>
            </a:r>
            <a:r>
              <a:rPr lang="en-GB" err="1"/>
              <a:t>testun</a:t>
            </a:r>
            <a:r>
              <a:rPr lang="en-GB"/>
              <a:t> a </a:t>
            </a:r>
            <a:r>
              <a:rPr lang="en-GB" err="1"/>
              <a:t>pham</a:t>
            </a:r>
            <a:r>
              <a:rPr lang="en-GB"/>
              <a:t> </a:t>
            </a:r>
            <a:r>
              <a:rPr lang="en-GB" err="1"/>
              <a:t>ydw</a:t>
            </a:r>
            <a:r>
              <a:rPr lang="en-GB"/>
              <a:t> </a:t>
            </a:r>
            <a:r>
              <a:rPr lang="en-GB" err="1"/>
              <a:t>i'n</a:t>
            </a:r>
            <a:r>
              <a:rPr lang="en-GB"/>
              <a:t> </a:t>
            </a:r>
            <a:r>
              <a:rPr lang="en-GB" err="1"/>
              <a:t>cytuno</a:t>
            </a:r>
            <a:r>
              <a:rPr lang="en-GB"/>
              <a:t> </a:t>
            </a:r>
            <a:r>
              <a:rPr lang="en-GB" err="1"/>
              <a:t>neu'n</a:t>
            </a:r>
            <a:r>
              <a:rPr lang="en-GB"/>
              <a:t> </a:t>
            </a:r>
            <a:r>
              <a:rPr lang="en-GB" err="1"/>
              <a:t>anghytuno</a:t>
            </a:r>
            <a:r>
              <a:rPr lang="en-GB"/>
              <a:t>? </a:t>
            </a:r>
          </a:p>
          <a:p>
            <a:endParaRPr lang="en-GB"/>
          </a:p>
        </p:txBody>
      </p:sp>
    </p:spTree>
    <p:extLst>
      <p:ext uri="{BB962C8B-B14F-4D97-AF65-F5344CB8AC3E}">
        <p14:creationId xmlns:p14="http://schemas.microsoft.com/office/powerpoint/2010/main" val="3938863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37AA-A1DA-46D8-9B48-83612EFABAA9}"/>
              </a:ext>
            </a:extLst>
          </p:cNvPr>
          <p:cNvSpPr>
            <a:spLocks noGrp="1"/>
          </p:cNvSpPr>
          <p:nvPr>
            <p:ph type="title"/>
          </p:nvPr>
        </p:nvSpPr>
        <p:spPr>
          <a:xfrm>
            <a:off x="1233997" y="804889"/>
            <a:ext cx="9820856" cy="1059305"/>
          </a:xfrm>
        </p:spPr>
        <p:txBody>
          <a:bodyPr rtlCol="0">
            <a:noAutofit/>
          </a:bodyPr>
          <a:lstStyle/>
          <a:p>
            <a:r>
              <a:rPr lang="en-GB" sz="2600" err="1"/>
              <a:t>Cwestiynau</a:t>
            </a:r>
            <a:r>
              <a:rPr lang="en-GB" sz="2600"/>
              <a:t> </a:t>
            </a:r>
            <a:r>
              <a:rPr lang="en-GB" sz="2600" err="1"/>
              <a:t>i'w</a:t>
            </a:r>
            <a:r>
              <a:rPr lang="en-GB" sz="2600"/>
              <a:t> </a:t>
            </a:r>
            <a:r>
              <a:rPr lang="en-GB" sz="2600" err="1"/>
              <a:t>hystyried</a:t>
            </a:r>
            <a:r>
              <a:rPr lang="en-GB" sz="2600"/>
              <a:t> pan </a:t>
            </a:r>
            <a:r>
              <a:rPr lang="en-GB" sz="2600" err="1"/>
              <a:t>fyddwch</a:t>
            </a:r>
            <a:r>
              <a:rPr lang="en-GB" sz="2600"/>
              <a:t> </a:t>
            </a:r>
            <a:r>
              <a:rPr lang="en-GB" sz="2600" err="1"/>
              <a:t>chi'n</a:t>
            </a:r>
            <a:r>
              <a:rPr lang="en-GB" sz="2600"/>
              <a:t> </a:t>
            </a:r>
            <a:r>
              <a:rPr lang="en-GB" sz="2600" err="1"/>
              <a:t>darllen</a:t>
            </a:r>
            <a:r>
              <a:rPr lang="en-GB" sz="2600"/>
              <a:t>...</a:t>
            </a:r>
            <a:br>
              <a:rPr lang="en-GB" sz="2600"/>
            </a:br>
            <a:r>
              <a:rPr lang="en-GB" sz="2600"/>
              <a:t>Questions to consider when you are reading...</a:t>
            </a:r>
          </a:p>
        </p:txBody>
      </p:sp>
      <p:sp>
        <p:nvSpPr>
          <p:cNvPr id="3" name="Content Placeholder 2">
            <a:extLst>
              <a:ext uri="{FF2B5EF4-FFF2-40B4-BE49-F238E27FC236}">
                <a16:creationId xmlns:a16="http://schemas.microsoft.com/office/drawing/2014/main" id="{F395A045-C742-484E-A662-EB40771244B8}"/>
              </a:ext>
            </a:extLst>
          </p:cNvPr>
          <p:cNvSpPr>
            <a:spLocks noGrp="1"/>
          </p:cNvSpPr>
          <p:nvPr>
            <p:ph sz="half" idx="1"/>
          </p:nvPr>
        </p:nvSpPr>
        <p:spPr/>
        <p:txBody>
          <a:bodyPr vert="horz" lIns="91440" tIns="45720" rIns="91440" bIns="45720" rtlCol="0" anchor="t">
            <a:noAutofit/>
          </a:bodyPr>
          <a:lstStyle/>
          <a:p>
            <a:r>
              <a:rPr lang="en-US"/>
              <a:t>Who is the author and what is their viewpoint or bias? </a:t>
            </a:r>
          </a:p>
          <a:p>
            <a:r>
              <a:rPr lang="en-US"/>
              <a:t>Who is the audience and how does that influence the way information is presented? </a:t>
            </a:r>
          </a:p>
          <a:p>
            <a:r>
              <a:rPr lang="en-US"/>
              <a:t>What is the main message of the text? </a:t>
            </a:r>
          </a:p>
          <a:p>
            <a:endParaRPr lang="en-GB"/>
          </a:p>
          <a:p>
            <a:endParaRPr lang="en-GB"/>
          </a:p>
        </p:txBody>
      </p:sp>
      <p:sp>
        <p:nvSpPr>
          <p:cNvPr id="4" name="Content Placeholder 3">
            <a:extLst>
              <a:ext uri="{FF2B5EF4-FFF2-40B4-BE49-F238E27FC236}">
                <a16:creationId xmlns:a16="http://schemas.microsoft.com/office/drawing/2014/main" id="{62209F90-25E4-06D6-A981-A1607E4E5E5F}"/>
              </a:ext>
            </a:extLst>
          </p:cNvPr>
          <p:cNvSpPr>
            <a:spLocks noGrp="1"/>
          </p:cNvSpPr>
          <p:nvPr>
            <p:ph sz="half" idx="2"/>
          </p:nvPr>
        </p:nvSpPr>
        <p:spPr/>
        <p:txBody>
          <a:bodyPr vert="horz" lIns="91440" tIns="45720" rIns="91440" bIns="45720" rtlCol="0" anchor="t">
            <a:noAutofit/>
          </a:bodyPr>
          <a:lstStyle/>
          <a:p>
            <a:r>
              <a:rPr lang="en-US"/>
              <a:t>What evidence has been used to support this main message? </a:t>
            </a:r>
          </a:p>
          <a:p>
            <a:r>
              <a:rPr lang="en-US"/>
              <a:t>Is the evidence convincing; are there any counter-arguments? </a:t>
            </a:r>
          </a:p>
          <a:p>
            <a:r>
              <a:rPr lang="en-US"/>
              <a:t>Do I agree with the text and why do I agree or disagree? </a:t>
            </a:r>
          </a:p>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0089-AEC9-4136-B04E-6023DBB7C3D7}"/>
              </a:ext>
            </a:extLst>
          </p:cNvPr>
          <p:cNvSpPr>
            <a:spLocks noGrp="1"/>
          </p:cNvSpPr>
          <p:nvPr>
            <p:ph type="title"/>
          </p:nvPr>
        </p:nvSpPr>
        <p:spPr>
          <a:xfrm>
            <a:off x="1449217" y="804889"/>
            <a:ext cx="9605635" cy="1059305"/>
          </a:xfrm>
        </p:spPr>
        <p:txBody>
          <a:bodyPr rtlCol="0">
            <a:normAutofit/>
          </a:bodyPr>
          <a:lstStyle/>
          <a:p>
            <a:r>
              <a:rPr lang="en-GB"/>
              <a:t>Ysgrifennu </a:t>
            </a:r>
            <a:r>
              <a:rPr lang="en-GB" err="1"/>
              <a:t>yn</a:t>
            </a:r>
            <a:r>
              <a:rPr lang="en-GB"/>
              <a:t> </a:t>
            </a:r>
            <a:r>
              <a:rPr lang="en-GB" err="1"/>
              <a:t>fwy</a:t>
            </a:r>
            <a:r>
              <a:rPr lang="en-GB"/>
              <a:t> </a:t>
            </a:r>
            <a:r>
              <a:rPr lang="en-GB" err="1"/>
              <a:t>beirniadol</a:t>
            </a:r>
            <a:r>
              <a:rPr lang="en-GB"/>
              <a:t> </a:t>
            </a:r>
            <a:br>
              <a:rPr lang="en-GB"/>
            </a:br>
            <a:r>
              <a:rPr lang="en-GB"/>
              <a:t>Writing more critically </a:t>
            </a:r>
          </a:p>
        </p:txBody>
      </p:sp>
      <p:sp>
        <p:nvSpPr>
          <p:cNvPr id="11267" name="Content Placeholder 2">
            <a:extLst>
              <a:ext uri="{FF2B5EF4-FFF2-40B4-BE49-F238E27FC236}">
                <a16:creationId xmlns:a16="http://schemas.microsoft.com/office/drawing/2014/main" id="{AC362E40-E7D4-4956-ADF1-50CCE5CA172B}"/>
              </a:ext>
            </a:extLst>
          </p:cNvPr>
          <p:cNvSpPr>
            <a:spLocks noGrp="1"/>
          </p:cNvSpPr>
          <p:nvPr>
            <p:ph sz="half" idx="1"/>
          </p:nvPr>
        </p:nvSpPr>
        <p:spPr>
          <a:xfrm>
            <a:off x="1447331" y="2010878"/>
            <a:ext cx="4645152" cy="3448595"/>
          </a:xfrm>
        </p:spPr>
        <p:txBody>
          <a:bodyPr vert="horz" lIns="91440" tIns="45720" rIns="91440" bIns="45720" rtlCol="0" anchor="t">
            <a:noAutofit/>
          </a:bodyPr>
          <a:lstStyle/>
          <a:p>
            <a:r>
              <a:rPr lang="en-GB" altLang="en-US" err="1"/>
              <a:t>Osgowch</a:t>
            </a:r>
            <a:r>
              <a:rPr lang="en-GB" altLang="en-US"/>
              <a:t> </a:t>
            </a:r>
            <a:r>
              <a:rPr lang="en-GB" altLang="en-US" err="1"/>
              <a:t>ddisgrifiad</a:t>
            </a:r>
            <a:r>
              <a:rPr lang="en-GB" altLang="en-US"/>
              <a:t> </a:t>
            </a:r>
            <a:r>
              <a:rPr lang="en-GB" altLang="en-US" err="1"/>
              <a:t>diangen</a:t>
            </a:r>
            <a:r>
              <a:rPr lang="en-GB" altLang="en-US"/>
              <a:t> - </a:t>
            </a:r>
            <a:r>
              <a:rPr lang="en-GB" altLang="en-US" err="1"/>
              <a:t>cynhwyswch</a:t>
            </a:r>
            <a:r>
              <a:rPr lang="en-GB" altLang="en-US"/>
              <a:t> </a:t>
            </a:r>
            <a:r>
              <a:rPr lang="en-GB" altLang="en-US" err="1"/>
              <a:t>fanylion</a:t>
            </a:r>
            <a:r>
              <a:rPr lang="en-GB" altLang="en-US"/>
              <a:t> </a:t>
            </a:r>
            <a:r>
              <a:rPr lang="en-GB" altLang="en-US" err="1"/>
              <a:t>cefndir</a:t>
            </a:r>
            <a:r>
              <a:rPr lang="en-GB" altLang="en-US"/>
              <a:t> </a:t>
            </a:r>
            <a:r>
              <a:rPr lang="en-GB" altLang="en-US" err="1"/>
              <a:t>cyffredinol</a:t>
            </a:r>
            <a:r>
              <a:rPr lang="en-GB" altLang="en-US"/>
              <a:t> a </a:t>
            </a:r>
            <a:r>
              <a:rPr lang="en-GB" altLang="en-US" err="1"/>
              <a:t>hanes</a:t>
            </a:r>
            <a:r>
              <a:rPr lang="en-GB" altLang="en-US"/>
              <a:t> pan </a:t>
            </a:r>
            <a:r>
              <a:rPr lang="en-GB" altLang="en-US" err="1"/>
              <a:t>fyddant</a:t>
            </a:r>
            <a:r>
              <a:rPr lang="en-GB" altLang="en-US"/>
              <a:t> </a:t>
            </a:r>
            <a:r>
              <a:rPr lang="en-GB" altLang="en-US" err="1"/>
              <a:t>yn</a:t>
            </a:r>
            <a:r>
              <a:rPr lang="en-GB" altLang="en-US"/>
              <a:t> </a:t>
            </a:r>
            <a:r>
              <a:rPr lang="en-GB" altLang="en-US" err="1"/>
              <a:t>ychwanegu</a:t>
            </a:r>
            <a:r>
              <a:rPr lang="en-GB" altLang="en-US"/>
              <a:t> at </a:t>
            </a:r>
            <a:r>
              <a:rPr lang="en-GB" altLang="en-US" err="1"/>
              <a:t>eich</a:t>
            </a:r>
            <a:r>
              <a:rPr lang="en-GB" altLang="en-US"/>
              <a:t> </a:t>
            </a:r>
            <a:r>
              <a:rPr lang="en-GB" altLang="en-US" err="1"/>
              <a:t>dadl</a:t>
            </a:r>
            <a:r>
              <a:rPr lang="en-GB" altLang="en-US"/>
              <a:t> </a:t>
            </a:r>
            <a:r>
              <a:rPr lang="en-GB" altLang="en-US" err="1"/>
              <a:t>yn</a:t>
            </a:r>
            <a:r>
              <a:rPr lang="en-GB" altLang="en-US"/>
              <a:t> </a:t>
            </a:r>
            <a:r>
              <a:rPr lang="en-GB" altLang="en-US" err="1"/>
              <a:t>unig</a:t>
            </a:r>
            <a:r>
              <a:rPr lang="en-GB" altLang="en-US"/>
              <a:t> </a:t>
            </a:r>
            <a:r>
              <a:rPr lang="en-GB" altLang="en-US" err="1"/>
              <a:t>e.e.</a:t>
            </a:r>
            <a:r>
              <a:rPr lang="en-GB" altLang="en-US"/>
              <a:t> </a:t>
            </a:r>
            <a:r>
              <a:rPr lang="en-GB" altLang="en-US" err="1"/>
              <a:t>i</a:t>
            </a:r>
            <a:r>
              <a:rPr lang="en-GB" altLang="en-US"/>
              <a:t> </a:t>
            </a:r>
            <a:r>
              <a:rPr lang="en-GB" altLang="en-US" err="1"/>
              <a:t>ddangos</a:t>
            </a:r>
            <a:r>
              <a:rPr lang="en-GB" altLang="en-US"/>
              <a:t> </a:t>
            </a:r>
            <a:r>
              <a:rPr lang="en-GB" altLang="en-US" err="1"/>
              <a:t>achos</a:t>
            </a:r>
            <a:r>
              <a:rPr lang="en-GB" altLang="en-US"/>
              <a:t> ac </a:t>
            </a:r>
            <a:r>
              <a:rPr lang="en-GB" altLang="en-US" err="1"/>
              <a:t>effaith</a:t>
            </a:r>
            <a:r>
              <a:rPr lang="en-GB" altLang="en-US"/>
              <a:t> </a:t>
            </a:r>
            <a:r>
              <a:rPr lang="en-GB" altLang="en-US" err="1"/>
              <a:t>hollbwysig</a:t>
            </a:r>
            <a:r>
              <a:rPr lang="en-GB" altLang="en-US"/>
              <a:t>. </a:t>
            </a:r>
            <a:r>
              <a:rPr lang="en-GB" altLang="en-US" err="1"/>
              <a:t>Ymarfer</a:t>
            </a:r>
            <a:r>
              <a:rPr lang="en-GB" altLang="en-US"/>
              <a:t> </a:t>
            </a:r>
            <a:r>
              <a:rPr lang="en-GB" altLang="en-US" err="1"/>
              <a:t>gwahaniaethu</a:t>
            </a:r>
            <a:r>
              <a:rPr lang="en-GB" altLang="en-US"/>
              <a:t> </a:t>
            </a:r>
            <a:r>
              <a:rPr lang="en-GB" altLang="en-US" err="1"/>
              <a:t>rhwng</a:t>
            </a:r>
            <a:r>
              <a:rPr lang="en-GB" altLang="en-US"/>
              <a:t> </a:t>
            </a:r>
            <a:r>
              <a:rPr lang="en-GB" altLang="en-US" err="1"/>
              <a:t>disgrifiad</a:t>
            </a:r>
            <a:r>
              <a:rPr lang="en-GB" altLang="en-US"/>
              <a:t> (</a:t>
            </a:r>
            <a:r>
              <a:rPr lang="en-GB" altLang="en-US" err="1"/>
              <a:t>dweud</a:t>
            </a:r>
            <a:r>
              <a:rPr lang="en-GB" altLang="en-US"/>
              <a:t> </a:t>
            </a:r>
            <a:r>
              <a:rPr lang="en-GB" altLang="en-US" err="1"/>
              <a:t>beth</a:t>
            </a:r>
            <a:r>
              <a:rPr lang="en-GB" altLang="en-US"/>
              <a:t> </a:t>
            </a:r>
            <a:r>
              <a:rPr lang="en-GB" altLang="en-US" err="1"/>
              <a:t>ddigwyddodd</a:t>
            </a:r>
            <a:r>
              <a:rPr lang="en-GB" altLang="en-US"/>
              <a:t>) a </a:t>
            </a:r>
            <a:r>
              <a:rPr lang="en-GB" altLang="en-US" err="1"/>
              <a:t>dadansoddi</a:t>
            </a:r>
            <a:r>
              <a:rPr lang="en-GB" altLang="en-US"/>
              <a:t> (</a:t>
            </a:r>
            <a:r>
              <a:rPr lang="en-GB" altLang="en-US" err="1"/>
              <a:t>barnu</a:t>
            </a:r>
            <a:r>
              <a:rPr lang="en-GB" altLang="en-US"/>
              <a:t> pam </a:t>
            </a:r>
            <a:r>
              <a:rPr lang="en-GB" altLang="en-US" err="1"/>
              <a:t>ddigwyddodd</a:t>
            </a:r>
            <a:r>
              <a:rPr lang="en-GB" altLang="en-US"/>
              <a:t> </a:t>
            </a:r>
            <a:r>
              <a:rPr lang="en-GB" altLang="en-US" err="1"/>
              <a:t>rhywbeth</a:t>
            </a:r>
            <a:r>
              <a:rPr lang="en-GB" altLang="en-US"/>
              <a:t>).</a:t>
            </a:r>
            <a:endParaRPr lang="en-GB"/>
          </a:p>
        </p:txBody>
      </p:sp>
      <p:sp>
        <p:nvSpPr>
          <p:cNvPr id="3" name="Content Placeholder 2">
            <a:extLst>
              <a:ext uri="{FF2B5EF4-FFF2-40B4-BE49-F238E27FC236}">
                <a16:creationId xmlns:a16="http://schemas.microsoft.com/office/drawing/2014/main" id="{1C267A9D-7D93-02F5-D859-77BA62A556DD}"/>
              </a:ext>
            </a:extLst>
          </p:cNvPr>
          <p:cNvSpPr>
            <a:spLocks noGrp="1"/>
          </p:cNvSpPr>
          <p:nvPr>
            <p:ph sz="half" idx="2"/>
          </p:nvPr>
        </p:nvSpPr>
        <p:spPr>
          <a:xfrm>
            <a:off x="6413771" y="2017343"/>
            <a:ext cx="4645152" cy="3441520"/>
          </a:xfrm>
        </p:spPr>
        <p:txBody>
          <a:bodyPr vert="horz" lIns="91440" tIns="45720" rIns="91440" bIns="45720" rtlCol="0" anchor="t">
            <a:noAutofit/>
          </a:bodyPr>
          <a:lstStyle/>
          <a:p>
            <a:r>
              <a:rPr lang="en-GB" altLang="en-US" err="1"/>
              <a:t>Dehonglwch</a:t>
            </a:r>
            <a:r>
              <a:rPr lang="en-GB" altLang="en-US"/>
              <a:t> </a:t>
            </a:r>
            <a:r>
              <a:rPr lang="en-GB" altLang="en-US" err="1"/>
              <a:t>eich</a:t>
            </a:r>
            <a:r>
              <a:rPr lang="en-GB" altLang="en-US"/>
              <a:t> </a:t>
            </a:r>
            <a:r>
              <a:rPr lang="en-GB" altLang="en-US" err="1"/>
              <a:t>tystiolaeth</a:t>
            </a:r>
            <a:r>
              <a:rPr lang="en-GB" altLang="en-US"/>
              <a:t> – </a:t>
            </a:r>
            <a:r>
              <a:rPr lang="en-GB" altLang="en-US" err="1"/>
              <a:t>esboniwch</a:t>
            </a:r>
            <a:r>
              <a:rPr lang="en-GB" altLang="en-US"/>
              <a:t> </a:t>
            </a:r>
            <a:r>
              <a:rPr lang="en-GB" altLang="en-US" err="1"/>
              <a:t>sut</a:t>
            </a:r>
            <a:r>
              <a:rPr lang="en-GB" altLang="en-US"/>
              <a:t> a </a:t>
            </a:r>
            <a:r>
              <a:rPr lang="en-GB" altLang="en-US" err="1"/>
              <a:t>pham</a:t>
            </a:r>
            <a:r>
              <a:rPr lang="en-GB" altLang="en-US"/>
              <a:t> </a:t>
            </a:r>
            <a:r>
              <a:rPr lang="en-GB" altLang="en-US" err="1"/>
              <a:t>mae</a:t>
            </a:r>
            <a:r>
              <a:rPr lang="en-GB" altLang="en-US"/>
              <a:t> </a:t>
            </a:r>
            <a:r>
              <a:rPr lang="en-GB" altLang="en-US" err="1"/>
              <a:t>eich</a:t>
            </a:r>
            <a:r>
              <a:rPr lang="en-GB" altLang="en-US"/>
              <a:t> </a:t>
            </a:r>
            <a:r>
              <a:rPr lang="en-GB" altLang="en-US" err="1"/>
              <a:t>tystiolaeth</a:t>
            </a:r>
            <a:r>
              <a:rPr lang="en-GB" altLang="en-US"/>
              <a:t> </a:t>
            </a:r>
            <a:r>
              <a:rPr lang="en-GB" altLang="en-US" err="1"/>
              <a:t>yn</a:t>
            </a:r>
            <a:r>
              <a:rPr lang="en-GB" altLang="en-US"/>
              <a:t> </a:t>
            </a:r>
            <a:r>
              <a:rPr lang="en-GB" altLang="en-US" err="1"/>
              <a:t>cefnogi</a:t>
            </a:r>
            <a:r>
              <a:rPr lang="en-GB" altLang="en-US"/>
              <a:t> </a:t>
            </a:r>
            <a:r>
              <a:rPr lang="en-GB" altLang="en-US" err="1"/>
              <a:t>eich</a:t>
            </a:r>
            <a:r>
              <a:rPr lang="en-GB" altLang="en-US"/>
              <a:t> </a:t>
            </a:r>
            <a:r>
              <a:rPr lang="en-GB" altLang="en-US" err="1"/>
              <a:t>pwynt</a:t>
            </a:r>
            <a:r>
              <a:rPr lang="en-GB" altLang="en-US"/>
              <a:t>. Mae </a:t>
            </a:r>
            <a:r>
              <a:rPr lang="en-GB" altLang="en-US" err="1"/>
              <a:t>dehongli</a:t>
            </a:r>
            <a:r>
              <a:rPr lang="en-GB" altLang="en-US"/>
              <a:t> </a:t>
            </a:r>
            <a:r>
              <a:rPr lang="en-GB" altLang="en-US" err="1"/>
              <a:t>yn</a:t>
            </a:r>
            <a:r>
              <a:rPr lang="en-GB" altLang="en-US"/>
              <a:t> </a:t>
            </a:r>
            <a:r>
              <a:rPr lang="en-GB" altLang="en-US" err="1"/>
              <a:t>rhan</a:t>
            </a:r>
            <a:r>
              <a:rPr lang="en-GB" altLang="en-US"/>
              <a:t> </a:t>
            </a:r>
            <a:r>
              <a:rPr lang="en-GB" altLang="en-US" err="1"/>
              <a:t>bwysig</a:t>
            </a:r>
            <a:r>
              <a:rPr lang="en-GB" altLang="en-US"/>
              <a:t> o </a:t>
            </a:r>
            <a:r>
              <a:rPr lang="en-GB" altLang="en-US" err="1"/>
              <a:t>ddadansoddi</a:t>
            </a:r>
            <a:r>
              <a:rPr lang="en-GB" altLang="en-US"/>
              <a:t> </a:t>
            </a:r>
            <a:r>
              <a:rPr lang="en-GB" altLang="en-US" err="1"/>
              <a:t>beirniadol</a:t>
            </a:r>
            <a:r>
              <a:rPr lang="en-GB" altLang="en-US"/>
              <a:t>, ac </a:t>
            </a:r>
            <a:r>
              <a:rPr lang="en-GB" altLang="en-US" err="1"/>
              <a:t>ni</a:t>
            </a:r>
            <a:r>
              <a:rPr lang="en-GB" altLang="en-US"/>
              <a:t> </a:t>
            </a:r>
            <a:r>
              <a:rPr lang="en-GB" altLang="en-US" err="1"/>
              <a:t>ddylech</a:t>
            </a:r>
            <a:r>
              <a:rPr lang="en-GB" altLang="en-US"/>
              <a:t> </a:t>
            </a:r>
            <a:r>
              <a:rPr lang="en-GB" altLang="en-US" err="1"/>
              <a:t>ddibynnu</a:t>
            </a:r>
            <a:r>
              <a:rPr lang="en-GB" altLang="en-US"/>
              <a:t> </a:t>
            </a:r>
            <a:r>
              <a:rPr lang="en-GB" altLang="en-US" err="1"/>
              <a:t>ar</a:t>
            </a:r>
            <a:r>
              <a:rPr lang="en-GB" altLang="en-US"/>
              <a:t> y </a:t>
            </a:r>
            <a:r>
              <a:rPr lang="en-GB" altLang="en-US" err="1"/>
              <a:t>dystiolaeth</a:t>
            </a:r>
            <a:r>
              <a:rPr lang="en-GB" altLang="en-US"/>
              <a:t> </a:t>
            </a:r>
            <a:r>
              <a:rPr lang="en-GB" altLang="en-US" err="1"/>
              <a:t>yn</a:t>
            </a:r>
            <a:r>
              <a:rPr lang="en-GB" altLang="en-US"/>
              <a:t> "</a:t>
            </a:r>
            <a:r>
              <a:rPr lang="en-GB" altLang="en-US" err="1"/>
              <a:t>siarad</a:t>
            </a:r>
            <a:r>
              <a:rPr lang="en-GB" altLang="en-US"/>
              <a:t> </a:t>
            </a:r>
            <a:r>
              <a:rPr lang="en-GB" altLang="en-US" err="1"/>
              <a:t>drosto'i</a:t>
            </a:r>
            <a:r>
              <a:rPr lang="en-GB" altLang="en-US"/>
              <a:t> </a:t>
            </a:r>
            <a:r>
              <a:rPr lang="en-GB" altLang="en-US" err="1"/>
              <a:t>hun</a:t>
            </a:r>
            <a:r>
              <a:rPr lang="en-GB" altLang="en-US"/>
              <a:t>" </a:t>
            </a:r>
            <a:r>
              <a:rPr lang="en-GB" altLang="en-US" err="1"/>
              <a:t>yn</a:t>
            </a:r>
            <a:r>
              <a:rPr lang="en-GB" altLang="en-US"/>
              <a:t> </a:t>
            </a:r>
            <a:r>
              <a:rPr lang="en-GB" altLang="en-US" err="1"/>
              <a:t>unig</a:t>
            </a:r>
            <a:r>
              <a:rPr lang="en-GB" altLang="en-US"/>
              <a:t>.</a:t>
            </a:r>
          </a:p>
          <a:p>
            <a:endParaRPr lang="en-GB"/>
          </a:p>
        </p:txBody>
      </p:sp>
      <p:pic>
        <p:nvPicPr>
          <p:cNvPr id="5" name="Picture 5" descr="How this Pastor wrote a Leadership Book in 4 Months, 10 Writing Tips ...">
            <a:extLst>
              <a:ext uri="{FF2B5EF4-FFF2-40B4-BE49-F238E27FC236}">
                <a16:creationId xmlns:a16="http://schemas.microsoft.com/office/drawing/2014/main" id="{E6112C7A-48BC-98F6-D9F7-C67C831B5131}"/>
              </a:ext>
            </a:extLst>
          </p:cNvPr>
          <p:cNvPicPr>
            <a:picLocks noChangeAspect="1"/>
          </p:cNvPicPr>
          <p:nvPr/>
        </p:nvPicPr>
        <p:blipFill>
          <a:blip r:embed="rId2"/>
          <a:stretch>
            <a:fillRect/>
          </a:stretch>
        </p:blipFill>
        <p:spPr>
          <a:xfrm>
            <a:off x="10254581" y="191476"/>
            <a:ext cx="1434123" cy="1404815"/>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0089-AEC9-4136-B04E-6023DBB7C3D7}"/>
              </a:ext>
            </a:extLst>
          </p:cNvPr>
          <p:cNvSpPr>
            <a:spLocks noGrp="1"/>
          </p:cNvSpPr>
          <p:nvPr>
            <p:ph type="title"/>
          </p:nvPr>
        </p:nvSpPr>
        <p:spPr>
          <a:xfrm>
            <a:off x="1449217" y="804889"/>
            <a:ext cx="9605635" cy="1059305"/>
          </a:xfrm>
        </p:spPr>
        <p:txBody>
          <a:bodyPr rtlCol="0">
            <a:normAutofit/>
          </a:bodyPr>
          <a:lstStyle/>
          <a:p>
            <a:r>
              <a:rPr lang="en-GB"/>
              <a:t>Ysgrifennu </a:t>
            </a:r>
            <a:r>
              <a:rPr lang="en-GB" err="1"/>
              <a:t>yn</a:t>
            </a:r>
            <a:r>
              <a:rPr lang="en-GB"/>
              <a:t> </a:t>
            </a:r>
            <a:r>
              <a:rPr lang="en-GB" err="1"/>
              <a:t>fwy</a:t>
            </a:r>
            <a:r>
              <a:rPr lang="en-GB"/>
              <a:t> </a:t>
            </a:r>
            <a:r>
              <a:rPr lang="en-GB" err="1"/>
              <a:t>beirniadol</a:t>
            </a:r>
            <a:r>
              <a:rPr lang="en-GB"/>
              <a:t> </a:t>
            </a:r>
            <a:br>
              <a:rPr lang="en-GB"/>
            </a:br>
            <a:r>
              <a:rPr lang="en-GB"/>
              <a:t>Writing more critically </a:t>
            </a:r>
          </a:p>
        </p:txBody>
      </p:sp>
      <p:sp>
        <p:nvSpPr>
          <p:cNvPr id="11267" name="Content Placeholder 2">
            <a:extLst>
              <a:ext uri="{FF2B5EF4-FFF2-40B4-BE49-F238E27FC236}">
                <a16:creationId xmlns:a16="http://schemas.microsoft.com/office/drawing/2014/main" id="{AC362E40-E7D4-4956-ADF1-50CCE5CA172B}"/>
              </a:ext>
            </a:extLst>
          </p:cNvPr>
          <p:cNvSpPr>
            <a:spLocks noGrp="1"/>
          </p:cNvSpPr>
          <p:nvPr>
            <p:ph sz="half" idx="1"/>
          </p:nvPr>
        </p:nvSpPr>
        <p:spPr>
          <a:xfrm>
            <a:off x="1447331" y="2010878"/>
            <a:ext cx="4645152" cy="3448595"/>
          </a:xfrm>
        </p:spPr>
        <p:txBody>
          <a:bodyPr vert="horz" lIns="91440" tIns="45720" rIns="91440" bIns="45720" rtlCol="0" anchor="t">
            <a:noAutofit/>
          </a:bodyPr>
          <a:lstStyle/>
          <a:p>
            <a:r>
              <a:rPr lang="en-US" altLang="en-US"/>
              <a:t>Avoid unnecessary description – only include general background details and history when they add to your argument, e.g. to show a crucial cause and effect. Practice distinguishing between description (telling what happened) and analysis (judging why something happened).</a:t>
            </a:r>
            <a:endParaRPr lang="en-US"/>
          </a:p>
        </p:txBody>
      </p:sp>
      <p:sp>
        <p:nvSpPr>
          <p:cNvPr id="3" name="Content Placeholder 2">
            <a:extLst>
              <a:ext uri="{FF2B5EF4-FFF2-40B4-BE49-F238E27FC236}">
                <a16:creationId xmlns:a16="http://schemas.microsoft.com/office/drawing/2014/main" id="{1C267A9D-7D93-02F5-D859-77BA62A556DD}"/>
              </a:ext>
            </a:extLst>
          </p:cNvPr>
          <p:cNvSpPr>
            <a:spLocks noGrp="1"/>
          </p:cNvSpPr>
          <p:nvPr>
            <p:ph sz="half" idx="2"/>
          </p:nvPr>
        </p:nvSpPr>
        <p:spPr>
          <a:xfrm>
            <a:off x="6413771" y="2017343"/>
            <a:ext cx="4645152" cy="3441520"/>
          </a:xfrm>
        </p:spPr>
        <p:txBody>
          <a:bodyPr vert="horz" lIns="91440" tIns="45720" rIns="91440" bIns="45720" rtlCol="0" anchor="t">
            <a:noAutofit/>
          </a:bodyPr>
          <a:lstStyle/>
          <a:p>
            <a:r>
              <a:rPr lang="en-US" altLang="en-US"/>
              <a:t>Interpret your evidence – explain how and why your evidence supports your point. Interpretation is an important part of critical analysis, and you should not just rely on the evidence "speaking for itself".</a:t>
            </a:r>
            <a:endParaRPr lang="en-GB" altLang="en-US"/>
          </a:p>
          <a:p>
            <a:endParaRPr lang="en-GB"/>
          </a:p>
        </p:txBody>
      </p:sp>
      <p:pic>
        <p:nvPicPr>
          <p:cNvPr id="5" name="Picture 5" descr="How this Pastor wrote a Leadership Book in 4 Months, 10 Writing Tips ...">
            <a:extLst>
              <a:ext uri="{FF2B5EF4-FFF2-40B4-BE49-F238E27FC236}">
                <a16:creationId xmlns:a16="http://schemas.microsoft.com/office/drawing/2014/main" id="{E6112C7A-48BC-98F6-D9F7-C67C831B5131}"/>
              </a:ext>
            </a:extLst>
          </p:cNvPr>
          <p:cNvPicPr>
            <a:picLocks noChangeAspect="1"/>
          </p:cNvPicPr>
          <p:nvPr/>
        </p:nvPicPr>
        <p:blipFill>
          <a:blip r:embed="rId2"/>
          <a:stretch>
            <a:fillRect/>
          </a:stretch>
        </p:blipFill>
        <p:spPr>
          <a:xfrm>
            <a:off x="10254581" y="191476"/>
            <a:ext cx="1434123" cy="1404815"/>
          </a:xfrm>
          <a:prstGeom prst="rect">
            <a:avLst/>
          </a:prstGeom>
        </p:spPr>
      </p:pic>
    </p:spTree>
    <p:extLst>
      <p:ext uri="{BB962C8B-B14F-4D97-AF65-F5344CB8AC3E}">
        <p14:creationId xmlns:p14="http://schemas.microsoft.com/office/powerpoint/2010/main" val="34014921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6096-B06D-EC18-DB10-5617178A2AB0}"/>
              </a:ext>
            </a:extLst>
          </p:cNvPr>
          <p:cNvSpPr>
            <a:spLocks noGrp="1"/>
          </p:cNvSpPr>
          <p:nvPr>
            <p:ph type="title"/>
          </p:nvPr>
        </p:nvSpPr>
        <p:spPr/>
        <p:txBody>
          <a:bodyPr/>
          <a:lstStyle/>
          <a:p>
            <a:r>
              <a:rPr lang="en-GB"/>
              <a:t>AI and You</a:t>
            </a:r>
          </a:p>
        </p:txBody>
      </p:sp>
      <p:sp>
        <p:nvSpPr>
          <p:cNvPr id="3" name="Text Placeholder 2">
            <a:extLst>
              <a:ext uri="{FF2B5EF4-FFF2-40B4-BE49-F238E27FC236}">
                <a16:creationId xmlns:a16="http://schemas.microsoft.com/office/drawing/2014/main" id="{9B0227DC-8AAC-C7D2-377E-B754AF7D91D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458759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79E1FA4-890B-4B99-B1AD-AA4B78666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BEE58B7-C53C-4E7B-A78E-2C44E3E05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p:cNvSpPr>
            <a:spLocks noGrp="1"/>
          </p:cNvSpPr>
          <p:nvPr>
            <p:ph type="title"/>
          </p:nvPr>
        </p:nvSpPr>
        <p:spPr>
          <a:xfrm>
            <a:off x="1776424" y="4460798"/>
            <a:ext cx="8637073" cy="558063"/>
          </a:xfrm>
        </p:spPr>
        <p:txBody>
          <a:bodyPr vert="horz" lIns="91440" tIns="45720" rIns="91440" bIns="0" rtlCol="0" anchor="b">
            <a:normAutofit/>
          </a:bodyPr>
          <a:lstStyle/>
          <a:p>
            <a:r>
              <a:rPr lang="en-US" sz="1700"/>
              <a:t>Unrhyw gwestiynau/Any questions?</a:t>
            </a:r>
            <a:br>
              <a:rPr lang="en-US" sz="1700"/>
            </a:br>
            <a:endParaRPr lang="en-US" sz="1700"/>
          </a:p>
        </p:txBody>
      </p:sp>
      <p:grpSp>
        <p:nvGrpSpPr>
          <p:cNvPr id="20" name="Group 19">
            <a:extLst>
              <a:ext uri="{FF2B5EF4-FFF2-40B4-BE49-F238E27FC236}">
                <a16:creationId xmlns:a16="http://schemas.microsoft.com/office/drawing/2014/main" id="{B4BA1F0E-270C-4AB7-809E-DBD5AB8966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64906" y="323838"/>
            <a:ext cx="8661501" cy="3652791"/>
            <a:chOff x="7773058" y="600024"/>
            <a:chExt cx="3630912" cy="5222486"/>
          </a:xfrm>
        </p:grpSpPr>
        <p:sp>
          <p:nvSpPr>
            <p:cNvPr id="26" name="Rectangle 25">
              <a:extLst>
                <a:ext uri="{FF2B5EF4-FFF2-40B4-BE49-F238E27FC236}">
                  <a16:creationId xmlns:a16="http://schemas.microsoft.com/office/drawing/2014/main" id="{F753DA19-3231-4BF9-80B9-6200D2367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3058" y="600024"/>
              <a:ext cx="3630912" cy="522248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1F8506-51A0-4CD0-889F-826E9E678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04482" y="1062693"/>
              <a:ext cx="3367301" cy="429234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29BCA0E2-0826-4688-8066-477F24371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4322" y="822145"/>
            <a:ext cx="7702878" cy="2662923"/>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679645" y="963739"/>
            <a:ext cx="3057575" cy="2369223"/>
          </a:xfrm>
          <a:prstGeom prst="rect">
            <a:avLst/>
          </a:prstGeom>
        </p:spPr>
      </p:pic>
      <p:pic>
        <p:nvPicPr>
          <p:cNvPr id="8" name="Picture 7" descr="University of Wales Trinity Saint David - Wikipedia"/>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72121" y="1428365"/>
            <a:ext cx="3599926" cy="1439970"/>
          </a:xfrm>
          <a:prstGeom prst="rect">
            <a:avLst/>
          </a:prstGeom>
        </p:spPr>
      </p:pic>
      <p:cxnSp>
        <p:nvCxnSpPr>
          <p:cNvPr id="24" name="Straight Connector 23">
            <a:extLst>
              <a:ext uri="{FF2B5EF4-FFF2-40B4-BE49-F238E27FC236}">
                <a16:creationId xmlns:a16="http://schemas.microsoft.com/office/drawing/2014/main" id="{4C3F4B1E-3EAB-415B-825A-464AAF1D75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8" name="Picture 27">
            <a:extLst>
              <a:ext uri="{FF2B5EF4-FFF2-40B4-BE49-F238E27FC236}">
                <a16:creationId xmlns:a16="http://schemas.microsoft.com/office/drawing/2014/main" id="{6B708961-E777-4956-A983-78A4F532F4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59D3B50E-372C-47D8-BC90-104318AD8B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itle 4"/>
          <p:cNvSpPr txBox="1">
            <a:spLocks/>
          </p:cNvSpPr>
          <p:nvPr/>
        </p:nvSpPr>
        <p:spPr>
          <a:xfrm>
            <a:off x="965199" y="1097154"/>
            <a:ext cx="1073573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endParaRPr lang="en-US" b="1"/>
          </a:p>
        </p:txBody>
      </p:sp>
    </p:spTree>
    <p:extLst>
      <p:ext uri="{BB962C8B-B14F-4D97-AF65-F5344CB8AC3E}">
        <p14:creationId xmlns:p14="http://schemas.microsoft.com/office/powerpoint/2010/main" val="41451904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C3CA9FB-39C5-D6DA-9B08-06C86BDEA8E0}"/>
              </a:ext>
            </a:extLst>
          </p:cNvPr>
          <p:cNvSpPr>
            <a:spLocks noGrp="1"/>
          </p:cNvSpPr>
          <p:nvPr>
            <p:ph type="title"/>
          </p:nvPr>
        </p:nvSpPr>
        <p:spPr/>
        <p:txBody>
          <a:bodyPr/>
          <a:lstStyle/>
          <a:p>
            <a:endParaRPr lang="en-GB"/>
          </a:p>
        </p:txBody>
      </p:sp>
      <p:sp>
        <p:nvSpPr>
          <p:cNvPr id="10" name="Text Placeholder 9">
            <a:extLst>
              <a:ext uri="{FF2B5EF4-FFF2-40B4-BE49-F238E27FC236}">
                <a16:creationId xmlns:a16="http://schemas.microsoft.com/office/drawing/2014/main" id="{7D997BEA-E4DF-C725-5CE0-5A6E8699191F}"/>
              </a:ext>
            </a:extLst>
          </p:cNvPr>
          <p:cNvSpPr>
            <a:spLocks noGrp="1"/>
          </p:cNvSpPr>
          <p:nvPr>
            <p:ph type="body" idx="1"/>
          </p:nvPr>
        </p:nvSpPr>
        <p:spPr/>
        <p:txBody>
          <a:bodyPr/>
          <a:lstStyle/>
          <a:p>
            <a:r>
              <a:rPr lang="en-GB"/>
              <a:t>Ac </a:t>
            </a:r>
            <a:r>
              <a:rPr lang="en-GB" err="1"/>
              <a:t>yn</a:t>
            </a:r>
            <a:r>
              <a:rPr lang="en-GB"/>
              <a:t> </a:t>
            </a:r>
            <a:r>
              <a:rPr lang="en-GB" err="1"/>
              <a:t>olaf</a:t>
            </a:r>
            <a:r>
              <a:rPr lang="en-GB"/>
              <a:t>…….</a:t>
            </a:r>
          </a:p>
        </p:txBody>
      </p:sp>
      <p:sp>
        <p:nvSpPr>
          <p:cNvPr id="5" name="Content Placeholder 4"/>
          <p:cNvSpPr>
            <a:spLocks noGrp="1"/>
          </p:cNvSpPr>
          <p:nvPr>
            <p:ph sz="half" idx="2"/>
          </p:nvPr>
        </p:nvSpPr>
        <p:spPr/>
        <p:txBody>
          <a:bodyPr>
            <a:normAutofit/>
          </a:bodyPr>
          <a:lstStyle/>
          <a:p>
            <a:endParaRPr lang="en-GB"/>
          </a:p>
          <a:p>
            <a:r>
              <a:rPr lang="en-GB" sz="2400"/>
              <a:t>PEIDIWCH Â PHOENI I NI YMA I’CH HELPU I LWYDDO !</a:t>
            </a:r>
            <a:endParaRPr lang="en-US" sz="2400"/>
          </a:p>
        </p:txBody>
      </p:sp>
      <p:sp>
        <p:nvSpPr>
          <p:cNvPr id="11" name="Text Placeholder 10">
            <a:extLst>
              <a:ext uri="{FF2B5EF4-FFF2-40B4-BE49-F238E27FC236}">
                <a16:creationId xmlns:a16="http://schemas.microsoft.com/office/drawing/2014/main" id="{06028B58-E967-B220-90EA-D42162DDC046}"/>
              </a:ext>
            </a:extLst>
          </p:cNvPr>
          <p:cNvSpPr>
            <a:spLocks noGrp="1"/>
          </p:cNvSpPr>
          <p:nvPr>
            <p:ph type="body" sz="quarter" idx="3"/>
          </p:nvPr>
        </p:nvSpPr>
        <p:spPr/>
        <p:txBody>
          <a:bodyPr/>
          <a:lstStyle/>
          <a:p>
            <a:r>
              <a:rPr lang="en-GB"/>
              <a:t>And finally……..</a:t>
            </a:r>
          </a:p>
        </p:txBody>
      </p:sp>
      <p:sp>
        <p:nvSpPr>
          <p:cNvPr id="6" name="Content Placeholder 5"/>
          <p:cNvSpPr>
            <a:spLocks noGrp="1"/>
          </p:cNvSpPr>
          <p:nvPr>
            <p:ph sz="quarter" idx="4"/>
          </p:nvPr>
        </p:nvSpPr>
        <p:spPr/>
        <p:txBody>
          <a:bodyPr>
            <a:normAutofit/>
          </a:bodyPr>
          <a:lstStyle/>
          <a:p>
            <a:endParaRPr lang="en-GB"/>
          </a:p>
          <a:p>
            <a:r>
              <a:rPr lang="en-GB" sz="2400"/>
              <a:t>DON’T WORRY WE’RE HERE TO HELP YOU SUCCEED!</a:t>
            </a:r>
            <a:endParaRPr lang="en-US" sz="2400"/>
          </a:p>
        </p:txBody>
      </p:sp>
      <p:pic>
        <p:nvPicPr>
          <p:cNvPr id="7" name="Picture 6"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pic>
        <p:nvPicPr>
          <p:cNvPr id="2" name="Picture 1" descr="Pharrell Williams Happy -minions - YouTube"/>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06827" y="4897017"/>
            <a:ext cx="2945624" cy="1656914"/>
          </a:xfrm>
          <a:prstGeom prst="rect">
            <a:avLst/>
          </a:prstGeom>
        </p:spPr>
      </p:pic>
    </p:spTree>
    <p:extLst>
      <p:ext uri="{BB962C8B-B14F-4D97-AF65-F5344CB8AC3E}">
        <p14:creationId xmlns:p14="http://schemas.microsoft.com/office/powerpoint/2010/main" val="3880710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579F63F839CD34F8C7D1F16FF62C149" ma:contentTypeVersion="6" ma:contentTypeDescription="Create a new document." ma:contentTypeScope="" ma:versionID="23a8d3cc9823c08070185fb772191795">
  <xsd:schema xmlns:xsd="http://www.w3.org/2001/XMLSchema" xmlns:xs="http://www.w3.org/2001/XMLSchema" xmlns:p="http://schemas.microsoft.com/office/2006/metadata/properties" xmlns:ns2="4e921715-ad79-4b78-9592-2aa9c6b9dcb9" xmlns:ns3="b7f9fef7-f2d6-4753-9cc4-1214af3ec681" targetNamespace="http://schemas.microsoft.com/office/2006/metadata/properties" ma:root="true" ma:fieldsID="cba14f1e08c0746299e48b07bb24020d" ns2:_="" ns3:_="">
    <xsd:import namespace="4e921715-ad79-4b78-9592-2aa9c6b9dcb9"/>
    <xsd:import namespace="b7f9fef7-f2d6-4753-9cc4-1214af3ec681"/>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921715-ad79-4b78-9592-2aa9c6b9dc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7f9fef7-f2d6-4753-9cc4-1214af3ec68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7C107F-491E-41AF-9157-68F40E26FF36}">
  <ds:schemaRefs>
    <ds:schemaRef ds:uri="4e921715-ad79-4b78-9592-2aa9c6b9dcb9"/>
    <ds:schemaRef ds:uri="b7f9fef7-f2d6-4753-9cc4-1214af3ec6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1B2C148-1698-452D-86EF-07F2D8CFC99D}">
  <ds:schemaRefs>
    <ds:schemaRef ds:uri="http://schemas.microsoft.com/sharepoint/v3/contenttype/forms"/>
  </ds:schemaRefs>
</ds:datastoreItem>
</file>

<file path=customXml/itemProps3.xml><?xml version="1.0" encoding="utf-8"?>
<ds:datastoreItem xmlns:ds="http://schemas.openxmlformats.org/officeDocument/2006/customXml" ds:itemID="{F006C359-639C-48F8-A1EA-C2596F14FCA1}">
  <ds:schemaRefs>
    <ds:schemaRef ds:uri="4e921715-ad79-4b78-9592-2aa9c6b9dcb9"/>
    <ds:schemaRef ds:uri="b7f9fef7-f2d6-4753-9cc4-1214af3ec6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Gallery</Template>
  <TotalTime>2</TotalTime>
  <Words>2833</Words>
  <Application>Microsoft Office PowerPoint</Application>
  <PresentationFormat>Widescreen</PresentationFormat>
  <Paragraphs>305</Paragraphs>
  <Slides>37</Slides>
  <Notes>13</Notes>
  <HiddenSlides>0</HiddenSlides>
  <MMClips>2</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Gallery</vt:lpstr>
      <vt:lpstr>Croeso nôL I ASTUDIAETHAU ADDYSG WELCOME BACK TO education studies</vt:lpstr>
      <vt:lpstr>CROESO I LEFEL 5 / WELCOME TO LEVEL 5</vt:lpstr>
      <vt:lpstr>Beth ydych chi ei eisiau o'ch sesiwn Croeso yn ôl?  What do you want from your welcome back session?</vt:lpstr>
      <vt:lpstr>Pa agwedd o brifysgol ydych chi'n edrych ymlaen ato fwyaf eleni? AM BETH WYT TI'N poeni?  What aspect of university are you most looking forward to this year? What are you most apprehensive about?</vt:lpstr>
      <vt:lpstr>Dates for 2026-27</vt:lpstr>
      <vt:lpstr>Addysgu / teaching</vt:lpstr>
      <vt:lpstr>Apps</vt:lpstr>
      <vt:lpstr>Unrhyw gwesTiynau/any questions?</vt:lpstr>
      <vt:lpstr>Cynrychiolydd Cwrs Course Representative</vt:lpstr>
      <vt:lpstr>DEWIS CYNRYCHIOLYDD CWRS CHOOSING A COURSE REPRESENTATIVE</vt:lpstr>
      <vt:lpstr>Dewis eich cynrychiolydd cwrs Choosing your course representative</vt:lpstr>
      <vt:lpstr>Personal TUTORS </vt:lpstr>
      <vt:lpstr>Role of the Academic Support Tutor </vt:lpstr>
      <vt:lpstr>Disgwyliadau/Expectations</vt:lpstr>
      <vt:lpstr>Adborth / FEEDBACK</vt:lpstr>
      <vt:lpstr>ETIQUETTE</vt:lpstr>
      <vt:lpstr> Email dos  </vt:lpstr>
      <vt:lpstr>Responses to emails</vt:lpstr>
      <vt:lpstr> Social Media</vt:lpstr>
      <vt:lpstr>Mobile Phone’s and other devices</vt:lpstr>
      <vt:lpstr>Engagement Policy</vt:lpstr>
      <vt:lpstr>Lectures</vt:lpstr>
      <vt:lpstr>Contacting lecturers</vt:lpstr>
      <vt:lpstr>Tutorials</vt:lpstr>
      <vt:lpstr>Remember</vt:lpstr>
      <vt:lpstr>How to develop in level 5</vt:lpstr>
      <vt:lpstr>Beth sy'n wahanol am lefel 5? What’s different about level 5?</vt:lpstr>
      <vt:lpstr>Arddull ysgrifennu academaidd Academic writing style</vt:lpstr>
      <vt:lpstr>Disgrifiad vs dadansoddiad Description vs analysis</vt:lpstr>
      <vt:lpstr>PowerPoint Presentation</vt:lpstr>
      <vt:lpstr>Cwestiynau i'w hystyried pan fyddwch chi'n darllen... Questions to consider when you are reading...</vt:lpstr>
      <vt:lpstr>Cwestiynau i'w hystyried pan fyddwch chi'n darllen... Questions to consider when you are reading...</vt:lpstr>
      <vt:lpstr>Ysgrifennu yn fwy beirniadol  Writing more critically </vt:lpstr>
      <vt:lpstr>Ysgrifennu yn fwy beirniadol  Writing more critically </vt:lpstr>
      <vt:lpstr>AI and You</vt:lpstr>
      <vt:lpstr>Unrhyw gwestiynau/Any 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nôL I ASTUDIAETHAU ADDYSG: Cynradd  WELCOME BACK TO education studies: primary</dc:title>
  <dc:creator>Alison Murphy</dc:creator>
  <cp:lastModifiedBy>Ross Phillips</cp:lastModifiedBy>
  <cp:revision>20</cp:revision>
  <dcterms:created xsi:type="dcterms:W3CDTF">2022-09-20T08:31:26Z</dcterms:created>
  <dcterms:modified xsi:type="dcterms:W3CDTF">2026-09-23T09:06:34Z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0x0101005579F63F839CD34F8C7D1F16FF62C149</vt:lpwstr>
  </property>
</Properties>
</file>