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51" r:id="rId2"/>
  </p:sldMasterIdLst>
  <p:notesMasterIdLst>
    <p:notesMasterId r:id="rId49"/>
  </p:notesMasterIdLst>
  <p:sldIdLst>
    <p:sldId id="299" r:id="rId3"/>
    <p:sldId id="298" r:id="rId4"/>
    <p:sldId id="257" r:id="rId5"/>
    <p:sldId id="301" r:id="rId6"/>
    <p:sldId id="259" r:id="rId7"/>
    <p:sldId id="303" r:id="rId8"/>
    <p:sldId id="308" r:id="rId9"/>
    <p:sldId id="309" r:id="rId10"/>
    <p:sldId id="302" r:id="rId11"/>
    <p:sldId id="306" r:id="rId12"/>
    <p:sldId id="260" r:id="rId13"/>
    <p:sldId id="307" r:id="rId14"/>
    <p:sldId id="261" r:id="rId15"/>
    <p:sldId id="263"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3" r:id="rId34"/>
    <p:sldId id="284" r:id="rId35"/>
    <p:sldId id="285" r:id="rId36"/>
    <p:sldId id="286" r:id="rId37"/>
    <p:sldId id="287" r:id="rId38"/>
    <p:sldId id="288" r:id="rId39"/>
    <p:sldId id="289" r:id="rId40"/>
    <p:sldId id="290" r:id="rId41"/>
    <p:sldId id="291" r:id="rId42"/>
    <p:sldId id="292" r:id="rId43"/>
    <p:sldId id="293" r:id="rId44"/>
    <p:sldId id="294" r:id="rId45"/>
    <p:sldId id="295" r:id="rId46"/>
    <p:sldId id="296" r:id="rId47"/>
    <p:sldId id="297" r:id="rId48"/>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17" d="100"/>
          <a:sy n="117" d="100"/>
        </p:scale>
        <p:origin x="22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577527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042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D1ADD-26CA-2325-EEE2-9D6ECF6EA1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0A34AE-5C50-8125-6C00-AECDA2AD7B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B49CCB-F486-AE9D-69B3-236056081CED}"/>
              </a:ext>
            </a:extLst>
          </p:cNvPr>
          <p:cNvSpPr>
            <a:spLocks noGrp="1"/>
          </p:cNvSpPr>
          <p:nvPr>
            <p:ph type="dt" sz="half" idx="10"/>
          </p:nvPr>
        </p:nvSpPr>
        <p:spPr/>
        <p:txBody>
          <a:bodyPr/>
          <a:lstStyle/>
          <a:p>
            <a:fld id="{CA885831-701B-4C7B-B4C7-E848C095E6DA}" type="datetimeFigureOut">
              <a:rPr lang="en-GB" smtClean="0"/>
              <a:t>20/10/2026</a:t>
            </a:fld>
            <a:endParaRPr lang="en-GB"/>
          </a:p>
        </p:txBody>
      </p:sp>
      <p:sp>
        <p:nvSpPr>
          <p:cNvPr id="5" name="Footer Placeholder 4">
            <a:extLst>
              <a:ext uri="{FF2B5EF4-FFF2-40B4-BE49-F238E27FC236}">
                <a16:creationId xmlns:a16="http://schemas.microsoft.com/office/drawing/2014/main" id="{AF345244-4322-87C3-6B68-63AAFD3EF7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9CB7C8-1E45-BE34-BF6C-064FBB564EE9}"/>
              </a:ext>
            </a:extLst>
          </p:cNvPr>
          <p:cNvSpPr>
            <a:spLocks noGrp="1"/>
          </p:cNvSpPr>
          <p:nvPr>
            <p:ph type="sldNum" sz="quarter" idx="12"/>
          </p:nvPr>
        </p:nvSpPr>
        <p:spPr/>
        <p:txBody>
          <a:bodyPr/>
          <a:lstStyle/>
          <a:p>
            <a:fld id="{462CFF5D-BAB1-4715-88A9-2BC28E8C1625}" type="slidenum">
              <a:rPr lang="en-GB" smtClean="0"/>
              <a:t>‹#›</a:t>
            </a:fld>
            <a:endParaRPr lang="en-GB"/>
          </a:p>
        </p:txBody>
      </p:sp>
    </p:spTree>
    <p:extLst>
      <p:ext uri="{BB962C8B-B14F-4D97-AF65-F5344CB8AC3E}">
        <p14:creationId xmlns:p14="http://schemas.microsoft.com/office/powerpoint/2010/main" val="3252819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024A5-1371-44BF-7407-9BC63EC2C47E}"/>
              </a:ext>
            </a:extLst>
          </p:cNvPr>
          <p:cNvSpPr>
            <a:spLocks noGrp="1"/>
          </p:cNvSpPr>
          <p:nvPr>
            <p:ph type="ctrTitle"/>
          </p:nvPr>
        </p:nvSpPr>
        <p:spPr>
          <a:xfrm>
            <a:off x="1143000" y="841375"/>
            <a:ext cx="6858000" cy="17907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8F5BF12-FA01-08D8-FC4A-E99D94AAC2F4}"/>
              </a:ext>
            </a:extLst>
          </p:cNvPr>
          <p:cNvSpPr>
            <a:spLocks noGrp="1"/>
          </p:cNvSpPr>
          <p:nvPr>
            <p:ph type="subTitle" idx="1"/>
          </p:nvPr>
        </p:nvSpPr>
        <p:spPr>
          <a:xfrm>
            <a:off x="1143000" y="2701925"/>
            <a:ext cx="6858000" cy="1241425"/>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D695A5A-D808-BB93-263C-AEF82D175B2D}"/>
              </a:ext>
            </a:extLst>
          </p:cNvPr>
          <p:cNvSpPr>
            <a:spLocks noGrp="1"/>
          </p:cNvSpPr>
          <p:nvPr>
            <p:ph type="dt" sz="half" idx="10"/>
          </p:nvPr>
        </p:nvSpPr>
        <p:spPr/>
        <p:txBody>
          <a:bodyPr/>
          <a:lstStyle/>
          <a:p>
            <a:fld id="{CAAD9611-04BF-41A9-8F31-2E3125532A4C}" type="datetimeFigureOut">
              <a:rPr lang="en-GB" smtClean="0"/>
              <a:t>20/10/2026</a:t>
            </a:fld>
            <a:endParaRPr lang="en-GB"/>
          </a:p>
        </p:txBody>
      </p:sp>
      <p:sp>
        <p:nvSpPr>
          <p:cNvPr id="5" name="Footer Placeholder 4">
            <a:extLst>
              <a:ext uri="{FF2B5EF4-FFF2-40B4-BE49-F238E27FC236}">
                <a16:creationId xmlns:a16="http://schemas.microsoft.com/office/drawing/2014/main" id="{D0077B73-54AE-AF14-088F-8B3E2FD226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587344-A0B0-CE0F-8FFF-972526F8E06B}"/>
              </a:ext>
            </a:extLst>
          </p:cNvPr>
          <p:cNvSpPr>
            <a:spLocks noGrp="1"/>
          </p:cNvSpPr>
          <p:nvPr>
            <p:ph type="sldNum" sz="quarter" idx="12"/>
          </p:nvPr>
        </p:nvSpPr>
        <p:spPr/>
        <p:txBody>
          <a:bodyPr/>
          <a:lstStyle/>
          <a:p>
            <a:fld id="{ADFE389A-0EDE-44E1-9EC4-66E8070312F6}" type="slidenum">
              <a:rPr lang="en-GB" smtClean="0"/>
              <a:t>‹#›</a:t>
            </a:fld>
            <a:endParaRPr lang="en-GB"/>
          </a:p>
        </p:txBody>
      </p:sp>
    </p:spTree>
    <p:extLst>
      <p:ext uri="{BB962C8B-B14F-4D97-AF65-F5344CB8AC3E}">
        <p14:creationId xmlns:p14="http://schemas.microsoft.com/office/powerpoint/2010/main" val="828127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4BD08-E3DD-2E8A-001C-6AA969A89C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E54EDF-3D2F-A723-F87E-BD1531D42FA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26CCD8-824B-D688-FA66-78F0D6D9411C}"/>
              </a:ext>
            </a:extLst>
          </p:cNvPr>
          <p:cNvSpPr>
            <a:spLocks noGrp="1"/>
          </p:cNvSpPr>
          <p:nvPr>
            <p:ph type="dt" sz="half" idx="10"/>
          </p:nvPr>
        </p:nvSpPr>
        <p:spPr/>
        <p:txBody>
          <a:bodyPr/>
          <a:lstStyle/>
          <a:p>
            <a:fld id="{CAAD9611-04BF-41A9-8F31-2E3125532A4C}" type="datetimeFigureOut">
              <a:rPr lang="en-GB" smtClean="0"/>
              <a:t>20/10/2026</a:t>
            </a:fld>
            <a:endParaRPr lang="en-GB"/>
          </a:p>
        </p:txBody>
      </p:sp>
      <p:sp>
        <p:nvSpPr>
          <p:cNvPr id="5" name="Footer Placeholder 4">
            <a:extLst>
              <a:ext uri="{FF2B5EF4-FFF2-40B4-BE49-F238E27FC236}">
                <a16:creationId xmlns:a16="http://schemas.microsoft.com/office/drawing/2014/main" id="{48665174-4D80-A8B4-3B5A-ECBC8EC58B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4F429D-839D-F337-E460-BF9C236005D7}"/>
              </a:ext>
            </a:extLst>
          </p:cNvPr>
          <p:cNvSpPr>
            <a:spLocks noGrp="1"/>
          </p:cNvSpPr>
          <p:nvPr>
            <p:ph type="sldNum" sz="quarter" idx="12"/>
          </p:nvPr>
        </p:nvSpPr>
        <p:spPr/>
        <p:txBody>
          <a:bodyPr/>
          <a:lstStyle/>
          <a:p>
            <a:fld id="{ADFE389A-0EDE-44E1-9EC4-66E8070312F6}" type="slidenum">
              <a:rPr lang="en-GB" smtClean="0"/>
              <a:t>‹#›</a:t>
            </a:fld>
            <a:endParaRPr lang="en-GB"/>
          </a:p>
        </p:txBody>
      </p:sp>
    </p:spTree>
    <p:extLst>
      <p:ext uri="{BB962C8B-B14F-4D97-AF65-F5344CB8AC3E}">
        <p14:creationId xmlns:p14="http://schemas.microsoft.com/office/powerpoint/2010/main" val="2578059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69DCA-38F6-000F-E5D2-DA44AF88D0BC}"/>
              </a:ext>
            </a:extLst>
          </p:cNvPr>
          <p:cNvSpPr>
            <a:spLocks noGrp="1"/>
          </p:cNvSpPr>
          <p:nvPr>
            <p:ph type="title"/>
          </p:nvPr>
        </p:nvSpPr>
        <p:spPr>
          <a:xfrm>
            <a:off x="623888" y="1282700"/>
            <a:ext cx="7886700" cy="2139950"/>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A409357-8882-69C5-FF85-34BD52AC6D50}"/>
              </a:ext>
            </a:extLst>
          </p:cNvPr>
          <p:cNvSpPr>
            <a:spLocks noGrp="1"/>
          </p:cNvSpPr>
          <p:nvPr>
            <p:ph type="body" idx="1"/>
          </p:nvPr>
        </p:nvSpPr>
        <p:spPr>
          <a:xfrm>
            <a:off x="623888" y="3441700"/>
            <a:ext cx="7886700" cy="1125538"/>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B56A8DA-2C38-69A9-B9C5-604E13B7685A}"/>
              </a:ext>
            </a:extLst>
          </p:cNvPr>
          <p:cNvSpPr>
            <a:spLocks noGrp="1"/>
          </p:cNvSpPr>
          <p:nvPr>
            <p:ph type="dt" sz="half" idx="10"/>
          </p:nvPr>
        </p:nvSpPr>
        <p:spPr/>
        <p:txBody>
          <a:bodyPr/>
          <a:lstStyle/>
          <a:p>
            <a:fld id="{CAAD9611-04BF-41A9-8F31-2E3125532A4C}" type="datetimeFigureOut">
              <a:rPr lang="en-GB" smtClean="0"/>
              <a:t>20/10/2026</a:t>
            </a:fld>
            <a:endParaRPr lang="en-GB"/>
          </a:p>
        </p:txBody>
      </p:sp>
      <p:sp>
        <p:nvSpPr>
          <p:cNvPr id="5" name="Footer Placeholder 4">
            <a:extLst>
              <a:ext uri="{FF2B5EF4-FFF2-40B4-BE49-F238E27FC236}">
                <a16:creationId xmlns:a16="http://schemas.microsoft.com/office/drawing/2014/main" id="{B6591A61-086A-1553-5A36-C42C486A39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920AC1-94D0-73BF-DA09-A800E36B8BB0}"/>
              </a:ext>
            </a:extLst>
          </p:cNvPr>
          <p:cNvSpPr>
            <a:spLocks noGrp="1"/>
          </p:cNvSpPr>
          <p:nvPr>
            <p:ph type="sldNum" sz="quarter" idx="12"/>
          </p:nvPr>
        </p:nvSpPr>
        <p:spPr/>
        <p:txBody>
          <a:bodyPr/>
          <a:lstStyle/>
          <a:p>
            <a:fld id="{ADFE389A-0EDE-44E1-9EC4-66E8070312F6}" type="slidenum">
              <a:rPr lang="en-GB" smtClean="0"/>
              <a:t>‹#›</a:t>
            </a:fld>
            <a:endParaRPr lang="en-GB"/>
          </a:p>
        </p:txBody>
      </p:sp>
    </p:spTree>
    <p:extLst>
      <p:ext uri="{BB962C8B-B14F-4D97-AF65-F5344CB8AC3E}">
        <p14:creationId xmlns:p14="http://schemas.microsoft.com/office/powerpoint/2010/main" val="29568406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033CE-A435-95EA-9B07-02D6274813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57BE4F-1548-B892-7E5E-2C762FEB3F63}"/>
              </a:ext>
            </a:extLst>
          </p:cNvPr>
          <p:cNvSpPr>
            <a:spLocks noGrp="1"/>
          </p:cNvSpPr>
          <p:nvPr>
            <p:ph sz="half" idx="1"/>
          </p:nvPr>
        </p:nvSpPr>
        <p:spPr>
          <a:xfrm>
            <a:off x="628650" y="1370013"/>
            <a:ext cx="3867150" cy="32623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A89BCC-A048-E123-A0C0-AD599A3692A5}"/>
              </a:ext>
            </a:extLst>
          </p:cNvPr>
          <p:cNvSpPr>
            <a:spLocks noGrp="1"/>
          </p:cNvSpPr>
          <p:nvPr>
            <p:ph sz="half" idx="2"/>
          </p:nvPr>
        </p:nvSpPr>
        <p:spPr>
          <a:xfrm>
            <a:off x="4648200" y="1370013"/>
            <a:ext cx="3867150" cy="32623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CA51BFD-D989-F0A9-4FB5-595BF6E91E6E}"/>
              </a:ext>
            </a:extLst>
          </p:cNvPr>
          <p:cNvSpPr>
            <a:spLocks noGrp="1"/>
          </p:cNvSpPr>
          <p:nvPr>
            <p:ph type="dt" sz="half" idx="10"/>
          </p:nvPr>
        </p:nvSpPr>
        <p:spPr/>
        <p:txBody>
          <a:bodyPr/>
          <a:lstStyle/>
          <a:p>
            <a:fld id="{CAAD9611-04BF-41A9-8F31-2E3125532A4C}" type="datetimeFigureOut">
              <a:rPr lang="en-GB" smtClean="0"/>
              <a:t>20/10/2026</a:t>
            </a:fld>
            <a:endParaRPr lang="en-GB"/>
          </a:p>
        </p:txBody>
      </p:sp>
      <p:sp>
        <p:nvSpPr>
          <p:cNvPr id="6" name="Footer Placeholder 5">
            <a:extLst>
              <a:ext uri="{FF2B5EF4-FFF2-40B4-BE49-F238E27FC236}">
                <a16:creationId xmlns:a16="http://schemas.microsoft.com/office/drawing/2014/main" id="{1446D4B5-59D9-D6F3-A3FF-B9A4631FC3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608AB5-0D04-B5A8-79D5-77B8B4D4B42F}"/>
              </a:ext>
            </a:extLst>
          </p:cNvPr>
          <p:cNvSpPr>
            <a:spLocks noGrp="1"/>
          </p:cNvSpPr>
          <p:nvPr>
            <p:ph type="sldNum" sz="quarter" idx="12"/>
          </p:nvPr>
        </p:nvSpPr>
        <p:spPr/>
        <p:txBody>
          <a:bodyPr/>
          <a:lstStyle/>
          <a:p>
            <a:fld id="{ADFE389A-0EDE-44E1-9EC4-66E8070312F6}" type="slidenum">
              <a:rPr lang="en-GB" smtClean="0"/>
              <a:t>‹#›</a:t>
            </a:fld>
            <a:endParaRPr lang="en-GB"/>
          </a:p>
        </p:txBody>
      </p:sp>
    </p:spTree>
    <p:extLst>
      <p:ext uri="{BB962C8B-B14F-4D97-AF65-F5344CB8AC3E}">
        <p14:creationId xmlns:p14="http://schemas.microsoft.com/office/powerpoint/2010/main" val="10435897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7235F-3270-6F66-56B6-EBD938BFCF79}"/>
              </a:ext>
            </a:extLst>
          </p:cNvPr>
          <p:cNvSpPr>
            <a:spLocks noGrp="1"/>
          </p:cNvSpPr>
          <p:nvPr>
            <p:ph type="title"/>
          </p:nvPr>
        </p:nvSpPr>
        <p:spPr>
          <a:xfrm>
            <a:off x="630238" y="274638"/>
            <a:ext cx="7886700" cy="993775"/>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F14F49-0EF7-84CC-D652-760B706E013F}"/>
              </a:ext>
            </a:extLst>
          </p:cNvPr>
          <p:cNvSpPr>
            <a:spLocks noGrp="1"/>
          </p:cNvSpPr>
          <p:nvPr>
            <p:ph type="body" idx="1"/>
          </p:nvPr>
        </p:nvSpPr>
        <p:spPr>
          <a:xfrm>
            <a:off x="630238" y="1260475"/>
            <a:ext cx="3868737" cy="6191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8394169-C6DC-7640-6FCE-5F6C37FC7258}"/>
              </a:ext>
            </a:extLst>
          </p:cNvPr>
          <p:cNvSpPr>
            <a:spLocks noGrp="1"/>
          </p:cNvSpPr>
          <p:nvPr>
            <p:ph sz="half" idx="2"/>
          </p:nvPr>
        </p:nvSpPr>
        <p:spPr>
          <a:xfrm>
            <a:off x="630238" y="1879600"/>
            <a:ext cx="3868737" cy="2762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3A11F37-902C-2766-272E-62A10C74D53C}"/>
              </a:ext>
            </a:extLst>
          </p:cNvPr>
          <p:cNvSpPr>
            <a:spLocks noGrp="1"/>
          </p:cNvSpPr>
          <p:nvPr>
            <p:ph type="body" sz="quarter" idx="3"/>
          </p:nvPr>
        </p:nvSpPr>
        <p:spPr>
          <a:xfrm>
            <a:off x="4629150" y="1260475"/>
            <a:ext cx="3887788" cy="6191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1769F45-D4DF-B027-EC3E-A4A70F6A85E9}"/>
              </a:ext>
            </a:extLst>
          </p:cNvPr>
          <p:cNvSpPr>
            <a:spLocks noGrp="1"/>
          </p:cNvSpPr>
          <p:nvPr>
            <p:ph sz="quarter" idx="4"/>
          </p:nvPr>
        </p:nvSpPr>
        <p:spPr>
          <a:xfrm>
            <a:off x="4629150" y="1879600"/>
            <a:ext cx="3887788" cy="2762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A4EC289-8C4C-3518-F701-7E93BA840A0F}"/>
              </a:ext>
            </a:extLst>
          </p:cNvPr>
          <p:cNvSpPr>
            <a:spLocks noGrp="1"/>
          </p:cNvSpPr>
          <p:nvPr>
            <p:ph type="dt" sz="half" idx="10"/>
          </p:nvPr>
        </p:nvSpPr>
        <p:spPr/>
        <p:txBody>
          <a:bodyPr/>
          <a:lstStyle/>
          <a:p>
            <a:fld id="{CAAD9611-04BF-41A9-8F31-2E3125532A4C}" type="datetimeFigureOut">
              <a:rPr lang="en-GB" smtClean="0"/>
              <a:t>20/10/2026</a:t>
            </a:fld>
            <a:endParaRPr lang="en-GB"/>
          </a:p>
        </p:txBody>
      </p:sp>
      <p:sp>
        <p:nvSpPr>
          <p:cNvPr id="8" name="Footer Placeholder 7">
            <a:extLst>
              <a:ext uri="{FF2B5EF4-FFF2-40B4-BE49-F238E27FC236}">
                <a16:creationId xmlns:a16="http://schemas.microsoft.com/office/drawing/2014/main" id="{84175A2D-A90B-24E5-7B33-6DFBDF906FF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29AE4E6-C5EC-D2D4-712A-34FEC0B39EC6}"/>
              </a:ext>
            </a:extLst>
          </p:cNvPr>
          <p:cNvSpPr>
            <a:spLocks noGrp="1"/>
          </p:cNvSpPr>
          <p:nvPr>
            <p:ph type="sldNum" sz="quarter" idx="12"/>
          </p:nvPr>
        </p:nvSpPr>
        <p:spPr/>
        <p:txBody>
          <a:bodyPr/>
          <a:lstStyle/>
          <a:p>
            <a:fld id="{ADFE389A-0EDE-44E1-9EC4-66E8070312F6}" type="slidenum">
              <a:rPr lang="en-GB" smtClean="0"/>
              <a:t>‹#›</a:t>
            </a:fld>
            <a:endParaRPr lang="en-GB"/>
          </a:p>
        </p:txBody>
      </p:sp>
    </p:spTree>
    <p:extLst>
      <p:ext uri="{BB962C8B-B14F-4D97-AF65-F5344CB8AC3E}">
        <p14:creationId xmlns:p14="http://schemas.microsoft.com/office/powerpoint/2010/main" val="30439504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908EA-B988-1AC3-F6E7-B5B12445948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DECC8D2-00A2-4312-4A86-28ADF90954FA}"/>
              </a:ext>
            </a:extLst>
          </p:cNvPr>
          <p:cNvSpPr>
            <a:spLocks noGrp="1"/>
          </p:cNvSpPr>
          <p:nvPr>
            <p:ph type="dt" sz="half" idx="10"/>
          </p:nvPr>
        </p:nvSpPr>
        <p:spPr/>
        <p:txBody>
          <a:bodyPr/>
          <a:lstStyle/>
          <a:p>
            <a:fld id="{CAAD9611-04BF-41A9-8F31-2E3125532A4C}" type="datetimeFigureOut">
              <a:rPr lang="en-GB" smtClean="0"/>
              <a:t>20/10/2026</a:t>
            </a:fld>
            <a:endParaRPr lang="en-GB"/>
          </a:p>
        </p:txBody>
      </p:sp>
      <p:sp>
        <p:nvSpPr>
          <p:cNvPr id="4" name="Footer Placeholder 3">
            <a:extLst>
              <a:ext uri="{FF2B5EF4-FFF2-40B4-BE49-F238E27FC236}">
                <a16:creationId xmlns:a16="http://schemas.microsoft.com/office/drawing/2014/main" id="{A2949680-5C80-F8BA-1439-9258AF93ECC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50386BC-C8EB-AE63-C586-F2801FBE1103}"/>
              </a:ext>
            </a:extLst>
          </p:cNvPr>
          <p:cNvSpPr>
            <a:spLocks noGrp="1"/>
          </p:cNvSpPr>
          <p:nvPr>
            <p:ph type="sldNum" sz="quarter" idx="12"/>
          </p:nvPr>
        </p:nvSpPr>
        <p:spPr/>
        <p:txBody>
          <a:bodyPr/>
          <a:lstStyle/>
          <a:p>
            <a:fld id="{ADFE389A-0EDE-44E1-9EC4-66E8070312F6}" type="slidenum">
              <a:rPr lang="en-GB" smtClean="0"/>
              <a:t>‹#›</a:t>
            </a:fld>
            <a:endParaRPr lang="en-GB"/>
          </a:p>
        </p:txBody>
      </p:sp>
    </p:spTree>
    <p:extLst>
      <p:ext uri="{BB962C8B-B14F-4D97-AF65-F5344CB8AC3E}">
        <p14:creationId xmlns:p14="http://schemas.microsoft.com/office/powerpoint/2010/main" val="38237579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162DB8-5FBC-6538-EF4F-AC715CDC51F1}"/>
              </a:ext>
            </a:extLst>
          </p:cNvPr>
          <p:cNvSpPr>
            <a:spLocks noGrp="1"/>
          </p:cNvSpPr>
          <p:nvPr>
            <p:ph type="dt" sz="half" idx="10"/>
          </p:nvPr>
        </p:nvSpPr>
        <p:spPr/>
        <p:txBody>
          <a:bodyPr/>
          <a:lstStyle/>
          <a:p>
            <a:fld id="{CAAD9611-04BF-41A9-8F31-2E3125532A4C}" type="datetimeFigureOut">
              <a:rPr lang="en-GB" smtClean="0"/>
              <a:t>20/10/2026</a:t>
            </a:fld>
            <a:endParaRPr lang="en-GB"/>
          </a:p>
        </p:txBody>
      </p:sp>
      <p:sp>
        <p:nvSpPr>
          <p:cNvPr id="3" name="Footer Placeholder 2">
            <a:extLst>
              <a:ext uri="{FF2B5EF4-FFF2-40B4-BE49-F238E27FC236}">
                <a16:creationId xmlns:a16="http://schemas.microsoft.com/office/drawing/2014/main" id="{0FE61EAD-C742-88D5-719E-D4384830D09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D4245F-BDBA-8D3D-197A-FFA7878226F9}"/>
              </a:ext>
            </a:extLst>
          </p:cNvPr>
          <p:cNvSpPr>
            <a:spLocks noGrp="1"/>
          </p:cNvSpPr>
          <p:nvPr>
            <p:ph type="sldNum" sz="quarter" idx="12"/>
          </p:nvPr>
        </p:nvSpPr>
        <p:spPr/>
        <p:txBody>
          <a:bodyPr/>
          <a:lstStyle/>
          <a:p>
            <a:fld id="{ADFE389A-0EDE-44E1-9EC4-66E8070312F6}" type="slidenum">
              <a:rPr lang="en-GB" smtClean="0"/>
              <a:t>‹#›</a:t>
            </a:fld>
            <a:endParaRPr lang="en-GB"/>
          </a:p>
        </p:txBody>
      </p:sp>
    </p:spTree>
    <p:extLst>
      <p:ext uri="{BB962C8B-B14F-4D97-AF65-F5344CB8AC3E}">
        <p14:creationId xmlns:p14="http://schemas.microsoft.com/office/powerpoint/2010/main" val="12159359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58F8E-C976-DF9D-68AD-FADAC97DB4C9}"/>
              </a:ext>
            </a:extLst>
          </p:cNvPr>
          <p:cNvSpPr>
            <a:spLocks noGrp="1"/>
          </p:cNvSpPr>
          <p:nvPr>
            <p:ph type="title"/>
          </p:nvPr>
        </p:nvSpPr>
        <p:spPr>
          <a:xfrm>
            <a:off x="630238" y="342900"/>
            <a:ext cx="2949575" cy="120015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69420B3-4D8F-72F7-9BBC-FDD20066FBC5}"/>
              </a:ext>
            </a:extLst>
          </p:cNvPr>
          <p:cNvSpPr>
            <a:spLocks noGrp="1"/>
          </p:cNvSpPr>
          <p:nvPr>
            <p:ph idx="1"/>
          </p:nvPr>
        </p:nvSpPr>
        <p:spPr>
          <a:xfrm>
            <a:off x="3887788" y="741363"/>
            <a:ext cx="4629150" cy="36544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C17BA4B-1A4E-17AB-B577-421FC77F22F6}"/>
              </a:ext>
            </a:extLst>
          </p:cNvPr>
          <p:cNvSpPr>
            <a:spLocks noGrp="1"/>
          </p:cNvSpPr>
          <p:nvPr>
            <p:ph type="body" sz="half" idx="2"/>
          </p:nvPr>
        </p:nvSpPr>
        <p:spPr>
          <a:xfrm>
            <a:off x="630238" y="1543050"/>
            <a:ext cx="2949575" cy="28590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B25610-0C6F-2D6C-719D-C6036B2A411D}"/>
              </a:ext>
            </a:extLst>
          </p:cNvPr>
          <p:cNvSpPr>
            <a:spLocks noGrp="1"/>
          </p:cNvSpPr>
          <p:nvPr>
            <p:ph type="dt" sz="half" idx="10"/>
          </p:nvPr>
        </p:nvSpPr>
        <p:spPr/>
        <p:txBody>
          <a:bodyPr/>
          <a:lstStyle/>
          <a:p>
            <a:fld id="{CAAD9611-04BF-41A9-8F31-2E3125532A4C}" type="datetimeFigureOut">
              <a:rPr lang="en-GB" smtClean="0"/>
              <a:t>20/10/2026</a:t>
            </a:fld>
            <a:endParaRPr lang="en-GB"/>
          </a:p>
        </p:txBody>
      </p:sp>
      <p:sp>
        <p:nvSpPr>
          <p:cNvPr id="6" name="Footer Placeholder 5">
            <a:extLst>
              <a:ext uri="{FF2B5EF4-FFF2-40B4-BE49-F238E27FC236}">
                <a16:creationId xmlns:a16="http://schemas.microsoft.com/office/drawing/2014/main" id="{4C4BA8D9-9C79-5C47-20FA-6D7305211B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5D550E-851E-99E5-264C-DF34D5880314}"/>
              </a:ext>
            </a:extLst>
          </p:cNvPr>
          <p:cNvSpPr>
            <a:spLocks noGrp="1"/>
          </p:cNvSpPr>
          <p:nvPr>
            <p:ph type="sldNum" sz="quarter" idx="12"/>
          </p:nvPr>
        </p:nvSpPr>
        <p:spPr/>
        <p:txBody>
          <a:bodyPr/>
          <a:lstStyle/>
          <a:p>
            <a:fld id="{ADFE389A-0EDE-44E1-9EC4-66E8070312F6}" type="slidenum">
              <a:rPr lang="en-GB" smtClean="0"/>
              <a:t>‹#›</a:t>
            </a:fld>
            <a:endParaRPr lang="en-GB"/>
          </a:p>
        </p:txBody>
      </p:sp>
    </p:spTree>
    <p:extLst>
      <p:ext uri="{BB962C8B-B14F-4D97-AF65-F5344CB8AC3E}">
        <p14:creationId xmlns:p14="http://schemas.microsoft.com/office/powerpoint/2010/main" val="2513658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9206A-D00F-CC7C-7DC4-603BD306592A}"/>
              </a:ext>
            </a:extLst>
          </p:cNvPr>
          <p:cNvSpPr>
            <a:spLocks noGrp="1"/>
          </p:cNvSpPr>
          <p:nvPr>
            <p:ph type="title"/>
          </p:nvPr>
        </p:nvSpPr>
        <p:spPr>
          <a:xfrm>
            <a:off x="630238" y="342900"/>
            <a:ext cx="2949575" cy="120015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BC61CC5-DB5A-DE17-CFF4-76744C71CC28}"/>
              </a:ext>
            </a:extLst>
          </p:cNvPr>
          <p:cNvSpPr>
            <a:spLocks noGrp="1"/>
          </p:cNvSpPr>
          <p:nvPr>
            <p:ph type="pic" idx="1"/>
          </p:nvPr>
        </p:nvSpPr>
        <p:spPr>
          <a:xfrm>
            <a:off x="3887788" y="741363"/>
            <a:ext cx="4629150" cy="36544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C884F7-739D-8944-99CF-622C5E8625A1}"/>
              </a:ext>
            </a:extLst>
          </p:cNvPr>
          <p:cNvSpPr>
            <a:spLocks noGrp="1"/>
          </p:cNvSpPr>
          <p:nvPr>
            <p:ph type="body" sz="half" idx="2"/>
          </p:nvPr>
        </p:nvSpPr>
        <p:spPr>
          <a:xfrm>
            <a:off x="630238" y="1543050"/>
            <a:ext cx="2949575" cy="28590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EA350-7226-375B-ABCB-426B115E887C}"/>
              </a:ext>
            </a:extLst>
          </p:cNvPr>
          <p:cNvSpPr>
            <a:spLocks noGrp="1"/>
          </p:cNvSpPr>
          <p:nvPr>
            <p:ph type="dt" sz="half" idx="10"/>
          </p:nvPr>
        </p:nvSpPr>
        <p:spPr/>
        <p:txBody>
          <a:bodyPr/>
          <a:lstStyle/>
          <a:p>
            <a:fld id="{CAAD9611-04BF-41A9-8F31-2E3125532A4C}" type="datetimeFigureOut">
              <a:rPr lang="en-GB" smtClean="0"/>
              <a:t>20/10/2026</a:t>
            </a:fld>
            <a:endParaRPr lang="en-GB"/>
          </a:p>
        </p:txBody>
      </p:sp>
      <p:sp>
        <p:nvSpPr>
          <p:cNvPr id="6" name="Footer Placeholder 5">
            <a:extLst>
              <a:ext uri="{FF2B5EF4-FFF2-40B4-BE49-F238E27FC236}">
                <a16:creationId xmlns:a16="http://schemas.microsoft.com/office/drawing/2014/main" id="{44387335-9A84-0BAD-6814-A64E120B81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9FFF83-5D1E-DD69-82EA-98BCED35C67D}"/>
              </a:ext>
            </a:extLst>
          </p:cNvPr>
          <p:cNvSpPr>
            <a:spLocks noGrp="1"/>
          </p:cNvSpPr>
          <p:nvPr>
            <p:ph type="sldNum" sz="quarter" idx="12"/>
          </p:nvPr>
        </p:nvSpPr>
        <p:spPr/>
        <p:txBody>
          <a:bodyPr/>
          <a:lstStyle/>
          <a:p>
            <a:fld id="{ADFE389A-0EDE-44E1-9EC4-66E8070312F6}" type="slidenum">
              <a:rPr lang="en-GB" smtClean="0"/>
              <a:t>‹#›</a:t>
            </a:fld>
            <a:endParaRPr lang="en-GB"/>
          </a:p>
        </p:txBody>
      </p:sp>
    </p:spTree>
    <p:extLst>
      <p:ext uri="{BB962C8B-B14F-4D97-AF65-F5344CB8AC3E}">
        <p14:creationId xmlns:p14="http://schemas.microsoft.com/office/powerpoint/2010/main" val="18164955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BD06C-28C8-0D8C-C28A-7ABAD91FDF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7EFFE8-1D47-C80E-C160-7ECBC2419AE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46886C-89E6-DB29-7B69-92C89599522B}"/>
              </a:ext>
            </a:extLst>
          </p:cNvPr>
          <p:cNvSpPr>
            <a:spLocks noGrp="1"/>
          </p:cNvSpPr>
          <p:nvPr>
            <p:ph type="dt" sz="half" idx="10"/>
          </p:nvPr>
        </p:nvSpPr>
        <p:spPr/>
        <p:txBody>
          <a:bodyPr/>
          <a:lstStyle/>
          <a:p>
            <a:fld id="{CAAD9611-04BF-41A9-8F31-2E3125532A4C}" type="datetimeFigureOut">
              <a:rPr lang="en-GB" smtClean="0"/>
              <a:t>20/10/2026</a:t>
            </a:fld>
            <a:endParaRPr lang="en-GB"/>
          </a:p>
        </p:txBody>
      </p:sp>
      <p:sp>
        <p:nvSpPr>
          <p:cNvPr id="5" name="Footer Placeholder 4">
            <a:extLst>
              <a:ext uri="{FF2B5EF4-FFF2-40B4-BE49-F238E27FC236}">
                <a16:creationId xmlns:a16="http://schemas.microsoft.com/office/drawing/2014/main" id="{7DA2A6DC-AF3B-BB99-F6B9-821F272E10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49BA84-D163-9C8A-BBD7-4334C7631124}"/>
              </a:ext>
            </a:extLst>
          </p:cNvPr>
          <p:cNvSpPr>
            <a:spLocks noGrp="1"/>
          </p:cNvSpPr>
          <p:nvPr>
            <p:ph type="sldNum" sz="quarter" idx="12"/>
          </p:nvPr>
        </p:nvSpPr>
        <p:spPr/>
        <p:txBody>
          <a:bodyPr/>
          <a:lstStyle/>
          <a:p>
            <a:fld id="{ADFE389A-0EDE-44E1-9EC4-66E8070312F6}" type="slidenum">
              <a:rPr lang="en-GB" smtClean="0"/>
              <a:t>‹#›</a:t>
            </a:fld>
            <a:endParaRPr lang="en-GB"/>
          </a:p>
        </p:txBody>
      </p:sp>
    </p:spTree>
    <p:extLst>
      <p:ext uri="{BB962C8B-B14F-4D97-AF65-F5344CB8AC3E}">
        <p14:creationId xmlns:p14="http://schemas.microsoft.com/office/powerpoint/2010/main" val="12276018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9BBB9B0-EF91-C902-FF1F-B3F135AA8C74}"/>
              </a:ext>
            </a:extLst>
          </p:cNvPr>
          <p:cNvSpPr>
            <a:spLocks noGrp="1"/>
          </p:cNvSpPr>
          <p:nvPr>
            <p:ph type="title" orient="vert"/>
          </p:nvPr>
        </p:nvSpPr>
        <p:spPr>
          <a:xfrm>
            <a:off x="6543675" y="274638"/>
            <a:ext cx="1971675" cy="4357687"/>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065CBD7-013C-7FC6-2D9A-46C667FC1F52}"/>
              </a:ext>
            </a:extLst>
          </p:cNvPr>
          <p:cNvSpPr>
            <a:spLocks noGrp="1"/>
          </p:cNvSpPr>
          <p:nvPr>
            <p:ph type="body" orient="vert" idx="1"/>
          </p:nvPr>
        </p:nvSpPr>
        <p:spPr>
          <a:xfrm>
            <a:off x="628650" y="274638"/>
            <a:ext cx="5762625" cy="43576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0973E7-E4CE-76A3-D8D0-DC8DE2E43650}"/>
              </a:ext>
            </a:extLst>
          </p:cNvPr>
          <p:cNvSpPr>
            <a:spLocks noGrp="1"/>
          </p:cNvSpPr>
          <p:nvPr>
            <p:ph type="dt" sz="half" idx="10"/>
          </p:nvPr>
        </p:nvSpPr>
        <p:spPr/>
        <p:txBody>
          <a:bodyPr/>
          <a:lstStyle/>
          <a:p>
            <a:fld id="{CAAD9611-04BF-41A9-8F31-2E3125532A4C}" type="datetimeFigureOut">
              <a:rPr lang="en-GB" smtClean="0"/>
              <a:t>20/10/2026</a:t>
            </a:fld>
            <a:endParaRPr lang="en-GB"/>
          </a:p>
        </p:txBody>
      </p:sp>
      <p:sp>
        <p:nvSpPr>
          <p:cNvPr id="5" name="Footer Placeholder 4">
            <a:extLst>
              <a:ext uri="{FF2B5EF4-FFF2-40B4-BE49-F238E27FC236}">
                <a16:creationId xmlns:a16="http://schemas.microsoft.com/office/drawing/2014/main" id="{DD37C43D-BA14-071A-9F6C-7B4346BB56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C81A23-4C2E-2520-493E-1F40257791A8}"/>
              </a:ext>
            </a:extLst>
          </p:cNvPr>
          <p:cNvSpPr>
            <a:spLocks noGrp="1"/>
          </p:cNvSpPr>
          <p:nvPr>
            <p:ph type="sldNum" sz="quarter" idx="12"/>
          </p:nvPr>
        </p:nvSpPr>
        <p:spPr/>
        <p:txBody>
          <a:bodyPr/>
          <a:lstStyle/>
          <a:p>
            <a:fld id="{ADFE389A-0EDE-44E1-9EC4-66E8070312F6}" type="slidenum">
              <a:rPr lang="en-GB" smtClean="0"/>
              <a:t>‹#›</a:t>
            </a:fld>
            <a:endParaRPr lang="en-GB"/>
          </a:p>
        </p:txBody>
      </p:sp>
    </p:spTree>
    <p:extLst>
      <p:ext uri="{BB962C8B-B14F-4D97-AF65-F5344CB8AC3E}">
        <p14:creationId xmlns:p14="http://schemas.microsoft.com/office/powerpoint/2010/main" val="12325364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9936663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theme" Target="../theme/theme2.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slideLayout" Target="../slideLayouts/slideLayout14.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0" Type="http://schemas.openxmlformats.org/officeDocument/2006/relationships/slideLayout" Target="../slideLayouts/slideLayout12.xml"/><Relationship Id="rId4" Type="http://schemas.openxmlformats.org/officeDocument/2006/relationships/slideLayout" Target="../slideLayouts/slideLayout6.xml"/><Relationship Id="rId9"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20A87C-3327-21C7-1B98-7CA303524933}"/>
              </a:ext>
            </a:extLst>
          </p:cNvPr>
          <p:cNvSpPr>
            <a:spLocks noGrp="1"/>
          </p:cNvSpPr>
          <p:nvPr>
            <p:ph type="title"/>
          </p:nvPr>
        </p:nvSpPr>
        <p:spPr>
          <a:xfrm>
            <a:off x="628650" y="274638"/>
            <a:ext cx="7886700" cy="993775"/>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5BBFB8-9138-8F26-2CEA-EDE05279F0EE}"/>
              </a:ext>
            </a:extLst>
          </p:cNvPr>
          <p:cNvSpPr>
            <a:spLocks noGrp="1"/>
          </p:cNvSpPr>
          <p:nvPr>
            <p:ph type="body" idx="1"/>
          </p:nvPr>
        </p:nvSpPr>
        <p:spPr>
          <a:xfrm>
            <a:off x="628650" y="1370013"/>
            <a:ext cx="7886700" cy="32623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C91103-4E77-237D-D4DF-24752FC0D107}"/>
              </a:ext>
            </a:extLst>
          </p:cNvPr>
          <p:cNvSpPr>
            <a:spLocks noGrp="1"/>
          </p:cNvSpPr>
          <p:nvPr>
            <p:ph type="dt" sz="half" idx="2"/>
          </p:nvPr>
        </p:nvSpPr>
        <p:spPr>
          <a:xfrm>
            <a:off x="628650" y="4767263"/>
            <a:ext cx="2057400" cy="274637"/>
          </a:xfrm>
          <a:prstGeom prst="rect">
            <a:avLst/>
          </a:prstGeom>
        </p:spPr>
        <p:txBody>
          <a:bodyPr vert="horz" lIns="91440" tIns="45720" rIns="91440" bIns="45720" rtlCol="0" anchor="ctr"/>
          <a:lstStyle>
            <a:lvl1pPr algn="l">
              <a:defRPr sz="1200">
                <a:solidFill>
                  <a:schemeClr val="tx1">
                    <a:tint val="82000"/>
                  </a:schemeClr>
                </a:solidFill>
              </a:defRPr>
            </a:lvl1pPr>
          </a:lstStyle>
          <a:p>
            <a:fld id="{CAAD9611-04BF-41A9-8F31-2E3125532A4C}" type="datetimeFigureOut">
              <a:rPr lang="en-GB" smtClean="0"/>
              <a:t>20/10/2026</a:t>
            </a:fld>
            <a:endParaRPr lang="en-GB"/>
          </a:p>
        </p:txBody>
      </p:sp>
      <p:sp>
        <p:nvSpPr>
          <p:cNvPr id="5" name="Footer Placeholder 4">
            <a:extLst>
              <a:ext uri="{FF2B5EF4-FFF2-40B4-BE49-F238E27FC236}">
                <a16:creationId xmlns:a16="http://schemas.microsoft.com/office/drawing/2014/main" id="{4B1C80D4-8C69-C3CC-175D-A7DCB6C7C3A3}"/>
              </a:ext>
            </a:extLst>
          </p:cNvPr>
          <p:cNvSpPr>
            <a:spLocks noGrp="1"/>
          </p:cNvSpPr>
          <p:nvPr>
            <p:ph type="ftr" sz="quarter" idx="3"/>
          </p:nvPr>
        </p:nvSpPr>
        <p:spPr>
          <a:xfrm>
            <a:off x="3028950" y="4767263"/>
            <a:ext cx="3086100" cy="274637"/>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7A1636B-0F70-075D-6AE9-7C2ADE6E5471}"/>
              </a:ext>
            </a:extLst>
          </p:cNvPr>
          <p:cNvSpPr>
            <a:spLocks noGrp="1"/>
          </p:cNvSpPr>
          <p:nvPr>
            <p:ph type="sldNum" sz="quarter" idx="4"/>
          </p:nvPr>
        </p:nvSpPr>
        <p:spPr>
          <a:xfrm>
            <a:off x="6457950" y="4767263"/>
            <a:ext cx="2057400" cy="274637"/>
          </a:xfrm>
          <a:prstGeom prst="rect">
            <a:avLst/>
          </a:prstGeom>
        </p:spPr>
        <p:txBody>
          <a:bodyPr vert="horz" lIns="91440" tIns="45720" rIns="91440" bIns="45720" rtlCol="0" anchor="ctr"/>
          <a:lstStyle>
            <a:lvl1pPr algn="r">
              <a:defRPr sz="1200">
                <a:solidFill>
                  <a:schemeClr val="tx1">
                    <a:tint val="82000"/>
                  </a:schemeClr>
                </a:solidFill>
              </a:defRPr>
            </a:lvl1pPr>
          </a:lstStyle>
          <a:p>
            <a:fld id="{ADFE389A-0EDE-44E1-9EC4-66E8070312F6}" type="slidenum">
              <a:rPr lang="en-GB" smtClean="0"/>
              <a:t>‹#›</a:t>
            </a:fld>
            <a:endParaRPr lang="en-GB"/>
          </a:p>
        </p:txBody>
      </p:sp>
    </p:spTree>
    <p:extLst>
      <p:ext uri="{BB962C8B-B14F-4D97-AF65-F5344CB8AC3E}">
        <p14:creationId xmlns:p14="http://schemas.microsoft.com/office/powerpoint/2010/main" val="2163086807"/>
      </p:ext>
    </p:extLst>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 id="214748366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37940BB-FBC4-492E-BD92-3B7B914D0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24B136E-F493-6B69-12EA-03E90C945F13}"/>
              </a:ext>
            </a:extLst>
          </p:cNvPr>
          <p:cNvSpPr>
            <a:spLocks noGrp="1"/>
          </p:cNvSpPr>
          <p:nvPr>
            <p:ph type="ctrTitle"/>
          </p:nvPr>
        </p:nvSpPr>
        <p:spPr>
          <a:xfrm>
            <a:off x="3640491" y="240030"/>
            <a:ext cx="5030313" cy="2919501"/>
          </a:xfrm>
        </p:spPr>
        <p:txBody>
          <a:bodyPr>
            <a:normAutofit/>
          </a:bodyPr>
          <a:lstStyle/>
          <a:p>
            <a:pPr algn="l"/>
            <a:r>
              <a:rPr lang="en-US" sz="4600">
                <a:latin typeface="Calibri" pitchFamily="34" charset="0"/>
                <a:ea typeface="Calibri" pitchFamily="34" charset="-122"/>
                <a:cs typeface="Calibri" pitchFamily="34" charset="-120"/>
              </a:rPr>
              <a:t> </a:t>
            </a:r>
            <a:r>
              <a:rPr lang="en-US" sz="4600" dirty="0">
                <a:latin typeface="Calibri" pitchFamily="34" charset="0"/>
                <a:ea typeface="Calibri" pitchFamily="34" charset="-122"/>
                <a:cs typeface="Calibri" pitchFamily="34" charset="-120"/>
              </a:rPr>
              <a:t>Ethics </a:t>
            </a:r>
            <a:r>
              <a:rPr lang="en-US" sz="4600">
                <a:latin typeface="Calibri" pitchFamily="34" charset="0"/>
                <a:ea typeface="Calibri" pitchFamily="34" charset="-122"/>
                <a:cs typeface="Calibri" pitchFamily="34" charset="-120"/>
              </a:rPr>
              <a:t>Application  </a:t>
            </a:r>
            <a:br>
              <a:rPr lang="en-US" sz="4600" dirty="0"/>
            </a:br>
            <a:endParaRPr lang="en-GB" sz="4600" dirty="0"/>
          </a:p>
        </p:txBody>
      </p:sp>
      <p:sp>
        <p:nvSpPr>
          <p:cNvPr id="5" name="Subtitle 4">
            <a:extLst>
              <a:ext uri="{FF2B5EF4-FFF2-40B4-BE49-F238E27FC236}">
                <a16:creationId xmlns:a16="http://schemas.microsoft.com/office/drawing/2014/main" id="{96D99040-0EB7-02E9-A330-A7409437769A}"/>
              </a:ext>
            </a:extLst>
          </p:cNvPr>
          <p:cNvSpPr>
            <a:spLocks noGrp="1"/>
          </p:cNvSpPr>
          <p:nvPr>
            <p:ph type="subTitle" idx="1"/>
          </p:nvPr>
        </p:nvSpPr>
        <p:spPr>
          <a:xfrm>
            <a:off x="3640274" y="3473370"/>
            <a:ext cx="5030524" cy="1177115"/>
          </a:xfrm>
        </p:spPr>
        <p:txBody>
          <a:bodyPr>
            <a:normAutofit/>
          </a:bodyPr>
          <a:lstStyle/>
          <a:p>
            <a:pPr algn="l"/>
            <a:r>
              <a:rPr lang="en-GB" dirty="0"/>
              <a:t>Amare Desta (Prof)</a:t>
            </a:r>
          </a:p>
        </p:txBody>
      </p:sp>
      <p:pic>
        <p:nvPicPr>
          <p:cNvPr id="6" name="Picture 5">
            <a:extLst>
              <a:ext uri="{FF2B5EF4-FFF2-40B4-BE49-F238E27FC236}">
                <a16:creationId xmlns:a16="http://schemas.microsoft.com/office/drawing/2014/main" id="{7473EFAD-4F27-693E-D1FE-135DD423B6F8}"/>
              </a:ext>
            </a:extLst>
          </p:cNvPr>
          <p:cNvPicPr>
            <a:picLocks noChangeAspect="1"/>
          </p:cNvPicPr>
          <p:nvPr/>
        </p:nvPicPr>
        <p:blipFill>
          <a:blip r:embed="rId2"/>
          <a:stretch>
            <a:fillRect/>
          </a:stretch>
        </p:blipFill>
        <p:spPr>
          <a:xfrm>
            <a:off x="240030" y="408766"/>
            <a:ext cx="3065526" cy="4087366"/>
          </a:xfrm>
          <a:prstGeom prst="rect">
            <a:avLst/>
          </a:prstGeom>
        </p:spPr>
      </p:pic>
      <p:sp>
        <p:nvSpPr>
          <p:cNvPr id="1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40490" y="3306950"/>
            <a:ext cx="3182692" cy="20574"/>
          </a:xfrm>
          <a:custGeom>
            <a:avLst/>
            <a:gdLst>
              <a:gd name="csX0" fmla="*/ 0 w 3182692"/>
              <a:gd name="csY0" fmla="*/ 0 h 20574"/>
              <a:gd name="csX1" fmla="*/ 604711 w 3182692"/>
              <a:gd name="csY1" fmla="*/ 0 h 20574"/>
              <a:gd name="csX2" fmla="*/ 1241250 w 3182692"/>
              <a:gd name="csY2" fmla="*/ 0 h 20574"/>
              <a:gd name="csX3" fmla="*/ 1909615 w 3182692"/>
              <a:gd name="csY3" fmla="*/ 0 h 20574"/>
              <a:gd name="csX4" fmla="*/ 2577981 w 3182692"/>
              <a:gd name="csY4" fmla="*/ 0 h 20574"/>
              <a:gd name="csX5" fmla="*/ 3182692 w 3182692"/>
              <a:gd name="csY5" fmla="*/ 0 h 20574"/>
              <a:gd name="csX6" fmla="*/ 3182692 w 3182692"/>
              <a:gd name="csY6" fmla="*/ 20574 h 20574"/>
              <a:gd name="csX7" fmla="*/ 2482500 w 3182692"/>
              <a:gd name="csY7" fmla="*/ 20574 h 20574"/>
              <a:gd name="csX8" fmla="*/ 1782308 w 3182692"/>
              <a:gd name="csY8" fmla="*/ 20574 h 20574"/>
              <a:gd name="csX9" fmla="*/ 1145769 w 3182692"/>
              <a:gd name="csY9" fmla="*/ 20574 h 20574"/>
              <a:gd name="csX10" fmla="*/ 0 w 3182692"/>
              <a:gd name="csY10" fmla="*/ 20574 h 20574"/>
              <a:gd name="csX11" fmla="*/ 0 w 3182692"/>
              <a:gd name="csY11" fmla="*/ 0 h 2057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182692" h="20574" fill="none" extrusionOk="0">
                <a:moveTo>
                  <a:pt x="0" y="0"/>
                </a:moveTo>
                <a:cubicBezTo>
                  <a:pt x="126686" y="-21366"/>
                  <a:pt x="467788" y="9025"/>
                  <a:pt x="604711" y="0"/>
                </a:cubicBezTo>
                <a:cubicBezTo>
                  <a:pt x="741634" y="-9025"/>
                  <a:pt x="1061620" y="6814"/>
                  <a:pt x="1241250" y="0"/>
                </a:cubicBezTo>
                <a:cubicBezTo>
                  <a:pt x="1420880" y="-6814"/>
                  <a:pt x="1713773" y="13383"/>
                  <a:pt x="1909615" y="0"/>
                </a:cubicBezTo>
                <a:cubicBezTo>
                  <a:pt x="2105457" y="-13383"/>
                  <a:pt x="2257256" y="13567"/>
                  <a:pt x="2577981" y="0"/>
                </a:cubicBezTo>
                <a:cubicBezTo>
                  <a:pt x="2898706" y="-13567"/>
                  <a:pt x="3026063" y="6328"/>
                  <a:pt x="3182692" y="0"/>
                </a:cubicBezTo>
                <a:cubicBezTo>
                  <a:pt x="3181869" y="8892"/>
                  <a:pt x="3183080" y="12703"/>
                  <a:pt x="3182692" y="20574"/>
                </a:cubicBezTo>
                <a:cubicBezTo>
                  <a:pt x="2998421" y="24028"/>
                  <a:pt x="2675038" y="21300"/>
                  <a:pt x="2482500" y="20574"/>
                </a:cubicBezTo>
                <a:cubicBezTo>
                  <a:pt x="2289962" y="19848"/>
                  <a:pt x="1930644" y="9120"/>
                  <a:pt x="1782308" y="20574"/>
                </a:cubicBezTo>
                <a:cubicBezTo>
                  <a:pt x="1633972" y="32028"/>
                  <a:pt x="1287388" y="294"/>
                  <a:pt x="1145769" y="20574"/>
                </a:cubicBezTo>
                <a:cubicBezTo>
                  <a:pt x="1004150" y="40854"/>
                  <a:pt x="256377" y="-35152"/>
                  <a:pt x="0" y="20574"/>
                </a:cubicBezTo>
                <a:cubicBezTo>
                  <a:pt x="-161" y="11630"/>
                  <a:pt x="139" y="4527"/>
                  <a:pt x="0" y="0"/>
                </a:cubicBezTo>
                <a:close/>
              </a:path>
              <a:path w="3182692" h="20574" stroke="0" extrusionOk="0">
                <a:moveTo>
                  <a:pt x="0" y="0"/>
                </a:moveTo>
                <a:cubicBezTo>
                  <a:pt x="283446" y="18201"/>
                  <a:pt x="432812" y="7290"/>
                  <a:pt x="604711" y="0"/>
                </a:cubicBezTo>
                <a:cubicBezTo>
                  <a:pt x="776610" y="-7290"/>
                  <a:pt x="982253" y="15478"/>
                  <a:pt x="1145769" y="0"/>
                </a:cubicBezTo>
                <a:cubicBezTo>
                  <a:pt x="1309285" y="-15478"/>
                  <a:pt x="1514247" y="-25520"/>
                  <a:pt x="1845961" y="0"/>
                </a:cubicBezTo>
                <a:cubicBezTo>
                  <a:pt x="2177675" y="25520"/>
                  <a:pt x="2297588" y="16646"/>
                  <a:pt x="2450673" y="0"/>
                </a:cubicBezTo>
                <a:cubicBezTo>
                  <a:pt x="2603758" y="-16646"/>
                  <a:pt x="3023048" y="-21196"/>
                  <a:pt x="3182692" y="0"/>
                </a:cubicBezTo>
                <a:cubicBezTo>
                  <a:pt x="3183228" y="8886"/>
                  <a:pt x="3182047" y="10327"/>
                  <a:pt x="3182692" y="20574"/>
                </a:cubicBezTo>
                <a:cubicBezTo>
                  <a:pt x="3039109" y="-10415"/>
                  <a:pt x="2823860" y="16134"/>
                  <a:pt x="2546154" y="20574"/>
                </a:cubicBezTo>
                <a:cubicBezTo>
                  <a:pt x="2268448" y="25014"/>
                  <a:pt x="2098674" y="7577"/>
                  <a:pt x="1845961" y="20574"/>
                </a:cubicBezTo>
                <a:cubicBezTo>
                  <a:pt x="1593248" y="33571"/>
                  <a:pt x="1456743" y="29846"/>
                  <a:pt x="1304904" y="20574"/>
                </a:cubicBezTo>
                <a:cubicBezTo>
                  <a:pt x="1153065" y="11302"/>
                  <a:pt x="947204" y="13412"/>
                  <a:pt x="668365" y="20574"/>
                </a:cubicBezTo>
                <a:cubicBezTo>
                  <a:pt x="389526" y="27736"/>
                  <a:pt x="288244" y="-2342"/>
                  <a:pt x="0" y="20574"/>
                </a:cubicBezTo>
                <a:cubicBezTo>
                  <a:pt x="271" y="13936"/>
                  <a:pt x="-429" y="800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824859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3973321" y="246888"/>
            <a:ext cx="4688333" cy="1337310"/>
          </a:xfrm>
        </p:spPr>
        <p:txBody>
          <a:bodyPr anchor="b">
            <a:normAutofit/>
          </a:bodyPr>
          <a:lstStyle/>
          <a:p>
            <a:r>
              <a:rPr lang="en-GB" sz="4100"/>
              <a:t>Please note</a:t>
            </a:r>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23600" r="33617" b="2"/>
          <a:stretch>
            <a:fillRect/>
          </a:stretch>
        </p:blipFill>
        <p:spPr>
          <a:xfrm>
            <a:off x="20" y="10"/>
            <a:ext cx="3492988" cy="51434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3321" y="1781210"/>
            <a:ext cx="3182692" cy="13716"/>
          </a:xfrm>
          <a:custGeom>
            <a:avLst/>
            <a:gdLst>
              <a:gd name="csX0" fmla="*/ 0 w 3182692"/>
              <a:gd name="csY0" fmla="*/ 0 h 13716"/>
              <a:gd name="csX1" fmla="*/ 636538 w 3182692"/>
              <a:gd name="csY1" fmla="*/ 0 h 13716"/>
              <a:gd name="csX2" fmla="*/ 1273077 w 3182692"/>
              <a:gd name="csY2" fmla="*/ 0 h 13716"/>
              <a:gd name="csX3" fmla="*/ 1909615 w 3182692"/>
              <a:gd name="csY3" fmla="*/ 0 h 13716"/>
              <a:gd name="csX4" fmla="*/ 2482500 w 3182692"/>
              <a:gd name="csY4" fmla="*/ 0 h 13716"/>
              <a:gd name="csX5" fmla="*/ 3182692 w 3182692"/>
              <a:gd name="csY5" fmla="*/ 0 h 13716"/>
              <a:gd name="csX6" fmla="*/ 3182692 w 3182692"/>
              <a:gd name="csY6" fmla="*/ 13716 h 13716"/>
              <a:gd name="csX7" fmla="*/ 2609807 w 3182692"/>
              <a:gd name="csY7" fmla="*/ 13716 h 13716"/>
              <a:gd name="csX8" fmla="*/ 2068750 w 3182692"/>
              <a:gd name="csY8" fmla="*/ 13716 h 13716"/>
              <a:gd name="csX9" fmla="*/ 1432211 w 3182692"/>
              <a:gd name="csY9" fmla="*/ 13716 h 13716"/>
              <a:gd name="csX10" fmla="*/ 859327 w 3182692"/>
              <a:gd name="csY10" fmla="*/ 13716 h 13716"/>
              <a:gd name="csX11" fmla="*/ 0 w 3182692"/>
              <a:gd name="csY11" fmla="*/ 13716 h 13716"/>
              <a:gd name="csX12" fmla="*/ 0 w 3182692"/>
              <a:gd name="csY12"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182692" h="13716"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2906" y="4075"/>
                  <a:pt x="3183008" y="9784"/>
                  <a:pt x="3182692" y="13716"/>
                </a:cubicBezTo>
                <a:cubicBezTo>
                  <a:pt x="2947402" y="17868"/>
                  <a:pt x="2876226" y="22619"/>
                  <a:pt x="2609807" y="13716"/>
                </a:cubicBezTo>
                <a:cubicBezTo>
                  <a:pt x="2343389" y="4813"/>
                  <a:pt x="2326689" y="21007"/>
                  <a:pt x="2068750" y="13716"/>
                </a:cubicBezTo>
                <a:cubicBezTo>
                  <a:pt x="1810811" y="6425"/>
                  <a:pt x="1713836" y="43647"/>
                  <a:pt x="1432211" y="13716"/>
                </a:cubicBezTo>
                <a:cubicBezTo>
                  <a:pt x="1150586" y="-16215"/>
                  <a:pt x="982765" y="-825"/>
                  <a:pt x="859327" y="13716"/>
                </a:cubicBezTo>
                <a:cubicBezTo>
                  <a:pt x="735889" y="28257"/>
                  <a:pt x="254183" y="30659"/>
                  <a:pt x="0" y="13716"/>
                </a:cubicBezTo>
                <a:cubicBezTo>
                  <a:pt x="-535" y="8247"/>
                  <a:pt x="-201" y="2959"/>
                  <a:pt x="0" y="0"/>
                </a:cubicBezTo>
                <a:close/>
              </a:path>
              <a:path w="3182692" h="13716"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2126" y="5320"/>
                  <a:pt x="3182368" y="9001"/>
                  <a:pt x="3182692" y="13716"/>
                </a:cubicBezTo>
                <a:cubicBezTo>
                  <a:pt x="3026065" y="-15421"/>
                  <a:pt x="2775006" y="18495"/>
                  <a:pt x="2546154" y="13716"/>
                </a:cubicBezTo>
                <a:cubicBezTo>
                  <a:pt x="2317302" y="8937"/>
                  <a:pt x="2168173" y="-13085"/>
                  <a:pt x="1845961" y="13716"/>
                </a:cubicBezTo>
                <a:cubicBezTo>
                  <a:pt x="1523749" y="40517"/>
                  <a:pt x="1450078" y="-5416"/>
                  <a:pt x="1304904" y="13716"/>
                </a:cubicBezTo>
                <a:cubicBezTo>
                  <a:pt x="1159730" y="32848"/>
                  <a:pt x="942635" y="-14593"/>
                  <a:pt x="604711" y="13716"/>
                </a:cubicBezTo>
                <a:cubicBezTo>
                  <a:pt x="266787" y="42025"/>
                  <a:pt x="141927" y="-12967"/>
                  <a:pt x="0" y="13716"/>
                </a:cubicBezTo>
                <a:cubicBezTo>
                  <a:pt x="58" y="7834"/>
                  <a:pt x="453" y="5833"/>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3973321" y="2029968"/>
            <a:ext cx="4688333" cy="2612898"/>
          </a:xfrm>
        </p:spPr>
        <p:txBody>
          <a:bodyPr>
            <a:normAutofit/>
          </a:bodyPr>
          <a:lstStyle/>
          <a:p>
            <a:pPr>
              <a:lnSpc>
                <a:spcPct val="90000"/>
              </a:lnSpc>
            </a:pPr>
            <a:r>
              <a:rPr lang="en-GB" sz="1400" dirty="0"/>
              <a:t>This presentation  will introduce you to some aspects of research methods – but it is NOT intended to replace key reading, such as Bryman, Crotty, Creswell, Maxwell, Denscombe, Denzin, Guba and Lincoln and Cohen.  </a:t>
            </a:r>
          </a:p>
          <a:p>
            <a:pPr>
              <a:lnSpc>
                <a:spcPct val="90000"/>
              </a:lnSpc>
            </a:pPr>
            <a:r>
              <a:rPr lang="en-GB" sz="1400" dirty="0"/>
              <a:t>You must read key texts and beyond at doctoral level that cover the method and for this you may have to go beyond your modules reading list.</a:t>
            </a:r>
          </a:p>
          <a:p>
            <a:pPr>
              <a:lnSpc>
                <a:spcPct val="90000"/>
              </a:lnSpc>
            </a:pPr>
            <a:r>
              <a:rPr lang="en-GB" sz="1400" dirty="0"/>
              <a:t>Some slides will not be focused on and you are expected at this doctoral level to be motivated, engaged and understand the areas you need to explore.</a:t>
            </a:r>
          </a:p>
          <a:p>
            <a:pPr>
              <a:lnSpc>
                <a:spcPct val="90000"/>
              </a:lnSpc>
            </a:pPr>
            <a:endParaRPr lang="en-GB" sz="1400" dirty="0"/>
          </a:p>
        </p:txBody>
      </p:sp>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Workshop Learning Outcomes</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By the end of this workshop, you will be able to:</a:t>
            </a:r>
            <a:endParaRPr lang="en-US" sz="1400" dirty="0"/>
          </a:p>
        </p:txBody>
      </p:sp>
      <p:sp>
        <p:nvSpPr>
          <p:cNvPr id="7" name="Text 5"/>
          <p:cNvSpPr/>
          <p:nvPr/>
        </p:nvSpPr>
        <p:spPr>
          <a:xfrm>
            <a:off x="548640" y="1463040"/>
            <a:ext cx="8046720" cy="2926080"/>
          </a:xfrm>
          <a:prstGeom prst="rect">
            <a:avLst/>
          </a:prstGeom>
          <a:noFill/>
          <a:ln/>
        </p:spPr>
        <p:txBody>
          <a:bodyPr wrap="square" rtlCol="0" anchor="t"/>
          <a:lstStyle/>
          <a:p>
            <a:pPr marL="342900" indent="-342900">
              <a:spcAft>
                <a:spcPts val="600"/>
              </a:spcAft>
              <a:buSzPct val="100000"/>
              <a:buChar char="•"/>
            </a:pPr>
            <a:r>
              <a:rPr lang="en-US" sz="1400" dirty="0">
                <a:solidFill>
                  <a:srgbClr val="333333"/>
                </a:solidFill>
                <a:latin typeface="Calibri" pitchFamily="34" charset="0"/>
                <a:ea typeface="Calibri" pitchFamily="34" charset="-122"/>
                <a:cs typeface="Calibri" pitchFamily="34" charset="-120"/>
              </a:rPr>
              <a:t>Evaluate whether a research topic involving semi-structured interviews is ethically viable for a DBA</a:t>
            </a:r>
            <a:endParaRPr lang="en-US" sz="1400" dirty="0"/>
          </a:p>
          <a:p>
            <a:pPr marL="342900" indent="-342900">
              <a:spcAft>
                <a:spcPts val="600"/>
              </a:spcAft>
              <a:buSzPct val="100000"/>
              <a:buChar char="•"/>
            </a:pPr>
            <a:r>
              <a:rPr lang="en-US" sz="1400" dirty="0">
                <a:solidFill>
                  <a:srgbClr val="333333"/>
                </a:solidFill>
                <a:latin typeface="Calibri" pitchFamily="34" charset="0"/>
                <a:ea typeface="Calibri" pitchFamily="34" charset="-122"/>
                <a:cs typeface="Calibri" pitchFamily="34" charset="-120"/>
              </a:rPr>
              <a:t>Navigate the UWTSD PG2 Ethics Application Form section by section</a:t>
            </a:r>
            <a:endParaRPr lang="en-US" sz="1400" dirty="0"/>
          </a:p>
          <a:p>
            <a:pPr marL="342900" indent="-342900">
              <a:spcAft>
                <a:spcPts val="600"/>
              </a:spcAft>
              <a:buSzPct val="100000"/>
              <a:buChar char="•"/>
            </a:pPr>
            <a:r>
              <a:rPr lang="en-US" sz="1400" dirty="0">
                <a:solidFill>
                  <a:srgbClr val="333333"/>
                </a:solidFill>
                <a:latin typeface="Calibri" pitchFamily="34" charset="0"/>
                <a:ea typeface="Calibri" pitchFamily="34" charset="-122"/>
                <a:cs typeface="Calibri" pitchFamily="34" charset="-120"/>
              </a:rPr>
              <a:t>Identify the ethical risks arising from your research design, participants, context, and data handling</a:t>
            </a:r>
            <a:endParaRPr lang="en-US" sz="1400" dirty="0"/>
          </a:p>
          <a:p>
            <a:pPr marL="342900" indent="-342900">
              <a:spcAft>
                <a:spcPts val="600"/>
              </a:spcAft>
              <a:buSzPct val="100000"/>
              <a:buChar char="•"/>
            </a:pPr>
            <a:r>
              <a:rPr lang="en-US" sz="1400" dirty="0">
                <a:solidFill>
                  <a:srgbClr val="333333"/>
                </a:solidFill>
                <a:latin typeface="Calibri" pitchFamily="34" charset="0"/>
                <a:ea typeface="Calibri" pitchFamily="34" charset="-122"/>
                <a:cs typeface="Calibri" pitchFamily="34" charset="-120"/>
              </a:rPr>
              <a:t>Draft a Participant Information Sheet and Consent Form that meet UWTSD requirements</a:t>
            </a:r>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E8A838"/>
          </a:solidFill>
          <a:ln/>
        </p:spPr>
        <p:txBody>
          <a:bodyPr/>
          <a:lstStyle/>
          <a:p>
            <a:endParaRPr lang="en-GB"/>
          </a:p>
        </p:txBody>
      </p:sp>
      <p:sp>
        <p:nvSpPr>
          <p:cNvPr id="3" name="Shape 1"/>
          <p:cNvSpPr/>
          <p:nvPr/>
        </p:nvSpPr>
        <p:spPr>
          <a:xfrm>
            <a:off x="0" y="54864"/>
            <a:ext cx="9144000" cy="777240"/>
          </a:xfrm>
          <a:prstGeom prst="rect">
            <a:avLst/>
          </a:prstGeom>
          <a:solidFill>
            <a:srgbClr val="FFFFFF"/>
          </a:solidFill>
          <a:ln/>
        </p:spPr>
        <p:txBody>
          <a:bodyPr/>
          <a:lstStyle/>
          <a:p>
            <a:endParaRPr lang="en-GB"/>
          </a:p>
        </p:txBody>
      </p:sp>
      <p:sp>
        <p:nvSpPr>
          <p:cNvPr id="4" name="Text 2"/>
          <p:cNvSpPr/>
          <p:nvPr/>
        </p:nvSpPr>
        <p:spPr>
          <a:xfrm>
            <a:off x="731520" y="54864"/>
            <a:ext cx="7680960" cy="777240"/>
          </a:xfrm>
          <a:prstGeom prst="rect">
            <a:avLst/>
          </a:prstGeom>
          <a:noFill/>
          <a:ln/>
        </p:spPr>
        <p:txBody>
          <a:bodyPr wrap="square" rtlCol="0" anchor="ctr"/>
          <a:lstStyle/>
          <a:p>
            <a:pPr marL="0" indent="0">
              <a:buNone/>
            </a:pPr>
            <a:r>
              <a:rPr lang="en-US" sz="2200" b="1" dirty="0">
                <a:solidFill>
                  <a:srgbClr val="0D3B4F"/>
                </a:solidFill>
                <a:latin typeface="Georgia" pitchFamily="34" charset="0"/>
                <a:ea typeface="Georgia" pitchFamily="34" charset="-122"/>
                <a:cs typeface="Georgia" pitchFamily="34" charset="-120"/>
              </a:rPr>
              <a:t>Context: Your Pilot Studies</a:t>
            </a:r>
            <a:endParaRPr lang="en-US" sz="2200" dirty="0"/>
          </a:p>
        </p:txBody>
      </p:sp>
      <p:sp>
        <p:nvSpPr>
          <p:cNvPr id="5" name="Shape 3"/>
          <p:cNvSpPr/>
          <p:nvPr/>
        </p:nvSpPr>
        <p:spPr>
          <a:xfrm>
            <a:off x="0" y="4754880"/>
            <a:ext cx="9144000" cy="388620"/>
          </a:xfrm>
          <a:prstGeom prst="rect">
            <a:avLst/>
          </a:prstGeom>
          <a:solidFill>
            <a:srgbClr val="0D3B4F"/>
          </a:solidFill>
          <a:ln/>
        </p:spPr>
        <p:txBody>
          <a:bodyPr/>
          <a:lstStyle/>
          <a:p>
            <a:endParaRPr lang="en-GB"/>
          </a:p>
        </p:txBody>
      </p:sp>
      <p:sp>
        <p:nvSpPr>
          <p:cNvPr id="6" name="Text 4"/>
          <p:cNvSpPr/>
          <p:nvPr/>
        </p:nvSpPr>
        <p:spPr>
          <a:xfrm>
            <a:off x="731520" y="4754880"/>
            <a:ext cx="7680960" cy="388620"/>
          </a:xfrm>
          <a:prstGeom prst="rect">
            <a:avLst/>
          </a:prstGeom>
          <a:noFill/>
          <a:ln/>
        </p:spPr>
        <p:txBody>
          <a:bodyPr wrap="square" rtlCol="0" anchor="ctr"/>
          <a:lstStyle/>
          <a:p>
            <a:pPr marL="0" indent="0" algn="ctr">
              <a:buNone/>
            </a:pPr>
            <a:r>
              <a:rPr lang="en-US" sz="1100" dirty="0">
                <a:solidFill>
                  <a:srgbClr val="6B8A94"/>
                </a:solidFill>
                <a:latin typeface="Calibri" pitchFamily="34" charset="0"/>
                <a:ea typeface="Calibri" pitchFamily="34" charset="-122"/>
                <a:cs typeface="Calibri" pitchFamily="34" charset="-120"/>
              </a:rPr>
              <a:t>DBA Research Ethics Workshop</a:t>
            </a:r>
            <a:endParaRPr lang="en-US" sz="1100" dirty="0"/>
          </a:p>
        </p:txBody>
      </p:sp>
      <p:sp>
        <p:nvSpPr>
          <p:cNvPr id="7" name="Shape 5"/>
          <p:cNvSpPr/>
          <p:nvPr/>
        </p:nvSpPr>
        <p:spPr>
          <a:xfrm>
            <a:off x="457200" y="1097280"/>
            <a:ext cx="8229600" cy="3474720"/>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8" name="Text 6"/>
          <p:cNvSpPr/>
          <p:nvPr/>
        </p:nvSpPr>
        <p:spPr>
          <a:xfrm>
            <a:off x="731520" y="1188720"/>
            <a:ext cx="7680960" cy="548640"/>
          </a:xfrm>
          <a:prstGeom prst="rect">
            <a:avLst/>
          </a:prstGeom>
          <a:noFill/>
          <a:ln/>
        </p:spPr>
        <p:txBody>
          <a:bodyPr wrap="square" rtlCol="0" anchor="ctr"/>
          <a:lstStyle/>
          <a:p>
            <a:pPr marL="0" indent="0">
              <a:buNone/>
            </a:pPr>
            <a:r>
              <a:rPr lang="en-US" sz="1400" b="1" dirty="0">
                <a:solidFill>
                  <a:srgbClr val="0D3B4F"/>
                </a:solidFill>
                <a:latin typeface="Calibri" pitchFamily="34" charset="0"/>
                <a:ea typeface="Calibri" pitchFamily="34" charset="-122"/>
                <a:cs typeface="Calibri" pitchFamily="34" charset="-120"/>
              </a:rPr>
              <a:t>Every student on this module will conduct a pilot study using semi-structured interviews. This workshop is designed around that shared context.</a:t>
            </a:r>
            <a:endParaRPr lang="en-US" sz="1400" dirty="0"/>
          </a:p>
        </p:txBody>
      </p:sp>
      <p:sp>
        <p:nvSpPr>
          <p:cNvPr id="9" name="Text 7"/>
          <p:cNvSpPr/>
          <p:nvPr/>
        </p:nvSpPr>
        <p:spPr>
          <a:xfrm>
            <a:off x="731520" y="1828800"/>
            <a:ext cx="7680960" cy="2286000"/>
          </a:xfrm>
          <a:prstGeom prst="rect">
            <a:avLst/>
          </a:prstGeom>
          <a:noFill/>
          <a:ln/>
        </p:spPr>
        <p:txBody>
          <a:bodyPr wrap="square" rtlCol="0" anchor="t"/>
          <a:lstStyle/>
          <a:p>
            <a:pPr marL="342900" indent="-342900">
              <a:spcAft>
                <a:spcPts val="600"/>
              </a:spcAft>
              <a:buSzPct val="100000"/>
              <a:buChar char="•"/>
            </a:pPr>
            <a:r>
              <a:rPr lang="en-US" sz="1400" dirty="0">
                <a:solidFill>
                  <a:srgbClr val="1A1A2E"/>
                </a:solidFill>
                <a:latin typeface="Calibri" pitchFamily="34" charset="0"/>
                <a:ea typeface="Calibri" pitchFamily="34" charset="-122"/>
                <a:cs typeface="Calibri" pitchFamily="34" charset="-120"/>
              </a:rPr>
              <a:t>Your topics are diverse — but you share a methodology: qualitative, interpretivist, semi-structured interviews</a:t>
            </a:r>
            <a:endParaRPr lang="en-US" sz="1400" dirty="0"/>
          </a:p>
          <a:p>
            <a:pPr marL="342900" indent="-342900">
              <a:spcAft>
                <a:spcPts val="600"/>
              </a:spcAft>
              <a:buSzPct val="100000"/>
              <a:buChar char="•"/>
            </a:pPr>
            <a:r>
              <a:rPr lang="en-US" sz="1400" dirty="0">
                <a:solidFill>
                  <a:srgbClr val="1A1A2E"/>
                </a:solidFill>
                <a:latin typeface="Calibri" pitchFamily="34" charset="0"/>
                <a:ea typeface="Calibri" pitchFamily="34" charset="-122"/>
                <a:cs typeface="Calibri" pitchFamily="34" charset="-120"/>
              </a:rPr>
              <a:t>The ethics considerations we explore today apply directly to your own research design</a:t>
            </a:r>
            <a:endParaRPr lang="en-US" sz="1400" dirty="0"/>
          </a:p>
          <a:p>
            <a:pPr marL="342900" indent="-342900">
              <a:spcAft>
                <a:spcPts val="600"/>
              </a:spcAft>
              <a:buSzPct val="100000"/>
              <a:buChar char="•"/>
            </a:pPr>
            <a:r>
              <a:rPr lang="en-US" sz="1400" dirty="0">
                <a:solidFill>
                  <a:srgbClr val="1A1A2E"/>
                </a:solidFill>
                <a:latin typeface="Calibri" pitchFamily="34" charset="0"/>
                <a:ea typeface="Calibri" pitchFamily="34" charset="-122"/>
                <a:cs typeface="Calibri" pitchFamily="34" charset="-120"/>
              </a:rPr>
              <a:t>We will work with scenarios drawn from realistic DBA research, then apply what you learn to your own project</a:t>
            </a:r>
            <a:endParaRPr lang="en-US" sz="1400" dirty="0"/>
          </a:p>
          <a:p>
            <a:pPr marL="342900" indent="-342900">
              <a:spcAft>
                <a:spcPts val="600"/>
              </a:spcAft>
              <a:buSzPct val="100000"/>
              <a:buChar char="•"/>
            </a:pPr>
            <a:r>
              <a:rPr lang="en-US" sz="1400" dirty="0">
                <a:solidFill>
                  <a:srgbClr val="1A1A2E"/>
                </a:solidFill>
                <a:latin typeface="Calibri" pitchFamily="34" charset="0"/>
                <a:ea typeface="Calibri" pitchFamily="34" charset="-122"/>
                <a:cs typeface="Calibri" pitchFamily="34" charset="-120"/>
              </a:rPr>
              <a:t>By the end of today, you should have a working draft of your PIS, consent form, and key sections of the PG2</a:t>
            </a:r>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0D3B4F"/>
        </a:solidFill>
        <a:effectLst/>
      </p:bgPr>
    </p:bg>
    <p:spTree>
      <p:nvGrpSpPr>
        <p:cNvPr id="1" name=""/>
        <p:cNvGrpSpPr/>
        <p:nvPr/>
      </p:nvGrpSpPr>
      <p:grpSpPr>
        <a:xfrm>
          <a:off x="0" y="0"/>
          <a:ext cx="0" cy="0"/>
          <a:chOff x="0" y="0"/>
          <a:chExt cx="0" cy="0"/>
        </a:xfrm>
      </p:grpSpPr>
      <p:sp>
        <p:nvSpPr>
          <p:cNvPr id="2" name="Shape 0"/>
          <p:cNvSpPr/>
          <p:nvPr/>
        </p:nvSpPr>
        <p:spPr>
          <a:xfrm>
            <a:off x="0" y="0"/>
            <a:ext cx="9144000" cy="45720"/>
          </a:xfrm>
          <a:prstGeom prst="rect">
            <a:avLst/>
          </a:prstGeom>
          <a:solidFill>
            <a:srgbClr val="E8A838"/>
          </a:solidFill>
          <a:ln/>
        </p:spPr>
        <p:txBody>
          <a:bodyPr/>
          <a:lstStyle/>
          <a:p>
            <a:endParaRPr lang="en-GB"/>
          </a:p>
        </p:txBody>
      </p:sp>
      <p:sp>
        <p:nvSpPr>
          <p:cNvPr id="3" name="Text 1"/>
          <p:cNvSpPr/>
          <p:nvPr/>
        </p:nvSpPr>
        <p:spPr>
          <a:xfrm>
            <a:off x="731520" y="1645920"/>
            <a:ext cx="7680960" cy="914400"/>
          </a:xfrm>
          <a:prstGeom prst="rect">
            <a:avLst/>
          </a:prstGeom>
          <a:noFill/>
          <a:ln/>
        </p:spPr>
        <p:txBody>
          <a:bodyPr wrap="square" rtlCol="0" anchor="ctr"/>
          <a:lstStyle/>
          <a:p>
            <a:pPr marL="0" indent="0">
              <a:buNone/>
            </a:pPr>
            <a:endParaRPr lang="en-US" sz="3400" dirty="0"/>
          </a:p>
        </p:txBody>
      </p:sp>
      <p:sp>
        <p:nvSpPr>
          <p:cNvPr id="5" name="Title 4">
            <a:extLst>
              <a:ext uri="{FF2B5EF4-FFF2-40B4-BE49-F238E27FC236}">
                <a16:creationId xmlns:a16="http://schemas.microsoft.com/office/drawing/2014/main" id="{9A028FC6-5EBA-F0A5-D712-BFAFE569324C}"/>
              </a:ext>
            </a:extLst>
          </p:cNvPr>
          <p:cNvSpPr>
            <a:spLocks noGrp="1"/>
          </p:cNvSpPr>
          <p:nvPr>
            <p:ph type="title"/>
          </p:nvPr>
        </p:nvSpPr>
        <p:spPr/>
        <p:txBody>
          <a:bodyPr>
            <a:normAutofit fontScale="90000"/>
          </a:bodyPr>
          <a:lstStyle/>
          <a:p>
            <a:r>
              <a:rPr lang="en-US" dirty="0">
                <a:solidFill>
                  <a:srgbClr val="E8A838"/>
                </a:solidFill>
                <a:latin typeface="Calibri" pitchFamily="34" charset="0"/>
                <a:ea typeface="Calibri" pitchFamily="34" charset="-122"/>
                <a:cs typeface="Calibri" pitchFamily="34" charset="-120"/>
              </a:rPr>
              <a:t>Ethical Viability and the PG2 Form  |</a:t>
            </a:r>
            <a:br>
              <a:rPr lang="en-US" dirty="0"/>
            </a:b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51435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B3830320-5F7F-CC6D-450F-19B3F3E945D8}"/>
              </a:ext>
            </a:extLst>
          </p:cNvPr>
          <p:cNvSpPr>
            <a:spLocks noGrp="1"/>
          </p:cNvSpPr>
          <p:nvPr>
            <p:ph type="title"/>
          </p:nvPr>
        </p:nvSpPr>
        <p:spPr>
          <a:xfrm>
            <a:off x="515125" y="865179"/>
            <a:ext cx="2400300" cy="3345872"/>
          </a:xfrm>
        </p:spPr>
        <p:txBody>
          <a:bodyPr>
            <a:normAutofit/>
          </a:bodyPr>
          <a:lstStyle/>
          <a:p>
            <a:r>
              <a:rPr lang="en-GB" sz="3700" dirty="0">
                <a:solidFill>
                  <a:srgbClr val="FFFFFF"/>
                </a:solidFill>
              </a:rPr>
              <a:t>AXIOLOGY AND ETHICS</a:t>
            </a:r>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1841609"/>
            <a:ext cx="3062575"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 name="Content Placeholder 5">
            <a:extLst>
              <a:ext uri="{FF2B5EF4-FFF2-40B4-BE49-F238E27FC236}">
                <a16:creationId xmlns:a16="http://schemas.microsoft.com/office/drawing/2014/main" id="{D641DB68-4038-D59D-55D0-8209F1E6499A}"/>
              </a:ext>
            </a:extLst>
          </p:cNvPr>
          <p:cNvSpPr>
            <a:spLocks noGrp="1"/>
          </p:cNvSpPr>
          <p:nvPr>
            <p:ph idx="1"/>
          </p:nvPr>
        </p:nvSpPr>
        <p:spPr>
          <a:xfrm>
            <a:off x="3335481" y="443508"/>
            <a:ext cx="5179868" cy="4189214"/>
          </a:xfrm>
        </p:spPr>
        <p:txBody>
          <a:bodyPr anchor="ctr">
            <a:normAutofit/>
          </a:bodyPr>
          <a:lstStyle/>
          <a:p>
            <a:r>
              <a:rPr lang="en-GB" dirty="0"/>
              <a:t>In doctoral research, axiology underpins ethical decision-making, while ethics approval processes operationalise those values through concrete safeguards for participants.</a:t>
            </a:r>
          </a:p>
          <a:p>
            <a:endParaRPr lang="en-GB" dirty="0"/>
          </a:p>
        </p:txBody>
      </p:sp>
    </p:spTree>
    <p:extLst>
      <p:ext uri="{BB962C8B-B14F-4D97-AF65-F5344CB8AC3E}">
        <p14:creationId xmlns:p14="http://schemas.microsoft.com/office/powerpoint/2010/main" val="18067056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E9B9B-374A-B5D3-C7F3-60C69FDA6969}"/>
              </a:ext>
            </a:extLst>
          </p:cNvPr>
          <p:cNvSpPr>
            <a:spLocks noGrp="1"/>
          </p:cNvSpPr>
          <p:nvPr>
            <p:ph type="title"/>
          </p:nvPr>
        </p:nvSpPr>
        <p:spPr/>
        <p:txBody>
          <a:bodyPr>
            <a:normAutofit fontScale="90000"/>
          </a:bodyPr>
          <a:lstStyle/>
          <a:p>
            <a:r>
              <a:rPr lang="en-GB" b="1" dirty="0"/>
              <a:t>1. Axiology = the background value position (not a form heading)</a:t>
            </a:r>
            <a:endParaRPr lang="en-GB" dirty="0"/>
          </a:p>
        </p:txBody>
      </p:sp>
      <p:sp>
        <p:nvSpPr>
          <p:cNvPr id="3" name="Content Placeholder 2">
            <a:extLst>
              <a:ext uri="{FF2B5EF4-FFF2-40B4-BE49-F238E27FC236}">
                <a16:creationId xmlns:a16="http://schemas.microsoft.com/office/drawing/2014/main" id="{1ACAD6BE-AF7A-3ECB-0C88-A1870190AE45}"/>
              </a:ext>
            </a:extLst>
          </p:cNvPr>
          <p:cNvSpPr>
            <a:spLocks noGrp="1"/>
          </p:cNvSpPr>
          <p:nvPr>
            <p:ph idx="1"/>
          </p:nvPr>
        </p:nvSpPr>
        <p:spPr/>
        <p:txBody>
          <a:bodyPr>
            <a:normAutofit fontScale="55000" lnSpcReduction="20000"/>
          </a:bodyPr>
          <a:lstStyle/>
          <a:p>
            <a:pPr>
              <a:buNone/>
            </a:pPr>
            <a:r>
              <a:rPr lang="en-GB" dirty="0"/>
              <a:t>Axiology answers:</a:t>
            </a:r>
          </a:p>
          <a:p>
            <a:pPr>
              <a:buNone/>
            </a:pPr>
            <a:r>
              <a:rPr lang="en-GB" i="1" dirty="0"/>
              <a:t>What do I believe matters, and who might be affected?</a:t>
            </a:r>
            <a:endParaRPr lang="en-GB" dirty="0"/>
          </a:p>
          <a:p>
            <a:pPr>
              <a:buNone/>
            </a:pPr>
            <a:r>
              <a:rPr lang="en-GB" dirty="0"/>
              <a:t>On an ethics form, this is </a:t>
            </a:r>
            <a:r>
              <a:rPr lang="en-GB" b="1" dirty="0"/>
              <a:t>never labelled axiology</a:t>
            </a:r>
            <a:r>
              <a:rPr lang="en-GB" dirty="0"/>
              <a:t> but it underpins everything.</a:t>
            </a:r>
          </a:p>
          <a:p>
            <a:pPr>
              <a:buNone/>
            </a:pPr>
            <a:r>
              <a:rPr lang="en-GB" dirty="0"/>
              <a:t>For doctoral research, especially professional doctorates, the dominant axiology is usually:</a:t>
            </a:r>
          </a:p>
          <a:p>
            <a:r>
              <a:rPr lang="en-GB" dirty="0"/>
              <a:t>Human welfare matters</a:t>
            </a:r>
          </a:p>
          <a:p>
            <a:r>
              <a:rPr lang="en-GB" dirty="0"/>
              <a:t>Harm should be minimised</a:t>
            </a:r>
          </a:p>
          <a:p>
            <a:r>
              <a:rPr lang="en-GB" dirty="0"/>
              <a:t>Power should not be abused</a:t>
            </a:r>
          </a:p>
          <a:p>
            <a:r>
              <a:rPr lang="en-GB" dirty="0"/>
              <a:t>Participation should be voluntary and informed</a:t>
            </a:r>
          </a:p>
          <a:p>
            <a:pPr>
              <a:buNone/>
            </a:pPr>
            <a:r>
              <a:rPr lang="en-GB" dirty="0">
                <a:highlight>
                  <a:srgbClr val="FFFF00"/>
                </a:highlight>
              </a:rPr>
              <a:t>You are assumed to hold these values unless your answers contradict them.</a:t>
            </a:r>
          </a:p>
          <a:p>
            <a:pPr>
              <a:buNone/>
            </a:pPr>
            <a:r>
              <a:rPr lang="en-GB" dirty="0"/>
              <a:t>What do I believe matters, and who might be affected?</a:t>
            </a:r>
          </a:p>
          <a:p>
            <a:endParaRPr lang="en-GB" dirty="0"/>
          </a:p>
        </p:txBody>
      </p:sp>
    </p:spTree>
    <p:extLst>
      <p:ext uri="{BB962C8B-B14F-4D97-AF65-F5344CB8AC3E}">
        <p14:creationId xmlns:p14="http://schemas.microsoft.com/office/powerpoint/2010/main" val="18356270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3DFD4-9FBB-E7BE-9E0E-F5BAFC741C35}"/>
              </a:ext>
            </a:extLst>
          </p:cNvPr>
          <p:cNvSpPr>
            <a:spLocks noGrp="1"/>
          </p:cNvSpPr>
          <p:nvPr>
            <p:ph type="title"/>
          </p:nvPr>
        </p:nvSpPr>
        <p:spPr/>
        <p:txBody>
          <a:bodyPr>
            <a:normAutofit fontScale="90000"/>
          </a:bodyPr>
          <a:lstStyle/>
          <a:p>
            <a:r>
              <a:rPr lang="en-GB" b="1" dirty="0"/>
              <a:t>2. Ethics = the operationalisation of axiology (this </a:t>
            </a:r>
            <a:r>
              <a:rPr lang="en-GB" b="1" i="1" dirty="0"/>
              <a:t>is</a:t>
            </a:r>
            <a:r>
              <a:rPr lang="en-GB" b="1" dirty="0"/>
              <a:t> the form)</a:t>
            </a:r>
            <a:endParaRPr lang="en-GB" dirty="0"/>
          </a:p>
        </p:txBody>
      </p:sp>
      <p:sp>
        <p:nvSpPr>
          <p:cNvPr id="3" name="Content Placeholder 2">
            <a:extLst>
              <a:ext uri="{FF2B5EF4-FFF2-40B4-BE49-F238E27FC236}">
                <a16:creationId xmlns:a16="http://schemas.microsoft.com/office/drawing/2014/main" id="{0AB60F6D-088A-197F-8FDC-0D6B591E211E}"/>
              </a:ext>
            </a:extLst>
          </p:cNvPr>
          <p:cNvSpPr>
            <a:spLocks noGrp="1"/>
          </p:cNvSpPr>
          <p:nvPr>
            <p:ph idx="1"/>
          </p:nvPr>
        </p:nvSpPr>
        <p:spPr/>
        <p:txBody>
          <a:bodyPr/>
          <a:lstStyle/>
          <a:p>
            <a:r>
              <a:rPr lang="en-GB" dirty="0"/>
              <a:t>Ethics is where values become </a:t>
            </a:r>
            <a:r>
              <a:rPr lang="en-GB" b="1" dirty="0"/>
              <a:t>procedures</a:t>
            </a:r>
            <a:r>
              <a:rPr lang="en-GB" dirty="0"/>
              <a:t>.</a:t>
            </a:r>
          </a:p>
          <a:p>
            <a:pPr marL="0" indent="0">
              <a:buNone/>
            </a:pPr>
            <a:endParaRPr lang="en-GB" dirty="0"/>
          </a:p>
        </p:txBody>
      </p:sp>
    </p:spTree>
    <p:extLst>
      <p:ext uri="{BB962C8B-B14F-4D97-AF65-F5344CB8AC3E}">
        <p14:creationId xmlns:p14="http://schemas.microsoft.com/office/powerpoint/2010/main" val="36633480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solidFill>
            <a:srgbClr val="4F64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360045"/>
            <a:ext cx="8428482" cy="442341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D970EDD0-9BDA-5D03-38DC-0C60BB8F82CC}"/>
              </a:ext>
            </a:extLst>
          </p:cNvPr>
          <p:cNvPicPr>
            <a:picLocks noChangeAspect="1"/>
          </p:cNvPicPr>
          <p:nvPr/>
        </p:nvPicPr>
        <p:blipFill>
          <a:blip r:embed="rId2"/>
          <a:stretch>
            <a:fillRect/>
          </a:stretch>
        </p:blipFill>
        <p:spPr>
          <a:xfrm>
            <a:off x="3177492" y="482600"/>
            <a:ext cx="2789014" cy="4178299"/>
          </a:xfrm>
          <a:prstGeom prst="rect">
            <a:avLst/>
          </a:prstGeom>
        </p:spPr>
      </p:pic>
    </p:spTree>
    <p:extLst>
      <p:ext uri="{BB962C8B-B14F-4D97-AF65-F5344CB8AC3E}">
        <p14:creationId xmlns:p14="http://schemas.microsoft.com/office/powerpoint/2010/main" val="15616138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E8A838"/>
          </a:solidFill>
          <a:ln/>
        </p:spPr>
        <p:txBody>
          <a:bodyPr/>
          <a:lstStyle/>
          <a:p>
            <a:endParaRPr lang="en-GB"/>
          </a:p>
        </p:txBody>
      </p:sp>
      <p:sp>
        <p:nvSpPr>
          <p:cNvPr id="3" name="Shape 1"/>
          <p:cNvSpPr/>
          <p:nvPr/>
        </p:nvSpPr>
        <p:spPr>
          <a:xfrm>
            <a:off x="0" y="54864"/>
            <a:ext cx="9144000" cy="777240"/>
          </a:xfrm>
          <a:prstGeom prst="rect">
            <a:avLst/>
          </a:prstGeom>
          <a:solidFill>
            <a:srgbClr val="FFFFFF"/>
          </a:solidFill>
          <a:ln/>
        </p:spPr>
        <p:txBody>
          <a:bodyPr/>
          <a:lstStyle/>
          <a:p>
            <a:endParaRPr lang="en-GB"/>
          </a:p>
        </p:txBody>
      </p:sp>
      <p:sp>
        <p:nvSpPr>
          <p:cNvPr id="4" name="Text 2"/>
          <p:cNvSpPr/>
          <p:nvPr/>
        </p:nvSpPr>
        <p:spPr>
          <a:xfrm>
            <a:off x="731520" y="54864"/>
            <a:ext cx="7680960" cy="777240"/>
          </a:xfrm>
          <a:prstGeom prst="rect">
            <a:avLst/>
          </a:prstGeom>
          <a:noFill/>
          <a:ln/>
        </p:spPr>
        <p:txBody>
          <a:bodyPr wrap="square" rtlCol="0" anchor="ctr"/>
          <a:lstStyle/>
          <a:p>
            <a:pPr marL="0" indent="0">
              <a:buNone/>
            </a:pPr>
            <a:r>
              <a:rPr lang="en-US" sz="2200" b="1" dirty="0">
                <a:solidFill>
                  <a:srgbClr val="0D3B4F"/>
                </a:solidFill>
                <a:latin typeface="Georgia" pitchFamily="34" charset="0"/>
                <a:ea typeface="Georgia" pitchFamily="34" charset="-122"/>
                <a:cs typeface="Georgia" pitchFamily="34" charset="-120"/>
              </a:rPr>
              <a:t>Axiology and Ethics: Why Both Matter for Your DBA</a:t>
            </a:r>
            <a:endParaRPr lang="en-US" sz="2200" dirty="0"/>
          </a:p>
        </p:txBody>
      </p:sp>
      <p:sp>
        <p:nvSpPr>
          <p:cNvPr id="5" name="Shape 3"/>
          <p:cNvSpPr/>
          <p:nvPr/>
        </p:nvSpPr>
        <p:spPr>
          <a:xfrm>
            <a:off x="0" y="4754880"/>
            <a:ext cx="9144000" cy="388620"/>
          </a:xfrm>
          <a:prstGeom prst="rect">
            <a:avLst/>
          </a:prstGeom>
          <a:solidFill>
            <a:srgbClr val="0D3B4F"/>
          </a:solidFill>
          <a:ln/>
        </p:spPr>
        <p:txBody>
          <a:bodyPr/>
          <a:lstStyle/>
          <a:p>
            <a:endParaRPr lang="en-GB"/>
          </a:p>
        </p:txBody>
      </p:sp>
      <p:sp>
        <p:nvSpPr>
          <p:cNvPr id="6" name="Text 4"/>
          <p:cNvSpPr/>
          <p:nvPr/>
        </p:nvSpPr>
        <p:spPr>
          <a:xfrm>
            <a:off x="731520" y="4754880"/>
            <a:ext cx="7680960" cy="388620"/>
          </a:xfrm>
          <a:prstGeom prst="rect">
            <a:avLst/>
          </a:prstGeom>
          <a:noFill/>
          <a:ln/>
        </p:spPr>
        <p:txBody>
          <a:bodyPr wrap="square" rtlCol="0" anchor="ctr"/>
          <a:lstStyle/>
          <a:p>
            <a:pPr marL="0" indent="0" algn="ctr">
              <a:buNone/>
            </a:pPr>
            <a:r>
              <a:rPr lang="en-US" sz="1100" dirty="0">
                <a:solidFill>
                  <a:srgbClr val="6B8A94"/>
                </a:solidFill>
                <a:latin typeface="Calibri" pitchFamily="34" charset="0"/>
                <a:ea typeface="Calibri" pitchFamily="34" charset="-122"/>
                <a:cs typeface="Calibri" pitchFamily="34" charset="-120"/>
              </a:rPr>
              <a:t>DBA Research Ethics Workshop</a:t>
            </a:r>
            <a:endParaRPr lang="en-US" sz="1100" dirty="0"/>
          </a:p>
        </p:txBody>
      </p:sp>
      <p:sp>
        <p:nvSpPr>
          <p:cNvPr id="7" name="Shape 5"/>
          <p:cNvSpPr/>
          <p:nvPr/>
        </p:nvSpPr>
        <p:spPr>
          <a:xfrm>
            <a:off x="457200" y="1051560"/>
            <a:ext cx="8229600" cy="1463040"/>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8" name="Text 6"/>
          <p:cNvSpPr/>
          <p:nvPr/>
        </p:nvSpPr>
        <p:spPr>
          <a:xfrm>
            <a:off x="731520" y="1097280"/>
            <a:ext cx="7680960" cy="320040"/>
          </a:xfrm>
          <a:prstGeom prst="rect">
            <a:avLst/>
          </a:prstGeom>
          <a:noFill/>
          <a:ln/>
        </p:spPr>
        <p:txBody>
          <a:bodyPr wrap="square" rtlCol="0" anchor="ctr"/>
          <a:lstStyle/>
          <a:p>
            <a:pPr marL="0" indent="0">
              <a:buNone/>
            </a:pPr>
            <a:r>
              <a:rPr lang="en-US" sz="1300" b="1" dirty="0">
                <a:solidFill>
                  <a:srgbClr val="C0392B"/>
                </a:solidFill>
                <a:latin typeface="Calibri" pitchFamily="34" charset="0"/>
                <a:ea typeface="Calibri" pitchFamily="34" charset="-122"/>
                <a:cs typeface="Calibri" pitchFamily="34" charset="-120"/>
              </a:rPr>
              <a:t>Your axiological position should be consistent with how you approach ethics. If there is a contradiction, the examiner will notice.</a:t>
            </a:r>
            <a:endParaRPr lang="en-US" sz="1300" dirty="0"/>
          </a:p>
        </p:txBody>
      </p:sp>
      <p:sp>
        <p:nvSpPr>
          <p:cNvPr id="9" name="Shape 7"/>
          <p:cNvSpPr/>
          <p:nvPr/>
        </p:nvSpPr>
        <p:spPr>
          <a:xfrm>
            <a:off x="640080" y="1508760"/>
            <a:ext cx="7680960" cy="914400"/>
          </a:xfrm>
          <a:prstGeom prst="rect">
            <a:avLst/>
          </a:prstGeom>
          <a:solidFill>
            <a:srgbClr val="FFFFFF"/>
          </a:solidFill>
          <a:ln w="12700">
            <a:solidFill>
              <a:srgbClr val="1A6B7A"/>
            </a:solidFill>
            <a:prstDash val="solid"/>
          </a:ln>
        </p:spPr>
        <p:txBody>
          <a:bodyPr/>
          <a:lstStyle/>
          <a:p>
            <a:endParaRPr lang="en-GB"/>
          </a:p>
        </p:txBody>
      </p:sp>
      <p:sp>
        <p:nvSpPr>
          <p:cNvPr id="10" name="Text 8"/>
          <p:cNvSpPr/>
          <p:nvPr/>
        </p:nvSpPr>
        <p:spPr>
          <a:xfrm>
            <a:off x="777240" y="1536192"/>
            <a:ext cx="1371600" cy="228600"/>
          </a:xfrm>
          <a:prstGeom prst="rect">
            <a:avLst/>
          </a:prstGeom>
          <a:noFill/>
          <a:ln/>
        </p:spPr>
        <p:txBody>
          <a:bodyPr wrap="square" rtlCol="0" anchor="ctr"/>
          <a:lstStyle/>
          <a:p>
            <a:pPr marL="0" indent="0">
              <a:buNone/>
            </a:pPr>
            <a:r>
              <a:rPr lang="en-US" sz="1200" b="1" dirty="0">
                <a:solidFill>
                  <a:srgbClr val="1A6B7A"/>
                </a:solidFill>
                <a:latin typeface="Calibri" pitchFamily="34" charset="0"/>
                <a:ea typeface="Calibri" pitchFamily="34" charset="-122"/>
                <a:cs typeface="Calibri" pitchFamily="34" charset="-120"/>
              </a:rPr>
              <a:t>Example:</a:t>
            </a:r>
            <a:endParaRPr lang="en-US" sz="1200" dirty="0"/>
          </a:p>
        </p:txBody>
      </p:sp>
      <p:sp>
        <p:nvSpPr>
          <p:cNvPr id="11" name="Text 9"/>
          <p:cNvSpPr/>
          <p:nvPr/>
        </p:nvSpPr>
        <p:spPr>
          <a:xfrm>
            <a:off x="777240" y="1764792"/>
            <a:ext cx="7406640" cy="594360"/>
          </a:xfrm>
          <a:prstGeom prst="rect">
            <a:avLst/>
          </a:prstGeom>
          <a:noFill/>
          <a:ln/>
        </p:spPr>
        <p:txBody>
          <a:bodyPr wrap="square" rtlCol="0" anchor="ctr"/>
          <a:lstStyle/>
          <a:p>
            <a:pPr marL="0" indent="0">
              <a:buNone/>
            </a:pPr>
            <a:r>
              <a:rPr lang="en-US" sz="1200" i="1" dirty="0">
                <a:solidFill>
                  <a:srgbClr val="1A1A2E"/>
                </a:solidFill>
                <a:latin typeface="Calibri" pitchFamily="34" charset="0"/>
                <a:ea typeface="Calibri" pitchFamily="34" charset="-122"/>
                <a:cs typeface="Calibri" pitchFamily="34" charset="-120"/>
              </a:rPr>
              <a:t>A student claims a social constructionist axiology that values participants’ lived experiences and co-construction of meaning. But her PIS is a one-page generic document, her consent form is a tick-box exercise, and her risk assessment says “no anticipated risks.” The axiological claim and the ethical practice do not match.</a:t>
            </a:r>
            <a:endParaRPr lang="en-US" sz="1200" dirty="0"/>
          </a:p>
        </p:txBody>
      </p:sp>
      <p:sp>
        <p:nvSpPr>
          <p:cNvPr id="12" name="Shape 10"/>
          <p:cNvSpPr/>
          <p:nvPr/>
        </p:nvSpPr>
        <p:spPr>
          <a:xfrm>
            <a:off x="457200" y="2743200"/>
            <a:ext cx="3886200" cy="1737360"/>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13" name="Text 11"/>
          <p:cNvSpPr/>
          <p:nvPr/>
        </p:nvSpPr>
        <p:spPr>
          <a:xfrm>
            <a:off x="640080" y="2834640"/>
            <a:ext cx="3474720" cy="320040"/>
          </a:xfrm>
          <a:prstGeom prst="rect">
            <a:avLst/>
          </a:prstGeom>
          <a:noFill/>
          <a:ln/>
        </p:spPr>
        <p:txBody>
          <a:bodyPr wrap="square" rtlCol="0" anchor="ctr"/>
          <a:lstStyle/>
          <a:p>
            <a:pPr marL="0" indent="0">
              <a:buNone/>
            </a:pPr>
            <a:r>
              <a:rPr lang="en-US" sz="1300" b="1" dirty="0">
                <a:solidFill>
                  <a:srgbClr val="1A6B7A"/>
                </a:solidFill>
                <a:latin typeface="Calibri" pitchFamily="34" charset="0"/>
                <a:ea typeface="Calibri" pitchFamily="34" charset="-122"/>
                <a:cs typeface="Calibri" pitchFamily="34" charset="-120"/>
              </a:rPr>
              <a:t>If your axiology is interpretivist:</a:t>
            </a:r>
            <a:endParaRPr lang="en-US" sz="1300" dirty="0"/>
          </a:p>
        </p:txBody>
      </p:sp>
      <p:sp>
        <p:nvSpPr>
          <p:cNvPr id="14" name="Text 12"/>
          <p:cNvSpPr/>
          <p:nvPr/>
        </p:nvSpPr>
        <p:spPr>
          <a:xfrm>
            <a:off x="640080" y="3154680"/>
            <a:ext cx="3474720" cy="1188720"/>
          </a:xfrm>
          <a:prstGeom prst="rect">
            <a:avLst/>
          </a:prstGeom>
          <a:noFill/>
          <a:ln/>
        </p:spPr>
        <p:txBody>
          <a:bodyPr wrap="square" rtlCol="0" anchor="t"/>
          <a:lstStyle/>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Your PIS should reflect respect for participants’ perspectives</a:t>
            </a:r>
            <a:endParaRPr lang="en-US" sz="1200" dirty="0"/>
          </a:p>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Your consent process should allow time for dialogue, not just signature</a:t>
            </a:r>
            <a:endParaRPr lang="en-US" sz="1200" dirty="0"/>
          </a:p>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Your risk assessment should consider the emotional weight of sharing experiences</a:t>
            </a:r>
            <a:endParaRPr lang="en-US" sz="1200" dirty="0"/>
          </a:p>
        </p:txBody>
      </p:sp>
      <p:sp>
        <p:nvSpPr>
          <p:cNvPr id="15" name="Shape 13"/>
          <p:cNvSpPr/>
          <p:nvPr/>
        </p:nvSpPr>
        <p:spPr>
          <a:xfrm>
            <a:off x="4800600" y="2743200"/>
            <a:ext cx="3886200" cy="1737360"/>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16" name="Text 14"/>
          <p:cNvSpPr/>
          <p:nvPr/>
        </p:nvSpPr>
        <p:spPr>
          <a:xfrm>
            <a:off x="4983480" y="2834640"/>
            <a:ext cx="3474720" cy="320040"/>
          </a:xfrm>
          <a:prstGeom prst="rect">
            <a:avLst/>
          </a:prstGeom>
          <a:noFill/>
          <a:ln/>
        </p:spPr>
        <p:txBody>
          <a:bodyPr wrap="square" rtlCol="0" anchor="ctr"/>
          <a:lstStyle/>
          <a:p>
            <a:pPr marL="0" indent="0">
              <a:buNone/>
            </a:pPr>
            <a:r>
              <a:rPr lang="en-US" sz="1300" b="1" dirty="0">
                <a:solidFill>
                  <a:srgbClr val="1A6B7A"/>
                </a:solidFill>
                <a:latin typeface="Calibri" pitchFamily="34" charset="0"/>
                <a:ea typeface="Calibri" pitchFamily="34" charset="-122"/>
                <a:cs typeface="Calibri" pitchFamily="34" charset="-120"/>
              </a:rPr>
              <a:t>If your axiology is critical:</a:t>
            </a:r>
            <a:endParaRPr lang="en-US" sz="1300" dirty="0"/>
          </a:p>
        </p:txBody>
      </p:sp>
      <p:sp>
        <p:nvSpPr>
          <p:cNvPr id="17" name="Text 15"/>
          <p:cNvSpPr/>
          <p:nvPr/>
        </p:nvSpPr>
        <p:spPr>
          <a:xfrm>
            <a:off x="4983480" y="3154680"/>
            <a:ext cx="3474720" cy="1188720"/>
          </a:xfrm>
          <a:prstGeom prst="rect">
            <a:avLst/>
          </a:prstGeom>
          <a:noFill/>
          <a:ln/>
        </p:spPr>
        <p:txBody>
          <a:bodyPr wrap="square" rtlCol="0" anchor="t"/>
          <a:lstStyle/>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Your ethics should foreground power dynamics and participant voice</a:t>
            </a:r>
            <a:endParaRPr lang="en-US" sz="1200" dirty="0"/>
          </a:p>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Your PIS should address how marginalised participants are protected</a:t>
            </a:r>
            <a:endParaRPr lang="en-US" sz="1200" dirty="0"/>
          </a:p>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Your research design should not reproduce the inequalities you study</a:t>
            </a:r>
            <a:endParaRPr lang="en-US"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Axiology and Ethics: What’s the Difference?</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457200"/>
          </a:xfrm>
          <a:prstGeom prst="rect">
            <a:avLst/>
          </a:prstGeom>
          <a:noFill/>
          <a:ln/>
        </p:spPr>
        <p:txBody>
          <a:bodyPr wrap="square" rtlCol="0" anchor="ctr"/>
          <a:lstStyle/>
          <a:p>
            <a:pPr marL="0" indent="0">
              <a:buNone/>
            </a:pPr>
            <a:r>
              <a:rPr lang="en-US" sz="1300" b="1" dirty="0">
                <a:solidFill>
                  <a:srgbClr val="0D3B4F"/>
                </a:solidFill>
                <a:latin typeface="Calibri" pitchFamily="34" charset="0"/>
                <a:ea typeface="Calibri" pitchFamily="34" charset="-122"/>
                <a:cs typeface="Calibri" pitchFamily="34" charset="-120"/>
              </a:rPr>
              <a:t>Axiology is the branch of philosophy concerned with the nature of value. Ethics sits within axiology — it is the sub-branch concerned with moral conduct and obligations to others.</a:t>
            </a:r>
            <a:endParaRPr lang="en-US" sz="1300" dirty="0"/>
          </a:p>
        </p:txBody>
      </p:sp>
      <p:sp>
        <p:nvSpPr>
          <p:cNvPr id="7" name="Text 5"/>
          <p:cNvSpPr/>
          <p:nvPr/>
        </p:nvSpPr>
        <p:spPr>
          <a:xfrm>
            <a:off x="548640" y="164592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Axiology (your values as a researcher)</a:t>
            </a:r>
            <a:endParaRPr lang="en-US" sz="1400" dirty="0"/>
          </a:p>
        </p:txBody>
      </p:sp>
      <p:sp>
        <p:nvSpPr>
          <p:cNvPr id="8" name="Text 6"/>
          <p:cNvSpPr/>
          <p:nvPr/>
        </p:nvSpPr>
        <p:spPr>
          <a:xfrm>
            <a:off x="548640" y="2011680"/>
            <a:ext cx="3840480" cy="292608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What do you consider worth studying and why?</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Whose knowledge do you privilege in your research?</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Should research be value-free or value-laden?</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What role do your own values play in interpretation?</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Declared in your methodology chapter alongside ontology and epistemology</a:t>
            </a:r>
            <a:endParaRPr lang="en-US" sz="1200" dirty="0"/>
          </a:p>
        </p:txBody>
      </p:sp>
      <p:sp>
        <p:nvSpPr>
          <p:cNvPr id="9" name="Text 7"/>
          <p:cNvSpPr/>
          <p:nvPr/>
        </p:nvSpPr>
        <p:spPr>
          <a:xfrm>
            <a:off x="4754880" y="164592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Ethics (your obligations to participants)</a:t>
            </a:r>
            <a:endParaRPr lang="en-US" sz="1400" dirty="0"/>
          </a:p>
        </p:txBody>
      </p:sp>
      <p:sp>
        <p:nvSpPr>
          <p:cNvPr id="10" name="Text 8"/>
          <p:cNvSpPr/>
          <p:nvPr/>
        </p:nvSpPr>
        <p:spPr>
          <a:xfrm>
            <a:off x="4754880" y="2011680"/>
            <a:ext cx="3840480" cy="292608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How do you protect participants from harm?</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How do you ensure informed, voluntary consent?</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How do you handle data responsibly?</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How do you manage power dynamics?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Operationalised through the PG2 form, PIS, and consent process</a:t>
            </a:r>
            <a:endParaRPr lang="en-US" sz="1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E8A838"/>
          </a:solidFill>
          <a:ln/>
        </p:spPr>
        <p:txBody>
          <a:bodyPr/>
          <a:lstStyle/>
          <a:p>
            <a:endParaRPr lang="en-GB"/>
          </a:p>
        </p:txBody>
      </p:sp>
      <p:sp>
        <p:nvSpPr>
          <p:cNvPr id="3" name="Shape 1"/>
          <p:cNvSpPr/>
          <p:nvPr/>
        </p:nvSpPr>
        <p:spPr>
          <a:xfrm>
            <a:off x="0" y="54864"/>
            <a:ext cx="9144000" cy="777240"/>
          </a:xfrm>
          <a:prstGeom prst="rect">
            <a:avLst/>
          </a:prstGeom>
          <a:solidFill>
            <a:srgbClr val="FFFFFF"/>
          </a:solidFill>
          <a:ln/>
        </p:spPr>
        <p:txBody>
          <a:bodyPr/>
          <a:lstStyle/>
          <a:p>
            <a:endParaRPr lang="en-GB"/>
          </a:p>
        </p:txBody>
      </p:sp>
      <p:sp>
        <p:nvSpPr>
          <p:cNvPr id="4" name="Text 2"/>
          <p:cNvSpPr/>
          <p:nvPr/>
        </p:nvSpPr>
        <p:spPr>
          <a:xfrm>
            <a:off x="731520" y="54864"/>
            <a:ext cx="7680960" cy="777240"/>
          </a:xfrm>
          <a:prstGeom prst="rect">
            <a:avLst/>
          </a:prstGeom>
          <a:noFill/>
          <a:ln/>
        </p:spPr>
        <p:txBody>
          <a:bodyPr wrap="square" rtlCol="0" anchor="ctr"/>
          <a:lstStyle/>
          <a:p>
            <a:pPr marL="0" indent="0">
              <a:buNone/>
            </a:pPr>
            <a:r>
              <a:rPr lang="en-US" sz="2200" b="1" dirty="0">
                <a:solidFill>
                  <a:srgbClr val="0D3B4F"/>
                </a:solidFill>
                <a:latin typeface="Georgia" pitchFamily="34" charset="0"/>
                <a:ea typeface="Georgia" pitchFamily="34" charset="-122"/>
                <a:cs typeface="Georgia" pitchFamily="34" charset="-120"/>
              </a:rPr>
              <a:t>Is Your Topic Ethically Viable?</a:t>
            </a:r>
            <a:endParaRPr lang="en-US" sz="2200" dirty="0"/>
          </a:p>
        </p:txBody>
      </p:sp>
      <p:sp>
        <p:nvSpPr>
          <p:cNvPr id="5" name="Shape 3"/>
          <p:cNvSpPr/>
          <p:nvPr/>
        </p:nvSpPr>
        <p:spPr>
          <a:xfrm>
            <a:off x="0" y="4754880"/>
            <a:ext cx="9144000" cy="388620"/>
          </a:xfrm>
          <a:prstGeom prst="rect">
            <a:avLst/>
          </a:prstGeom>
          <a:solidFill>
            <a:srgbClr val="0D3B4F"/>
          </a:solidFill>
          <a:ln/>
        </p:spPr>
        <p:txBody>
          <a:bodyPr/>
          <a:lstStyle/>
          <a:p>
            <a:endParaRPr lang="en-GB"/>
          </a:p>
        </p:txBody>
      </p:sp>
      <p:sp>
        <p:nvSpPr>
          <p:cNvPr id="6" name="Text 4"/>
          <p:cNvSpPr/>
          <p:nvPr/>
        </p:nvSpPr>
        <p:spPr>
          <a:xfrm>
            <a:off x="731520" y="4754880"/>
            <a:ext cx="7680960" cy="388620"/>
          </a:xfrm>
          <a:prstGeom prst="rect">
            <a:avLst/>
          </a:prstGeom>
          <a:noFill/>
          <a:ln/>
        </p:spPr>
        <p:txBody>
          <a:bodyPr wrap="square" rtlCol="0" anchor="ctr"/>
          <a:lstStyle/>
          <a:p>
            <a:pPr marL="0" indent="0" algn="ctr">
              <a:buNone/>
            </a:pPr>
            <a:r>
              <a:rPr lang="en-US" sz="1100" dirty="0">
                <a:solidFill>
                  <a:srgbClr val="6B8A94"/>
                </a:solidFill>
                <a:latin typeface="Calibri" pitchFamily="34" charset="0"/>
                <a:ea typeface="Calibri" pitchFamily="34" charset="-122"/>
                <a:cs typeface="Calibri" pitchFamily="34" charset="-120"/>
              </a:rPr>
              <a:t>DBA Research Ethics Workshop</a:t>
            </a:r>
            <a:endParaRPr lang="en-US" sz="1100" dirty="0"/>
          </a:p>
        </p:txBody>
      </p:sp>
      <p:sp>
        <p:nvSpPr>
          <p:cNvPr id="7" name="Shape 5"/>
          <p:cNvSpPr/>
          <p:nvPr/>
        </p:nvSpPr>
        <p:spPr>
          <a:xfrm>
            <a:off x="457200" y="1097280"/>
            <a:ext cx="3886200" cy="3474720"/>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8" name="Text 6"/>
          <p:cNvSpPr/>
          <p:nvPr/>
        </p:nvSpPr>
        <p:spPr>
          <a:xfrm>
            <a:off x="640080" y="1188720"/>
            <a:ext cx="3474720" cy="320040"/>
          </a:xfrm>
          <a:prstGeom prst="rect">
            <a:avLst/>
          </a:prstGeom>
          <a:noFill/>
          <a:ln/>
        </p:spPr>
        <p:txBody>
          <a:bodyPr wrap="square" rtlCol="0" anchor="ctr"/>
          <a:lstStyle/>
          <a:p>
            <a:pPr marL="0" indent="0">
              <a:buNone/>
            </a:pPr>
            <a:r>
              <a:rPr lang="en-US" sz="1300" b="1" dirty="0">
                <a:solidFill>
                  <a:srgbClr val="1A6B7A"/>
                </a:solidFill>
                <a:latin typeface="Calibri" pitchFamily="34" charset="0"/>
                <a:ea typeface="Calibri" pitchFamily="34" charset="-122"/>
                <a:cs typeface="Calibri" pitchFamily="34" charset="-120"/>
              </a:rPr>
              <a:t>Questions to ask before you begin</a:t>
            </a:r>
            <a:endParaRPr lang="en-US" sz="1300" dirty="0"/>
          </a:p>
        </p:txBody>
      </p:sp>
      <p:sp>
        <p:nvSpPr>
          <p:cNvPr id="9" name="Text 7"/>
          <p:cNvSpPr/>
          <p:nvPr/>
        </p:nvSpPr>
        <p:spPr>
          <a:xfrm>
            <a:off x="640080" y="1600200"/>
            <a:ext cx="3474720" cy="2743200"/>
          </a:xfrm>
          <a:prstGeom prst="rect">
            <a:avLst/>
          </a:prstGeom>
          <a:noFill/>
          <a:ln/>
        </p:spPr>
        <p:txBody>
          <a:bodyPr wrap="square" rtlCol="0" anchor="t"/>
          <a:lstStyle/>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Can you access participants without coercion or deception?</a:t>
            </a:r>
            <a:endParaRPr lang="en-US" sz="1200" dirty="0"/>
          </a:p>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Can participants give genuinely voluntary, informed consent?</a:t>
            </a:r>
            <a:endParaRPr lang="en-US" sz="1200" dirty="0"/>
          </a:p>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Are there power dynamics that could compromise the data or harm participants?</a:t>
            </a:r>
            <a:endParaRPr lang="en-US" sz="1200" dirty="0"/>
          </a:p>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Can you collect meaningful data without exposing participants to unacceptable risk?</a:t>
            </a:r>
            <a:endParaRPr lang="en-US" sz="1200" dirty="0"/>
          </a:p>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Can data be stored and transferred in compliance with UK GDPR?</a:t>
            </a:r>
            <a:endParaRPr lang="en-US" sz="1200" dirty="0"/>
          </a:p>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Does the contribution justify asking people to give their time?</a:t>
            </a:r>
            <a:endParaRPr lang="en-US" sz="1200" dirty="0"/>
          </a:p>
        </p:txBody>
      </p:sp>
      <p:sp>
        <p:nvSpPr>
          <p:cNvPr id="10" name="Shape 8"/>
          <p:cNvSpPr/>
          <p:nvPr/>
        </p:nvSpPr>
        <p:spPr>
          <a:xfrm>
            <a:off x="4800600" y="1097280"/>
            <a:ext cx="3886200" cy="3474720"/>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11" name="Text 9"/>
          <p:cNvSpPr/>
          <p:nvPr/>
        </p:nvSpPr>
        <p:spPr>
          <a:xfrm>
            <a:off x="4983480" y="1188720"/>
            <a:ext cx="3474720" cy="320040"/>
          </a:xfrm>
          <a:prstGeom prst="rect">
            <a:avLst/>
          </a:prstGeom>
          <a:noFill/>
          <a:ln/>
        </p:spPr>
        <p:txBody>
          <a:bodyPr wrap="square" rtlCol="0" anchor="ctr"/>
          <a:lstStyle/>
          <a:p>
            <a:pPr marL="0" indent="0">
              <a:buNone/>
            </a:pPr>
            <a:r>
              <a:rPr lang="en-US" sz="1300" b="1" dirty="0">
                <a:solidFill>
                  <a:srgbClr val="1A6B7A"/>
                </a:solidFill>
                <a:latin typeface="Calibri" pitchFamily="34" charset="0"/>
                <a:ea typeface="Calibri" pitchFamily="34" charset="-122"/>
                <a:cs typeface="Calibri" pitchFamily="34" charset="-120"/>
              </a:rPr>
              <a:t>When the design must change</a:t>
            </a:r>
            <a:endParaRPr lang="en-US" sz="1300" dirty="0"/>
          </a:p>
        </p:txBody>
      </p:sp>
      <p:sp>
        <p:nvSpPr>
          <p:cNvPr id="12" name="Text 10"/>
          <p:cNvSpPr/>
          <p:nvPr/>
        </p:nvSpPr>
        <p:spPr>
          <a:xfrm>
            <a:off x="4983480" y="1600200"/>
            <a:ext cx="3474720" cy="2743200"/>
          </a:xfrm>
          <a:prstGeom prst="rect">
            <a:avLst/>
          </a:prstGeom>
          <a:noFill/>
          <a:ln/>
        </p:spPr>
        <p:txBody>
          <a:bodyPr wrap="square" rtlCol="0" anchor="t"/>
          <a:lstStyle/>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You are interviewing your own direct reports</a:t>
            </a:r>
            <a:endParaRPr lang="en-US" sz="1200" dirty="0"/>
          </a:p>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Participants must disclose commercially sensitive information that could identify them</a:t>
            </a:r>
            <a:endParaRPr lang="en-US" sz="1200" dirty="0"/>
          </a:p>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The topic inherently requires deception</a:t>
            </a:r>
            <a:endParaRPr lang="en-US" sz="1200" dirty="0"/>
          </a:p>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You need special category data without clear justification</a:t>
            </a:r>
            <a:endParaRPr lang="en-US" sz="1200" dirty="0"/>
          </a:p>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Data must cross borders without adequate legal basis</a:t>
            </a:r>
            <a:endParaRPr lang="en-US" sz="1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Axiology and Ethics: Why Both Matter for Your DBA</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320040"/>
          </a:xfrm>
          <a:prstGeom prst="rect">
            <a:avLst/>
          </a:prstGeom>
          <a:noFill/>
          <a:ln/>
        </p:spPr>
        <p:txBody>
          <a:bodyPr wrap="square" rtlCol="0" anchor="ctr"/>
          <a:lstStyle/>
          <a:p>
            <a:pPr marL="0" indent="0">
              <a:buNone/>
            </a:pPr>
            <a:r>
              <a:rPr lang="en-US" sz="1300" b="1" dirty="0">
                <a:solidFill>
                  <a:srgbClr val="C0392B"/>
                </a:solidFill>
                <a:latin typeface="Calibri" pitchFamily="34" charset="0"/>
                <a:ea typeface="Calibri" pitchFamily="34" charset="-122"/>
                <a:cs typeface="Calibri" pitchFamily="34" charset="-120"/>
              </a:rPr>
              <a:t>Your axiological position should be consistent with how you approach ethics. If there is a contradiction, the examiner will notice.</a:t>
            </a:r>
            <a:endParaRPr lang="en-US" sz="1300" dirty="0"/>
          </a:p>
        </p:txBody>
      </p:sp>
      <p:sp>
        <p:nvSpPr>
          <p:cNvPr id="7" name="Text 5"/>
          <p:cNvSpPr/>
          <p:nvPr/>
        </p:nvSpPr>
        <p:spPr>
          <a:xfrm>
            <a:off x="548640" y="1463040"/>
            <a:ext cx="8046720" cy="64008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Example: A student claims a social constructionist axiology valuing participants’ lived experiences and co-construction of meaning. But her PIS is generic, her consent form is a tick-box, and her risk assessment says “no anticipated risks.” The axiological claim and the ethical practice do not match.</a:t>
            </a:r>
            <a:endParaRPr lang="en-US" sz="1200" dirty="0"/>
          </a:p>
        </p:txBody>
      </p:sp>
      <p:sp>
        <p:nvSpPr>
          <p:cNvPr id="8" name="Shape 6"/>
          <p:cNvSpPr/>
          <p:nvPr/>
        </p:nvSpPr>
        <p:spPr>
          <a:xfrm>
            <a:off x="548640" y="2194560"/>
            <a:ext cx="8046720" cy="0"/>
          </a:xfrm>
          <a:prstGeom prst="line">
            <a:avLst/>
          </a:prstGeom>
          <a:noFill/>
          <a:ln w="12700">
            <a:solidFill>
              <a:srgbClr val="CCCCCC"/>
            </a:solidFill>
            <a:prstDash val="solid"/>
          </a:ln>
        </p:spPr>
        <p:txBody>
          <a:bodyPr/>
          <a:lstStyle/>
          <a:p>
            <a:endParaRPr lang="en-GB"/>
          </a:p>
        </p:txBody>
      </p:sp>
      <p:sp>
        <p:nvSpPr>
          <p:cNvPr id="9" name="Text 7"/>
          <p:cNvSpPr/>
          <p:nvPr/>
        </p:nvSpPr>
        <p:spPr>
          <a:xfrm>
            <a:off x="548640" y="233172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If your axiology is interpretivist:</a:t>
            </a:r>
            <a:endParaRPr lang="en-US" sz="1400" dirty="0"/>
          </a:p>
        </p:txBody>
      </p:sp>
      <p:sp>
        <p:nvSpPr>
          <p:cNvPr id="10" name="Text 8"/>
          <p:cNvSpPr/>
          <p:nvPr/>
        </p:nvSpPr>
        <p:spPr>
          <a:xfrm>
            <a:off x="548640" y="2697480"/>
            <a:ext cx="3840480" cy="2583180"/>
          </a:xfrm>
          <a:prstGeom prst="rect">
            <a:avLst/>
          </a:prstGeom>
          <a:noFill/>
          <a:ln/>
        </p:spPr>
        <p:txBody>
          <a:bodyPr wrap="square" rtlCol="0" anchor="t"/>
          <a:lstStyle/>
          <a:p>
            <a:pPr marL="342900" indent="-342900">
              <a:spcAft>
                <a:spcPts val="600"/>
              </a:spcAft>
              <a:buSzPct val="100000"/>
              <a:buChar char="•"/>
            </a:pPr>
            <a:r>
              <a:rPr lang="en-US" sz="1200" b="1" dirty="0">
                <a:solidFill>
                  <a:srgbClr val="00B050"/>
                </a:solidFill>
                <a:latin typeface="Calibri" pitchFamily="34" charset="0"/>
                <a:ea typeface="Calibri" pitchFamily="34" charset="-122"/>
                <a:cs typeface="Calibri" pitchFamily="34" charset="-120"/>
              </a:rPr>
              <a:t>Your PIS should reflect respect for participants’ perspectives</a:t>
            </a:r>
            <a:endParaRPr lang="en-US" sz="1200" b="1" dirty="0">
              <a:solidFill>
                <a:srgbClr val="00B050"/>
              </a:solidFill>
            </a:endParaRPr>
          </a:p>
          <a:p>
            <a:pPr marL="342900" indent="-342900">
              <a:spcAft>
                <a:spcPts val="600"/>
              </a:spcAft>
              <a:buSzPct val="100000"/>
              <a:buChar char="•"/>
            </a:pPr>
            <a:r>
              <a:rPr lang="en-US" sz="1200" b="1" dirty="0">
                <a:solidFill>
                  <a:srgbClr val="00B050"/>
                </a:solidFill>
                <a:latin typeface="Calibri" pitchFamily="34" charset="0"/>
                <a:ea typeface="Calibri" pitchFamily="34" charset="-122"/>
                <a:cs typeface="Calibri" pitchFamily="34" charset="-120"/>
              </a:rPr>
              <a:t>Your consent process should allow time for dialogue, not just signature</a:t>
            </a:r>
            <a:endParaRPr lang="en-US" sz="1200" b="1" dirty="0">
              <a:solidFill>
                <a:srgbClr val="00B050"/>
              </a:solidFill>
            </a:endParaRPr>
          </a:p>
          <a:p>
            <a:pPr marL="342900" indent="-342900">
              <a:spcAft>
                <a:spcPts val="600"/>
              </a:spcAft>
              <a:buSzPct val="100000"/>
              <a:buChar char="•"/>
            </a:pPr>
            <a:r>
              <a:rPr lang="en-US" sz="1200" b="1" dirty="0">
                <a:solidFill>
                  <a:srgbClr val="00B050"/>
                </a:solidFill>
                <a:latin typeface="Calibri" pitchFamily="34" charset="0"/>
                <a:ea typeface="Calibri" pitchFamily="34" charset="-122"/>
                <a:cs typeface="Calibri" pitchFamily="34" charset="-120"/>
              </a:rPr>
              <a:t>Your risk assessment should consider the emotional weight of sharing experiences</a:t>
            </a:r>
            <a:endParaRPr lang="en-US" sz="1200" b="1" dirty="0">
              <a:solidFill>
                <a:srgbClr val="00B050"/>
              </a:solidFill>
            </a:endParaRPr>
          </a:p>
        </p:txBody>
      </p:sp>
      <p:sp>
        <p:nvSpPr>
          <p:cNvPr id="11" name="Text 9"/>
          <p:cNvSpPr/>
          <p:nvPr/>
        </p:nvSpPr>
        <p:spPr>
          <a:xfrm>
            <a:off x="4754880" y="233172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If your axiology is critical:</a:t>
            </a:r>
            <a:endParaRPr lang="en-US" sz="1400" dirty="0"/>
          </a:p>
        </p:txBody>
      </p:sp>
      <p:sp>
        <p:nvSpPr>
          <p:cNvPr id="12" name="Text 10"/>
          <p:cNvSpPr/>
          <p:nvPr/>
        </p:nvSpPr>
        <p:spPr>
          <a:xfrm>
            <a:off x="4754880" y="2697480"/>
            <a:ext cx="3840480" cy="258318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Your ethics should foreground power dynamics and participant voice</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Your PIS should address how marginalised participants are protected</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Your research design should not reproduce the inequalities you study</a:t>
            </a:r>
            <a:endParaRPr lang="en-US" sz="1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Your Positionality: Insider, Outsider, or Both?</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457200"/>
          </a:xfrm>
          <a:prstGeom prst="rect">
            <a:avLst/>
          </a:prstGeom>
          <a:noFill/>
          <a:ln/>
        </p:spPr>
        <p:txBody>
          <a:bodyPr wrap="square" rtlCol="0" anchor="ctr"/>
          <a:lstStyle/>
          <a:p>
            <a:pPr marL="0" indent="0">
              <a:buNone/>
            </a:pPr>
            <a:r>
              <a:rPr lang="en-US" sz="1300" b="1" dirty="0">
                <a:solidFill>
                  <a:srgbClr val="0D3B4F"/>
                </a:solidFill>
                <a:latin typeface="Calibri" pitchFamily="34" charset="0"/>
                <a:ea typeface="Calibri" pitchFamily="34" charset="-122"/>
                <a:cs typeface="Calibri" pitchFamily="34" charset="-120"/>
              </a:rPr>
              <a:t>As international DBA students collecting data in your home countries, you are culturally an insider but institutionally an outsider (a UK university researcher). This shapes your ethics considerations.</a:t>
            </a:r>
            <a:endParaRPr lang="en-US" sz="1300" dirty="0"/>
          </a:p>
        </p:txBody>
      </p:sp>
      <p:sp>
        <p:nvSpPr>
          <p:cNvPr id="7" name="Text 5"/>
          <p:cNvSpPr/>
          <p:nvPr/>
        </p:nvSpPr>
        <p:spPr>
          <a:xfrm>
            <a:off x="548640" y="164592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Insider advantages and risks</a:t>
            </a:r>
            <a:endParaRPr lang="en-US" sz="1400" dirty="0"/>
          </a:p>
        </p:txBody>
      </p:sp>
      <p:sp>
        <p:nvSpPr>
          <p:cNvPr id="8" name="Text 6"/>
          <p:cNvSpPr/>
          <p:nvPr/>
        </p:nvSpPr>
        <p:spPr>
          <a:xfrm>
            <a:off x="548640" y="2011680"/>
            <a:ext cx="3840480" cy="292608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You understand cultural norms, language, and unspoken expectations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Familiarity can lead to assumptions — under-reporting risks because “this is how things are done here”</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Participants may expect reciprocity or social obligations that compromise consent</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Professional or family networks may make refusal difficult</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Shared religious or cultural values may affect how you interpret data</a:t>
            </a:r>
            <a:endParaRPr lang="en-US" sz="1200" dirty="0"/>
          </a:p>
        </p:txBody>
      </p:sp>
      <p:sp>
        <p:nvSpPr>
          <p:cNvPr id="9" name="Text 7"/>
          <p:cNvSpPr/>
          <p:nvPr/>
        </p:nvSpPr>
        <p:spPr>
          <a:xfrm>
            <a:off x="4754880" y="164592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Institutional outsider obligations</a:t>
            </a:r>
            <a:endParaRPr lang="en-US" sz="1400" dirty="0"/>
          </a:p>
        </p:txBody>
      </p:sp>
      <p:sp>
        <p:nvSpPr>
          <p:cNvPr id="10" name="Text 8"/>
          <p:cNvSpPr/>
          <p:nvPr/>
        </p:nvSpPr>
        <p:spPr>
          <a:xfrm>
            <a:off x="4754880" y="2011680"/>
            <a:ext cx="3840480" cy="292608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UWTSD ethics requirements apply regardless of local norms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Written, signed consent is required even where verbal is the cultural norm</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UK GDPR governs your data handling even when data is collected abroad</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The PIS must be in a language participants understand, in plain terms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You must declare cross-border data transfer and obtain explicit consent</a:t>
            </a:r>
            <a:endParaRPr lang="en-US" sz="1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Scenario A: Social Media Marketing in China’s Pet Industry</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731520"/>
          </a:xfrm>
          <a:prstGeom prst="rect">
            <a:avLst/>
          </a:prstGeom>
          <a:noFill/>
          <a:ln/>
        </p:spPr>
        <p:txBody>
          <a:bodyPr wrap="square" rtlCol="0" anchor="ctr"/>
          <a:lstStyle/>
          <a:p>
            <a:pPr marL="0" indent="0">
              <a:buNone/>
            </a:pPr>
            <a:r>
              <a:rPr lang="en-US" sz="1300" i="1" dirty="0">
                <a:solidFill>
                  <a:srgbClr val="333333"/>
                </a:solidFill>
                <a:latin typeface="Calibri" pitchFamily="34" charset="0"/>
                <a:ea typeface="Calibri" pitchFamily="34" charset="-122"/>
                <a:cs typeface="Calibri" pitchFamily="34" charset="-120"/>
              </a:rPr>
              <a:t>A Chinese DBA student proposes SSIs with 15 pet product consumers and 5 influencers in Northeast China. She is an insider — a marketing manager in a Harbin pet company. Interviews face-to-face and via WeChat. Data transferred to UWTSD.</a:t>
            </a:r>
            <a:endParaRPr lang="en-US" sz="1300" dirty="0"/>
          </a:p>
        </p:txBody>
      </p:sp>
      <p:sp>
        <p:nvSpPr>
          <p:cNvPr id="7" name="Shape 5"/>
          <p:cNvSpPr/>
          <p:nvPr/>
        </p:nvSpPr>
        <p:spPr>
          <a:xfrm>
            <a:off x="548640" y="1828800"/>
            <a:ext cx="8046720" cy="0"/>
          </a:xfrm>
          <a:prstGeom prst="line">
            <a:avLst/>
          </a:prstGeom>
          <a:noFill/>
          <a:ln w="12700">
            <a:solidFill>
              <a:srgbClr val="CCCCCC"/>
            </a:solidFill>
            <a:prstDash val="solid"/>
          </a:ln>
        </p:spPr>
        <p:txBody>
          <a:bodyPr/>
          <a:lstStyle/>
          <a:p>
            <a:endParaRPr lang="en-GB"/>
          </a:p>
        </p:txBody>
      </p:sp>
      <p:sp>
        <p:nvSpPr>
          <p:cNvPr id="8" name="Text 6"/>
          <p:cNvSpPr/>
          <p:nvPr/>
        </p:nvSpPr>
        <p:spPr>
          <a:xfrm>
            <a:off x="548640" y="196596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Ethics considerations</a:t>
            </a:r>
            <a:endParaRPr lang="en-US" sz="1400" dirty="0"/>
          </a:p>
        </p:txBody>
      </p:sp>
      <p:sp>
        <p:nvSpPr>
          <p:cNvPr id="9" name="Text 7"/>
          <p:cNvSpPr/>
          <p:nvPr/>
        </p:nvSpPr>
        <p:spPr>
          <a:xfrm>
            <a:off x="548640" y="2331720"/>
            <a:ext cx="3840480" cy="276606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Cross-border transfer: China to UK under PIPL and UK GDPR</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WeChat recordings stored on Tencent servers — data security?</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Insider: researcher’s employer is in the same industry — conflict of interest</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Guanxi culture: participants may feel obliged through social connections</a:t>
            </a:r>
            <a:endParaRPr lang="en-US" sz="1200" dirty="0"/>
          </a:p>
        </p:txBody>
      </p:sp>
      <p:sp>
        <p:nvSpPr>
          <p:cNvPr id="10" name="Text 8"/>
          <p:cNvSpPr/>
          <p:nvPr/>
        </p:nvSpPr>
        <p:spPr>
          <a:xfrm>
            <a:off x="4754880" y="196596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Possible mitigations</a:t>
            </a:r>
            <a:endParaRPr lang="en-US" sz="1400" dirty="0"/>
          </a:p>
        </p:txBody>
      </p:sp>
      <p:sp>
        <p:nvSpPr>
          <p:cNvPr id="11" name="Text 9"/>
          <p:cNvSpPr/>
          <p:nvPr/>
        </p:nvSpPr>
        <p:spPr>
          <a:xfrm>
            <a:off x="4754880" y="2331720"/>
            <a:ext cx="3840480" cy="276606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Explicit consent for cross-border transfer; cite China’s PIPL and UK GDPR</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Download WeChat recordings immediately; delete from platform</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Declare conflict of interest; do not interview own company’s customers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PIS in Mandarin and English; emphasise voluntary nature explicitly</a:t>
            </a:r>
            <a:endParaRPr lang="en-US" sz="1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Scenario B: Microfinance and Women’s Entrepreneurship in Bangladesh</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731520"/>
          </a:xfrm>
          <a:prstGeom prst="rect">
            <a:avLst/>
          </a:prstGeom>
          <a:noFill/>
          <a:ln/>
        </p:spPr>
        <p:txBody>
          <a:bodyPr wrap="square" rtlCol="0" anchor="ctr"/>
          <a:lstStyle/>
          <a:p>
            <a:pPr marL="0" indent="0">
              <a:buNone/>
            </a:pPr>
            <a:r>
              <a:rPr lang="en-US" sz="1300" i="1" dirty="0">
                <a:solidFill>
                  <a:srgbClr val="333333"/>
                </a:solidFill>
                <a:latin typeface="Calibri" pitchFamily="34" charset="0"/>
                <a:ea typeface="Calibri" pitchFamily="34" charset="-122"/>
                <a:cs typeface="Calibri" pitchFamily="34" charset="-120"/>
              </a:rPr>
              <a:t>A Bangladeshi DBA student proposes interviewing 12 women micro-entrepreneurs in Dhaka about microfinance and family dynamics. She is an insider — a senior manager at a microfinance institution. Interviews face-to-face in Bengali. Data transferred to UWTSD.</a:t>
            </a:r>
            <a:endParaRPr lang="en-US" sz="1300" dirty="0"/>
          </a:p>
        </p:txBody>
      </p:sp>
      <p:sp>
        <p:nvSpPr>
          <p:cNvPr id="7" name="Shape 5"/>
          <p:cNvSpPr/>
          <p:nvPr/>
        </p:nvSpPr>
        <p:spPr>
          <a:xfrm>
            <a:off x="548640" y="1828800"/>
            <a:ext cx="8046720" cy="0"/>
          </a:xfrm>
          <a:prstGeom prst="line">
            <a:avLst/>
          </a:prstGeom>
          <a:noFill/>
          <a:ln w="12700">
            <a:solidFill>
              <a:srgbClr val="CCCCCC"/>
            </a:solidFill>
            <a:prstDash val="solid"/>
          </a:ln>
        </p:spPr>
        <p:txBody>
          <a:bodyPr/>
          <a:lstStyle/>
          <a:p>
            <a:endParaRPr lang="en-GB"/>
          </a:p>
        </p:txBody>
      </p:sp>
      <p:sp>
        <p:nvSpPr>
          <p:cNvPr id="8" name="Text 6"/>
          <p:cNvSpPr/>
          <p:nvPr/>
        </p:nvSpPr>
        <p:spPr>
          <a:xfrm>
            <a:off x="548640" y="196596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Ethics considerations</a:t>
            </a:r>
            <a:endParaRPr lang="en-US" sz="1400" dirty="0"/>
          </a:p>
        </p:txBody>
      </p:sp>
      <p:sp>
        <p:nvSpPr>
          <p:cNvPr id="9" name="Text 7"/>
          <p:cNvSpPr/>
          <p:nvPr/>
        </p:nvSpPr>
        <p:spPr>
          <a:xfrm>
            <a:off x="548640" y="2331720"/>
            <a:ext cx="3840480" cy="276606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Power dynamic: researcher’s employer provides loans to participants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Family dynamics and gender roles are culturally sensitive topics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Literacy levels: can participants read a written PIS?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Religious and social norms: male family members may influence participation</a:t>
            </a:r>
            <a:endParaRPr lang="en-US" sz="1200" dirty="0"/>
          </a:p>
        </p:txBody>
      </p:sp>
      <p:sp>
        <p:nvSpPr>
          <p:cNvPr id="10" name="Text 8"/>
          <p:cNvSpPr/>
          <p:nvPr/>
        </p:nvSpPr>
        <p:spPr>
          <a:xfrm>
            <a:off x="4754880" y="196596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Possible mitigations</a:t>
            </a:r>
            <a:endParaRPr lang="en-US" sz="1400" dirty="0"/>
          </a:p>
        </p:txBody>
      </p:sp>
      <p:sp>
        <p:nvSpPr>
          <p:cNvPr id="11" name="Text 9"/>
          <p:cNvSpPr/>
          <p:nvPr/>
        </p:nvSpPr>
        <p:spPr>
          <a:xfrm>
            <a:off x="4754880" y="2331720"/>
            <a:ext cx="3840480" cy="276606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Independent recruiter; make clear loan arrangements are unaffected</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Interviews conducted privately, away from family and workplace</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Verbal explanation of PIS with written consent; or audio-recorded consent if needed</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PIS in Bengali; pilot interview to test comprehension and cultural sensitivity</a:t>
            </a:r>
            <a:endParaRPr lang="en-US" sz="1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Scenario C: Leadership and Organisational Culture in Pakistani Textiles</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731520"/>
          </a:xfrm>
          <a:prstGeom prst="rect">
            <a:avLst/>
          </a:prstGeom>
          <a:noFill/>
          <a:ln/>
        </p:spPr>
        <p:txBody>
          <a:bodyPr wrap="square" rtlCol="0" anchor="ctr"/>
          <a:lstStyle/>
          <a:p>
            <a:pPr marL="0" indent="0">
              <a:buNone/>
            </a:pPr>
            <a:r>
              <a:rPr lang="en-US" sz="1300" i="1" dirty="0">
                <a:solidFill>
                  <a:srgbClr val="333333"/>
                </a:solidFill>
                <a:latin typeface="Calibri" pitchFamily="34" charset="0"/>
                <a:ea typeface="Calibri" pitchFamily="34" charset="-122"/>
                <a:cs typeface="Calibri" pitchFamily="34" charset="-120"/>
              </a:rPr>
              <a:t>A Pakistani DBA student proposes interviewing 10 senior managers and 5 factory supervisors in Lahore’s textile sector. He is an insider — the son of a textile factory owner. Some participants work in his family’s business. Interviews in Urdu, translated to English.</a:t>
            </a:r>
            <a:endParaRPr lang="en-US" sz="1300" dirty="0"/>
          </a:p>
        </p:txBody>
      </p:sp>
      <p:sp>
        <p:nvSpPr>
          <p:cNvPr id="7" name="Shape 5"/>
          <p:cNvSpPr/>
          <p:nvPr/>
        </p:nvSpPr>
        <p:spPr>
          <a:xfrm>
            <a:off x="548640" y="1828800"/>
            <a:ext cx="8046720" cy="0"/>
          </a:xfrm>
          <a:prstGeom prst="line">
            <a:avLst/>
          </a:prstGeom>
          <a:noFill/>
          <a:ln w="12700">
            <a:solidFill>
              <a:srgbClr val="CCCCCC"/>
            </a:solidFill>
            <a:prstDash val="solid"/>
          </a:ln>
        </p:spPr>
        <p:txBody>
          <a:bodyPr/>
          <a:lstStyle/>
          <a:p>
            <a:endParaRPr lang="en-GB"/>
          </a:p>
        </p:txBody>
      </p:sp>
      <p:sp>
        <p:nvSpPr>
          <p:cNvPr id="8" name="Text 6"/>
          <p:cNvSpPr/>
          <p:nvPr/>
        </p:nvSpPr>
        <p:spPr>
          <a:xfrm>
            <a:off x="548640" y="196596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Ethics considerations</a:t>
            </a:r>
            <a:endParaRPr lang="en-US" sz="1400" dirty="0"/>
          </a:p>
        </p:txBody>
      </p:sp>
      <p:sp>
        <p:nvSpPr>
          <p:cNvPr id="9" name="Text 7"/>
          <p:cNvSpPr/>
          <p:nvPr/>
        </p:nvSpPr>
        <p:spPr>
          <a:xfrm>
            <a:off x="548640" y="2331720"/>
            <a:ext cx="3840480" cy="276606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Severe power dynamic: factory owner’s son interviewing employees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Cultural hierarchy: employees unlikely to refuse or speak openly</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Translation and cross-border transfer: Urdu to English, Pakistan to UK</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Insider: family reputation intertwined with research findings</a:t>
            </a:r>
            <a:endParaRPr lang="en-US" sz="1200" dirty="0"/>
          </a:p>
        </p:txBody>
      </p:sp>
      <p:sp>
        <p:nvSpPr>
          <p:cNvPr id="10" name="Text 8"/>
          <p:cNvSpPr/>
          <p:nvPr/>
        </p:nvSpPr>
        <p:spPr>
          <a:xfrm>
            <a:off x="4754880" y="196596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Possible mitigations</a:t>
            </a:r>
            <a:endParaRPr lang="en-US" sz="1400" dirty="0"/>
          </a:p>
        </p:txBody>
      </p:sp>
      <p:sp>
        <p:nvSpPr>
          <p:cNvPr id="11" name="Text 9"/>
          <p:cNvSpPr/>
          <p:nvPr/>
        </p:nvSpPr>
        <p:spPr>
          <a:xfrm>
            <a:off x="4754880" y="2331720"/>
            <a:ext cx="3840480" cy="276606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Exclude own family’s employees entirely, or use independent interviewer</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Conduct interviews off-site in a neutral location</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Anonymise all companies and individuals; aggregate findings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PIS in Urdu and English; translator signs confidentiality agreement</a:t>
            </a:r>
            <a:endParaRPr lang="en-US" sz="1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DISCUSSION: Your Own Research: Initial Ethical Considerations</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Shape 4"/>
          <p:cNvSpPr/>
          <p:nvPr/>
        </p:nvSpPr>
        <p:spPr>
          <a:xfrm>
            <a:off x="548640" y="1097280"/>
            <a:ext cx="1280160" cy="320040"/>
          </a:xfrm>
          <a:prstGeom prst="rect">
            <a:avLst/>
          </a:prstGeom>
          <a:solidFill>
            <a:srgbClr val="E8A838"/>
          </a:solidFill>
          <a:ln/>
        </p:spPr>
        <p:txBody>
          <a:bodyPr/>
          <a:lstStyle/>
          <a:p>
            <a:endParaRPr lang="en-GB"/>
          </a:p>
        </p:txBody>
      </p:sp>
      <p:sp>
        <p:nvSpPr>
          <p:cNvPr id="7" name="Text 5"/>
          <p:cNvSpPr/>
          <p:nvPr/>
        </p:nvSpPr>
        <p:spPr>
          <a:xfrm>
            <a:off x="548640" y="1097280"/>
            <a:ext cx="1280160" cy="320040"/>
          </a:xfrm>
          <a:prstGeom prst="rect">
            <a:avLst/>
          </a:prstGeom>
          <a:noFill/>
          <a:ln/>
        </p:spPr>
        <p:txBody>
          <a:bodyPr wrap="square" rtlCol="0" anchor="ctr"/>
          <a:lstStyle/>
          <a:p>
            <a:pPr marL="0" indent="0" algn="ctr">
              <a:buNone/>
            </a:pPr>
            <a:r>
              <a:rPr lang="en-US" sz="1200" b="1" dirty="0">
                <a:solidFill>
                  <a:srgbClr val="0D3B4F"/>
                </a:solidFill>
                <a:latin typeface="Calibri" pitchFamily="34" charset="0"/>
                <a:ea typeface="Calibri" pitchFamily="34" charset="-122"/>
                <a:cs typeface="Calibri" pitchFamily="34" charset="-120"/>
              </a:rPr>
              <a:t>15 minutes</a:t>
            </a:r>
            <a:endParaRPr lang="en-US" sz="1200" dirty="0"/>
          </a:p>
        </p:txBody>
      </p:sp>
      <p:sp>
        <p:nvSpPr>
          <p:cNvPr id="8" name="Text 6"/>
          <p:cNvSpPr/>
          <p:nvPr/>
        </p:nvSpPr>
        <p:spPr>
          <a:xfrm>
            <a:off x="548640" y="1645920"/>
            <a:ext cx="7863840" cy="2834640"/>
          </a:xfrm>
          <a:prstGeom prst="rect">
            <a:avLst/>
          </a:prstGeom>
          <a:noFill/>
          <a:ln/>
        </p:spPr>
        <p:txBody>
          <a:bodyPr wrap="square" rtlCol="0" anchor="t"/>
          <a:lstStyle/>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What are the most significant ethical challenges you anticipate for your own research?</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Are there power dynamics between you and your participants? How might these affect consent?</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Will your interviews touch on topics that could cause discomfort or professional risk?</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If collecting data outside the UK, what additional considerations arise?</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Note down your initial thoughts — we will develop these through the workshop.</a:t>
            </a:r>
            <a:endParaRPr lang="en-US" sz="13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The PG2 Form: Sections A–L</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274320"/>
          </a:xfrm>
          <a:prstGeom prst="rect">
            <a:avLst/>
          </a:prstGeom>
          <a:noFill/>
          <a:ln/>
        </p:spPr>
        <p:txBody>
          <a:bodyPr wrap="square" rtlCol="0" anchor="ctr"/>
          <a:lstStyle/>
          <a:p>
            <a:pPr marL="0" indent="0">
              <a:buNone/>
            </a:pPr>
            <a:r>
              <a:rPr lang="en-US" sz="1200" i="1" dirty="0">
                <a:solidFill>
                  <a:srgbClr val="666666"/>
                </a:solidFill>
                <a:latin typeface="Calibri" pitchFamily="34" charset="0"/>
                <a:ea typeface="Calibri" pitchFamily="34" charset="-122"/>
                <a:cs typeface="Calibri" pitchFamily="34" charset="-120"/>
              </a:rPr>
              <a:t>The form covers your details through to risk assessment. Sections most relevant to SSI research are in bold.</a:t>
            </a:r>
            <a:endParaRPr lang="en-US" sz="1200" dirty="0"/>
          </a:p>
        </p:txBody>
      </p:sp>
      <p:sp>
        <p:nvSpPr>
          <p:cNvPr id="7" name="Text 5"/>
          <p:cNvSpPr/>
          <p:nvPr/>
        </p:nvSpPr>
        <p:spPr>
          <a:xfrm>
            <a:off x="548640" y="1417320"/>
            <a:ext cx="548640" cy="310896"/>
          </a:xfrm>
          <a:prstGeom prst="rect">
            <a:avLst/>
          </a:prstGeom>
          <a:noFill/>
          <a:ln/>
        </p:spPr>
        <p:txBody>
          <a:bodyPr wrap="square" rtlCol="0" anchor="ctr"/>
          <a:lstStyle/>
          <a:p>
            <a:pPr marL="0" indent="0">
              <a:buNone/>
            </a:pPr>
            <a:r>
              <a:rPr lang="en-US" sz="1300" b="1" dirty="0">
                <a:solidFill>
                  <a:srgbClr val="1A6B7A"/>
                </a:solidFill>
                <a:latin typeface="Calibri" pitchFamily="34" charset="0"/>
                <a:ea typeface="Calibri" pitchFamily="34" charset="-122"/>
                <a:cs typeface="Calibri" pitchFamily="34" charset="-120"/>
              </a:rPr>
              <a:t>A</a:t>
            </a:r>
            <a:endParaRPr lang="en-US" sz="1300" dirty="0"/>
          </a:p>
        </p:txBody>
      </p:sp>
      <p:sp>
        <p:nvSpPr>
          <p:cNvPr id="8" name="Text 6"/>
          <p:cNvSpPr/>
          <p:nvPr/>
        </p:nvSpPr>
        <p:spPr>
          <a:xfrm>
            <a:off x="1188720" y="1417320"/>
            <a:ext cx="2286000" cy="310896"/>
          </a:xfrm>
          <a:prstGeom prst="rect">
            <a:avLst/>
          </a:prstGeom>
          <a:noFill/>
          <a:ln/>
        </p:spPr>
        <p:txBody>
          <a:bodyPr wrap="square" rtlCol="0" anchor="ctr"/>
          <a:lstStyle/>
          <a:p>
            <a:pPr marL="0" indent="0">
              <a:buNone/>
            </a:pPr>
            <a:r>
              <a:rPr lang="en-US" sz="1300" b="1" dirty="0">
                <a:solidFill>
                  <a:srgbClr val="0D3B4F"/>
                </a:solidFill>
                <a:latin typeface="Calibri" pitchFamily="34" charset="0"/>
                <a:ea typeface="Calibri" pitchFamily="34" charset="-122"/>
                <a:cs typeface="Calibri" pitchFamily="34" charset="-120"/>
              </a:rPr>
              <a:t>About You</a:t>
            </a:r>
            <a:endParaRPr lang="en-US" sz="1300" dirty="0"/>
          </a:p>
        </p:txBody>
      </p:sp>
      <p:sp>
        <p:nvSpPr>
          <p:cNvPr id="9" name="Text 7"/>
          <p:cNvSpPr/>
          <p:nvPr/>
        </p:nvSpPr>
        <p:spPr>
          <a:xfrm>
            <a:off x="3566160" y="1417320"/>
            <a:ext cx="5029200" cy="310896"/>
          </a:xfrm>
          <a:prstGeom prst="rect">
            <a:avLst/>
          </a:prstGeom>
          <a:noFill/>
          <a:ln/>
        </p:spPr>
        <p:txBody>
          <a:bodyPr wrap="square" rtlCol="0" anchor="ctr"/>
          <a:lstStyle/>
          <a:p>
            <a:pPr marL="0" indent="0">
              <a:buNone/>
            </a:pPr>
            <a:r>
              <a:rPr lang="en-US" sz="1200" dirty="0">
                <a:solidFill>
                  <a:srgbClr val="333333"/>
                </a:solidFill>
                <a:latin typeface="Calibri" pitchFamily="34" charset="0"/>
                <a:ea typeface="Calibri" pitchFamily="34" charset="-122"/>
                <a:cs typeface="Calibri" pitchFamily="34" charset="-120"/>
              </a:rPr>
              <a:t>Your details, programme, supervisor</a:t>
            </a:r>
            <a:endParaRPr lang="en-US" sz="1200" dirty="0"/>
          </a:p>
        </p:txBody>
      </p:sp>
      <p:sp>
        <p:nvSpPr>
          <p:cNvPr id="10" name="Text 8"/>
          <p:cNvSpPr/>
          <p:nvPr/>
        </p:nvSpPr>
        <p:spPr>
          <a:xfrm>
            <a:off x="548640" y="1764792"/>
            <a:ext cx="548640" cy="310896"/>
          </a:xfrm>
          <a:prstGeom prst="rect">
            <a:avLst/>
          </a:prstGeom>
          <a:noFill/>
          <a:ln/>
        </p:spPr>
        <p:txBody>
          <a:bodyPr wrap="square" rtlCol="0" anchor="ctr"/>
          <a:lstStyle/>
          <a:p>
            <a:pPr marL="0" indent="0">
              <a:buNone/>
            </a:pPr>
            <a:r>
              <a:rPr lang="en-US" sz="1300" b="1" dirty="0">
                <a:solidFill>
                  <a:srgbClr val="666666"/>
                </a:solidFill>
                <a:latin typeface="Calibri" pitchFamily="34" charset="0"/>
                <a:ea typeface="Calibri" pitchFamily="34" charset="-122"/>
                <a:cs typeface="Calibri" pitchFamily="34" charset="-120"/>
              </a:rPr>
              <a:t>B</a:t>
            </a:r>
            <a:endParaRPr lang="en-US" sz="1300" dirty="0"/>
          </a:p>
        </p:txBody>
      </p:sp>
      <p:sp>
        <p:nvSpPr>
          <p:cNvPr id="11" name="Text 9"/>
          <p:cNvSpPr/>
          <p:nvPr/>
        </p:nvSpPr>
        <p:spPr>
          <a:xfrm>
            <a:off x="1188720" y="1764792"/>
            <a:ext cx="2286000" cy="310896"/>
          </a:xfrm>
          <a:prstGeom prst="rect">
            <a:avLst/>
          </a:prstGeom>
          <a:noFill/>
          <a:ln/>
        </p:spPr>
        <p:txBody>
          <a:bodyPr wrap="square" rtlCol="0" anchor="ctr"/>
          <a:lstStyle/>
          <a:p>
            <a:pPr marL="0" indent="0">
              <a:buNone/>
            </a:pPr>
            <a:r>
              <a:rPr lang="en-US" sz="1300" dirty="0">
                <a:solidFill>
                  <a:srgbClr val="666666"/>
                </a:solidFill>
                <a:latin typeface="Calibri" pitchFamily="34" charset="0"/>
                <a:ea typeface="Calibri" pitchFamily="34" charset="-122"/>
                <a:cs typeface="Calibri" pitchFamily="34" charset="-120"/>
              </a:rPr>
              <a:t>Funding</a:t>
            </a:r>
            <a:endParaRPr lang="en-US" sz="1300" dirty="0"/>
          </a:p>
        </p:txBody>
      </p:sp>
      <p:sp>
        <p:nvSpPr>
          <p:cNvPr id="12" name="Text 10"/>
          <p:cNvSpPr/>
          <p:nvPr/>
        </p:nvSpPr>
        <p:spPr>
          <a:xfrm>
            <a:off x="3566160" y="1764792"/>
            <a:ext cx="5029200" cy="310896"/>
          </a:xfrm>
          <a:prstGeom prst="rect">
            <a:avLst/>
          </a:prstGeom>
          <a:noFill/>
          <a:ln/>
        </p:spPr>
        <p:txBody>
          <a:bodyPr wrap="square" rtlCol="0" anchor="ctr"/>
          <a:lstStyle/>
          <a:p>
            <a:pPr marL="0" indent="0">
              <a:buNone/>
            </a:pPr>
            <a:r>
              <a:rPr lang="en-US" sz="1200" dirty="0">
                <a:solidFill>
                  <a:srgbClr val="666666"/>
                </a:solidFill>
                <a:latin typeface="Calibri" pitchFamily="34" charset="0"/>
                <a:ea typeface="Calibri" pitchFamily="34" charset="-122"/>
                <a:cs typeface="Calibri" pitchFamily="34" charset="-120"/>
              </a:rPr>
              <a:t>External grants (most DBA students: NO)</a:t>
            </a:r>
            <a:endParaRPr lang="en-US" sz="1200" dirty="0"/>
          </a:p>
        </p:txBody>
      </p:sp>
      <p:sp>
        <p:nvSpPr>
          <p:cNvPr id="13" name="Text 11"/>
          <p:cNvSpPr/>
          <p:nvPr/>
        </p:nvSpPr>
        <p:spPr>
          <a:xfrm>
            <a:off x="548640" y="2112264"/>
            <a:ext cx="548640" cy="310896"/>
          </a:xfrm>
          <a:prstGeom prst="rect">
            <a:avLst/>
          </a:prstGeom>
          <a:noFill/>
          <a:ln/>
        </p:spPr>
        <p:txBody>
          <a:bodyPr wrap="square" rtlCol="0" anchor="ctr"/>
          <a:lstStyle/>
          <a:p>
            <a:pPr marL="0" indent="0">
              <a:buNone/>
            </a:pPr>
            <a:r>
              <a:rPr lang="en-US" sz="1300" b="1" dirty="0">
                <a:solidFill>
                  <a:srgbClr val="1A6B7A"/>
                </a:solidFill>
                <a:latin typeface="Calibri" pitchFamily="34" charset="0"/>
                <a:ea typeface="Calibri" pitchFamily="34" charset="-122"/>
                <a:cs typeface="Calibri" pitchFamily="34" charset="-120"/>
              </a:rPr>
              <a:t>C</a:t>
            </a:r>
            <a:endParaRPr lang="en-US" sz="1300" dirty="0"/>
          </a:p>
        </p:txBody>
      </p:sp>
      <p:sp>
        <p:nvSpPr>
          <p:cNvPr id="14" name="Text 12"/>
          <p:cNvSpPr/>
          <p:nvPr/>
        </p:nvSpPr>
        <p:spPr>
          <a:xfrm>
            <a:off x="1188720" y="2112264"/>
            <a:ext cx="2286000" cy="310896"/>
          </a:xfrm>
          <a:prstGeom prst="rect">
            <a:avLst/>
          </a:prstGeom>
          <a:noFill/>
          <a:ln/>
        </p:spPr>
        <p:txBody>
          <a:bodyPr wrap="square" rtlCol="0" anchor="ctr"/>
          <a:lstStyle/>
          <a:p>
            <a:pPr marL="0" indent="0">
              <a:buNone/>
            </a:pPr>
            <a:r>
              <a:rPr lang="en-US" sz="1300" b="1" dirty="0">
                <a:solidFill>
                  <a:srgbClr val="0D3B4F"/>
                </a:solidFill>
                <a:latin typeface="Calibri" pitchFamily="34" charset="0"/>
                <a:ea typeface="Calibri" pitchFamily="34" charset="-122"/>
                <a:cs typeface="Calibri" pitchFamily="34" charset="-120"/>
              </a:rPr>
              <a:t>Ethical Guidance</a:t>
            </a:r>
            <a:endParaRPr lang="en-US" sz="1300" dirty="0"/>
          </a:p>
        </p:txBody>
      </p:sp>
      <p:sp>
        <p:nvSpPr>
          <p:cNvPr id="15" name="Text 13"/>
          <p:cNvSpPr/>
          <p:nvPr/>
        </p:nvSpPr>
        <p:spPr>
          <a:xfrm>
            <a:off x="3566160" y="2112264"/>
            <a:ext cx="5029200" cy="310896"/>
          </a:xfrm>
          <a:prstGeom prst="rect">
            <a:avLst/>
          </a:prstGeom>
          <a:noFill/>
          <a:ln/>
        </p:spPr>
        <p:txBody>
          <a:bodyPr wrap="square" rtlCol="0" anchor="ctr"/>
          <a:lstStyle/>
          <a:p>
            <a:pPr marL="0" indent="0">
              <a:buNone/>
            </a:pPr>
            <a:r>
              <a:rPr lang="en-US" sz="1200" dirty="0">
                <a:solidFill>
                  <a:srgbClr val="333333"/>
                </a:solidFill>
                <a:latin typeface="Calibri" pitchFamily="34" charset="0"/>
                <a:ea typeface="Calibri" pitchFamily="34" charset="-122"/>
                <a:cs typeface="Calibri" pitchFamily="34" charset="-120"/>
              </a:rPr>
              <a:t>Codes of practice you are following</a:t>
            </a:r>
            <a:endParaRPr lang="en-US" sz="1200" dirty="0"/>
          </a:p>
        </p:txBody>
      </p:sp>
      <p:sp>
        <p:nvSpPr>
          <p:cNvPr id="16" name="Text 14"/>
          <p:cNvSpPr/>
          <p:nvPr/>
        </p:nvSpPr>
        <p:spPr>
          <a:xfrm>
            <a:off x="548640" y="2459736"/>
            <a:ext cx="548640" cy="310896"/>
          </a:xfrm>
          <a:prstGeom prst="rect">
            <a:avLst/>
          </a:prstGeom>
          <a:noFill/>
          <a:ln/>
        </p:spPr>
        <p:txBody>
          <a:bodyPr wrap="square" rtlCol="0" anchor="ctr"/>
          <a:lstStyle/>
          <a:p>
            <a:pPr marL="0" indent="0">
              <a:buNone/>
            </a:pPr>
            <a:r>
              <a:rPr lang="en-US" sz="1300" b="1" dirty="0">
                <a:solidFill>
                  <a:srgbClr val="666666"/>
                </a:solidFill>
                <a:latin typeface="Calibri" pitchFamily="34" charset="0"/>
                <a:ea typeface="Calibri" pitchFamily="34" charset="-122"/>
                <a:cs typeface="Calibri" pitchFamily="34" charset="-120"/>
              </a:rPr>
              <a:t>D</a:t>
            </a:r>
            <a:endParaRPr lang="en-US" sz="1300" dirty="0"/>
          </a:p>
        </p:txBody>
      </p:sp>
      <p:sp>
        <p:nvSpPr>
          <p:cNvPr id="17" name="Text 15"/>
          <p:cNvSpPr/>
          <p:nvPr/>
        </p:nvSpPr>
        <p:spPr>
          <a:xfrm>
            <a:off x="1188720" y="2459736"/>
            <a:ext cx="2286000" cy="310896"/>
          </a:xfrm>
          <a:prstGeom prst="rect">
            <a:avLst/>
          </a:prstGeom>
          <a:noFill/>
          <a:ln/>
        </p:spPr>
        <p:txBody>
          <a:bodyPr wrap="square" rtlCol="0" anchor="ctr"/>
          <a:lstStyle/>
          <a:p>
            <a:pPr marL="0" indent="0">
              <a:buNone/>
            </a:pPr>
            <a:r>
              <a:rPr lang="en-US" sz="1300" dirty="0">
                <a:solidFill>
                  <a:srgbClr val="666666"/>
                </a:solidFill>
                <a:latin typeface="Calibri" pitchFamily="34" charset="0"/>
                <a:ea typeface="Calibri" pitchFamily="34" charset="-122"/>
                <a:cs typeface="Calibri" pitchFamily="34" charset="-120"/>
              </a:rPr>
              <a:t>External Collaboration</a:t>
            </a:r>
            <a:endParaRPr lang="en-US" sz="1300" dirty="0"/>
          </a:p>
        </p:txBody>
      </p:sp>
      <p:sp>
        <p:nvSpPr>
          <p:cNvPr id="18" name="Text 16"/>
          <p:cNvSpPr/>
          <p:nvPr/>
        </p:nvSpPr>
        <p:spPr>
          <a:xfrm>
            <a:off x="3566160" y="2459736"/>
            <a:ext cx="5029200" cy="310896"/>
          </a:xfrm>
          <a:prstGeom prst="rect">
            <a:avLst/>
          </a:prstGeom>
          <a:noFill/>
          <a:ln/>
        </p:spPr>
        <p:txBody>
          <a:bodyPr wrap="square" rtlCol="0" anchor="ctr"/>
          <a:lstStyle/>
          <a:p>
            <a:pPr marL="0" indent="0">
              <a:buNone/>
            </a:pPr>
            <a:r>
              <a:rPr lang="en-US" sz="1200" dirty="0">
                <a:solidFill>
                  <a:srgbClr val="666666"/>
                </a:solidFill>
                <a:latin typeface="Calibri" pitchFamily="34" charset="0"/>
                <a:ea typeface="Calibri" pitchFamily="34" charset="-122"/>
                <a:cs typeface="Calibri" pitchFamily="34" charset="-120"/>
              </a:rPr>
              <a:t>Partner organisations (if applicable)</a:t>
            </a:r>
            <a:endParaRPr lang="en-US" sz="1200" dirty="0"/>
          </a:p>
        </p:txBody>
      </p:sp>
      <p:sp>
        <p:nvSpPr>
          <p:cNvPr id="19" name="Text 17"/>
          <p:cNvSpPr/>
          <p:nvPr/>
        </p:nvSpPr>
        <p:spPr>
          <a:xfrm>
            <a:off x="548640" y="2807208"/>
            <a:ext cx="548640" cy="310896"/>
          </a:xfrm>
          <a:prstGeom prst="rect">
            <a:avLst/>
          </a:prstGeom>
          <a:noFill/>
          <a:ln/>
        </p:spPr>
        <p:txBody>
          <a:bodyPr wrap="square" rtlCol="0" anchor="ctr"/>
          <a:lstStyle/>
          <a:p>
            <a:pPr marL="0" indent="0">
              <a:buNone/>
            </a:pPr>
            <a:r>
              <a:rPr lang="en-US" sz="1300" b="1" dirty="0">
                <a:solidFill>
                  <a:srgbClr val="1A6B7A"/>
                </a:solidFill>
                <a:latin typeface="Calibri" pitchFamily="34" charset="0"/>
                <a:ea typeface="Calibri" pitchFamily="34" charset="-122"/>
                <a:cs typeface="Calibri" pitchFamily="34" charset="-120"/>
              </a:rPr>
              <a:t>E</a:t>
            </a:r>
            <a:endParaRPr lang="en-US" sz="1300" dirty="0"/>
          </a:p>
        </p:txBody>
      </p:sp>
      <p:sp>
        <p:nvSpPr>
          <p:cNvPr id="20" name="Text 18"/>
          <p:cNvSpPr/>
          <p:nvPr/>
        </p:nvSpPr>
        <p:spPr>
          <a:xfrm>
            <a:off x="1188720" y="2807208"/>
            <a:ext cx="2286000" cy="310896"/>
          </a:xfrm>
          <a:prstGeom prst="rect">
            <a:avLst/>
          </a:prstGeom>
          <a:noFill/>
          <a:ln/>
        </p:spPr>
        <p:txBody>
          <a:bodyPr wrap="square" rtlCol="0" anchor="ctr"/>
          <a:lstStyle/>
          <a:p>
            <a:pPr marL="0" indent="0">
              <a:buNone/>
            </a:pPr>
            <a:r>
              <a:rPr lang="en-US" sz="1300" b="1" dirty="0">
                <a:solidFill>
                  <a:srgbClr val="0D3B4F"/>
                </a:solidFill>
                <a:latin typeface="Calibri" pitchFamily="34" charset="0"/>
                <a:ea typeface="Calibri" pitchFamily="34" charset="-122"/>
                <a:cs typeface="Calibri" pitchFamily="34" charset="-120"/>
              </a:rPr>
              <a:t>Research Details</a:t>
            </a:r>
            <a:endParaRPr lang="en-US" sz="1300" dirty="0"/>
          </a:p>
        </p:txBody>
      </p:sp>
      <p:sp>
        <p:nvSpPr>
          <p:cNvPr id="21" name="Text 19"/>
          <p:cNvSpPr/>
          <p:nvPr/>
        </p:nvSpPr>
        <p:spPr>
          <a:xfrm>
            <a:off x="3566160" y="2807208"/>
            <a:ext cx="5029200" cy="310896"/>
          </a:xfrm>
          <a:prstGeom prst="rect">
            <a:avLst/>
          </a:prstGeom>
          <a:noFill/>
          <a:ln/>
        </p:spPr>
        <p:txBody>
          <a:bodyPr wrap="square" rtlCol="0" anchor="ctr"/>
          <a:lstStyle/>
          <a:p>
            <a:pPr marL="0" indent="0">
              <a:buNone/>
            </a:pPr>
            <a:r>
              <a:rPr lang="en-US" sz="1200" dirty="0">
                <a:solidFill>
                  <a:srgbClr val="333333"/>
                </a:solidFill>
                <a:latin typeface="Calibri" pitchFamily="34" charset="0"/>
                <a:ea typeface="Calibri" pitchFamily="34" charset="-122"/>
                <a:cs typeface="Calibri" pitchFamily="34" charset="-120"/>
              </a:rPr>
              <a:t>Title, aims, questions, methods, location</a:t>
            </a:r>
            <a:endParaRPr lang="en-US" sz="1200" dirty="0"/>
          </a:p>
        </p:txBody>
      </p:sp>
      <p:sp>
        <p:nvSpPr>
          <p:cNvPr id="22" name="Text 20"/>
          <p:cNvSpPr/>
          <p:nvPr/>
        </p:nvSpPr>
        <p:spPr>
          <a:xfrm>
            <a:off x="548640" y="3154680"/>
            <a:ext cx="548640" cy="310896"/>
          </a:xfrm>
          <a:prstGeom prst="rect">
            <a:avLst/>
          </a:prstGeom>
          <a:noFill/>
          <a:ln/>
        </p:spPr>
        <p:txBody>
          <a:bodyPr wrap="square" rtlCol="0" anchor="ctr"/>
          <a:lstStyle/>
          <a:p>
            <a:pPr marL="0" indent="0">
              <a:buNone/>
            </a:pPr>
            <a:r>
              <a:rPr lang="en-US" sz="1300" b="1" dirty="0">
                <a:solidFill>
                  <a:srgbClr val="1A6B7A"/>
                </a:solidFill>
                <a:latin typeface="Calibri" pitchFamily="34" charset="0"/>
                <a:ea typeface="Calibri" pitchFamily="34" charset="-122"/>
                <a:cs typeface="Calibri" pitchFamily="34" charset="-120"/>
              </a:rPr>
              <a:t>F</a:t>
            </a:r>
            <a:endParaRPr lang="en-US" sz="1300" dirty="0"/>
          </a:p>
        </p:txBody>
      </p:sp>
      <p:sp>
        <p:nvSpPr>
          <p:cNvPr id="23" name="Text 21"/>
          <p:cNvSpPr/>
          <p:nvPr/>
        </p:nvSpPr>
        <p:spPr>
          <a:xfrm>
            <a:off x="1188720" y="3154680"/>
            <a:ext cx="2286000" cy="310896"/>
          </a:xfrm>
          <a:prstGeom prst="rect">
            <a:avLst/>
          </a:prstGeom>
          <a:noFill/>
          <a:ln/>
        </p:spPr>
        <p:txBody>
          <a:bodyPr wrap="square" rtlCol="0" anchor="ctr"/>
          <a:lstStyle/>
          <a:p>
            <a:pPr marL="0" indent="0">
              <a:buNone/>
            </a:pPr>
            <a:r>
              <a:rPr lang="en-US" sz="1300" b="1" dirty="0">
                <a:solidFill>
                  <a:srgbClr val="0D3B4F"/>
                </a:solidFill>
                <a:latin typeface="Calibri" pitchFamily="34" charset="0"/>
                <a:ea typeface="Calibri" pitchFamily="34" charset="-122"/>
                <a:cs typeface="Calibri" pitchFamily="34" charset="-120"/>
              </a:rPr>
              <a:t>Research Methods</a:t>
            </a:r>
            <a:endParaRPr lang="en-US" sz="1300" dirty="0"/>
          </a:p>
        </p:txBody>
      </p:sp>
      <p:sp>
        <p:nvSpPr>
          <p:cNvPr id="24" name="Text 22"/>
          <p:cNvSpPr/>
          <p:nvPr/>
        </p:nvSpPr>
        <p:spPr>
          <a:xfrm>
            <a:off x="3566160" y="3154680"/>
            <a:ext cx="5029200" cy="310896"/>
          </a:xfrm>
          <a:prstGeom prst="rect">
            <a:avLst/>
          </a:prstGeom>
          <a:noFill/>
          <a:ln/>
        </p:spPr>
        <p:txBody>
          <a:bodyPr wrap="square" rtlCol="0" anchor="ctr"/>
          <a:lstStyle/>
          <a:p>
            <a:pPr marL="0" indent="0">
              <a:buNone/>
            </a:pPr>
            <a:r>
              <a:rPr lang="en-US" sz="1200" dirty="0">
                <a:solidFill>
                  <a:srgbClr val="333333"/>
                </a:solidFill>
                <a:latin typeface="Calibri" pitchFamily="34" charset="0"/>
                <a:ea typeface="Calibri" pitchFamily="34" charset="-122"/>
                <a:cs typeface="Calibri" pitchFamily="34" charset="-120"/>
              </a:rPr>
              <a:t>Data collection methods (tick list)</a:t>
            </a:r>
            <a:endParaRPr lang="en-US" sz="1200" dirty="0"/>
          </a:p>
        </p:txBody>
      </p:sp>
      <p:sp>
        <p:nvSpPr>
          <p:cNvPr id="25" name="Text 23"/>
          <p:cNvSpPr/>
          <p:nvPr/>
        </p:nvSpPr>
        <p:spPr>
          <a:xfrm>
            <a:off x="548640" y="3502152"/>
            <a:ext cx="548640" cy="310896"/>
          </a:xfrm>
          <a:prstGeom prst="rect">
            <a:avLst/>
          </a:prstGeom>
          <a:noFill/>
          <a:ln/>
        </p:spPr>
        <p:txBody>
          <a:bodyPr wrap="square" rtlCol="0" anchor="ctr"/>
          <a:lstStyle/>
          <a:p>
            <a:pPr marL="0" indent="0">
              <a:buNone/>
            </a:pPr>
            <a:r>
              <a:rPr lang="en-US" sz="1300" b="1" dirty="0">
                <a:solidFill>
                  <a:srgbClr val="1A6B7A"/>
                </a:solidFill>
                <a:latin typeface="Calibri" pitchFamily="34" charset="0"/>
                <a:ea typeface="Calibri" pitchFamily="34" charset="-122"/>
                <a:cs typeface="Calibri" pitchFamily="34" charset="-120"/>
              </a:rPr>
              <a:t>G</a:t>
            </a:r>
            <a:endParaRPr lang="en-US" sz="1300" dirty="0"/>
          </a:p>
        </p:txBody>
      </p:sp>
      <p:sp>
        <p:nvSpPr>
          <p:cNvPr id="26" name="Text 24"/>
          <p:cNvSpPr/>
          <p:nvPr/>
        </p:nvSpPr>
        <p:spPr>
          <a:xfrm>
            <a:off x="1188720" y="3502152"/>
            <a:ext cx="2286000" cy="310896"/>
          </a:xfrm>
          <a:prstGeom prst="rect">
            <a:avLst/>
          </a:prstGeom>
          <a:noFill/>
          <a:ln/>
        </p:spPr>
        <p:txBody>
          <a:bodyPr wrap="square" rtlCol="0" anchor="ctr"/>
          <a:lstStyle/>
          <a:p>
            <a:pPr marL="0" indent="0">
              <a:buNone/>
            </a:pPr>
            <a:r>
              <a:rPr lang="en-US" sz="1300" b="1" dirty="0">
                <a:solidFill>
                  <a:srgbClr val="0D3B4F"/>
                </a:solidFill>
                <a:latin typeface="Calibri" pitchFamily="34" charset="0"/>
                <a:ea typeface="Calibri" pitchFamily="34" charset="-122"/>
                <a:cs typeface="Calibri" pitchFamily="34" charset="-120"/>
              </a:rPr>
              <a:t>Research Participants</a:t>
            </a:r>
            <a:endParaRPr lang="en-US" sz="1300" dirty="0"/>
          </a:p>
        </p:txBody>
      </p:sp>
      <p:sp>
        <p:nvSpPr>
          <p:cNvPr id="27" name="Text 25"/>
          <p:cNvSpPr/>
          <p:nvPr/>
        </p:nvSpPr>
        <p:spPr>
          <a:xfrm>
            <a:off x="3566160" y="3502152"/>
            <a:ext cx="5029200" cy="310896"/>
          </a:xfrm>
          <a:prstGeom prst="rect">
            <a:avLst/>
          </a:prstGeom>
          <a:noFill/>
          <a:ln/>
        </p:spPr>
        <p:txBody>
          <a:bodyPr wrap="square" rtlCol="0" anchor="ctr"/>
          <a:lstStyle/>
          <a:p>
            <a:pPr marL="0" indent="0">
              <a:buNone/>
            </a:pPr>
            <a:r>
              <a:rPr lang="en-US" sz="1200" dirty="0">
                <a:solidFill>
                  <a:srgbClr val="333333"/>
                </a:solidFill>
                <a:latin typeface="Calibri" pitchFamily="34" charset="0"/>
                <a:ea typeface="Calibri" pitchFamily="34" charset="-122"/>
                <a:cs typeface="Calibri" pitchFamily="34" charset="-120"/>
              </a:rPr>
              <a:t>Who, how many, recruitment, consent</a:t>
            </a:r>
            <a:endParaRPr lang="en-US" sz="1200" dirty="0"/>
          </a:p>
        </p:txBody>
      </p:sp>
      <p:sp>
        <p:nvSpPr>
          <p:cNvPr id="28" name="Text 26"/>
          <p:cNvSpPr/>
          <p:nvPr/>
        </p:nvSpPr>
        <p:spPr>
          <a:xfrm>
            <a:off x="548640" y="3849624"/>
            <a:ext cx="548640" cy="310896"/>
          </a:xfrm>
          <a:prstGeom prst="rect">
            <a:avLst/>
          </a:prstGeom>
          <a:noFill/>
          <a:ln/>
        </p:spPr>
        <p:txBody>
          <a:bodyPr wrap="square" rtlCol="0" anchor="ctr"/>
          <a:lstStyle/>
          <a:p>
            <a:pPr marL="0" indent="0">
              <a:buNone/>
            </a:pPr>
            <a:r>
              <a:rPr lang="en-US" sz="1300" b="1" dirty="0">
                <a:solidFill>
                  <a:srgbClr val="666666"/>
                </a:solidFill>
                <a:latin typeface="Calibri" pitchFamily="34" charset="0"/>
                <a:ea typeface="Calibri" pitchFamily="34" charset="-122"/>
                <a:cs typeface="Calibri" pitchFamily="34" charset="-120"/>
              </a:rPr>
              <a:t>H–K</a:t>
            </a:r>
            <a:endParaRPr lang="en-US" sz="1300" dirty="0"/>
          </a:p>
        </p:txBody>
      </p:sp>
      <p:sp>
        <p:nvSpPr>
          <p:cNvPr id="29" name="Text 27"/>
          <p:cNvSpPr/>
          <p:nvPr/>
        </p:nvSpPr>
        <p:spPr>
          <a:xfrm>
            <a:off x="1188720" y="3849624"/>
            <a:ext cx="2286000" cy="310896"/>
          </a:xfrm>
          <a:prstGeom prst="rect">
            <a:avLst/>
          </a:prstGeom>
          <a:noFill/>
          <a:ln/>
        </p:spPr>
        <p:txBody>
          <a:bodyPr wrap="square" rtlCol="0" anchor="ctr"/>
          <a:lstStyle/>
          <a:p>
            <a:pPr marL="0" indent="0">
              <a:buNone/>
            </a:pPr>
            <a:r>
              <a:rPr lang="en-US" sz="1300" dirty="0">
                <a:solidFill>
                  <a:srgbClr val="666666"/>
                </a:solidFill>
                <a:latin typeface="Calibri" pitchFamily="34" charset="0"/>
                <a:ea typeface="Calibri" pitchFamily="34" charset="-122"/>
                <a:cs typeface="Calibri" pitchFamily="34" charset="-120"/>
              </a:rPr>
              <a:t>Special Categories</a:t>
            </a:r>
            <a:endParaRPr lang="en-US" sz="1300" dirty="0"/>
          </a:p>
        </p:txBody>
      </p:sp>
      <p:sp>
        <p:nvSpPr>
          <p:cNvPr id="30" name="Text 28"/>
          <p:cNvSpPr/>
          <p:nvPr/>
        </p:nvSpPr>
        <p:spPr>
          <a:xfrm>
            <a:off x="3566160" y="3849624"/>
            <a:ext cx="5029200" cy="310896"/>
          </a:xfrm>
          <a:prstGeom prst="rect">
            <a:avLst/>
          </a:prstGeom>
          <a:noFill/>
          <a:ln/>
        </p:spPr>
        <p:txBody>
          <a:bodyPr wrap="square" rtlCol="0" anchor="ctr"/>
          <a:lstStyle/>
          <a:p>
            <a:pPr marL="0" indent="0">
              <a:buNone/>
            </a:pPr>
            <a:r>
              <a:rPr lang="en-US" sz="1200" dirty="0">
                <a:solidFill>
                  <a:srgbClr val="666666"/>
                </a:solidFill>
                <a:latin typeface="Calibri" pitchFamily="34" charset="0"/>
                <a:ea typeface="Calibri" pitchFamily="34" charset="-122"/>
                <a:cs typeface="Calibri" pitchFamily="34" charset="-120"/>
              </a:rPr>
              <a:t>Vulnerable people, animals, prisons, health</a:t>
            </a:r>
            <a:endParaRPr lang="en-US" sz="1200" dirty="0"/>
          </a:p>
        </p:txBody>
      </p:sp>
      <p:sp>
        <p:nvSpPr>
          <p:cNvPr id="31" name="Text 29"/>
          <p:cNvSpPr/>
          <p:nvPr/>
        </p:nvSpPr>
        <p:spPr>
          <a:xfrm>
            <a:off x="548640" y="4197096"/>
            <a:ext cx="548640" cy="310896"/>
          </a:xfrm>
          <a:prstGeom prst="rect">
            <a:avLst/>
          </a:prstGeom>
          <a:noFill/>
          <a:ln/>
        </p:spPr>
        <p:txBody>
          <a:bodyPr wrap="square" rtlCol="0" anchor="ctr"/>
          <a:lstStyle/>
          <a:p>
            <a:pPr marL="0" indent="0">
              <a:buNone/>
            </a:pPr>
            <a:r>
              <a:rPr lang="en-US" sz="1300" b="1" dirty="0">
                <a:solidFill>
                  <a:srgbClr val="1A6B7A"/>
                </a:solidFill>
                <a:latin typeface="Calibri" pitchFamily="34" charset="0"/>
                <a:ea typeface="Calibri" pitchFamily="34" charset="-122"/>
                <a:cs typeface="Calibri" pitchFamily="34" charset="-120"/>
              </a:rPr>
              <a:t>L</a:t>
            </a:r>
            <a:endParaRPr lang="en-US" sz="1300" dirty="0"/>
          </a:p>
        </p:txBody>
      </p:sp>
      <p:sp>
        <p:nvSpPr>
          <p:cNvPr id="32" name="Text 30"/>
          <p:cNvSpPr/>
          <p:nvPr/>
        </p:nvSpPr>
        <p:spPr>
          <a:xfrm>
            <a:off x="1188720" y="4197096"/>
            <a:ext cx="2286000" cy="310896"/>
          </a:xfrm>
          <a:prstGeom prst="rect">
            <a:avLst/>
          </a:prstGeom>
          <a:noFill/>
          <a:ln/>
        </p:spPr>
        <p:txBody>
          <a:bodyPr wrap="square" rtlCol="0" anchor="ctr"/>
          <a:lstStyle/>
          <a:p>
            <a:pPr marL="0" indent="0">
              <a:buNone/>
            </a:pPr>
            <a:r>
              <a:rPr lang="en-US" sz="1300" b="1" dirty="0">
                <a:solidFill>
                  <a:srgbClr val="0D3B4F"/>
                </a:solidFill>
                <a:latin typeface="Calibri" pitchFamily="34" charset="0"/>
                <a:ea typeface="Calibri" pitchFamily="34" charset="-122"/>
                <a:cs typeface="Calibri" pitchFamily="34" charset="-120"/>
              </a:rPr>
              <a:t>Personal Data</a:t>
            </a:r>
            <a:endParaRPr lang="en-US" sz="1300" dirty="0"/>
          </a:p>
        </p:txBody>
      </p:sp>
      <p:sp>
        <p:nvSpPr>
          <p:cNvPr id="33" name="Text 31"/>
          <p:cNvSpPr/>
          <p:nvPr/>
        </p:nvSpPr>
        <p:spPr>
          <a:xfrm>
            <a:off x="3566160" y="4197096"/>
            <a:ext cx="5029200" cy="310896"/>
          </a:xfrm>
          <a:prstGeom prst="rect">
            <a:avLst/>
          </a:prstGeom>
          <a:noFill/>
          <a:ln/>
        </p:spPr>
        <p:txBody>
          <a:bodyPr wrap="square" rtlCol="0" anchor="ctr"/>
          <a:lstStyle/>
          <a:p>
            <a:pPr marL="0" indent="0">
              <a:buNone/>
            </a:pPr>
            <a:r>
              <a:rPr lang="en-US" sz="1200" dirty="0">
                <a:solidFill>
                  <a:srgbClr val="333333"/>
                </a:solidFill>
                <a:latin typeface="Calibri" pitchFamily="34" charset="0"/>
                <a:ea typeface="Calibri" pitchFamily="34" charset="-122"/>
                <a:cs typeface="Calibri" pitchFamily="34" charset="-120"/>
              </a:rPr>
              <a:t>Types, storage, GDPR, cross-border transfer</a:t>
            </a:r>
            <a:endParaRPr lang="en-US" sz="12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The PG2 Form: Sections M–S</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97280"/>
            <a:ext cx="548640" cy="36576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M</a:t>
            </a:r>
            <a:endParaRPr lang="en-US" sz="1400" dirty="0"/>
          </a:p>
        </p:txBody>
      </p:sp>
      <p:sp>
        <p:nvSpPr>
          <p:cNvPr id="7" name="Text 5"/>
          <p:cNvSpPr/>
          <p:nvPr/>
        </p:nvSpPr>
        <p:spPr>
          <a:xfrm>
            <a:off x="1188720" y="1097280"/>
            <a:ext cx="2286000" cy="365760"/>
          </a:xfrm>
          <a:prstGeom prst="rect">
            <a:avLst/>
          </a:prstGeom>
          <a:noFill/>
          <a:ln/>
        </p:spPr>
        <p:txBody>
          <a:bodyPr wrap="square" rtlCol="0" anchor="ctr"/>
          <a:lstStyle/>
          <a:p>
            <a:pPr marL="0" indent="0">
              <a:buNone/>
            </a:pPr>
            <a:r>
              <a:rPr lang="en-US" sz="1400" b="1" dirty="0">
                <a:solidFill>
                  <a:srgbClr val="0D3B4F"/>
                </a:solidFill>
                <a:latin typeface="Calibri" pitchFamily="34" charset="0"/>
                <a:ea typeface="Calibri" pitchFamily="34" charset="-122"/>
                <a:cs typeface="Calibri" pitchFamily="34" charset="-120"/>
              </a:rPr>
              <a:t>PIS and Consent</a:t>
            </a:r>
            <a:endParaRPr lang="en-US" sz="1400" dirty="0"/>
          </a:p>
        </p:txBody>
      </p:sp>
      <p:sp>
        <p:nvSpPr>
          <p:cNvPr id="8" name="Text 6"/>
          <p:cNvSpPr/>
          <p:nvPr/>
        </p:nvSpPr>
        <p:spPr>
          <a:xfrm>
            <a:off x="3566160" y="1097280"/>
            <a:ext cx="5029200" cy="365760"/>
          </a:xfrm>
          <a:prstGeom prst="rect">
            <a:avLst/>
          </a:prstGeom>
          <a:noFill/>
          <a:ln/>
        </p:spPr>
        <p:txBody>
          <a:bodyPr wrap="square" rtlCol="0" anchor="ctr"/>
          <a:lstStyle/>
          <a:p>
            <a:pPr marL="0" indent="0">
              <a:buNone/>
            </a:pPr>
            <a:r>
              <a:rPr lang="en-US" sz="1300" dirty="0">
                <a:solidFill>
                  <a:srgbClr val="333333"/>
                </a:solidFill>
                <a:latin typeface="Calibri" pitchFamily="34" charset="0"/>
                <a:ea typeface="Calibri" pitchFamily="34" charset="-122"/>
                <a:cs typeface="Calibri" pitchFamily="34" charset="-120"/>
              </a:rPr>
              <a:t>Your attached Participant Information Sheet and Consent Form</a:t>
            </a:r>
            <a:endParaRPr lang="en-US" sz="1300" dirty="0"/>
          </a:p>
        </p:txBody>
      </p:sp>
      <p:sp>
        <p:nvSpPr>
          <p:cNvPr id="9" name="Text 7"/>
          <p:cNvSpPr/>
          <p:nvPr/>
        </p:nvSpPr>
        <p:spPr>
          <a:xfrm>
            <a:off x="548640" y="1508760"/>
            <a:ext cx="548640" cy="36576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O</a:t>
            </a:r>
            <a:endParaRPr lang="en-US" sz="1400" dirty="0"/>
          </a:p>
        </p:txBody>
      </p:sp>
      <p:sp>
        <p:nvSpPr>
          <p:cNvPr id="10" name="Text 8"/>
          <p:cNvSpPr/>
          <p:nvPr/>
        </p:nvSpPr>
        <p:spPr>
          <a:xfrm>
            <a:off x="1188720" y="1508760"/>
            <a:ext cx="2286000" cy="365760"/>
          </a:xfrm>
          <a:prstGeom prst="rect">
            <a:avLst/>
          </a:prstGeom>
          <a:noFill/>
          <a:ln/>
        </p:spPr>
        <p:txBody>
          <a:bodyPr wrap="square" rtlCol="0" anchor="ctr"/>
          <a:lstStyle/>
          <a:p>
            <a:pPr marL="0" indent="0">
              <a:buNone/>
            </a:pPr>
            <a:r>
              <a:rPr lang="en-US" sz="1400" b="1" dirty="0">
                <a:solidFill>
                  <a:srgbClr val="0D3B4F"/>
                </a:solidFill>
                <a:latin typeface="Calibri" pitchFamily="34" charset="0"/>
                <a:ea typeface="Calibri" pitchFamily="34" charset="-122"/>
                <a:cs typeface="Calibri" pitchFamily="34" charset="-120"/>
              </a:rPr>
              <a:t>AI Tools</a:t>
            </a:r>
            <a:endParaRPr lang="en-US" sz="1400" dirty="0"/>
          </a:p>
        </p:txBody>
      </p:sp>
      <p:sp>
        <p:nvSpPr>
          <p:cNvPr id="11" name="Text 9"/>
          <p:cNvSpPr/>
          <p:nvPr/>
        </p:nvSpPr>
        <p:spPr>
          <a:xfrm>
            <a:off x="3566160" y="1508760"/>
            <a:ext cx="5029200" cy="365760"/>
          </a:xfrm>
          <a:prstGeom prst="rect">
            <a:avLst/>
          </a:prstGeom>
          <a:noFill/>
          <a:ln/>
        </p:spPr>
        <p:txBody>
          <a:bodyPr wrap="square" rtlCol="0" anchor="ctr"/>
          <a:lstStyle/>
          <a:p>
            <a:pPr marL="0" indent="0">
              <a:buNone/>
            </a:pPr>
            <a:r>
              <a:rPr lang="en-US" sz="1300" dirty="0">
                <a:solidFill>
                  <a:srgbClr val="333333"/>
                </a:solidFill>
                <a:highlight>
                  <a:srgbClr val="FFFF00"/>
                </a:highlight>
                <a:latin typeface="Calibri" pitchFamily="34" charset="0"/>
                <a:ea typeface="Calibri" pitchFamily="34" charset="-122"/>
                <a:cs typeface="Calibri" pitchFamily="34" charset="-120"/>
              </a:rPr>
              <a:t>Declaration of AI use in your research</a:t>
            </a:r>
            <a:endParaRPr lang="en-US" sz="1300" dirty="0">
              <a:highlight>
                <a:srgbClr val="FFFF00"/>
              </a:highlight>
            </a:endParaRPr>
          </a:p>
        </p:txBody>
      </p:sp>
      <p:sp>
        <p:nvSpPr>
          <p:cNvPr id="12" name="Text 10"/>
          <p:cNvSpPr/>
          <p:nvPr/>
        </p:nvSpPr>
        <p:spPr>
          <a:xfrm>
            <a:off x="548640" y="1920240"/>
            <a:ext cx="548640" cy="36576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Q</a:t>
            </a:r>
            <a:endParaRPr lang="en-US" sz="1400" dirty="0"/>
          </a:p>
        </p:txBody>
      </p:sp>
      <p:sp>
        <p:nvSpPr>
          <p:cNvPr id="13" name="Text 11"/>
          <p:cNvSpPr/>
          <p:nvPr/>
        </p:nvSpPr>
        <p:spPr>
          <a:xfrm>
            <a:off x="1188720" y="1920240"/>
            <a:ext cx="2286000" cy="365760"/>
          </a:xfrm>
          <a:prstGeom prst="rect">
            <a:avLst/>
          </a:prstGeom>
          <a:noFill/>
          <a:ln/>
        </p:spPr>
        <p:txBody>
          <a:bodyPr wrap="square" rtlCol="0" anchor="ctr"/>
          <a:lstStyle/>
          <a:p>
            <a:pPr marL="0" indent="0">
              <a:buNone/>
            </a:pPr>
            <a:r>
              <a:rPr lang="en-US" sz="1400" b="1" dirty="0">
                <a:solidFill>
                  <a:srgbClr val="0D3B4F"/>
                </a:solidFill>
                <a:latin typeface="Calibri" pitchFamily="34" charset="0"/>
                <a:ea typeface="Calibri" pitchFamily="34" charset="-122"/>
                <a:cs typeface="Calibri" pitchFamily="34" charset="-120"/>
              </a:rPr>
              <a:t>Risk Assessment</a:t>
            </a:r>
            <a:endParaRPr lang="en-US" sz="1400" dirty="0"/>
          </a:p>
        </p:txBody>
      </p:sp>
      <p:sp>
        <p:nvSpPr>
          <p:cNvPr id="14" name="Text 12"/>
          <p:cNvSpPr/>
          <p:nvPr/>
        </p:nvSpPr>
        <p:spPr>
          <a:xfrm>
            <a:off x="3566160" y="1920240"/>
            <a:ext cx="5029200" cy="365760"/>
          </a:xfrm>
          <a:prstGeom prst="rect">
            <a:avLst/>
          </a:prstGeom>
          <a:noFill/>
          <a:ln/>
        </p:spPr>
        <p:txBody>
          <a:bodyPr wrap="square" rtlCol="0" anchor="ctr"/>
          <a:lstStyle/>
          <a:p>
            <a:pPr marL="0" indent="0">
              <a:buNone/>
            </a:pPr>
            <a:r>
              <a:rPr lang="en-US" sz="1300" dirty="0">
                <a:solidFill>
                  <a:srgbClr val="333333"/>
                </a:solidFill>
                <a:latin typeface="Calibri" pitchFamily="34" charset="0"/>
                <a:ea typeface="Calibri" pitchFamily="34" charset="-122"/>
                <a:cs typeface="Calibri" pitchFamily="34" charset="-120"/>
              </a:rPr>
              <a:t>Risks to participants, researcher, and university</a:t>
            </a:r>
            <a:endParaRPr lang="en-US" sz="1300" dirty="0"/>
          </a:p>
        </p:txBody>
      </p:sp>
      <p:sp>
        <p:nvSpPr>
          <p:cNvPr id="15" name="Text 13"/>
          <p:cNvSpPr/>
          <p:nvPr/>
        </p:nvSpPr>
        <p:spPr>
          <a:xfrm>
            <a:off x="548640" y="2331720"/>
            <a:ext cx="548640" cy="365760"/>
          </a:xfrm>
          <a:prstGeom prst="rect">
            <a:avLst/>
          </a:prstGeom>
          <a:noFill/>
          <a:ln/>
        </p:spPr>
        <p:txBody>
          <a:bodyPr wrap="square" rtlCol="0" anchor="ctr"/>
          <a:lstStyle/>
          <a:p>
            <a:pPr marL="0" indent="0">
              <a:buNone/>
            </a:pPr>
            <a:r>
              <a:rPr lang="en-US" sz="1400" b="1" dirty="0">
                <a:solidFill>
                  <a:srgbClr val="666666"/>
                </a:solidFill>
                <a:latin typeface="Calibri" pitchFamily="34" charset="0"/>
                <a:ea typeface="Calibri" pitchFamily="34" charset="-122"/>
                <a:cs typeface="Calibri" pitchFamily="34" charset="-120"/>
              </a:rPr>
              <a:t>R</a:t>
            </a:r>
            <a:endParaRPr lang="en-US" sz="1400" dirty="0"/>
          </a:p>
        </p:txBody>
      </p:sp>
      <p:sp>
        <p:nvSpPr>
          <p:cNvPr id="16" name="Text 14"/>
          <p:cNvSpPr/>
          <p:nvPr/>
        </p:nvSpPr>
        <p:spPr>
          <a:xfrm>
            <a:off x="1188720" y="2331720"/>
            <a:ext cx="2286000" cy="365760"/>
          </a:xfrm>
          <a:prstGeom prst="rect">
            <a:avLst/>
          </a:prstGeom>
          <a:noFill/>
          <a:ln/>
        </p:spPr>
        <p:txBody>
          <a:bodyPr wrap="square" rtlCol="0" anchor="ctr"/>
          <a:lstStyle/>
          <a:p>
            <a:pPr marL="0" indent="0">
              <a:buNone/>
            </a:pPr>
            <a:r>
              <a:rPr lang="en-US" sz="1400" dirty="0">
                <a:solidFill>
                  <a:srgbClr val="666666"/>
                </a:solidFill>
                <a:latin typeface="Calibri" pitchFamily="34" charset="0"/>
                <a:ea typeface="Calibri" pitchFamily="34" charset="-122"/>
                <a:cs typeface="Calibri" pitchFamily="34" charset="-120"/>
              </a:rPr>
              <a:t>DBS</a:t>
            </a:r>
            <a:endParaRPr lang="en-US" sz="1400" dirty="0"/>
          </a:p>
        </p:txBody>
      </p:sp>
      <p:sp>
        <p:nvSpPr>
          <p:cNvPr id="17" name="Text 15"/>
          <p:cNvSpPr/>
          <p:nvPr/>
        </p:nvSpPr>
        <p:spPr>
          <a:xfrm>
            <a:off x="3566160" y="2331720"/>
            <a:ext cx="5029200" cy="365760"/>
          </a:xfrm>
          <a:prstGeom prst="rect">
            <a:avLst/>
          </a:prstGeom>
          <a:noFill/>
          <a:ln/>
        </p:spPr>
        <p:txBody>
          <a:bodyPr wrap="square" rtlCol="0" anchor="ctr"/>
          <a:lstStyle/>
          <a:p>
            <a:pPr marL="0" indent="0">
              <a:buNone/>
            </a:pPr>
            <a:r>
              <a:rPr lang="en-US" sz="1300" dirty="0">
                <a:solidFill>
                  <a:srgbClr val="666666"/>
                </a:solidFill>
                <a:latin typeface="Calibri" pitchFamily="34" charset="0"/>
                <a:ea typeface="Calibri" pitchFamily="34" charset="-122"/>
                <a:cs typeface="Calibri" pitchFamily="34" charset="-120"/>
              </a:rPr>
              <a:t>Disclosure and Barring Service (if applicable)</a:t>
            </a:r>
            <a:endParaRPr lang="en-US" sz="1300" dirty="0"/>
          </a:p>
        </p:txBody>
      </p:sp>
      <p:sp>
        <p:nvSpPr>
          <p:cNvPr id="18" name="Text 16"/>
          <p:cNvSpPr/>
          <p:nvPr/>
        </p:nvSpPr>
        <p:spPr>
          <a:xfrm>
            <a:off x="548640" y="2743200"/>
            <a:ext cx="548640" cy="36576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S</a:t>
            </a:r>
            <a:endParaRPr lang="en-US" sz="1400" dirty="0"/>
          </a:p>
        </p:txBody>
      </p:sp>
      <p:sp>
        <p:nvSpPr>
          <p:cNvPr id="19" name="Text 17"/>
          <p:cNvSpPr/>
          <p:nvPr/>
        </p:nvSpPr>
        <p:spPr>
          <a:xfrm>
            <a:off x="1188720" y="2743200"/>
            <a:ext cx="2286000" cy="365760"/>
          </a:xfrm>
          <a:prstGeom prst="rect">
            <a:avLst/>
          </a:prstGeom>
          <a:noFill/>
          <a:ln/>
        </p:spPr>
        <p:txBody>
          <a:bodyPr wrap="square" rtlCol="0" anchor="ctr"/>
          <a:lstStyle/>
          <a:p>
            <a:pPr marL="0" indent="0">
              <a:buNone/>
            </a:pPr>
            <a:r>
              <a:rPr lang="en-US" sz="1400" b="1" dirty="0">
                <a:solidFill>
                  <a:srgbClr val="0D3B4F"/>
                </a:solidFill>
                <a:latin typeface="Calibri" pitchFamily="34" charset="0"/>
                <a:ea typeface="Calibri" pitchFamily="34" charset="-122"/>
                <a:cs typeface="Calibri" pitchFamily="34" charset="-120"/>
              </a:rPr>
              <a:t>Declaration</a:t>
            </a:r>
            <a:endParaRPr lang="en-US" sz="1400" dirty="0"/>
          </a:p>
        </p:txBody>
      </p:sp>
      <p:sp>
        <p:nvSpPr>
          <p:cNvPr id="20" name="Text 18"/>
          <p:cNvSpPr/>
          <p:nvPr/>
        </p:nvSpPr>
        <p:spPr>
          <a:xfrm>
            <a:off x="3566160" y="2743200"/>
            <a:ext cx="5029200" cy="365760"/>
          </a:xfrm>
          <a:prstGeom prst="rect">
            <a:avLst/>
          </a:prstGeom>
          <a:noFill/>
          <a:ln/>
        </p:spPr>
        <p:txBody>
          <a:bodyPr wrap="square" rtlCol="0" anchor="ctr"/>
          <a:lstStyle/>
          <a:p>
            <a:pPr marL="0" indent="0">
              <a:buNone/>
            </a:pPr>
            <a:r>
              <a:rPr lang="en-US" sz="1300" dirty="0">
                <a:solidFill>
                  <a:srgbClr val="333333"/>
                </a:solidFill>
                <a:latin typeface="Calibri" pitchFamily="34" charset="0"/>
                <a:ea typeface="Calibri" pitchFamily="34" charset="-122"/>
                <a:cs typeface="Calibri" pitchFamily="34" charset="-120"/>
              </a:rPr>
              <a:t>Your signature and supervisor sign-off</a:t>
            </a:r>
            <a:endParaRPr lang="en-US" sz="1300" dirty="0"/>
          </a:p>
        </p:txBody>
      </p:sp>
      <p:sp>
        <p:nvSpPr>
          <p:cNvPr id="21" name="Text 19"/>
          <p:cNvSpPr/>
          <p:nvPr/>
        </p:nvSpPr>
        <p:spPr>
          <a:xfrm>
            <a:off x="548640" y="3474720"/>
            <a:ext cx="8046720" cy="365760"/>
          </a:xfrm>
          <a:prstGeom prst="rect">
            <a:avLst/>
          </a:prstGeom>
          <a:noFill/>
          <a:ln/>
        </p:spPr>
        <p:txBody>
          <a:bodyPr wrap="square" rtlCol="0" anchor="ctr"/>
          <a:lstStyle/>
          <a:p>
            <a:pPr marL="0" indent="0">
              <a:buNone/>
            </a:pPr>
            <a:r>
              <a:rPr lang="en-US" sz="1300" b="1" i="1" dirty="0">
                <a:solidFill>
                  <a:srgbClr val="0D3B4F"/>
                </a:solidFill>
                <a:latin typeface="Calibri" pitchFamily="34" charset="0"/>
                <a:ea typeface="Calibri" pitchFamily="34" charset="-122"/>
                <a:cs typeface="Calibri" pitchFamily="34" charset="-120"/>
              </a:rPr>
              <a:t>Today we focus on E, F, G, L, M, O, and Q — the sections that require the most thought for SSI research.</a:t>
            </a:r>
            <a:endParaRPr lang="en-US" sz="13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Section E: Details of Your Research Activity</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274320"/>
          </a:xfrm>
          <a:prstGeom prst="rect">
            <a:avLst/>
          </a:prstGeom>
          <a:noFill/>
          <a:ln/>
        </p:spPr>
        <p:txBody>
          <a:bodyPr wrap="square" rtlCol="0" anchor="ctr"/>
          <a:lstStyle/>
          <a:p>
            <a:pPr marL="0" indent="0">
              <a:buNone/>
            </a:pPr>
            <a:r>
              <a:rPr lang="en-US" sz="1300" b="1" i="1" dirty="0">
                <a:solidFill>
                  <a:srgbClr val="1A6B7A"/>
                </a:solidFill>
                <a:latin typeface="Calibri" pitchFamily="34" charset="0"/>
                <a:ea typeface="Calibri" pitchFamily="34" charset="-122"/>
                <a:cs typeface="Calibri" pitchFamily="34" charset="-120"/>
              </a:rPr>
              <a:t>This section must be written for a non-specialist reviewer. Avoid jargon. Be precise.</a:t>
            </a:r>
            <a:endParaRPr lang="en-US" sz="1300" dirty="0"/>
          </a:p>
        </p:txBody>
      </p:sp>
      <p:sp>
        <p:nvSpPr>
          <p:cNvPr id="7" name="Text 5"/>
          <p:cNvSpPr/>
          <p:nvPr/>
        </p:nvSpPr>
        <p:spPr>
          <a:xfrm>
            <a:off x="548640" y="1463040"/>
            <a:ext cx="2560320" cy="45720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Purpose of research</a:t>
            </a:r>
            <a:endParaRPr lang="en-US" sz="1300" dirty="0"/>
          </a:p>
        </p:txBody>
      </p:sp>
      <p:sp>
        <p:nvSpPr>
          <p:cNvPr id="8" name="Text 6"/>
          <p:cNvSpPr/>
          <p:nvPr/>
        </p:nvSpPr>
        <p:spPr>
          <a:xfrm>
            <a:off x="3200400" y="1463040"/>
            <a:ext cx="5394960" cy="45720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What problem does your study address? Why does it matter?</a:t>
            </a:r>
            <a:endParaRPr lang="en-US" sz="1300" dirty="0"/>
          </a:p>
        </p:txBody>
      </p:sp>
      <p:sp>
        <p:nvSpPr>
          <p:cNvPr id="9" name="Text 7"/>
          <p:cNvSpPr/>
          <p:nvPr/>
        </p:nvSpPr>
        <p:spPr>
          <a:xfrm>
            <a:off x="548640" y="1993392"/>
            <a:ext cx="2560320" cy="45720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Research question(s)</a:t>
            </a:r>
            <a:endParaRPr lang="en-US" sz="1300" dirty="0"/>
          </a:p>
        </p:txBody>
      </p:sp>
      <p:sp>
        <p:nvSpPr>
          <p:cNvPr id="10" name="Text 8"/>
          <p:cNvSpPr/>
          <p:nvPr/>
        </p:nvSpPr>
        <p:spPr>
          <a:xfrm>
            <a:off x="3200400" y="1993392"/>
            <a:ext cx="5394960" cy="45720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State precisely. These drive everything else in the form.</a:t>
            </a:r>
            <a:endParaRPr lang="en-US" sz="1300" dirty="0"/>
          </a:p>
        </p:txBody>
      </p:sp>
      <p:sp>
        <p:nvSpPr>
          <p:cNvPr id="11" name="Text 9"/>
          <p:cNvSpPr/>
          <p:nvPr/>
        </p:nvSpPr>
        <p:spPr>
          <a:xfrm>
            <a:off x="548640" y="2523744"/>
            <a:ext cx="2560320" cy="45720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Aims and objectives</a:t>
            </a:r>
            <a:endParaRPr lang="en-US" sz="1300" dirty="0"/>
          </a:p>
        </p:txBody>
      </p:sp>
      <p:sp>
        <p:nvSpPr>
          <p:cNvPr id="12" name="Text 10"/>
          <p:cNvSpPr/>
          <p:nvPr/>
        </p:nvSpPr>
        <p:spPr>
          <a:xfrm>
            <a:off x="3200400" y="2523744"/>
            <a:ext cx="5394960" cy="45720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What do you intend to achieve? How will you achieve it?</a:t>
            </a:r>
            <a:endParaRPr lang="en-US" sz="1300" dirty="0"/>
          </a:p>
        </p:txBody>
      </p:sp>
      <p:sp>
        <p:nvSpPr>
          <p:cNvPr id="13" name="Text 11"/>
          <p:cNvSpPr/>
          <p:nvPr/>
        </p:nvSpPr>
        <p:spPr>
          <a:xfrm>
            <a:off x="548640" y="3054096"/>
            <a:ext cx="2560320" cy="45720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Proposed methods</a:t>
            </a:r>
            <a:endParaRPr lang="en-US" sz="1300" dirty="0"/>
          </a:p>
        </p:txBody>
      </p:sp>
      <p:sp>
        <p:nvSpPr>
          <p:cNvPr id="14" name="Text 12"/>
          <p:cNvSpPr/>
          <p:nvPr/>
        </p:nvSpPr>
        <p:spPr>
          <a:xfrm>
            <a:off x="3200400" y="3054096"/>
            <a:ext cx="5394960" cy="45720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"Semi-structured interviews with [N] participants" — format, duration, mode.</a:t>
            </a:r>
            <a:endParaRPr lang="en-US" sz="1300" dirty="0"/>
          </a:p>
        </p:txBody>
      </p:sp>
      <p:sp>
        <p:nvSpPr>
          <p:cNvPr id="15" name="Text 13"/>
          <p:cNvSpPr/>
          <p:nvPr/>
        </p:nvSpPr>
        <p:spPr>
          <a:xfrm>
            <a:off x="548640" y="3584448"/>
            <a:ext cx="2560320" cy="45720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Location</a:t>
            </a:r>
            <a:endParaRPr lang="en-US" sz="1300" dirty="0"/>
          </a:p>
        </p:txBody>
      </p:sp>
      <p:sp>
        <p:nvSpPr>
          <p:cNvPr id="16" name="Text 14"/>
          <p:cNvSpPr/>
          <p:nvPr/>
        </p:nvSpPr>
        <p:spPr>
          <a:xfrm>
            <a:off x="3200400" y="3584448"/>
            <a:ext cx="5394960" cy="45720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Where? If online, state the platform. If overseas, state the country.</a:t>
            </a:r>
            <a:endParaRPr lang="en-US" sz="1300" dirty="0"/>
          </a:p>
        </p:txBody>
      </p:sp>
      <p:sp>
        <p:nvSpPr>
          <p:cNvPr id="17" name="Text 15"/>
          <p:cNvSpPr/>
          <p:nvPr/>
        </p:nvSpPr>
        <p:spPr>
          <a:xfrm>
            <a:off x="548640" y="4114800"/>
            <a:ext cx="2560320" cy="45720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Start and end dates</a:t>
            </a:r>
            <a:endParaRPr lang="en-US" sz="1300" dirty="0"/>
          </a:p>
        </p:txBody>
      </p:sp>
      <p:sp>
        <p:nvSpPr>
          <p:cNvPr id="18" name="Text 16"/>
          <p:cNvSpPr/>
          <p:nvPr/>
        </p:nvSpPr>
        <p:spPr>
          <a:xfrm>
            <a:off x="3200400" y="4114800"/>
            <a:ext cx="5394960" cy="45720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Realistic dates for your data collection period.</a:t>
            </a:r>
            <a:endParaRPr lang="en-US" sz="13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Section F: Research Methods</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274320"/>
          </a:xfrm>
          <a:prstGeom prst="rect">
            <a:avLst/>
          </a:prstGeom>
          <a:noFill/>
          <a:ln/>
        </p:spPr>
        <p:txBody>
          <a:bodyPr wrap="square" rtlCol="0" anchor="ctr"/>
          <a:lstStyle/>
          <a:p>
            <a:pPr marL="0" indent="0">
              <a:buNone/>
            </a:pPr>
            <a:r>
              <a:rPr lang="en-US" sz="1300" i="1" dirty="0">
                <a:solidFill>
                  <a:srgbClr val="1A6B7A"/>
                </a:solidFill>
                <a:latin typeface="Calibri" pitchFamily="34" charset="0"/>
                <a:ea typeface="Calibri" pitchFamily="34" charset="-122"/>
                <a:cs typeface="Calibri" pitchFamily="34" charset="-120"/>
              </a:rPr>
              <a:t>Section F presents a tick list. For each YES, the form expects an explanation.</a:t>
            </a:r>
            <a:endParaRPr lang="en-US" sz="1300" dirty="0"/>
          </a:p>
        </p:txBody>
      </p:sp>
      <p:sp>
        <p:nvSpPr>
          <p:cNvPr id="7" name="Text 5"/>
          <p:cNvSpPr/>
          <p:nvPr/>
        </p:nvSpPr>
        <p:spPr>
          <a:xfrm>
            <a:off x="548640" y="1463040"/>
            <a:ext cx="2560320" cy="45720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  Interviews</a:t>
            </a:r>
            <a:endParaRPr lang="en-US" sz="1300" dirty="0"/>
          </a:p>
        </p:txBody>
      </p:sp>
      <p:sp>
        <p:nvSpPr>
          <p:cNvPr id="8" name="Text 6"/>
          <p:cNvSpPr/>
          <p:nvPr/>
        </p:nvSpPr>
        <p:spPr>
          <a:xfrm>
            <a:off x="3200400" y="1463040"/>
            <a:ext cx="5394960" cy="45720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Semi-structured — describe the format, number, and duration</a:t>
            </a:r>
            <a:endParaRPr lang="en-US" sz="1300" dirty="0"/>
          </a:p>
        </p:txBody>
      </p:sp>
      <p:sp>
        <p:nvSpPr>
          <p:cNvPr id="9" name="Text 7"/>
          <p:cNvSpPr/>
          <p:nvPr/>
        </p:nvSpPr>
        <p:spPr>
          <a:xfrm>
            <a:off x="548640" y="1993392"/>
            <a:ext cx="2560320" cy="45720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  Audio recording</a:t>
            </a:r>
            <a:endParaRPr lang="en-US" sz="1300" dirty="0"/>
          </a:p>
        </p:txBody>
      </p:sp>
      <p:sp>
        <p:nvSpPr>
          <p:cNvPr id="10" name="Text 8"/>
          <p:cNvSpPr/>
          <p:nvPr/>
        </p:nvSpPr>
        <p:spPr>
          <a:xfrm>
            <a:off x="3200400" y="1993392"/>
            <a:ext cx="5394960" cy="45720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State explicitly and explain how recordings will be handled</a:t>
            </a:r>
            <a:endParaRPr lang="en-US" sz="1300" dirty="0"/>
          </a:p>
        </p:txBody>
      </p:sp>
      <p:sp>
        <p:nvSpPr>
          <p:cNvPr id="11" name="Text 9"/>
          <p:cNvSpPr/>
          <p:nvPr/>
        </p:nvSpPr>
        <p:spPr>
          <a:xfrm>
            <a:off x="548640" y="2523744"/>
            <a:ext cx="2560320" cy="45720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   Video recording</a:t>
            </a:r>
            <a:endParaRPr lang="en-US" sz="1300" dirty="0"/>
          </a:p>
        </p:txBody>
      </p:sp>
      <p:sp>
        <p:nvSpPr>
          <p:cNvPr id="12" name="Text 10"/>
          <p:cNvSpPr/>
          <p:nvPr/>
        </p:nvSpPr>
        <p:spPr>
          <a:xfrm>
            <a:off x="3200400" y="2523744"/>
            <a:ext cx="5394960" cy="45720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Only if online with cameras on — explain why video is needed</a:t>
            </a:r>
            <a:endParaRPr lang="en-US" sz="1300" dirty="0"/>
          </a:p>
        </p:txBody>
      </p:sp>
      <p:sp>
        <p:nvSpPr>
          <p:cNvPr id="13" name="Text 11"/>
          <p:cNvSpPr/>
          <p:nvPr/>
        </p:nvSpPr>
        <p:spPr>
          <a:xfrm>
            <a:off x="548640" y="3054096"/>
            <a:ext cx="2560320" cy="45720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   Distressing questions</a:t>
            </a:r>
            <a:endParaRPr lang="en-US" sz="1300" dirty="0"/>
          </a:p>
        </p:txBody>
      </p:sp>
      <p:sp>
        <p:nvSpPr>
          <p:cNvPr id="14" name="Text 12"/>
          <p:cNvSpPr/>
          <p:nvPr/>
        </p:nvSpPr>
        <p:spPr>
          <a:xfrm>
            <a:off x="3200400" y="3054096"/>
            <a:ext cx="5394960" cy="45720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Business topics can touch on job loss, failure, or conflict</a:t>
            </a:r>
            <a:endParaRPr lang="en-US" sz="1300" dirty="0"/>
          </a:p>
        </p:txBody>
      </p:sp>
      <p:sp>
        <p:nvSpPr>
          <p:cNvPr id="15" name="Text 13"/>
          <p:cNvSpPr/>
          <p:nvPr/>
        </p:nvSpPr>
        <p:spPr>
          <a:xfrm>
            <a:off x="548640" y="3584448"/>
            <a:ext cx="2560320" cy="45720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  Deception</a:t>
            </a:r>
            <a:endParaRPr lang="en-US" sz="1300" dirty="0"/>
          </a:p>
        </p:txBody>
      </p:sp>
      <p:sp>
        <p:nvSpPr>
          <p:cNvPr id="16" name="Text 14"/>
          <p:cNvSpPr/>
          <p:nvPr/>
        </p:nvSpPr>
        <p:spPr>
          <a:xfrm>
            <a:off x="3200400" y="3584448"/>
            <a:ext cx="5394960" cy="45720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Should not apply to SSI research</a:t>
            </a:r>
            <a:endParaRPr lang="en-US" sz="1300" dirty="0"/>
          </a:p>
        </p:txBody>
      </p:sp>
      <p:sp>
        <p:nvSpPr>
          <p:cNvPr id="17" name="Text 15"/>
          <p:cNvSpPr/>
          <p:nvPr/>
        </p:nvSpPr>
        <p:spPr>
          <a:xfrm>
            <a:off x="548640" y="4114800"/>
            <a:ext cx="2560320" cy="45720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  Observation</a:t>
            </a:r>
            <a:endParaRPr lang="en-US" sz="1300" dirty="0"/>
          </a:p>
        </p:txBody>
      </p:sp>
      <p:sp>
        <p:nvSpPr>
          <p:cNvPr id="18" name="Text 16"/>
          <p:cNvSpPr/>
          <p:nvPr/>
        </p:nvSpPr>
        <p:spPr>
          <a:xfrm>
            <a:off x="3200400" y="4114800"/>
            <a:ext cx="5394960" cy="45720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Should not apply. If also observing, declare it.</a:t>
            </a:r>
            <a:endParaRPr lang="en-US" sz="13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DISCUSSION: Drafting Your Section E</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Shape 4"/>
          <p:cNvSpPr/>
          <p:nvPr/>
        </p:nvSpPr>
        <p:spPr>
          <a:xfrm>
            <a:off x="548640" y="1097280"/>
            <a:ext cx="1280160" cy="320040"/>
          </a:xfrm>
          <a:prstGeom prst="rect">
            <a:avLst/>
          </a:prstGeom>
          <a:solidFill>
            <a:srgbClr val="E8A838"/>
          </a:solidFill>
          <a:ln/>
        </p:spPr>
        <p:txBody>
          <a:bodyPr/>
          <a:lstStyle/>
          <a:p>
            <a:endParaRPr lang="en-GB"/>
          </a:p>
        </p:txBody>
      </p:sp>
      <p:sp>
        <p:nvSpPr>
          <p:cNvPr id="7" name="Text 5"/>
          <p:cNvSpPr/>
          <p:nvPr/>
        </p:nvSpPr>
        <p:spPr>
          <a:xfrm>
            <a:off x="548640" y="1097280"/>
            <a:ext cx="1280160" cy="320040"/>
          </a:xfrm>
          <a:prstGeom prst="rect">
            <a:avLst/>
          </a:prstGeom>
          <a:noFill/>
          <a:ln/>
        </p:spPr>
        <p:txBody>
          <a:bodyPr wrap="square" rtlCol="0" anchor="ctr"/>
          <a:lstStyle/>
          <a:p>
            <a:pPr marL="0" indent="0" algn="ctr">
              <a:buNone/>
            </a:pPr>
            <a:r>
              <a:rPr lang="en-US" sz="1200" b="1" dirty="0">
                <a:solidFill>
                  <a:srgbClr val="0D3B4F"/>
                </a:solidFill>
                <a:latin typeface="Calibri" pitchFamily="34" charset="0"/>
                <a:ea typeface="Calibri" pitchFamily="34" charset="-122"/>
                <a:cs typeface="Calibri" pitchFamily="34" charset="-120"/>
              </a:rPr>
              <a:t>15 minutes</a:t>
            </a:r>
            <a:endParaRPr lang="en-US" sz="1200" dirty="0"/>
          </a:p>
        </p:txBody>
      </p:sp>
      <p:sp>
        <p:nvSpPr>
          <p:cNvPr id="8" name="Text 6"/>
          <p:cNvSpPr/>
          <p:nvPr/>
        </p:nvSpPr>
        <p:spPr>
          <a:xfrm>
            <a:off x="548640" y="1645920"/>
            <a:ext cx="7863840" cy="2834640"/>
          </a:xfrm>
          <a:prstGeom prst="rect">
            <a:avLst/>
          </a:prstGeom>
          <a:noFill/>
          <a:ln/>
        </p:spPr>
        <p:txBody>
          <a:bodyPr wrap="square" rtlCol="0" anchor="t"/>
          <a:lstStyle/>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Write a two-sentence purpose statement. Read it to the person next to you — do they understand it?</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State your research question(s). Clear enough for someone outside your field?</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Describe your method in one sentence: who, how many, what format, how long?</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Keep these notes — they form the basis of your Section E submission.</a:t>
            </a:r>
            <a:endParaRPr lang="en-US" sz="13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19">
    <p:bg>
      <p:bgPr>
        <a:solidFill>
          <a:srgbClr val="0D3B4F"/>
        </a:solidFill>
        <a:effectLst/>
      </p:bgPr>
    </p:bg>
    <p:spTree>
      <p:nvGrpSpPr>
        <p:cNvPr id="1" name=""/>
        <p:cNvGrpSpPr/>
        <p:nvPr/>
      </p:nvGrpSpPr>
      <p:grpSpPr>
        <a:xfrm>
          <a:off x="0" y="0"/>
          <a:ext cx="0" cy="0"/>
          <a:chOff x="0" y="0"/>
          <a:chExt cx="0" cy="0"/>
        </a:xfrm>
      </p:grpSpPr>
      <p:sp>
        <p:nvSpPr>
          <p:cNvPr id="2" name="Shape 0"/>
          <p:cNvSpPr/>
          <p:nvPr/>
        </p:nvSpPr>
        <p:spPr>
          <a:xfrm>
            <a:off x="0" y="0"/>
            <a:ext cx="9144000" cy="45720"/>
          </a:xfrm>
          <a:prstGeom prst="rect">
            <a:avLst/>
          </a:prstGeom>
          <a:solidFill>
            <a:srgbClr val="E8A838"/>
          </a:solidFill>
          <a:ln/>
        </p:spPr>
        <p:txBody>
          <a:bodyPr/>
          <a:lstStyle/>
          <a:p>
            <a:endParaRPr lang="en-GB"/>
          </a:p>
        </p:txBody>
      </p:sp>
      <p:sp>
        <p:nvSpPr>
          <p:cNvPr id="3" name="Text 1"/>
          <p:cNvSpPr/>
          <p:nvPr/>
        </p:nvSpPr>
        <p:spPr>
          <a:xfrm>
            <a:off x="731520" y="1645920"/>
            <a:ext cx="7680960" cy="914400"/>
          </a:xfrm>
          <a:prstGeom prst="rect">
            <a:avLst/>
          </a:prstGeom>
          <a:noFill/>
          <a:ln/>
        </p:spPr>
        <p:txBody>
          <a:bodyPr wrap="square" rtlCol="0" anchor="ctr"/>
          <a:lstStyle/>
          <a:p>
            <a:pPr marL="0" indent="0">
              <a:buNone/>
            </a:pPr>
            <a:r>
              <a:rPr lang="en-US" sz="3400" b="1" dirty="0">
                <a:solidFill>
                  <a:srgbClr val="FFFFFF"/>
                </a:solidFill>
                <a:latin typeface="Georgia" pitchFamily="34" charset="0"/>
                <a:ea typeface="Georgia" pitchFamily="34" charset="-122"/>
                <a:cs typeface="Georgia" pitchFamily="34" charset="-120"/>
              </a:rPr>
              <a:t>Session 2</a:t>
            </a:r>
            <a:endParaRPr lang="en-US" sz="3400" dirty="0"/>
          </a:p>
        </p:txBody>
      </p:sp>
      <p:sp>
        <p:nvSpPr>
          <p:cNvPr id="4" name="Text 2"/>
          <p:cNvSpPr/>
          <p:nvPr/>
        </p:nvSpPr>
        <p:spPr>
          <a:xfrm>
            <a:off x="731520" y="2651760"/>
            <a:ext cx="7680960" cy="548640"/>
          </a:xfrm>
          <a:prstGeom prst="rect">
            <a:avLst/>
          </a:prstGeom>
          <a:noFill/>
          <a:ln/>
        </p:spPr>
        <p:txBody>
          <a:bodyPr wrap="square" rtlCol="0" anchor="ctr"/>
          <a:lstStyle/>
          <a:p>
            <a:pPr marL="0" indent="0">
              <a:buNone/>
            </a:pPr>
            <a:r>
              <a:rPr lang="en-US" sz="1600" dirty="0">
                <a:solidFill>
                  <a:srgbClr val="E8A838"/>
                </a:solidFill>
                <a:latin typeface="Calibri" pitchFamily="34" charset="0"/>
                <a:ea typeface="Calibri" pitchFamily="34" charset="-122"/>
                <a:cs typeface="Calibri" pitchFamily="34" charset="-120"/>
              </a:rPr>
              <a:t>Participants, Data, and Risk</a:t>
            </a:r>
            <a:endParaRPr lang="en-US" sz="16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Section G: Research Participants</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274320"/>
          </a:xfrm>
          <a:prstGeom prst="rect">
            <a:avLst/>
          </a:prstGeom>
          <a:noFill/>
          <a:ln/>
        </p:spPr>
        <p:txBody>
          <a:bodyPr wrap="square" rtlCol="0" anchor="ctr"/>
          <a:lstStyle/>
          <a:p>
            <a:pPr marL="0" indent="0">
              <a:buNone/>
            </a:pPr>
            <a:r>
              <a:rPr lang="en-US" sz="1300" i="1" dirty="0">
                <a:solidFill>
                  <a:srgbClr val="1A6B7A"/>
                </a:solidFill>
                <a:latin typeface="Calibri" pitchFamily="34" charset="0"/>
                <a:ea typeface="Calibri" pitchFamily="34" charset="-122"/>
                <a:cs typeface="Calibri" pitchFamily="34" charset="-120"/>
              </a:rPr>
              <a:t>The PG2 asks eight questions about your participants. These require the most thought:</a:t>
            </a:r>
            <a:endParaRPr lang="en-US" sz="1300" dirty="0"/>
          </a:p>
        </p:txBody>
      </p:sp>
      <p:sp>
        <p:nvSpPr>
          <p:cNvPr id="7" name="Text 5"/>
          <p:cNvSpPr/>
          <p:nvPr/>
        </p:nvSpPr>
        <p:spPr>
          <a:xfrm>
            <a:off x="548640" y="1463040"/>
            <a:ext cx="2560320" cy="50292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G1: How many and why?</a:t>
            </a:r>
            <a:endParaRPr lang="en-US" sz="1300" dirty="0"/>
          </a:p>
        </p:txBody>
      </p:sp>
      <p:sp>
        <p:nvSpPr>
          <p:cNvPr id="8" name="Text 6"/>
          <p:cNvSpPr/>
          <p:nvPr/>
        </p:nvSpPr>
        <p:spPr>
          <a:xfrm>
            <a:off x="3200400" y="1463040"/>
            <a:ext cx="5394960" cy="50292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State the number AND justify it — not just “15 participants.”</a:t>
            </a:r>
            <a:endParaRPr lang="en-US" sz="1300" dirty="0"/>
          </a:p>
        </p:txBody>
      </p:sp>
      <p:sp>
        <p:nvSpPr>
          <p:cNvPr id="9" name="Text 7"/>
          <p:cNvSpPr/>
          <p:nvPr/>
        </p:nvSpPr>
        <p:spPr>
          <a:xfrm>
            <a:off x="548640" y="2057400"/>
            <a:ext cx="2560320" cy="50292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G2: Who are they?</a:t>
            </a:r>
            <a:endParaRPr lang="en-US" sz="1300" dirty="0"/>
          </a:p>
        </p:txBody>
      </p:sp>
      <p:sp>
        <p:nvSpPr>
          <p:cNvPr id="10" name="Text 8"/>
          <p:cNvSpPr/>
          <p:nvPr/>
        </p:nvSpPr>
        <p:spPr>
          <a:xfrm>
            <a:off x="3200400" y="2057400"/>
            <a:ext cx="5394960" cy="50292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“Senior managers in Welsh NHS Trusts with 5+ years’ experience”, not “managers.”</a:t>
            </a:r>
            <a:endParaRPr lang="en-US" sz="1300" dirty="0"/>
          </a:p>
        </p:txBody>
      </p:sp>
      <p:sp>
        <p:nvSpPr>
          <p:cNvPr id="11" name="Text 9"/>
          <p:cNvSpPr/>
          <p:nvPr/>
        </p:nvSpPr>
        <p:spPr>
          <a:xfrm>
            <a:off x="548640" y="2651760"/>
            <a:ext cx="2560320" cy="50292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G3: How find them?</a:t>
            </a:r>
            <a:endParaRPr lang="en-US" sz="1300" dirty="0"/>
          </a:p>
        </p:txBody>
      </p:sp>
      <p:sp>
        <p:nvSpPr>
          <p:cNvPr id="12" name="Text 10"/>
          <p:cNvSpPr/>
          <p:nvPr/>
        </p:nvSpPr>
        <p:spPr>
          <a:xfrm>
            <a:off x="3200400" y="2651760"/>
            <a:ext cx="5394960" cy="50292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Snowball? LinkedIn? Gatekeeper? Each raises different ethics issues.</a:t>
            </a:r>
            <a:endParaRPr lang="en-US" sz="1300" dirty="0"/>
          </a:p>
        </p:txBody>
      </p:sp>
      <p:sp>
        <p:nvSpPr>
          <p:cNvPr id="13" name="Text 11"/>
          <p:cNvSpPr/>
          <p:nvPr/>
        </p:nvSpPr>
        <p:spPr>
          <a:xfrm>
            <a:off x="548640" y="3246120"/>
            <a:ext cx="2560320" cy="50292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G6: Withdrawal</a:t>
            </a:r>
            <a:endParaRPr lang="en-US" sz="1300" dirty="0"/>
          </a:p>
        </p:txBody>
      </p:sp>
      <p:sp>
        <p:nvSpPr>
          <p:cNvPr id="14" name="Text 12"/>
          <p:cNvSpPr/>
          <p:nvPr/>
        </p:nvSpPr>
        <p:spPr>
          <a:xfrm>
            <a:off x="3200400" y="3246120"/>
            <a:ext cx="5394960" cy="50292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State the cut-off (e.g. two weeks post-interview) and explain why.</a:t>
            </a:r>
            <a:endParaRPr lang="en-US" sz="1300" dirty="0"/>
          </a:p>
        </p:txBody>
      </p:sp>
      <p:sp>
        <p:nvSpPr>
          <p:cNvPr id="15" name="Text 13"/>
          <p:cNvSpPr/>
          <p:nvPr/>
        </p:nvSpPr>
        <p:spPr>
          <a:xfrm>
            <a:off x="548640" y="3840480"/>
            <a:ext cx="2560320" cy="50292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G7: Time to decide</a:t>
            </a:r>
            <a:endParaRPr lang="en-US" sz="1300" dirty="0"/>
          </a:p>
        </p:txBody>
      </p:sp>
      <p:sp>
        <p:nvSpPr>
          <p:cNvPr id="16" name="Text 14"/>
          <p:cNvSpPr/>
          <p:nvPr/>
        </p:nvSpPr>
        <p:spPr>
          <a:xfrm>
            <a:off x="3200400" y="3840480"/>
            <a:ext cx="5394960" cy="50292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At least one week to consider the PIS before consenting.</a:t>
            </a:r>
            <a:endParaRPr lang="en-US" sz="13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Recruitment and Consent: Common Pitfalls</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9728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Power dynamics to watch for</a:t>
            </a:r>
            <a:endParaRPr lang="en-US" sz="1400" dirty="0"/>
          </a:p>
        </p:txBody>
      </p:sp>
      <p:sp>
        <p:nvSpPr>
          <p:cNvPr id="7" name="Text 5"/>
          <p:cNvSpPr/>
          <p:nvPr/>
        </p:nvSpPr>
        <p:spPr>
          <a:xfrm>
            <a:off x="548640" y="1463040"/>
            <a:ext cx="3840480" cy="320040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You manage or supervise the participants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A gatekeeper selects participants — can they opt out?</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Participants are colleagues who feel socially obliged</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You research your own organisation and participants fear repercussions</a:t>
            </a:r>
            <a:endParaRPr lang="en-US" sz="1200" dirty="0"/>
          </a:p>
        </p:txBody>
      </p:sp>
      <p:sp>
        <p:nvSpPr>
          <p:cNvPr id="8" name="Text 6"/>
          <p:cNvSpPr/>
          <p:nvPr/>
        </p:nvSpPr>
        <p:spPr>
          <a:xfrm>
            <a:off x="4754880" y="109728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Practical mitigations</a:t>
            </a:r>
            <a:endParaRPr lang="en-US" sz="1400" dirty="0"/>
          </a:p>
        </p:txBody>
      </p:sp>
      <p:sp>
        <p:nvSpPr>
          <p:cNvPr id="9" name="Text 7"/>
          <p:cNvSpPr/>
          <p:nvPr/>
        </p:nvSpPr>
        <p:spPr>
          <a:xfrm>
            <a:off x="4754880" y="1463040"/>
            <a:ext cx="3840480" cy="320040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Use a third party to recruit if you have authority over participants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Give participants at least one week to decide</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Conduct interviews away from the workplace if possible</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Make clear in PIS that non-participation has no consequences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Declare your dual role as a limitation in the thesis</a:t>
            </a:r>
            <a:endParaRPr lang="en-US" sz="1200" dirty="0"/>
          </a:p>
        </p:txBody>
      </p:sp>
      <p:sp>
        <p:nvSpPr>
          <p:cNvPr id="10" name="Text 8"/>
          <p:cNvSpPr/>
          <p:nvPr/>
        </p:nvSpPr>
        <p:spPr>
          <a:xfrm>
            <a:off x="548640" y="4114800"/>
            <a:ext cx="8046720" cy="365760"/>
          </a:xfrm>
          <a:prstGeom prst="rect">
            <a:avLst/>
          </a:prstGeom>
          <a:noFill/>
          <a:ln/>
        </p:spPr>
        <p:txBody>
          <a:bodyPr wrap="square" rtlCol="0" anchor="ctr"/>
          <a:lstStyle/>
          <a:p>
            <a:pPr marL="0" indent="0">
              <a:buNone/>
            </a:pPr>
            <a:r>
              <a:rPr lang="en-US" sz="1200" i="1" dirty="0">
                <a:solidFill>
                  <a:srgbClr val="C0392B"/>
                </a:solidFill>
                <a:latin typeface="Calibri" pitchFamily="34" charset="0"/>
                <a:ea typeface="Calibri" pitchFamily="34" charset="-122"/>
                <a:cs typeface="Calibri" pitchFamily="34" charset="-120"/>
              </a:rPr>
              <a:t>What the reviewer looks for: evidence you have thought about these dynamics and taken concrete steps — not just “participation is voluntary.”</a:t>
            </a:r>
            <a:endParaRPr lang="en-US" sz="12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Section L: Personal Data and UK GDPR</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9728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What counts as personal data?</a:t>
            </a:r>
            <a:endParaRPr lang="en-US" sz="1400" dirty="0"/>
          </a:p>
        </p:txBody>
      </p:sp>
      <p:sp>
        <p:nvSpPr>
          <p:cNvPr id="7" name="Text 5"/>
          <p:cNvSpPr/>
          <p:nvPr/>
        </p:nvSpPr>
        <p:spPr>
          <a:xfrm>
            <a:off x="548640" y="1463040"/>
            <a:ext cx="3840480" cy="320040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Names, job titles, email addresses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Audio recordings — always personal data</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Descriptions that could indirectly identify someone</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Organisational data that identifies a company and its staff</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Special category data: health, ethnicity, religion, politics, sexuality, trade union — even if touched on indirectly, you must declare this</a:t>
            </a:r>
            <a:endParaRPr lang="en-US" sz="1200" dirty="0"/>
          </a:p>
        </p:txBody>
      </p:sp>
      <p:sp>
        <p:nvSpPr>
          <p:cNvPr id="8" name="Text 6"/>
          <p:cNvSpPr/>
          <p:nvPr/>
        </p:nvSpPr>
        <p:spPr>
          <a:xfrm>
            <a:off x="4754880" y="109728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The form asks you to specify:</a:t>
            </a:r>
            <a:endParaRPr lang="en-US" sz="1400" dirty="0"/>
          </a:p>
        </p:txBody>
      </p:sp>
      <p:sp>
        <p:nvSpPr>
          <p:cNvPr id="9" name="Text 7"/>
          <p:cNvSpPr/>
          <p:nvPr/>
        </p:nvSpPr>
        <p:spPr>
          <a:xfrm>
            <a:off x="4754880" y="1463040"/>
            <a:ext cx="3840480" cy="320040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WHERE data is stored (UWTSD systems, encrypted device, cloud)</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WHO has access (you and supervisory team only)</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HOW LONG identifiable data is retained</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WHEN recordings will be deleted after transcription</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HOW data will be anonymised (pseudonyms, detail removal)</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If cross-border: legal basis for transfer and consent obtained</a:t>
            </a:r>
            <a:endParaRPr lang="en-US" sz="12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Section Q: Risks to Participants</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411480"/>
          </a:xfrm>
          <a:prstGeom prst="rect">
            <a:avLst/>
          </a:prstGeom>
          <a:noFill/>
          <a:ln/>
        </p:spPr>
        <p:txBody>
          <a:bodyPr wrap="square" rtlCol="0" anchor="ctr"/>
          <a:lstStyle/>
          <a:p>
            <a:pPr marL="0" indent="0">
              <a:buNone/>
            </a:pPr>
            <a:r>
              <a:rPr lang="en-US" sz="1300" b="1" dirty="0">
                <a:solidFill>
                  <a:srgbClr val="0D3B4F"/>
                </a:solidFill>
                <a:latin typeface="Calibri" pitchFamily="34" charset="0"/>
                <a:ea typeface="Calibri" pitchFamily="34" charset="-122"/>
                <a:cs typeface="Calibri" pitchFamily="34" charset="-120"/>
              </a:rPr>
              <a:t>The PG2 asks you to outline anticipated risks and mitigations. The number depends on your topic, scope, and context. These are examples — not a checklist.</a:t>
            </a:r>
            <a:endParaRPr lang="en-US" sz="1300" dirty="0"/>
          </a:p>
        </p:txBody>
      </p:sp>
      <p:sp>
        <p:nvSpPr>
          <p:cNvPr id="7" name="Text 5"/>
          <p:cNvSpPr/>
          <p:nvPr/>
        </p:nvSpPr>
        <p:spPr>
          <a:xfrm>
            <a:off x="548640" y="1554480"/>
            <a:ext cx="8046720" cy="2926080"/>
          </a:xfrm>
          <a:prstGeom prst="rect">
            <a:avLst/>
          </a:prstGeom>
          <a:noFill/>
          <a:ln/>
        </p:spPr>
        <p:txBody>
          <a:bodyPr wrap="square" rtlCol="0" anchor="t"/>
          <a:lstStyle/>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Emotional or psychological distress from recounting difficult experiences (job loss, conflict, discrimination)</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Identification despite anonymisation, particularly in small organisations or niche industries</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Professional consequences if views become known to employers, colleagues, or competitors</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Feeling pressured to participate due to a relationship with the researcher</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Discomfort from questions touching indirectly on sensitive areas (health, finances, politics)</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Loss of time without adequate understanding of what participation involves</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Concern about how data will be used, stored, or shared — particularly across borders</a:t>
            </a:r>
            <a:endParaRPr lang="en-US" sz="13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Section Q: Risks to the Researcher and the University</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9728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Risks to the Researcher</a:t>
            </a:r>
            <a:endParaRPr lang="en-US" sz="1400" dirty="0"/>
          </a:p>
        </p:txBody>
      </p:sp>
      <p:sp>
        <p:nvSpPr>
          <p:cNvPr id="7" name="Text 5"/>
          <p:cNvSpPr/>
          <p:nvPr/>
        </p:nvSpPr>
        <p:spPr>
          <a:xfrm>
            <a:off x="548640" y="1463040"/>
            <a:ext cx="3840480" cy="320040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Lone working during interviews in unfamiliar locations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Vicarious distress from hearing accounts of bullying, discrimination, or hardship</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Managing dual role tensions when researching your own organisation</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Cultural or social pressures in cross-cultural research contexts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Professional boundary challenges — disclosures creating ethical obligations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Technical difficulties with recording or online platforms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Risk of bias or over-identification with participants</a:t>
            </a:r>
            <a:endParaRPr lang="en-US" sz="1200" dirty="0"/>
          </a:p>
        </p:txBody>
      </p:sp>
      <p:sp>
        <p:nvSpPr>
          <p:cNvPr id="8" name="Text 6"/>
          <p:cNvSpPr/>
          <p:nvPr/>
        </p:nvSpPr>
        <p:spPr>
          <a:xfrm>
            <a:off x="4754880" y="109728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Risks to the University</a:t>
            </a:r>
            <a:endParaRPr lang="en-US" sz="1400" dirty="0"/>
          </a:p>
        </p:txBody>
      </p:sp>
      <p:sp>
        <p:nvSpPr>
          <p:cNvPr id="9" name="Text 7"/>
          <p:cNvSpPr/>
          <p:nvPr/>
        </p:nvSpPr>
        <p:spPr>
          <a:xfrm>
            <a:off x="4754880" y="1463040"/>
            <a:ext cx="3840480" cy="320040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Reputational damage from poor ethical practice</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Data protection breaches (loss of recordings, inadequate encryption)</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Non-compliance with conditions of ethics approval</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Legal liability from data handling failures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Inadequate record keeping — unable to demonstrate compliance</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Insurance implications from fieldwork outside approved scope</a:t>
            </a:r>
            <a:endParaRPr lang="en-US" sz="12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2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Scenario D: IT Outsourcing and Employee Wellbeing in India</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731520"/>
          </a:xfrm>
          <a:prstGeom prst="rect">
            <a:avLst/>
          </a:prstGeom>
          <a:noFill/>
          <a:ln/>
        </p:spPr>
        <p:txBody>
          <a:bodyPr wrap="square" rtlCol="0" anchor="ctr"/>
          <a:lstStyle/>
          <a:p>
            <a:pPr marL="0" indent="0">
              <a:buNone/>
            </a:pPr>
            <a:r>
              <a:rPr lang="en-US" sz="1300" i="1" dirty="0">
                <a:solidFill>
                  <a:srgbClr val="333333"/>
                </a:solidFill>
                <a:latin typeface="Calibri" pitchFamily="34" charset="0"/>
                <a:ea typeface="Calibri" pitchFamily="34" charset="-122"/>
                <a:cs typeface="Calibri" pitchFamily="34" charset="-120"/>
              </a:rPr>
              <a:t>An Indian DBA student proposes interviewing 12 mid-level IT professionals in Bangalore about night-shift outsourcing work and its impact on health and family life. She is an insider — a former HR manager at a Bangalore IT firm. Interviews in English and Kannada via Zoom. Data transferred to UWTSD.</a:t>
            </a:r>
            <a:endParaRPr lang="en-US" sz="1300" dirty="0"/>
          </a:p>
        </p:txBody>
      </p:sp>
      <p:sp>
        <p:nvSpPr>
          <p:cNvPr id="7" name="Text 5"/>
          <p:cNvSpPr/>
          <p:nvPr/>
        </p:nvSpPr>
        <p:spPr>
          <a:xfrm>
            <a:off x="548640" y="1828800"/>
            <a:ext cx="8046720" cy="320040"/>
          </a:xfrm>
          <a:prstGeom prst="rect">
            <a:avLst/>
          </a:prstGeom>
          <a:noFill/>
          <a:ln/>
        </p:spPr>
        <p:txBody>
          <a:bodyPr wrap="square" rtlCol="0" anchor="ctr"/>
          <a:lstStyle/>
          <a:p>
            <a:pPr marL="0" indent="0">
              <a:buNone/>
            </a:pPr>
            <a:r>
              <a:rPr lang="en-US" sz="1300" b="1" i="1" dirty="0">
                <a:solidFill>
                  <a:srgbClr val="1A6B7A"/>
                </a:solidFill>
                <a:latin typeface="Calibri" pitchFamily="34" charset="0"/>
                <a:ea typeface="Calibri" pitchFamily="34" charset="-122"/>
                <a:cs typeface="Calibri" pitchFamily="34" charset="-120"/>
              </a:rPr>
              <a:t>What risks would you identify across all three categories? For each, what specific mitigation?</a:t>
            </a:r>
            <a:endParaRPr lang="en-US" sz="1300" dirty="0"/>
          </a:p>
        </p:txBody>
      </p:sp>
      <p:sp>
        <p:nvSpPr>
          <p:cNvPr id="8" name="Text 6"/>
          <p:cNvSpPr/>
          <p:nvPr/>
        </p:nvSpPr>
        <p:spPr>
          <a:xfrm>
            <a:off x="548640" y="2240280"/>
            <a:ext cx="8046720" cy="2194560"/>
          </a:xfrm>
          <a:prstGeom prst="rect">
            <a:avLst/>
          </a:prstGeom>
          <a:noFill/>
          <a:ln/>
        </p:spPr>
        <p:txBody>
          <a:bodyPr wrap="square" rtlCol="0" anchor="t"/>
          <a:lstStyle/>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Health and family life are sensitive / special category topics — distress risk</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Insider: former HR manager — participants may fear she still has industry connections</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Caste and class dynamics may affect who volunteers and how openly they speak</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Zoom recordings: where is data processed? Cross-border transfer under DPDPA 2023</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Bilingual interviews: who translates Kannada sections? How is confidentiality maintained?</a:t>
            </a:r>
            <a:endParaRPr lang="en-US" sz="13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2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DISCUSSION: Risk Assessment for Your Own Research</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Shape 4"/>
          <p:cNvSpPr/>
          <p:nvPr/>
        </p:nvSpPr>
        <p:spPr>
          <a:xfrm>
            <a:off x="548640" y="1097280"/>
            <a:ext cx="1280160" cy="320040"/>
          </a:xfrm>
          <a:prstGeom prst="rect">
            <a:avLst/>
          </a:prstGeom>
          <a:solidFill>
            <a:srgbClr val="E8A838"/>
          </a:solidFill>
          <a:ln/>
        </p:spPr>
        <p:txBody>
          <a:bodyPr/>
          <a:lstStyle/>
          <a:p>
            <a:endParaRPr lang="en-GB"/>
          </a:p>
        </p:txBody>
      </p:sp>
      <p:sp>
        <p:nvSpPr>
          <p:cNvPr id="7" name="Text 5"/>
          <p:cNvSpPr/>
          <p:nvPr/>
        </p:nvSpPr>
        <p:spPr>
          <a:xfrm>
            <a:off x="548640" y="1097280"/>
            <a:ext cx="1280160" cy="320040"/>
          </a:xfrm>
          <a:prstGeom prst="rect">
            <a:avLst/>
          </a:prstGeom>
          <a:noFill/>
          <a:ln/>
        </p:spPr>
        <p:txBody>
          <a:bodyPr wrap="square" rtlCol="0" anchor="ctr"/>
          <a:lstStyle/>
          <a:p>
            <a:pPr marL="0" indent="0" algn="ctr">
              <a:buNone/>
            </a:pPr>
            <a:r>
              <a:rPr lang="en-US" sz="1200" b="1" dirty="0">
                <a:solidFill>
                  <a:srgbClr val="0D3B4F"/>
                </a:solidFill>
                <a:latin typeface="Calibri" pitchFamily="34" charset="0"/>
                <a:ea typeface="Calibri" pitchFamily="34" charset="-122"/>
                <a:cs typeface="Calibri" pitchFamily="34" charset="-120"/>
              </a:rPr>
              <a:t>15 minutes</a:t>
            </a:r>
            <a:endParaRPr lang="en-US" sz="1200" dirty="0"/>
          </a:p>
        </p:txBody>
      </p:sp>
      <p:sp>
        <p:nvSpPr>
          <p:cNvPr id="8" name="Text 6"/>
          <p:cNvSpPr/>
          <p:nvPr/>
        </p:nvSpPr>
        <p:spPr>
          <a:xfrm>
            <a:off x="548640" y="1645920"/>
            <a:ext cx="7863840" cy="2834640"/>
          </a:xfrm>
          <a:prstGeom prst="rect">
            <a:avLst/>
          </a:prstGeom>
          <a:noFill/>
          <a:ln/>
        </p:spPr>
        <p:txBody>
          <a:bodyPr wrap="square" rtlCol="0" anchor="t"/>
          <a:lstStyle/>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What are the realistic risks to your participants? Every study has some.</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What are the risks to you? Think about lone working, emotional impact, dual roles.</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For each risk, write a specific mitigation — not “I will follow GDPR” but what you will actually do.</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Discuss with the person next to you: have they identified risks you missed?</a:t>
            </a:r>
            <a:endParaRPr lang="en-US" sz="13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28">
    <p:bg>
      <p:bgPr>
        <a:solidFill>
          <a:srgbClr val="0D3B4F"/>
        </a:solidFill>
        <a:effectLst/>
      </p:bgPr>
    </p:bg>
    <p:spTree>
      <p:nvGrpSpPr>
        <p:cNvPr id="1" name=""/>
        <p:cNvGrpSpPr/>
        <p:nvPr/>
      </p:nvGrpSpPr>
      <p:grpSpPr>
        <a:xfrm>
          <a:off x="0" y="0"/>
          <a:ext cx="0" cy="0"/>
          <a:chOff x="0" y="0"/>
          <a:chExt cx="0" cy="0"/>
        </a:xfrm>
      </p:grpSpPr>
      <p:sp>
        <p:nvSpPr>
          <p:cNvPr id="2" name="Shape 0"/>
          <p:cNvSpPr/>
          <p:nvPr/>
        </p:nvSpPr>
        <p:spPr>
          <a:xfrm>
            <a:off x="0" y="0"/>
            <a:ext cx="9144000" cy="45720"/>
          </a:xfrm>
          <a:prstGeom prst="rect">
            <a:avLst/>
          </a:prstGeom>
          <a:solidFill>
            <a:srgbClr val="E8A838"/>
          </a:solidFill>
          <a:ln/>
        </p:spPr>
        <p:txBody>
          <a:bodyPr/>
          <a:lstStyle/>
          <a:p>
            <a:endParaRPr lang="en-GB"/>
          </a:p>
        </p:txBody>
      </p:sp>
      <p:sp>
        <p:nvSpPr>
          <p:cNvPr id="3" name="Text 1"/>
          <p:cNvSpPr/>
          <p:nvPr/>
        </p:nvSpPr>
        <p:spPr>
          <a:xfrm>
            <a:off x="731520" y="1645920"/>
            <a:ext cx="7680960" cy="914400"/>
          </a:xfrm>
          <a:prstGeom prst="rect">
            <a:avLst/>
          </a:prstGeom>
          <a:noFill/>
          <a:ln/>
        </p:spPr>
        <p:txBody>
          <a:bodyPr wrap="square" rtlCol="0" anchor="ctr"/>
          <a:lstStyle/>
          <a:p>
            <a:pPr marL="0" indent="0">
              <a:buNone/>
            </a:pPr>
            <a:r>
              <a:rPr lang="en-US" sz="3400" b="1" dirty="0">
                <a:solidFill>
                  <a:srgbClr val="FFFFFF"/>
                </a:solidFill>
                <a:latin typeface="Georgia" pitchFamily="34" charset="0"/>
                <a:ea typeface="Georgia" pitchFamily="34" charset="-122"/>
                <a:cs typeface="Georgia" pitchFamily="34" charset="-120"/>
              </a:rPr>
              <a:t>Session 3</a:t>
            </a:r>
            <a:endParaRPr lang="en-US" sz="3400" dirty="0"/>
          </a:p>
        </p:txBody>
      </p:sp>
      <p:sp>
        <p:nvSpPr>
          <p:cNvPr id="4" name="Text 2"/>
          <p:cNvSpPr/>
          <p:nvPr/>
        </p:nvSpPr>
        <p:spPr>
          <a:xfrm>
            <a:off x="731520" y="2651760"/>
            <a:ext cx="7680960" cy="548640"/>
          </a:xfrm>
          <a:prstGeom prst="rect">
            <a:avLst/>
          </a:prstGeom>
          <a:noFill/>
          <a:ln/>
        </p:spPr>
        <p:txBody>
          <a:bodyPr wrap="square" rtlCol="0" anchor="ctr"/>
          <a:lstStyle/>
          <a:p>
            <a:pPr marL="0" indent="0">
              <a:buNone/>
            </a:pPr>
            <a:r>
              <a:rPr lang="en-US" sz="1600" dirty="0">
                <a:solidFill>
                  <a:srgbClr val="E8A838"/>
                </a:solidFill>
                <a:latin typeface="Calibri" pitchFamily="34" charset="0"/>
                <a:ea typeface="Calibri" pitchFamily="34" charset="-122"/>
                <a:cs typeface="Calibri" pitchFamily="34" charset="-120"/>
              </a:rPr>
              <a:t>Your PIS and Consent Form</a:t>
            </a:r>
            <a:endParaRPr lang="en-US" sz="16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2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Section M: What the PG2 Form Requires</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320040"/>
          </a:xfrm>
          <a:prstGeom prst="rect">
            <a:avLst/>
          </a:prstGeom>
          <a:noFill/>
          <a:ln/>
        </p:spPr>
        <p:txBody>
          <a:bodyPr wrap="square" rtlCol="0" anchor="ctr"/>
          <a:lstStyle/>
          <a:p>
            <a:pPr marL="0" indent="0">
              <a:buNone/>
            </a:pPr>
            <a:r>
              <a:rPr lang="en-US" sz="1400" b="1" dirty="0">
                <a:solidFill>
                  <a:srgbClr val="C0392B"/>
                </a:solidFill>
                <a:latin typeface="Calibri" pitchFamily="34" charset="0"/>
                <a:ea typeface="Calibri" pitchFamily="34" charset="-122"/>
                <a:cs typeface="Calibri" pitchFamily="34" charset="-120"/>
              </a:rPr>
              <a:t>Your application will be returned if PIS or consent form is missing or inadequate.</a:t>
            </a:r>
            <a:endParaRPr lang="en-US" sz="1400" dirty="0"/>
          </a:p>
        </p:txBody>
      </p:sp>
      <p:sp>
        <p:nvSpPr>
          <p:cNvPr id="7" name="Text 5"/>
          <p:cNvSpPr/>
          <p:nvPr/>
        </p:nvSpPr>
        <p:spPr>
          <a:xfrm>
            <a:off x="548640" y="1463040"/>
            <a:ext cx="8046720" cy="2926080"/>
          </a:xfrm>
          <a:prstGeom prst="rect">
            <a:avLst/>
          </a:prstGeom>
          <a:noFill/>
          <a:ln/>
        </p:spPr>
        <p:txBody>
          <a:bodyPr wrap="square" rtlCol="0" anchor="t"/>
          <a:lstStyle/>
          <a:p>
            <a:pPr marL="342900" indent="-342900">
              <a:spcAft>
                <a:spcPts val="600"/>
              </a:spcAft>
              <a:buSzPct val="100000"/>
              <a:buChar char="•"/>
            </a:pPr>
            <a:r>
              <a:rPr lang="en-US" sz="1400" dirty="0">
                <a:solidFill>
                  <a:srgbClr val="333333"/>
                </a:solidFill>
                <a:latin typeface="Calibri" pitchFamily="34" charset="0"/>
                <a:ea typeface="Calibri" pitchFamily="34" charset="-122"/>
                <a:cs typeface="Calibri" pitchFamily="34" charset="-120"/>
              </a:rPr>
              <a:t>You have been provided with a simplified PIS template designed for semi-structured interview research</a:t>
            </a:r>
            <a:endParaRPr lang="en-US" sz="1400" dirty="0"/>
          </a:p>
          <a:p>
            <a:pPr marL="342900" indent="-342900">
              <a:spcAft>
                <a:spcPts val="600"/>
              </a:spcAft>
              <a:buSzPct val="100000"/>
              <a:buChar char="•"/>
            </a:pPr>
            <a:r>
              <a:rPr lang="en-US" sz="1400" dirty="0">
                <a:solidFill>
                  <a:srgbClr val="333333"/>
                </a:solidFill>
                <a:latin typeface="Calibri" pitchFamily="34" charset="0"/>
                <a:ea typeface="Calibri" pitchFamily="34" charset="-122"/>
                <a:cs typeface="Calibri" pitchFamily="34" charset="-120"/>
              </a:rPr>
              <a:t>You also have a worked exemplar completed for a real DBA ethics application</a:t>
            </a:r>
            <a:endParaRPr lang="en-US" sz="1400" dirty="0"/>
          </a:p>
          <a:p>
            <a:pPr marL="342900" indent="-342900">
              <a:spcAft>
                <a:spcPts val="600"/>
              </a:spcAft>
              <a:buSzPct val="100000"/>
              <a:buChar char="•"/>
            </a:pPr>
            <a:r>
              <a:rPr lang="en-US" sz="1400" dirty="0">
                <a:solidFill>
                  <a:srgbClr val="333333"/>
                </a:solidFill>
                <a:latin typeface="Calibri" pitchFamily="34" charset="0"/>
                <a:ea typeface="Calibri" pitchFamily="34" charset="-122"/>
                <a:cs typeface="Calibri" pitchFamily="34" charset="-120"/>
              </a:rPr>
              <a:t>You have a simplified consent form template with core statements and space for study-specific additions</a:t>
            </a:r>
            <a:endParaRPr lang="en-US" sz="1400" dirty="0"/>
          </a:p>
          <a:p>
            <a:pPr marL="342900" indent="-342900">
              <a:spcAft>
                <a:spcPts val="600"/>
              </a:spcAft>
              <a:buSzPct val="100000"/>
              <a:buChar char="•"/>
            </a:pPr>
            <a:r>
              <a:rPr lang="en-US" sz="1400" dirty="0">
                <a:solidFill>
                  <a:srgbClr val="333333"/>
                </a:solidFill>
                <a:latin typeface="Calibri" pitchFamily="34" charset="0"/>
                <a:ea typeface="Calibri" pitchFamily="34" charset="-122"/>
                <a:cs typeface="Calibri" pitchFamily="34" charset="-120"/>
              </a:rPr>
              <a:t>These templates are designed for DBA pilot studies approved by the Programme Director</a:t>
            </a:r>
            <a:endParaRPr lang="en-US" sz="1400" dirty="0"/>
          </a:p>
          <a:p>
            <a:pPr marL="342900" indent="-342900">
              <a:spcAft>
                <a:spcPts val="600"/>
              </a:spcAft>
              <a:buSzPct val="100000"/>
              <a:buChar char="•"/>
            </a:pPr>
            <a:r>
              <a:rPr lang="en-US" sz="1400" dirty="0">
                <a:solidFill>
                  <a:srgbClr val="333333"/>
                </a:solidFill>
                <a:latin typeface="Calibri" pitchFamily="34" charset="0"/>
                <a:ea typeface="Calibri" pitchFamily="34" charset="-122"/>
                <a:cs typeface="Calibri" pitchFamily="34" charset="-120"/>
              </a:rPr>
              <a:t>Your task in this session is to draft both documents for your own research</a:t>
            </a:r>
            <a:endParaRPr lang="en-US" sz="14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The Participant Information Sheet: What It Must Cover</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9728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Essential content</a:t>
            </a:r>
            <a:endParaRPr lang="en-US" sz="1400" dirty="0"/>
          </a:p>
        </p:txBody>
      </p:sp>
      <p:sp>
        <p:nvSpPr>
          <p:cNvPr id="7" name="Text 5"/>
          <p:cNvSpPr/>
          <p:nvPr/>
        </p:nvSpPr>
        <p:spPr>
          <a:xfrm>
            <a:off x="548640" y="1463040"/>
            <a:ext cx="3840480" cy="320040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What the research is about and why it matters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Why this participant has been invited</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That participation is entirely voluntary</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What participation involves: SSI of ~[X] minutes, audio-recorded</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Any risks and how they are managed</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How data will be stored, anonymised, and for how long</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The withdrawal cut-off point</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Contact details: researcher, supervisor, and DPO</a:t>
            </a:r>
            <a:endParaRPr lang="en-US" sz="1200" dirty="0"/>
          </a:p>
        </p:txBody>
      </p:sp>
      <p:sp>
        <p:nvSpPr>
          <p:cNvPr id="8" name="Text 6"/>
          <p:cNvSpPr/>
          <p:nvPr/>
        </p:nvSpPr>
        <p:spPr>
          <a:xfrm>
            <a:off x="4754880" y="109728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Key points</a:t>
            </a:r>
            <a:endParaRPr lang="en-US" sz="1400" dirty="0"/>
          </a:p>
        </p:txBody>
      </p:sp>
      <p:sp>
        <p:nvSpPr>
          <p:cNvPr id="9" name="Text 7"/>
          <p:cNvSpPr/>
          <p:nvPr/>
        </p:nvSpPr>
        <p:spPr>
          <a:xfrm>
            <a:off x="4754880" y="1463040"/>
            <a:ext cx="3840480" cy="320040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Withdrawal cut-off: standard practice is two weeks after interview. After this, data is anonymised and no longer identifiable.</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Writing for your audience: participants are professionals, not academics. Plain English. No jargon. The PIS is their basis for deciding whether to participate.</a:t>
            </a:r>
            <a:endParaRPr lang="en-US" sz="12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The Consent Form: Core and Study-Specific Statements</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274320"/>
          </a:xfrm>
          <a:prstGeom prst="rect">
            <a:avLst/>
          </a:prstGeom>
          <a:noFill/>
          <a:ln/>
        </p:spPr>
        <p:txBody>
          <a:bodyPr wrap="square" rtlCol="0" anchor="ctr"/>
          <a:lstStyle/>
          <a:p>
            <a:pPr marL="0" indent="0">
              <a:buNone/>
            </a:pPr>
            <a:r>
              <a:rPr lang="en-US" sz="1300" b="1" dirty="0">
                <a:solidFill>
                  <a:srgbClr val="1A6B7A"/>
                </a:solidFill>
                <a:latin typeface="Calibri" pitchFamily="34" charset="0"/>
                <a:ea typeface="Calibri" pitchFamily="34" charset="-122"/>
                <a:cs typeface="Calibri" pitchFamily="34" charset="-120"/>
              </a:rPr>
              <a:t>Core statements (present in the template):</a:t>
            </a:r>
            <a:endParaRPr lang="en-US" sz="1300" dirty="0"/>
          </a:p>
        </p:txBody>
      </p:sp>
      <p:sp>
        <p:nvSpPr>
          <p:cNvPr id="7" name="Text 5"/>
          <p:cNvSpPr/>
          <p:nvPr/>
        </p:nvSpPr>
        <p:spPr>
          <a:xfrm>
            <a:off x="548640" y="1371600"/>
            <a:ext cx="8046720" cy="2011680"/>
          </a:xfrm>
          <a:prstGeom prst="rect">
            <a:avLst/>
          </a:prstGeom>
          <a:noFill/>
          <a:ln/>
        </p:spPr>
        <p:txBody>
          <a:bodyPr wrap="square" rtlCol="0" anchor="t"/>
          <a:lstStyle/>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I have read and understood the Participant Information Sheet</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I understand my participation is voluntary and I can withdraw without giving a reason</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I consent to the interview being audio-recorded and transcribed</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I understand I may withdraw my data up to [X weeks] after my interview</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I understand my responses will be anonymised in all research outputs</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I understand identifiable data will be stored securely on UWTSD systems</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I agree to take part in this study</a:t>
            </a:r>
            <a:endParaRPr lang="en-US" sz="1300" dirty="0"/>
          </a:p>
        </p:txBody>
      </p:sp>
      <p:sp>
        <p:nvSpPr>
          <p:cNvPr id="8" name="Text 6"/>
          <p:cNvSpPr/>
          <p:nvPr/>
        </p:nvSpPr>
        <p:spPr>
          <a:xfrm>
            <a:off x="548640" y="3474720"/>
            <a:ext cx="8046720" cy="457200"/>
          </a:xfrm>
          <a:prstGeom prst="rect">
            <a:avLst/>
          </a:prstGeom>
          <a:noFill/>
          <a:ln/>
        </p:spPr>
        <p:txBody>
          <a:bodyPr wrap="square" rtlCol="0" anchor="ctr"/>
          <a:lstStyle/>
          <a:p>
            <a:pPr marL="0" indent="0">
              <a:buNone/>
            </a:pPr>
            <a:r>
              <a:rPr lang="en-US" sz="1300" i="1" dirty="0">
                <a:solidFill>
                  <a:srgbClr val="1A6B7A"/>
                </a:solidFill>
                <a:latin typeface="Calibri" pitchFamily="34" charset="0"/>
                <a:ea typeface="Calibri" pitchFamily="34" charset="-122"/>
                <a:cs typeface="Calibri" pitchFamily="34" charset="-120"/>
              </a:rPr>
              <a:t>Add study-specific statements as needed: cross-border data transfer, video recording, transcript verification, translation by third party, summary report of findings.</a:t>
            </a:r>
            <a:endParaRPr lang="en-US" sz="13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Worked Exemplar: Extracts from the PIS</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274320"/>
          </a:xfrm>
          <a:prstGeom prst="rect">
            <a:avLst/>
          </a:prstGeom>
          <a:noFill/>
          <a:ln/>
        </p:spPr>
        <p:txBody>
          <a:bodyPr wrap="square" rtlCol="0" anchor="ctr"/>
          <a:lstStyle/>
          <a:p>
            <a:pPr marL="0" indent="0">
              <a:buNone/>
            </a:pPr>
            <a:r>
              <a:rPr lang="en-US" sz="1200" i="1" dirty="0">
                <a:solidFill>
                  <a:srgbClr val="666666"/>
                </a:solidFill>
                <a:latin typeface="Calibri" pitchFamily="34" charset="0"/>
                <a:ea typeface="Calibri" pitchFamily="34" charset="-122"/>
                <a:cs typeface="Calibri" pitchFamily="34" charset="-120"/>
              </a:rPr>
              <a:t>From the Jiyu Zhang exemplar (SSIs with pet product consumers in Northeast China, cross-border data transfer):</a:t>
            </a:r>
            <a:endParaRPr lang="en-US" sz="1200" dirty="0"/>
          </a:p>
        </p:txBody>
      </p:sp>
      <p:sp>
        <p:nvSpPr>
          <p:cNvPr id="7" name="Text 5"/>
          <p:cNvSpPr/>
          <p:nvPr/>
        </p:nvSpPr>
        <p:spPr>
          <a:xfrm>
            <a:off x="548640" y="1463040"/>
            <a:ext cx="8046720" cy="274320"/>
          </a:xfrm>
          <a:prstGeom prst="rect">
            <a:avLst/>
          </a:prstGeom>
          <a:noFill/>
          <a:ln/>
        </p:spPr>
        <p:txBody>
          <a:bodyPr wrap="square" rtlCol="0" anchor="ctr"/>
          <a:lstStyle/>
          <a:p>
            <a:pPr marL="0" indent="0">
              <a:buNone/>
            </a:pPr>
            <a:r>
              <a:rPr lang="en-US" sz="1200" b="1" dirty="0">
                <a:solidFill>
                  <a:srgbClr val="1A6B7A"/>
                </a:solidFill>
                <a:latin typeface="Calibri" pitchFamily="34" charset="0"/>
                <a:ea typeface="Calibri" pitchFamily="34" charset="-122"/>
                <a:cs typeface="Calibri" pitchFamily="34" charset="-120"/>
              </a:rPr>
              <a:t>What is the research about?</a:t>
            </a:r>
            <a:endParaRPr lang="en-US" sz="1200" dirty="0"/>
          </a:p>
        </p:txBody>
      </p:sp>
      <p:sp>
        <p:nvSpPr>
          <p:cNvPr id="8" name="Text 6"/>
          <p:cNvSpPr/>
          <p:nvPr/>
        </p:nvSpPr>
        <p:spPr>
          <a:xfrm>
            <a:off x="548640" y="1737360"/>
            <a:ext cx="8046720" cy="54864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"This study explores how social media influences your decisions when buying pet products. I am interested in your personal experiences of seeing pet-related content online and how this shapes what you choose to buy."</a:t>
            </a:r>
            <a:endParaRPr lang="en-US" sz="1200" dirty="0"/>
          </a:p>
        </p:txBody>
      </p:sp>
      <p:sp>
        <p:nvSpPr>
          <p:cNvPr id="9" name="Text 7"/>
          <p:cNvSpPr/>
          <p:nvPr/>
        </p:nvSpPr>
        <p:spPr>
          <a:xfrm>
            <a:off x="548640" y="2377440"/>
            <a:ext cx="8046720" cy="274320"/>
          </a:xfrm>
          <a:prstGeom prst="rect">
            <a:avLst/>
          </a:prstGeom>
          <a:noFill/>
          <a:ln/>
        </p:spPr>
        <p:txBody>
          <a:bodyPr wrap="square" rtlCol="0" anchor="ctr"/>
          <a:lstStyle/>
          <a:p>
            <a:pPr marL="0" indent="0">
              <a:buNone/>
            </a:pPr>
            <a:r>
              <a:rPr lang="en-US" sz="1200" b="1" dirty="0">
                <a:solidFill>
                  <a:srgbClr val="1A6B7A"/>
                </a:solidFill>
                <a:latin typeface="Calibri" pitchFamily="34" charset="0"/>
                <a:ea typeface="Calibri" pitchFamily="34" charset="-122"/>
                <a:cs typeface="Calibri" pitchFamily="34" charset="-120"/>
              </a:rPr>
              <a:t>What will participation involve?</a:t>
            </a:r>
            <a:endParaRPr lang="en-US" sz="1200" dirty="0"/>
          </a:p>
        </p:txBody>
      </p:sp>
      <p:sp>
        <p:nvSpPr>
          <p:cNvPr id="10" name="Text 8"/>
          <p:cNvSpPr/>
          <p:nvPr/>
        </p:nvSpPr>
        <p:spPr>
          <a:xfrm>
            <a:off x="548640" y="2651760"/>
            <a:ext cx="8046720" cy="54864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"You will be asked to take part in an interview lasting approximately 45–60 minutes. The interview will be audio-recorded with your permission. If conducted online via WeChat or Zoom, video recording is optional and requires separate consent."</a:t>
            </a:r>
            <a:endParaRPr lang="en-US" sz="1200" dirty="0"/>
          </a:p>
        </p:txBody>
      </p:sp>
      <p:sp>
        <p:nvSpPr>
          <p:cNvPr id="11" name="Text 9"/>
          <p:cNvSpPr/>
          <p:nvPr/>
        </p:nvSpPr>
        <p:spPr>
          <a:xfrm>
            <a:off x="548640" y="3291840"/>
            <a:ext cx="8046720" cy="274320"/>
          </a:xfrm>
          <a:prstGeom prst="rect">
            <a:avLst/>
          </a:prstGeom>
          <a:noFill/>
          <a:ln/>
        </p:spPr>
        <p:txBody>
          <a:bodyPr wrap="square" rtlCol="0" anchor="ctr"/>
          <a:lstStyle/>
          <a:p>
            <a:pPr marL="0" indent="0">
              <a:buNone/>
            </a:pPr>
            <a:r>
              <a:rPr lang="en-US" sz="1200" b="1" dirty="0">
                <a:solidFill>
                  <a:srgbClr val="1A6B7A"/>
                </a:solidFill>
                <a:latin typeface="Calibri" pitchFamily="34" charset="0"/>
                <a:ea typeface="Calibri" pitchFamily="34" charset="-122"/>
                <a:cs typeface="Calibri" pitchFamily="34" charset="-120"/>
              </a:rPr>
              <a:t>Cross-border data transfer</a:t>
            </a:r>
            <a:endParaRPr lang="en-US" sz="1200" dirty="0"/>
          </a:p>
        </p:txBody>
      </p:sp>
      <p:sp>
        <p:nvSpPr>
          <p:cNvPr id="12" name="Text 10"/>
          <p:cNvSpPr/>
          <p:nvPr/>
        </p:nvSpPr>
        <p:spPr>
          <a:xfrm>
            <a:off x="548640" y="3566160"/>
            <a:ext cx="8046720" cy="54864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"Your data will be transferred from China to the United Kingdom for analysis and storage. This transfer complies with the UK GDPR and China’s Personal Information Protection Law. You will be asked to give explicit consent for this transfer."</a:t>
            </a:r>
            <a:endParaRPr lang="en-US" sz="1200" dirty="0"/>
          </a:p>
        </p:txBody>
      </p:sp>
      <p:sp>
        <p:nvSpPr>
          <p:cNvPr id="13" name="Text 11"/>
          <p:cNvSpPr/>
          <p:nvPr/>
        </p:nvSpPr>
        <p:spPr>
          <a:xfrm>
            <a:off x="548640" y="4297680"/>
            <a:ext cx="8046720" cy="274320"/>
          </a:xfrm>
          <a:prstGeom prst="rect">
            <a:avLst/>
          </a:prstGeom>
          <a:noFill/>
          <a:ln/>
        </p:spPr>
        <p:txBody>
          <a:bodyPr wrap="square" rtlCol="0" anchor="ctr"/>
          <a:lstStyle/>
          <a:p>
            <a:pPr marL="0" indent="0">
              <a:buNone/>
            </a:pPr>
            <a:r>
              <a:rPr lang="en-US" sz="1300" b="1" dirty="0">
                <a:solidFill>
                  <a:srgbClr val="0D3B4F"/>
                </a:solidFill>
                <a:latin typeface="Calibri" pitchFamily="34" charset="0"/>
                <a:ea typeface="Calibri" pitchFamily="34" charset="-122"/>
                <a:cs typeface="Calibri" pitchFamily="34" charset="-120"/>
              </a:rPr>
              <a:t>Notice: plain language, specific detail, no jargon. Your PIS should read like this.</a:t>
            </a:r>
            <a:endParaRPr lang="en-US" sz="13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Worked Exemplar: Extracts from the Consent Form</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274320"/>
          </a:xfrm>
          <a:prstGeom prst="rect">
            <a:avLst/>
          </a:prstGeom>
          <a:noFill/>
          <a:ln/>
        </p:spPr>
        <p:txBody>
          <a:bodyPr wrap="square" rtlCol="0" anchor="ctr"/>
          <a:lstStyle/>
          <a:p>
            <a:pPr marL="0" indent="0">
              <a:buNone/>
            </a:pPr>
            <a:r>
              <a:rPr lang="en-US" sz="1200" i="1" dirty="0">
                <a:solidFill>
                  <a:srgbClr val="666666"/>
                </a:solidFill>
                <a:latin typeface="Calibri" pitchFamily="34" charset="0"/>
                <a:ea typeface="Calibri" pitchFamily="34" charset="-122"/>
                <a:cs typeface="Calibri" pitchFamily="34" charset="-120"/>
              </a:rPr>
              <a:t>Study-specific additions beyond the core statements:</a:t>
            </a:r>
            <a:endParaRPr lang="en-US" sz="1200" dirty="0"/>
          </a:p>
        </p:txBody>
      </p:sp>
      <p:sp>
        <p:nvSpPr>
          <p:cNvPr id="7" name="Text 5"/>
          <p:cNvSpPr/>
          <p:nvPr/>
        </p:nvSpPr>
        <p:spPr>
          <a:xfrm>
            <a:off x="548640" y="1463040"/>
            <a:ext cx="8046720" cy="457200"/>
          </a:xfrm>
          <a:prstGeom prst="rect">
            <a:avLst/>
          </a:prstGeom>
          <a:noFill/>
          <a:ln/>
        </p:spPr>
        <p:txBody>
          <a:bodyPr wrap="square" rtlCol="0" anchor="ctr"/>
          <a:lstStyle/>
          <a:p>
            <a:pPr marL="0" indent="0">
              <a:buNone/>
            </a:pPr>
            <a:r>
              <a:rPr lang="en-US" sz="1300" i="1" dirty="0">
                <a:solidFill>
                  <a:srgbClr val="333333"/>
                </a:solidFill>
                <a:latin typeface="Calibri" pitchFamily="34" charset="0"/>
                <a:ea typeface="Calibri" pitchFamily="34" charset="-122"/>
                <a:cs typeface="Calibri" pitchFamily="34" charset="-120"/>
              </a:rPr>
              <a:t>"I understand and consent to my data being transferred from China to the United Kingdom for the purposes of this research, in compliance with the UK GDPR and China’s PIPL."</a:t>
            </a:r>
            <a:endParaRPr lang="en-US" sz="1300" dirty="0"/>
          </a:p>
        </p:txBody>
      </p:sp>
      <p:sp>
        <p:nvSpPr>
          <p:cNvPr id="8" name="Text 6"/>
          <p:cNvSpPr/>
          <p:nvPr/>
        </p:nvSpPr>
        <p:spPr>
          <a:xfrm>
            <a:off x="548640" y="2103120"/>
            <a:ext cx="8046720" cy="320040"/>
          </a:xfrm>
          <a:prstGeom prst="rect">
            <a:avLst/>
          </a:prstGeom>
          <a:noFill/>
          <a:ln/>
        </p:spPr>
        <p:txBody>
          <a:bodyPr wrap="square" rtlCol="0" anchor="ctr"/>
          <a:lstStyle/>
          <a:p>
            <a:pPr marL="0" indent="0">
              <a:buNone/>
            </a:pPr>
            <a:r>
              <a:rPr lang="en-US" sz="1300" i="1" dirty="0">
                <a:solidFill>
                  <a:srgbClr val="333333"/>
                </a:solidFill>
                <a:latin typeface="Calibri" pitchFamily="34" charset="0"/>
                <a:ea typeface="Calibri" pitchFamily="34" charset="-122"/>
                <a:cs typeface="Calibri" pitchFamily="34" charset="-120"/>
              </a:rPr>
              <a:t>Video recording (optional):  ☐ YES, I consent  /  ☐ NO, I do not consent to video recording</a:t>
            </a:r>
            <a:endParaRPr lang="en-US" sz="1300" dirty="0"/>
          </a:p>
        </p:txBody>
      </p:sp>
      <p:sp>
        <p:nvSpPr>
          <p:cNvPr id="9" name="Text 7"/>
          <p:cNvSpPr/>
          <p:nvPr/>
        </p:nvSpPr>
        <p:spPr>
          <a:xfrm>
            <a:off x="548640" y="2651760"/>
            <a:ext cx="8046720" cy="274320"/>
          </a:xfrm>
          <a:prstGeom prst="rect">
            <a:avLst/>
          </a:prstGeom>
          <a:noFill/>
          <a:ln/>
        </p:spPr>
        <p:txBody>
          <a:bodyPr wrap="square" rtlCol="0" anchor="ctr"/>
          <a:lstStyle/>
          <a:p>
            <a:pPr marL="0" indent="0">
              <a:buNone/>
            </a:pPr>
            <a:r>
              <a:rPr lang="en-US" sz="1300" b="1" dirty="0">
                <a:solidFill>
                  <a:srgbClr val="0D3B4F"/>
                </a:solidFill>
                <a:latin typeface="Calibri" pitchFamily="34" charset="0"/>
                <a:ea typeface="Calibri" pitchFamily="34" charset="-122"/>
                <a:cs typeface="Calibri" pitchFamily="34" charset="-120"/>
              </a:rPr>
              <a:t>Key design points:</a:t>
            </a:r>
            <a:endParaRPr lang="en-US" sz="1300" dirty="0"/>
          </a:p>
        </p:txBody>
      </p:sp>
      <p:sp>
        <p:nvSpPr>
          <p:cNvPr id="10" name="Text 8"/>
          <p:cNvSpPr/>
          <p:nvPr/>
        </p:nvSpPr>
        <p:spPr>
          <a:xfrm>
            <a:off x="548640" y="2971800"/>
            <a:ext cx="8046720" cy="1463040"/>
          </a:xfrm>
          <a:prstGeom prst="rect">
            <a:avLst/>
          </a:prstGeom>
          <a:noFill/>
          <a:ln/>
        </p:spPr>
        <p:txBody>
          <a:bodyPr wrap="square" rtlCol="0" anchor="t"/>
          <a:lstStyle/>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Audio recording is a core consent statement (mandatory); video is a separate optional item</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Cross-border transfer has its own consent statement</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The two-week withdrawal cut-off matches the PIS wording exactly</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DPO contact details appear at the bottom of the form, not buried in the PIS</a:t>
            </a:r>
            <a:endParaRPr lang="en-US" sz="13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DISCUSSION: Drafting Your PIS and Consent Form</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Shape 4"/>
          <p:cNvSpPr/>
          <p:nvPr/>
        </p:nvSpPr>
        <p:spPr>
          <a:xfrm>
            <a:off x="548640" y="1097280"/>
            <a:ext cx="1280160" cy="320040"/>
          </a:xfrm>
          <a:prstGeom prst="rect">
            <a:avLst/>
          </a:prstGeom>
          <a:solidFill>
            <a:srgbClr val="E8A838"/>
          </a:solidFill>
          <a:ln/>
        </p:spPr>
        <p:txBody>
          <a:bodyPr/>
          <a:lstStyle/>
          <a:p>
            <a:endParaRPr lang="en-GB"/>
          </a:p>
        </p:txBody>
      </p:sp>
      <p:sp>
        <p:nvSpPr>
          <p:cNvPr id="7" name="Text 5"/>
          <p:cNvSpPr/>
          <p:nvPr/>
        </p:nvSpPr>
        <p:spPr>
          <a:xfrm>
            <a:off x="548640" y="1097280"/>
            <a:ext cx="1280160" cy="320040"/>
          </a:xfrm>
          <a:prstGeom prst="rect">
            <a:avLst/>
          </a:prstGeom>
          <a:noFill/>
          <a:ln/>
        </p:spPr>
        <p:txBody>
          <a:bodyPr wrap="square" rtlCol="0" anchor="ctr"/>
          <a:lstStyle/>
          <a:p>
            <a:pPr marL="0" indent="0" algn="ctr">
              <a:buNone/>
            </a:pPr>
            <a:r>
              <a:rPr lang="en-US" sz="1200" b="1" dirty="0">
                <a:solidFill>
                  <a:srgbClr val="0D3B4F"/>
                </a:solidFill>
                <a:latin typeface="Calibri" pitchFamily="34" charset="0"/>
                <a:ea typeface="Calibri" pitchFamily="34" charset="-122"/>
                <a:cs typeface="Calibri" pitchFamily="34" charset="-120"/>
              </a:rPr>
              <a:t>25 minutes</a:t>
            </a:r>
            <a:endParaRPr lang="en-US" sz="1200" dirty="0"/>
          </a:p>
        </p:txBody>
      </p:sp>
      <p:sp>
        <p:nvSpPr>
          <p:cNvPr id="8" name="Text 6"/>
          <p:cNvSpPr/>
          <p:nvPr/>
        </p:nvSpPr>
        <p:spPr>
          <a:xfrm>
            <a:off x="548640" y="1645920"/>
            <a:ext cx="7863840" cy="2834640"/>
          </a:xfrm>
          <a:prstGeom prst="rect">
            <a:avLst/>
          </a:prstGeom>
          <a:noFill/>
          <a:ln/>
        </p:spPr>
        <p:txBody>
          <a:bodyPr wrap="square" rtlCol="0" anchor="t"/>
          <a:lstStyle/>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Using the templates, draft your PIS. Start with: What is your study about? Why has this person been invited?</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Draft the risks section in language your participants will understand.</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Complete the consent form, adding any study-specific statements.</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Exchange with the person next to you for peer review: Would they feel informed and confident?</a:t>
            </a:r>
            <a:endParaRPr lang="en-US" sz="130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5">
    <p:bg>
      <p:bgPr>
        <a:solidFill>
          <a:srgbClr val="0D3B4F"/>
        </a:solidFill>
        <a:effectLst/>
      </p:bgPr>
    </p:bg>
    <p:spTree>
      <p:nvGrpSpPr>
        <p:cNvPr id="1" name=""/>
        <p:cNvGrpSpPr/>
        <p:nvPr/>
      </p:nvGrpSpPr>
      <p:grpSpPr>
        <a:xfrm>
          <a:off x="0" y="0"/>
          <a:ext cx="0" cy="0"/>
          <a:chOff x="0" y="0"/>
          <a:chExt cx="0" cy="0"/>
        </a:xfrm>
      </p:grpSpPr>
      <p:sp>
        <p:nvSpPr>
          <p:cNvPr id="2" name="Shape 0"/>
          <p:cNvSpPr/>
          <p:nvPr/>
        </p:nvSpPr>
        <p:spPr>
          <a:xfrm>
            <a:off x="0" y="0"/>
            <a:ext cx="9144000" cy="45720"/>
          </a:xfrm>
          <a:prstGeom prst="rect">
            <a:avLst/>
          </a:prstGeom>
          <a:solidFill>
            <a:srgbClr val="E8A838"/>
          </a:solidFill>
          <a:ln/>
        </p:spPr>
        <p:txBody>
          <a:bodyPr/>
          <a:lstStyle/>
          <a:p>
            <a:endParaRPr lang="en-GB"/>
          </a:p>
        </p:txBody>
      </p:sp>
      <p:sp>
        <p:nvSpPr>
          <p:cNvPr id="3" name="Text 1"/>
          <p:cNvSpPr/>
          <p:nvPr/>
        </p:nvSpPr>
        <p:spPr>
          <a:xfrm>
            <a:off x="731520" y="1645920"/>
            <a:ext cx="7680960" cy="914400"/>
          </a:xfrm>
          <a:prstGeom prst="rect">
            <a:avLst/>
          </a:prstGeom>
          <a:noFill/>
          <a:ln/>
        </p:spPr>
        <p:txBody>
          <a:bodyPr wrap="square" rtlCol="0" anchor="ctr"/>
          <a:lstStyle/>
          <a:p>
            <a:pPr marL="0" indent="0">
              <a:buNone/>
            </a:pPr>
            <a:r>
              <a:rPr lang="en-US" sz="3400" b="1" dirty="0">
                <a:solidFill>
                  <a:srgbClr val="FFFFFF"/>
                </a:solidFill>
                <a:latin typeface="Georgia" pitchFamily="34" charset="0"/>
                <a:ea typeface="Georgia" pitchFamily="34" charset="-122"/>
                <a:cs typeface="Georgia" pitchFamily="34" charset="-120"/>
              </a:rPr>
              <a:t>Session 4</a:t>
            </a:r>
            <a:endParaRPr lang="en-US" sz="3400" dirty="0"/>
          </a:p>
        </p:txBody>
      </p:sp>
      <p:sp>
        <p:nvSpPr>
          <p:cNvPr id="4" name="Text 2"/>
          <p:cNvSpPr/>
          <p:nvPr/>
        </p:nvSpPr>
        <p:spPr>
          <a:xfrm>
            <a:off x="731520" y="2651760"/>
            <a:ext cx="7680960" cy="548640"/>
          </a:xfrm>
          <a:prstGeom prst="rect">
            <a:avLst/>
          </a:prstGeom>
          <a:noFill/>
          <a:ln/>
        </p:spPr>
        <p:txBody>
          <a:bodyPr wrap="square" rtlCol="0" anchor="ctr"/>
          <a:lstStyle/>
          <a:p>
            <a:pPr marL="0" indent="0">
              <a:buNone/>
            </a:pPr>
            <a:r>
              <a:rPr lang="en-US" sz="1600" dirty="0">
                <a:solidFill>
                  <a:srgbClr val="E8A838"/>
                </a:solidFill>
                <a:latin typeface="Calibri" pitchFamily="34" charset="0"/>
                <a:ea typeface="Calibri" pitchFamily="34" charset="-122"/>
                <a:cs typeface="Calibri" pitchFamily="34" charset="-120"/>
              </a:rPr>
              <a:t>Peer Review and Completion</a:t>
            </a:r>
            <a:endParaRPr lang="en-US" sz="16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3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Common Mistakes (1): What Gets Applications Returned</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97280"/>
            <a:ext cx="8046720" cy="274320"/>
          </a:xfrm>
          <a:prstGeom prst="rect">
            <a:avLst/>
          </a:prstGeom>
          <a:noFill/>
          <a:ln/>
        </p:spPr>
        <p:txBody>
          <a:bodyPr wrap="square" rtlCol="0" anchor="ctr"/>
          <a:lstStyle/>
          <a:p>
            <a:pPr marL="0" indent="0">
              <a:buNone/>
            </a:pPr>
            <a:r>
              <a:rPr lang="en-US" sz="1300" b="1" dirty="0">
                <a:solidFill>
                  <a:srgbClr val="C0392B"/>
                </a:solidFill>
                <a:latin typeface="Calibri" pitchFamily="34" charset="0"/>
                <a:ea typeface="Calibri" pitchFamily="34" charset="-122"/>
                <a:cs typeface="Calibri" pitchFamily="34" charset="-120"/>
              </a:rPr>
              <a:t>Vague withdrawal wording</a:t>
            </a:r>
            <a:endParaRPr lang="en-US" sz="1300" dirty="0"/>
          </a:p>
        </p:txBody>
      </p:sp>
      <p:sp>
        <p:nvSpPr>
          <p:cNvPr id="7" name="Text 5"/>
          <p:cNvSpPr/>
          <p:nvPr/>
        </p:nvSpPr>
        <p:spPr>
          <a:xfrm>
            <a:off x="548640" y="1417320"/>
            <a:ext cx="3931920" cy="45720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 "You can withdraw at any time."</a:t>
            </a:r>
            <a:endParaRPr lang="en-US" sz="1200" dirty="0"/>
          </a:p>
        </p:txBody>
      </p:sp>
      <p:sp>
        <p:nvSpPr>
          <p:cNvPr id="8" name="Text 6"/>
          <p:cNvSpPr/>
          <p:nvPr/>
        </p:nvSpPr>
        <p:spPr>
          <a:xfrm>
            <a:off x="4572000" y="1417320"/>
            <a:ext cx="4023360" cy="45720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 "You may withdraw up to two weeks after your interview. After this, your data will have been anonymised."</a:t>
            </a:r>
            <a:endParaRPr lang="en-US" sz="1200" dirty="0"/>
          </a:p>
        </p:txBody>
      </p:sp>
      <p:sp>
        <p:nvSpPr>
          <p:cNvPr id="9" name="Text 7"/>
          <p:cNvSpPr/>
          <p:nvPr/>
        </p:nvSpPr>
        <p:spPr>
          <a:xfrm>
            <a:off x="548640" y="2240280"/>
            <a:ext cx="8046720" cy="274320"/>
          </a:xfrm>
          <a:prstGeom prst="rect">
            <a:avLst/>
          </a:prstGeom>
          <a:noFill/>
          <a:ln/>
        </p:spPr>
        <p:txBody>
          <a:bodyPr wrap="square" rtlCol="0" anchor="ctr"/>
          <a:lstStyle/>
          <a:p>
            <a:pPr marL="0" indent="0">
              <a:buNone/>
            </a:pPr>
            <a:r>
              <a:rPr lang="en-US" sz="1300" b="1" dirty="0">
                <a:solidFill>
                  <a:srgbClr val="C0392B"/>
                </a:solidFill>
                <a:latin typeface="Calibri" pitchFamily="34" charset="0"/>
                <a:ea typeface="Calibri" pitchFamily="34" charset="-122"/>
                <a:cs typeface="Calibri" pitchFamily="34" charset="-120"/>
              </a:rPr>
              <a:t>“There are no risks”</a:t>
            </a:r>
            <a:endParaRPr lang="en-US" sz="1300" dirty="0"/>
          </a:p>
        </p:txBody>
      </p:sp>
      <p:sp>
        <p:nvSpPr>
          <p:cNvPr id="10" name="Text 8"/>
          <p:cNvSpPr/>
          <p:nvPr/>
        </p:nvSpPr>
        <p:spPr>
          <a:xfrm>
            <a:off x="548640" y="2560320"/>
            <a:ext cx="3931920" cy="45720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 "This is a low-risk study with no anticipated risks."</a:t>
            </a:r>
            <a:endParaRPr lang="en-US" sz="1200" dirty="0"/>
          </a:p>
        </p:txBody>
      </p:sp>
      <p:sp>
        <p:nvSpPr>
          <p:cNvPr id="11" name="Text 9"/>
          <p:cNvSpPr/>
          <p:nvPr/>
        </p:nvSpPr>
        <p:spPr>
          <a:xfrm>
            <a:off x="4572000" y="2560320"/>
            <a:ext cx="4023360" cy="45720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 "Discussing leadership challenges may cause mild discomfort. Participants can pause or skip questions."</a:t>
            </a:r>
            <a:endParaRPr lang="en-US" sz="1200" dirty="0"/>
          </a:p>
        </p:txBody>
      </p:sp>
      <p:sp>
        <p:nvSpPr>
          <p:cNvPr id="12" name="Text 10"/>
          <p:cNvSpPr/>
          <p:nvPr/>
        </p:nvSpPr>
        <p:spPr>
          <a:xfrm>
            <a:off x="548640" y="3383280"/>
            <a:ext cx="8046720" cy="274320"/>
          </a:xfrm>
          <a:prstGeom prst="rect">
            <a:avLst/>
          </a:prstGeom>
          <a:noFill/>
          <a:ln/>
        </p:spPr>
        <p:txBody>
          <a:bodyPr wrap="square" rtlCol="0" anchor="ctr"/>
          <a:lstStyle/>
          <a:p>
            <a:pPr marL="0" indent="0">
              <a:buNone/>
            </a:pPr>
            <a:r>
              <a:rPr lang="en-US" sz="1300" b="1" dirty="0">
                <a:solidFill>
                  <a:srgbClr val="C0392B"/>
                </a:solidFill>
                <a:latin typeface="Calibri" pitchFamily="34" charset="0"/>
                <a:ea typeface="Calibri" pitchFamily="34" charset="-122"/>
                <a:cs typeface="Calibri" pitchFamily="34" charset="-120"/>
              </a:rPr>
              <a:t>Missing method specifics</a:t>
            </a:r>
            <a:endParaRPr lang="en-US" sz="1300" dirty="0"/>
          </a:p>
        </p:txBody>
      </p:sp>
      <p:sp>
        <p:nvSpPr>
          <p:cNvPr id="13" name="Text 11"/>
          <p:cNvSpPr/>
          <p:nvPr/>
        </p:nvSpPr>
        <p:spPr>
          <a:xfrm>
            <a:off x="548640" y="3703320"/>
            <a:ext cx="3931920" cy="45720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 "Interviews will be conducted with participants."</a:t>
            </a:r>
            <a:endParaRPr lang="en-US" sz="1200" dirty="0"/>
          </a:p>
        </p:txBody>
      </p:sp>
      <p:sp>
        <p:nvSpPr>
          <p:cNvPr id="14" name="Text 12"/>
          <p:cNvSpPr/>
          <p:nvPr/>
        </p:nvSpPr>
        <p:spPr>
          <a:xfrm>
            <a:off x="4572000" y="3703320"/>
            <a:ext cx="4023360" cy="45720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 "Semi-structured interviews of 45–60 minutes, face-to-face, audio-recorded using a digital recorder."</a:t>
            </a:r>
            <a:endParaRPr lang="en-US" sz="120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name="Slide 3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Common Mistakes (2): More Issues That Delay Approval</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97280"/>
            <a:ext cx="8046720" cy="274320"/>
          </a:xfrm>
          <a:prstGeom prst="rect">
            <a:avLst/>
          </a:prstGeom>
          <a:noFill/>
          <a:ln/>
        </p:spPr>
        <p:txBody>
          <a:bodyPr wrap="square" rtlCol="0" anchor="ctr"/>
          <a:lstStyle/>
          <a:p>
            <a:pPr marL="0" indent="0">
              <a:buNone/>
            </a:pPr>
            <a:r>
              <a:rPr lang="en-US" sz="1300" b="1" dirty="0">
                <a:solidFill>
                  <a:srgbClr val="C0392B"/>
                </a:solidFill>
                <a:latin typeface="Calibri" pitchFamily="34" charset="0"/>
                <a:ea typeface="Calibri" pitchFamily="34" charset="-122"/>
                <a:cs typeface="Calibri" pitchFamily="34" charset="-120"/>
              </a:rPr>
              <a:t>Data storage gaps</a:t>
            </a:r>
            <a:endParaRPr lang="en-US" sz="1300" dirty="0"/>
          </a:p>
        </p:txBody>
      </p:sp>
      <p:sp>
        <p:nvSpPr>
          <p:cNvPr id="7" name="Text 5"/>
          <p:cNvSpPr/>
          <p:nvPr/>
        </p:nvSpPr>
        <p:spPr>
          <a:xfrm>
            <a:off x="548640" y="1417320"/>
            <a:ext cx="3931920" cy="45720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 "Data will be stored securely."</a:t>
            </a:r>
            <a:endParaRPr lang="en-US" sz="1200" dirty="0"/>
          </a:p>
        </p:txBody>
      </p:sp>
      <p:sp>
        <p:nvSpPr>
          <p:cNvPr id="8" name="Text 6"/>
          <p:cNvSpPr/>
          <p:nvPr/>
        </p:nvSpPr>
        <p:spPr>
          <a:xfrm>
            <a:off x="4572000" y="1417320"/>
            <a:ext cx="4023360" cy="45720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 "Audio on password-protected UWTSD OneDrive. Only researcher and supervisors have access. Recordings deleted after transcription."</a:t>
            </a:r>
            <a:endParaRPr lang="en-US" sz="1200" dirty="0"/>
          </a:p>
        </p:txBody>
      </p:sp>
      <p:sp>
        <p:nvSpPr>
          <p:cNvPr id="9" name="Text 7"/>
          <p:cNvSpPr/>
          <p:nvPr/>
        </p:nvSpPr>
        <p:spPr>
          <a:xfrm>
            <a:off x="548640" y="2240280"/>
            <a:ext cx="8046720" cy="274320"/>
          </a:xfrm>
          <a:prstGeom prst="rect">
            <a:avLst/>
          </a:prstGeom>
          <a:noFill/>
          <a:ln/>
        </p:spPr>
        <p:txBody>
          <a:bodyPr wrap="square" rtlCol="0" anchor="ctr"/>
          <a:lstStyle/>
          <a:p>
            <a:pPr marL="0" indent="0">
              <a:buNone/>
            </a:pPr>
            <a:r>
              <a:rPr lang="en-US" sz="1300" b="1" dirty="0">
                <a:solidFill>
                  <a:srgbClr val="C0392B"/>
                </a:solidFill>
                <a:latin typeface="Calibri" pitchFamily="34" charset="0"/>
                <a:ea typeface="Calibri" pitchFamily="34" charset="-122"/>
                <a:cs typeface="Calibri" pitchFamily="34" charset="-120"/>
              </a:rPr>
              <a:t>Unacknowledged power dynamics</a:t>
            </a:r>
            <a:endParaRPr lang="en-US" sz="1300" dirty="0"/>
          </a:p>
        </p:txBody>
      </p:sp>
      <p:sp>
        <p:nvSpPr>
          <p:cNvPr id="10" name="Text 8"/>
          <p:cNvSpPr/>
          <p:nvPr/>
        </p:nvSpPr>
        <p:spPr>
          <a:xfrm>
            <a:off x="548640" y="2560320"/>
            <a:ext cx="3931920" cy="45720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 "Participants will be recruited from my organisation."</a:t>
            </a:r>
            <a:endParaRPr lang="en-US" sz="1200" dirty="0"/>
          </a:p>
        </p:txBody>
      </p:sp>
      <p:sp>
        <p:nvSpPr>
          <p:cNvPr id="11" name="Text 9"/>
          <p:cNvSpPr/>
          <p:nvPr/>
        </p:nvSpPr>
        <p:spPr>
          <a:xfrm>
            <a:off x="4572000" y="2560320"/>
            <a:ext cx="4023360" cy="45720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 "An independent colleague will recruit staff in my department to ensure voluntary participation."</a:t>
            </a:r>
            <a:endParaRPr lang="en-US" sz="1200" dirty="0"/>
          </a:p>
        </p:txBody>
      </p:sp>
      <p:sp>
        <p:nvSpPr>
          <p:cNvPr id="12" name="Text 10"/>
          <p:cNvSpPr/>
          <p:nvPr/>
        </p:nvSpPr>
        <p:spPr>
          <a:xfrm>
            <a:off x="548640" y="3383280"/>
            <a:ext cx="8046720" cy="274320"/>
          </a:xfrm>
          <a:prstGeom prst="rect">
            <a:avLst/>
          </a:prstGeom>
          <a:noFill/>
          <a:ln/>
        </p:spPr>
        <p:txBody>
          <a:bodyPr wrap="square" rtlCol="0" anchor="ctr"/>
          <a:lstStyle/>
          <a:p>
            <a:pPr marL="0" indent="0">
              <a:buNone/>
            </a:pPr>
            <a:r>
              <a:rPr lang="en-US" sz="1300" b="1" dirty="0">
                <a:solidFill>
                  <a:srgbClr val="C0392B"/>
                </a:solidFill>
                <a:latin typeface="Calibri" pitchFamily="34" charset="0"/>
                <a:ea typeface="Calibri" pitchFamily="34" charset="-122"/>
                <a:cs typeface="Calibri" pitchFamily="34" charset="-120"/>
              </a:rPr>
              <a:t>Generic documents / No AI declaration</a:t>
            </a:r>
            <a:endParaRPr lang="en-US" sz="1300" dirty="0"/>
          </a:p>
        </p:txBody>
      </p:sp>
      <p:sp>
        <p:nvSpPr>
          <p:cNvPr id="13" name="Text 11"/>
          <p:cNvSpPr/>
          <p:nvPr/>
        </p:nvSpPr>
        <p:spPr>
          <a:xfrm>
            <a:off x="548640" y="3703320"/>
            <a:ext cx="3931920" cy="45720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PIS and consent form that could apply to any study. Not declaring AI transcription or translation tools.</a:t>
            </a:r>
            <a:endParaRPr lang="en-US" sz="1200" dirty="0"/>
          </a:p>
        </p:txBody>
      </p:sp>
      <p:sp>
        <p:nvSpPr>
          <p:cNvPr id="14" name="Text 12"/>
          <p:cNvSpPr/>
          <p:nvPr/>
        </p:nvSpPr>
        <p:spPr>
          <a:xfrm>
            <a:off x="4572000" y="3703320"/>
            <a:ext cx="4023360" cy="45720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Your documents must reflect YOUR specific research and tools.</a:t>
            </a:r>
            <a:endParaRPr lang="en-US" sz="120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name="Slide 3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Section O: Use of Artificial Intelligence Tools</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274320"/>
          </a:xfrm>
          <a:prstGeom prst="rect">
            <a:avLst/>
          </a:prstGeom>
          <a:noFill/>
          <a:ln/>
        </p:spPr>
        <p:txBody>
          <a:bodyPr wrap="square" rtlCol="0" anchor="ctr"/>
          <a:lstStyle/>
          <a:p>
            <a:pPr marL="0" indent="0">
              <a:buNone/>
            </a:pPr>
            <a:r>
              <a:rPr lang="en-US" sz="1400" b="1" dirty="0">
                <a:solidFill>
                  <a:srgbClr val="C0392B"/>
                </a:solidFill>
                <a:latin typeface="Calibri" pitchFamily="34" charset="0"/>
                <a:ea typeface="Calibri" pitchFamily="34" charset="-122"/>
                <a:cs typeface="Calibri" pitchFamily="34" charset="-120"/>
              </a:rPr>
              <a:t>You must declare any use of AI tools in your research process.</a:t>
            </a:r>
            <a:endParaRPr lang="en-US" sz="1400" dirty="0"/>
          </a:p>
        </p:txBody>
      </p:sp>
      <p:sp>
        <p:nvSpPr>
          <p:cNvPr id="7" name="Text 5"/>
          <p:cNvSpPr/>
          <p:nvPr/>
        </p:nvSpPr>
        <p:spPr>
          <a:xfrm>
            <a:off x="548640" y="1417320"/>
            <a:ext cx="8046720" cy="914400"/>
          </a:xfrm>
          <a:prstGeom prst="rect">
            <a:avLst/>
          </a:prstGeom>
          <a:noFill/>
          <a:ln/>
        </p:spPr>
        <p:txBody>
          <a:bodyPr wrap="square" rtlCol="0" anchor="t"/>
          <a:lstStyle/>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AI transcription (Otter.ai, Microsoft Transcribe, Rev) — where is audio processed and stored?</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AI translation tools — does the tool retain your data? Processed outside the UK?</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AI-assisted coding or analysis (NVivo AI) — does participant data leave UWTSD systems?</a:t>
            </a:r>
            <a:endParaRPr lang="en-US" sz="1300" dirty="0"/>
          </a:p>
        </p:txBody>
      </p:sp>
      <p:sp>
        <p:nvSpPr>
          <p:cNvPr id="8" name="Text 6"/>
          <p:cNvSpPr/>
          <p:nvPr/>
        </p:nvSpPr>
        <p:spPr>
          <a:xfrm>
            <a:off x="548640" y="2468880"/>
            <a:ext cx="8046720" cy="274320"/>
          </a:xfrm>
          <a:prstGeom prst="rect">
            <a:avLst/>
          </a:prstGeom>
          <a:noFill/>
          <a:ln/>
        </p:spPr>
        <p:txBody>
          <a:bodyPr wrap="square" rtlCol="0" anchor="ctr"/>
          <a:lstStyle/>
          <a:p>
            <a:pPr marL="0" indent="0">
              <a:buNone/>
            </a:pPr>
            <a:r>
              <a:rPr lang="en-US" sz="1300" b="1" dirty="0">
                <a:solidFill>
                  <a:srgbClr val="1A6B7A"/>
                </a:solidFill>
                <a:latin typeface="Calibri" pitchFamily="34" charset="0"/>
                <a:ea typeface="Calibri" pitchFamily="34" charset="-122"/>
                <a:cs typeface="Calibri" pitchFamily="34" charset="-120"/>
              </a:rPr>
              <a:t>Example Section O declaration:</a:t>
            </a:r>
            <a:endParaRPr lang="en-US" sz="1300" dirty="0"/>
          </a:p>
        </p:txBody>
      </p:sp>
      <p:sp>
        <p:nvSpPr>
          <p:cNvPr id="9" name="Text 7"/>
          <p:cNvSpPr/>
          <p:nvPr/>
        </p:nvSpPr>
        <p:spPr>
          <a:xfrm>
            <a:off x="548640" y="2788920"/>
            <a:ext cx="8046720" cy="91440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"I will use Microsoft 365 Transcribe (included in the UWTSD licence) to produce initial transcriptions. Audio is processed on Microsoft UK servers and is not retained after transcription. I will manually verify all transcriptions against the original recordings. No other AI tools will be used. I will not use AI tools to generate, summarise, or analyse participant data."</a:t>
            </a:r>
            <a:endParaRPr lang="en-US" sz="120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name="Slide 3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DISCUSSION: Peer Review of Your Ethics Documents</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Shape 4"/>
          <p:cNvSpPr/>
          <p:nvPr/>
        </p:nvSpPr>
        <p:spPr>
          <a:xfrm>
            <a:off x="548640" y="1097280"/>
            <a:ext cx="1280160" cy="320040"/>
          </a:xfrm>
          <a:prstGeom prst="rect">
            <a:avLst/>
          </a:prstGeom>
          <a:solidFill>
            <a:srgbClr val="E8A838"/>
          </a:solidFill>
          <a:ln/>
        </p:spPr>
        <p:txBody>
          <a:bodyPr/>
          <a:lstStyle/>
          <a:p>
            <a:endParaRPr lang="en-GB"/>
          </a:p>
        </p:txBody>
      </p:sp>
      <p:sp>
        <p:nvSpPr>
          <p:cNvPr id="7" name="Text 5"/>
          <p:cNvSpPr/>
          <p:nvPr/>
        </p:nvSpPr>
        <p:spPr>
          <a:xfrm>
            <a:off x="548640" y="1097280"/>
            <a:ext cx="1280160" cy="320040"/>
          </a:xfrm>
          <a:prstGeom prst="rect">
            <a:avLst/>
          </a:prstGeom>
          <a:noFill/>
          <a:ln/>
        </p:spPr>
        <p:txBody>
          <a:bodyPr wrap="square" rtlCol="0" anchor="ctr"/>
          <a:lstStyle/>
          <a:p>
            <a:pPr marL="0" indent="0" algn="ctr">
              <a:buNone/>
            </a:pPr>
            <a:r>
              <a:rPr lang="en-US" sz="1200" b="1" dirty="0">
                <a:solidFill>
                  <a:srgbClr val="0D3B4F"/>
                </a:solidFill>
                <a:latin typeface="Calibri" pitchFamily="34" charset="0"/>
                <a:ea typeface="Calibri" pitchFamily="34" charset="-122"/>
                <a:cs typeface="Calibri" pitchFamily="34" charset="-120"/>
              </a:rPr>
              <a:t>20 minutes</a:t>
            </a:r>
            <a:endParaRPr lang="en-US" sz="1200" dirty="0"/>
          </a:p>
        </p:txBody>
      </p:sp>
      <p:sp>
        <p:nvSpPr>
          <p:cNvPr id="8" name="Text 6"/>
          <p:cNvSpPr/>
          <p:nvPr/>
        </p:nvSpPr>
        <p:spPr>
          <a:xfrm>
            <a:off x="548640" y="1645920"/>
            <a:ext cx="7863840" cy="2834640"/>
          </a:xfrm>
          <a:prstGeom prst="rect">
            <a:avLst/>
          </a:prstGeom>
          <a:noFill/>
          <a:ln/>
        </p:spPr>
        <p:txBody>
          <a:bodyPr wrap="square" rtlCol="0" anchor="t"/>
          <a:lstStyle/>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Exchange your draft PIS, consent form, and Section Q risk assessment with someone at your table.</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Review as ethics reviewer: Is the purpose clear? Risks honest? Mitigations concrete? Withdrawal unambiguous?</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Provide written feedback: one strength, one area for development.</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What have you learned from reviewing someone else’s work that applies to your own?</a:t>
            </a:r>
            <a:endParaRPr lang="en-US" sz="1300"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name="Slide 4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Before You Submit: A Checklist</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97280"/>
            <a:ext cx="365760" cy="36576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a:t>
            </a:r>
            <a:endParaRPr lang="en-US" sz="1400" dirty="0"/>
          </a:p>
        </p:txBody>
      </p:sp>
      <p:sp>
        <p:nvSpPr>
          <p:cNvPr id="7" name="Text 5"/>
          <p:cNvSpPr/>
          <p:nvPr/>
        </p:nvSpPr>
        <p:spPr>
          <a:xfrm>
            <a:off x="914400" y="1097280"/>
            <a:ext cx="7680960" cy="365760"/>
          </a:xfrm>
          <a:prstGeom prst="rect">
            <a:avLst/>
          </a:prstGeom>
          <a:noFill/>
          <a:ln/>
        </p:spPr>
        <p:txBody>
          <a:bodyPr wrap="square" rtlCol="0" anchor="ctr"/>
          <a:lstStyle/>
          <a:p>
            <a:pPr marL="0" indent="0">
              <a:buNone/>
            </a:pPr>
            <a:r>
              <a:rPr lang="en-US" sz="1300" dirty="0">
                <a:solidFill>
                  <a:srgbClr val="333333"/>
                </a:solidFill>
                <a:latin typeface="Calibri" pitchFamily="34" charset="0"/>
                <a:ea typeface="Calibri" pitchFamily="34" charset="-122"/>
                <a:cs typeface="Calibri" pitchFamily="34" charset="-120"/>
              </a:rPr>
              <a:t>Section E: Is your purpose statement clear to a non-specialist?</a:t>
            </a:r>
            <a:endParaRPr lang="en-US" sz="1300" dirty="0"/>
          </a:p>
        </p:txBody>
      </p:sp>
      <p:sp>
        <p:nvSpPr>
          <p:cNvPr id="8" name="Text 6"/>
          <p:cNvSpPr/>
          <p:nvPr/>
        </p:nvSpPr>
        <p:spPr>
          <a:xfrm>
            <a:off x="548640" y="1527048"/>
            <a:ext cx="365760" cy="36576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a:t>
            </a:r>
            <a:endParaRPr lang="en-US" sz="1400" dirty="0"/>
          </a:p>
        </p:txBody>
      </p:sp>
      <p:sp>
        <p:nvSpPr>
          <p:cNvPr id="9" name="Text 7"/>
          <p:cNvSpPr/>
          <p:nvPr/>
        </p:nvSpPr>
        <p:spPr>
          <a:xfrm>
            <a:off x="914400" y="1527048"/>
            <a:ext cx="7680960" cy="365760"/>
          </a:xfrm>
          <a:prstGeom prst="rect">
            <a:avLst/>
          </a:prstGeom>
          <a:noFill/>
          <a:ln/>
        </p:spPr>
        <p:txBody>
          <a:bodyPr wrap="square" rtlCol="0" anchor="ctr"/>
          <a:lstStyle/>
          <a:p>
            <a:pPr marL="0" indent="0">
              <a:buNone/>
            </a:pPr>
            <a:r>
              <a:rPr lang="en-US" sz="1300" dirty="0">
                <a:solidFill>
                  <a:srgbClr val="333333"/>
                </a:solidFill>
                <a:latin typeface="Calibri" pitchFamily="34" charset="0"/>
                <a:ea typeface="Calibri" pitchFamily="34" charset="-122"/>
                <a:cs typeface="Calibri" pitchFamily="34" charset="-120"/>
              </a:rPr>
              <a:t>Section F: Have you ticked every method that applies and explained each one?</a:t>
            </a:r>
            <a:endParaRPr lang="en-US" sz="1300" dirty="0"/>
          </a:p>
        </p:txBody>
      </p:sp>
      <p:sp>
        <p:nvSpPr>
          <p:cNvPr id="10" name="Text 8"/>
          <p:cNvSpPr/>
          <p:nvPr/>
        </p:nvSpPr>
        <p:spPr>
          <a:xfrm>
            <a:off x="548640" y="1956816"/>
            <a:ext cx="365760" cy="36576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a:t>
            </a:r>
            <a:endParaRPr lang="en-US" sz="1400" dirty="0"/>
          </a:p>
        </p:txBody>
      </p:sp>
      <p:sp>
        <p:nvSpPr>
          <p:cNvPr id="11" name="Text 9"/>
          <p:cNvSpPr/>
          <p:nvPr/>
        </p:nvSpPr>
        <p:spPr>
          <a:xfrm>
            <a:off x="914400" y="1956816"/>
            <a:ext cx="7680960" cy="365760"/>
          </a:xfrm>
          <a:prstGeom prst="rect">
            <a:avLst/>
          </a:prstGeom>
          <a:noFill/>
          <a:ln/>
        </p:spPr>
        <p:txBody>
          <a:bodyPr wrap="square" rtlCol="0" anchor="ctr"/>
          <a:lstStyle/>
          <a:p>
            <a:pPr marL="0" indent="0">
              <a:buNone/>
            </a:pPr>
            <a:r>
              <a:rPr lang="en-US" sz="1300" dirty="0">
                <a:solidFill>
                  <a:srgbClr val="333333"/>
                </a:solidFill>
                <a:latin typeface="Calibri" pitchFamily="34" charset="0"/>
                <a:ea typeface="Calibri" pitchFamily="34" charset="-122"/>
                <a:cs typeface="Calibri" pitchFamily="34" charset="-120"/>
              </a:rPr>
              <a:t>Section G: Have you addressed recruitment, consent, power dynamics, and the withdrawal cut-off?</a:t>
            </a:r>
            <a:endParaRPr lang="en-US" sz="1300" dirty="0"/>
          </a:p>
        </p:txBody>
      </p:sp>
      <p:sp>
        <p:nvSpPr>
          <p:cNvPr id="12" name="Text 10"/>
          <p:cNvSpPr/>
          <p:nvPr/>
        </p:nvSpPr>
        <p:spPr>
          <a:xfrm>
            <a:off x="548640" y="2386584"/>
            <a:ext cx="365760" cy="36576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a:t>
            </a:r>
            <a:endParaRPr lang="en-US" sz="1400" dirty="0"/>
          </a:p>
        </p:txBody>
      </p:sp>
      <p:sp>
        <p:nvSpPr>
          <p:cNvPr id="13" name="Text 11"/>
          <p:cNvSpPr/>
          <p:nvPr/>
        </p:nvSpPr>
        <p:spPr>
          <a:xfrm>
            <a:off x="914400" y="2386584"/>
            <a:ext cx="7680960" cy="365760"/>
          </a:xfrm>
          <a:prstGeom prst="rect">
            <a:avLst/>
          </a:prstGeom>
          <a:noFill/>
          <a:ln/>
        </p:spPr>
        <p:txBody>
          <a:bodyPr wrap="square" rtlCol="0" anchor="ctr"/>
          <a:lstStyle/>
          <a:p>
            <a:pPr marL="0" indent="0">
              <a:buNone/>
            </a:pPr>
            <a:r>
              <a:rPr lang="en-US" sz="1300" dirty="0">
                <a:solidFill>
                  <a:srgbClr val="333333"/>
                </a:solidFill>
                <a:latin typeface="Calibri" pitchFamily="34" charset="0"/>
                <a:ea typeface="Calibri" pitchFamily="34" charset="-122"/>
                <a:cs typeface="Calibri" pitchFamily="34" charset="-120"/>
              </a:rPr>
              <a:t>Section L: Have you specified exactly where data is stored, who has access, and when it will be anonymised?</a:t>
            </a:r>
            <a:endParaRPr lang="en-US" sz="1300" dirty="0"/>
          </a:p>
        </p:txBody>
      </p:sp>
      <p:sp>
        <p:nvSpPr>
          <p:cNvPr id="14" name="Text 12"/>
          <p:cNvSpPr/>
          <p:nvPr/>
        </p:nvSpPr>
        <p:spPr>
          <a:xfrm>
            <a:off x="548640" y="2816352"/>
            <a:ext cx="365760" cy="36576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a:t>
            </a:r>
            <a:endParaRPr lang="en-US" sz="1400" dirty="0"/>
          </a:p>
        </p:txBody>
      </p:sp>
      <p:sp>
        <p:nvSpPr>
          <p:cNvPr id="15" name="Text 13"/>
          <p:cNvSpPr/>
          <p:nvPr/>
        </p:nvSpPr>
        <p:spPr>
          <a:xfrm>
            <a:off x="914400" y="2816352"/>
            <a:ext cx="7680960" cy="365760"/>
          </a:xfrm>
          <a:prstGeom prst="rect">
            <a:avLst/>
          </a:prstGeom>
          <a:noFill/>
          <a:ln/>
        </p:spPr>
        <p:txBody>
          <a:bodyPr wrap="square" rtlCol="0" anchor="ctr"/>
          <a:lstStyle/>
          <a:p>
            <a:pPr marL="0" indent="0">
              <a:buNone/>
            </a:pPr>
            <a:r>
              <a:rPr lang="en-US" sz="1300" dirty="0">
                <a:solidFill>
                  <a:srgbClr val="333333"/>
                </a:solidFill>
                <a:latin typeface="Calibri" pitchFamily="34" charset="0"/>
                <a:ea typeface="Calibri" pitchFamily="34" charset="-122"/>
                <a:cs typeface="Calibri" pitchFamily="34" charset="-120"/>
              </a:rPr>
              <a:t>Section M: Is your PIS complete, honest, and in plain English? Is your consent form study-specific?</a:t>
            </a:r>
            <a:endParaRPr lang="en-US" sz="1300" dirty="0"/>
          </a:p>
        </p:txBody>
      </p:sp>
      <p:sp>
        <p:nvSpPr>
          <p:cNvPr id="16" name="Text 14"/>
          <p:cNvSpPr/>
          <p:nvPr/>
        </p:nvSpPr>
        <p:spPr>
          <a:xfrm>
            <a:off x="548640" y="3246120"/>
            <a:ext cx="365760" cy="36576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a:t>
            </a:r>
            <a:endParaRPr lang="en-US" sz="1400" dirty="0"/>
          </a:p>
        </p:txBody>
      </p:sp>
      <p:sp>
        <p:nvSpPr>
          <p:cNvPr id="17" name="Text 15"/>
          <p:cNvSpPr/>
          <p:nvPr/>
        </p:nvSpPr>
        <p:spPr>
          <a:xfrm>
            <a:off x="914400" y="3246120"/>
            <a:ext cx="7680960" cy="365760"/>
          </a:xfrm>
          <a:prstGeom prst="rect">
            <a:avLst/>
          </a:prstGeom>
          <a:noFill/>
          <a:ln/>
        </p:spPr>
        <p:txBody>
          <a:bodyPr wrap="square" rtlCol="0" anchor="ctr"/>
          <a:lstStyle/>
          <a:p>
            <a:pPr marL="0" indent="0">
              <a:buNone/>
            </a:pPr>
            <a:r>
              <a:rPr lang="en-US" sz="1300" dirty="0">
                <a:solidFill>
                  <a:srgbClr val="333333"/>
                </a:solidFill>
                <a:latin typeface="Calibri" pitchFamily="34" charset="0"/>
                <a:ea typeface="Calibri" pitchFamily="34" charset="-122"/>
                <a:cs typeface="Calibri" pitchFamily="34" charset="-120"/>
              </a:rPr>
              <a:t>Section O: Have you declared any AI tools and explained their data implications?</a:t>
            </a:r>
            <a:endParaRPr lang="en-US" sz="1300" dirty="0"/>
          </a:p>
        </p:txBody>
      </p:sp>
      <p:sp>
        <p:nvSpPr>
          <p:cNvPr id="18" name="Text 16"/>
          <p:cNvSpPr/>
          <p:nvPr/>
        </p:nvSpPr>
        <p:spPr>
          <a:xfrm>
            <a:off x="548640" y="3675888"/>
            <a:ext cx="365760" cy="36576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a:t>
            </a:r>
            <a:endParaRPr lang="en-US" sz="1400" dirty="0"/>
          </a:p>
        </p:txBody>
      </p:sp>
      <p:sp>
        <p:nvSpPr>
          <p:cNvPr id="19" name="Text 17"/>
          <p:cNvSpPr/>
          <p:nvPr/>
        </p:nvSpPr>
        <p:spPr>
          <a:xfrm>
            <a:off x="914400" y="3675888"/>
            <a:ext cx="7680960" cy="365760"/>
          </a:xfrm>
          <a:prstGeom prst="rect">
            <a:avLst/>
          </a:prstGeom>
          <a:noFill/>
          <a:ln/>
        </p:spPr>
        <p:txBody>
          <a:bodyPr wrap="square" rtlCol="0" anchor="ctr"/>
          <a:lstStyle/>
          <a:p>
            <a:pPr marL="0" indent="0">
              <a:buNone/>
            </a:pPr>
            <a:r>
              <a:rPr lang="en-US" sz="1300" dirty="0">
                <a:solidFill>
                  <a:srgbClr val="333333"/>
                </a:solidFill>
                <a:latin typeface="Calibri" pitchFamily="34" charset="0"/>
                <a:ea typeface="Calibri" pitchFamily="34" charset="-122"/>
                <a:cs typeface="Calibri" pitchFamily="34" charset="-120"/>
              </a:rPr>
              <a:t>Section Q: Have you identified risks specific to your study (not generic) with concrete mitigations?</a:t>
            </a:r>
            <a:endParaRPr lang="en-US" sz="1300" dirty="0"/>
          </a:p>
        </p:txBody>
      </p:sp>
      <p:sp>
        <p:nvSpPr>
          <p:cNvPr id="20" name="Text 18"/>
          <p:cNvSpPr/>
          <p:nvPr/>
        </p:nvSpPr>
        <p:spPr>
          <a:xfrm>
            <a:off x="548640" y="4105656"/>
            <a:ext cx="365760" cy="36576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a:t>
            </a:r>
            <a:endParaRPr lang="en-US" sz="1400" dirty="0"/>
          </a:p>
        </p:txBody>
      </p:sp>
      <p:sp>
        <p:nvSpPr>
          <p:cNvPr id="21" name="Text 19"/>
          <p:cNvSpPr/>
          <p:nvPr/>
        </p:nvSpPr>
        <p:spPr>
          <a:xfrm>
            <a:off x="914400" y="4105656"/>
            <a:ext cx="7680960" cy="365760"/>
          </a:xfrm>
          <a:prstGeom prst="rect">
            <a:avLst/>
          </a:prstGeom>
          <a:noFill/>
          <a:ln/>
        </p:spPr>
        <p:txBody>
          <a:bodyPr wrap="square" rtlCol="0" anchor="ctr"/>
          <a:lstStyle/>
          <a:p>
            <a:pPr marL="0" indent="0">
              <a:buNone/>
            </a:pPr>
            <a:r>
              <a:rPr lang="en-US" sz="1300" dirty="0">
                <a:solidFill>
                  <a:srgbClr val="333333"/>
                </a:solidFill>
                <a:latin typeface="Calibri" pitchFamily="34" charset="0"/>
                <a:ea typeface="Calibri" pitchFamily="34" charset="-122"/>
                <a:cs typeface="Calibri" pitchFamily="34" charset="-120"/>
              </a:rPr>
              <a:t>Section S: Have you discussed the application with your supervisor before submission?</a:t>
            </a:r>
            <a:endParaRPr lang="en-US" sz="130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name="Slide 4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Resources Provided</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188720"/>
            <a:ext cx="3200400" cy="457200"/>
          </a:xfrm>
          <a:prstGeom prst="rect">
            <a:avLst/>
          </a:prstGeom>
          <a:noFill/>
          <a:ln/>
        </p:spPr>
        <p:txBody>
          <a:bodyPr wrap="square" rtlCol="0" anchor="ctr"/>
          <a:lstStyle/>
          <a:p>
            <a:pPr marL="0" indent="0">
              <a:buNone/>
            </a:pPr>
            <a:r>
              <a:rPr lang="en-US" sz="1400" b="1" dirty="0">
                <a:solidFill>
                  <a:srgbClr val="0D3B4F"/>
                </a:solidFill>
                <a:latin typeface="Calibri" pitchFamily="34" charset="0"/>
                <a:ea typeface="Calibri" pitchFamily="34" charset="-122"/>
                <a:cs typeface="Calibri" pitchFamily="34" charset="-120"/>
              </a:rPr>
              <a:t>Simplified PIS Template</a:t>
            </a:r>
            <a:endParaRPr lang="en-US" sz="1400" dirty="0"/>
          </a:p>
        </p:txBody>
      </p:sp>
      <p:sp>
        <p:nvSpPr>
          <p:cNvPr id="7" name="Text 5"/>
          <p:cNvSpPr/>
          <p:nvPr/>
        </p:nvSpPr>
        <p:spPr>
          <a:xfrm>
            <a:off x="3840480" y="1188720"/>
            <a:ext cx="4754880" cy="457200"/>
          </a:xfrm>
          <a:prstGeom prst="rect">
            <a:avLst/>
          </a:prstGeom>
          <a:noFill/>
          <a:ln/>
        </p:spPr>
        <p:txBody>
          <a:bodyPr wrap="square" rtlCol="0" anchor="ctr"/>
          <a:lstStyle/>
          <a:p>
            <a:pPr marL="0" indent="0">
              <a:buNone/>
            </a:pPr>
            <a:r>
              <a:rPr lang="en-US" sz="1300" dirty="0">
                <a:solidFill>
                  <a:srgbClr val="333333"/>
                </a:solidFill>
                <a:latin typeface="Calibri" pitchFamily="34" charset="0"/>
                <a:ea typeface="Calibri" pitchFamily="34" charset="-122"/>
                <a:cs typeface="Calibri" pitchFamily="34" charset="-120"/>
              </a:rPr>
              <a:t>Blank template for semi-structured interview research</a:t>
            </a:r>
            <a:endParaRPr lang="en-US" sz="1300" dirty="0"/>
          </a:p>
        </p:txBody>
      </p:sp>
      <p:sp>
        <p:nvSpPr>
          <p:cNvPr id="8" name="Text 6"/>
          <p:cNvSpPr/>
          <p:nvPr/>
        </p:nvSpPr>
        <p:spPr>
          <a:xfrm>
            <a:off x="548640" y="1737360"/>
            <a:ext cx="3200400" cy="457200"/>
          </a:xfrm>
          <a:prstGeom prst="rect">
            <a:avLst/>
          </a:prstGeom>
          <a:noFill/>
          <a:ln/>
        </p:spPr>
        <p:txBody>
          <a:bodyPr wrap="square" rtlCol="0" anchor="ctr"/>
          <a:lstStyle/>
          <a:p>
            <a:pPr marL="0" indent="0">
              <a:buNone/>
            </a:pPr>
            <a:r>
              <a:rPr lang="en-US" sz="1400" b="1" dirty="0">
                <a:solidFill>
                  <a:srgbClr val="0D3B4F"/>
                </a:solidFill>
                <a:latin typeface="Calibri" pitchFamily="34" charset="0"/>
                <a:ea typeface="Calibri" pitchFamily="34" charset="-122"/>
                <a:cs typeface="Calibri" pitchFamily="34" charset="-120"/>
              </a:rPr>
              <a:t>PIS Worked Exemplar</a:t>
            </a:r>
            <a:endParaRPr lang="en-US" sz="1400" dirty="0"/>
          </a:p>
        </p:txBody>
      </p:sp>
      <p:sp>
        <p:nvSpPr>
          <p:cNvPr id="9" name="Text 7"/>
          <p:cNvSpPr/>
          <p:nvPr/>
        </p:nvSpPr>
        <p:spPr>
          <a:xfrm>
            <a:off x="3840480" y="1737360"/>
            <a:ext cx="4754880" cy="457200"/>
          </a:xfrm>
          <a:prstGeom prst="rect">
            <a:avLst/>
          </a:prstGeom>
          <a:noFill/>
          <a:ln/>
        </p:spPr>
        <p:txBody>
          <a:bodyPr wrap="square" rtlCol="0" anchor="ctr"/>
          <a:lstStyle/>
          <a:p>
            <a:pPr marL="0" indent="0">
              <a:buNone/>
            </a:pPr>
            <a:r>
              <a:rPr lang="en-US" sz="1300" dirty="0">
                <a:solidFill>
                  <a:srgbClr val="333333"/>
                </a:solidFill>
                <a:latin typeface="Calibri" pitchFamily="34" charset="0"/>
                <a:ea typeface="Calibri" pitchFamily="34" charset="-122"/>
                <a:cs typeface="Calibri" pitchFamily="34" charset="-120"/>
              </a:rPr>
              <a:t>Completed example (DBA student, cross-border SSI research)</a:t>
            </a:r>
            <a:endParaRPr lang="en-US" sz="1300" dirty="0"/>
          </a:p>
        </p:txBody>
      </p:sp>
      <p:sp>
        <p:nvSpPr>
          <p:cNvPr id="10" name="Text 8"/>
          <p:cNvSpPr/>
          <p:nvPr/>
        </p:nvSpPr>
        <p:spPr>
          <a:xfrm>
            <a:off x="548640" y="2286000"/>
            <a:ext cx="3200400" cy="457200"/>
          </a:xfrm>
          <a:prstGeom prst="rect">
            <a:avLst/>
          </a:prstGeom>
          <a:noFill/>
          <a:ln/>
        </p:spPr>
        <p:txBody>
          <a:bodyPr wrap="square" rtlCol="0" anchor="ctr"/>
          <a:lstStyle/>
          <a:p>
            <a:pPr marL="0" indent="0">
              <a:buNone/>
            </a:pPr>
            <a:r>
              <a:rPr lang="en-US" sz="1400" b="1" dirty="0">
                <a:solidFill>
                  <a:srgbClr val="0D3B4F"/>
                </a:solidFill>
                <a:latin typeface="Calibri" pitchFamily="34" charset="0"/>
                <a:ea typeface="Calibri" pitchFamily="34" charset="-122"/>
                <a:cs typeface="Calibri" pitchFamily="34" charset="-120"/>
              </a:rPr>
              <a:t>Simplified Consent Form Template</a:t>
            </a:r>
            <a:endParaRPr lang="en-US" sz="1400" dirty="0"/>
          </a:p>
        </p:txBody>
      </p:sp>
      <p:sp>
        <p:nvSpPr>
          <p:cNvPr id="11" name="Text 9"/>
          <p:cNvSpPr/>
          <p:nvPr/>
        </p:nvSpPr>
        <p:spPr>
          <a:xfrm>
            <a:off x="3840480" y="2286000"/>
            <a:ext cx="4754880" cy="457200"/>
          </a:xfrm>
          <a:prstGeom prst="rect">
            <a:avLst/>
          </a:prstGeom>
          <a:noFill/>
          <a:ln/>
        </p:spPr>
        <p:txBody>
          <a:bodyPr wrap="square" rtlCol="0" anchor="ctr"/>
          <a:lstStyle/>
          <a:p>
            <a:pPr marL="0" indent="0">
              <a:buNone/>
            </a:pPr>
            <a:r>
              <a:rPr lang="en-US" sz="1300" dirty="0">
                <a:solidFill>
                  <a:srgbClr val="333333"/>
                </a:solidFill>
                <a:latin typeface="Calibri" pitchFamily="34" charset="0"/>
                <a:ea typeface="Calibri" pitchFamily="34" charset="-122"/>
                <a:cs typeface="Calibri" pitchFamily="34" charset="-120"/>
              </a:rPr>
              <a:t>Blank template with core statements</a:t>
            </a:r>
            <a:endParaRPr lang="en-US" sz="1300" dirty="0"/>
          </a:p>
        </p:txBody>
      </p:sp>
      <p:sp>
        <p:nvSpPr>
          <p:cNvPr id="12" name="Text 10"/>
          <p:cNvSpPr/>
          <p:nvPr/>
        </p:nvSpPr>
        <p:spPr>
          <a:xfrm>
            <a:off x="548640" y="2834640"/>
            <a:ext cx="3200400" cy="457200"/>
          </a:xfrm>
          <a:prstGeom prst="rect">
            <a:avLst/>
          </a:prstGeom>
          <a:noFill/>
          <a:ln/>
        </p:spPr>
        <p:txBody>
          <a:bodyPr wrap="square" rtlCol="0" anchor="ctr"/>
          <a:lstStyle/>
          <a:p>
            <a:pPr marL="0" indent="0">
              <a:buNone/>
            </a:pPr>
            <a:r>
              <a:rPr lang="en-US" sz="1400" b="1" dirty="0">
                <a:solidFill>
                  <a:srgbClr val="0D3B4F"/>
                </a:solidFill>
                <a:latin typeface="Calibri" pitchFamily="34" charset="0"/>
                <a:ea typeface="Calibri" pitchFamily="34" charset="-122"/>
                <a:cs typeface="Calibri" pitchFamily="34" charset="-120"/>
              </a:rPr>
              <a:t>Consent Form Worked Exemplar</a:t>
            </a:r>
            <a:endParaRPr lang="en-US" sz="1400" dirty="0"/>
          </a:p>
        </p:txBody>
      </p:sp>
      <p:sp>
        <p:nvSpPr>
          <p:cNvPr id="13" name="Text 11"/>
          <p:cNvSpPr/>
          <p:nvPr/>
        </p:nvSpPr>
        <p:spPr>
          <a:xfrm>
            <a:off x="3840480" y="2834640"/>
            <a:ext cx="4754880" cy="457200"/>
          </a:xfrm>
          <a:prstGeom prst="rect">
            <a:avLst/>
          </a:prstGeom>
          <a:noFill/>
          <a:ln/>
        </p:spPr>
        <p:txBody>
          <a:bodyPr wrap="square" rtlCol="0" anchor="ctr"/>
          <a:lstStyle/>
          <a:p>
            <a:pPr marL="0" indent="0">
              <a:buNone/>
            </a:pPr>
            <a:r>
              <a:rPr lang="en-US" sz="1300" dirty="0">
                <a:solidFill>
                  <a:srgbClr val="333333"/>
                </a:solidFill>
                <a:latin typeface="Calibri" pitchFamily="34" charset="0"/>
                <a:ea typeface="Calibri" pitchFamily="34" charset="-122"/>
                <a:cs typeface="Calibri" pitchFamily="34" charset="-120"/>
              </a:rPr>
              <a:t>Completed example with cross-border data transfer consent</a:t>
            </a:r>
            <a:endParaRPr lang="en-US" sz="1300" dirty="0"/>
          </a:p>
        </p:txBody>
      </p:sp>
      <p:sp>
        <p:nvSpPr>
          <p:cNvPr id="14" name="Text 12"/>
          <p:cNvSpPr/>
          <p:nvPr/>
        </p:nvSpPr>
        <p:spPr>
          <a:xfrm>
            <a:off x="548640" y="3383280"/>
            <a:ext cx="3200400" cy="457200"/>
          </a:xfrm>
          <a:prstGeom prst="rect">
            <a:avLst/>
          </a:prstGeom>
          <a:noFill/>
          <a:ln/>
        </p:spPr>
        <p:txBody>
          <a:bodyPr wrap="square" rtlCol="0" anchor="ctr"/>
          <a:lstStyle/>
          <a:p>
            <a:pPr marL="0" indent="0">
              <a:buNone/>
            </a:pPr>
            <a:r>
              <a:rPr lang="en-US" sz="1400" b="1" dirty="0">
                <a:solidFill>
                  <a:srgbClr val="0D3B4F"/>
                </a:solidFill>
                <a:latin typeface="Calibri" pitchFamily="34" charset="0"/>
                <a:ea typeface="Calibri" pitchFamily="34" charset="-122"/>
                <a:cs typeface="Calibri" pitchFamily="34" charset="-120"/>
              </a:rPr>
              <a:t>PG2 Ethics Application Form</a:t>
            </a:r>
            <a:endParaRPr lang="en-US" sz="1400" dirty="0"/>
          </a:p>
        </p:txBody>
      </p:sp>
      <p:sp>
        <p:nvSpPr>
          <p:cNvPr id="15" name="Text 13"/>
          <p:cNvSpPr/>
          <p:nvPr/>
        </p:nvSpPr>
        <p:spPr>
          <a:xfrm>
            <a:off x="3840480" y="3383280"/>
            <a:ext cx="4754880" cy="457200"/>
          </a:xfrm>
          <a:prstGeom prst="rect">
            <a:avLst/>
          </a:prstGeom>
          <a:noFill/>
          <a:ln/>
        </p:spPr>
        <p:txBody>
          <a:bodyPr wrap="square" rtlCol="0" anchor="ctr"/>
          <a:lstStyle/>
          <a:p>
            <a:pPr marL="0" indent="0">
              <a:buNone/>
            </a:pPr>
            <a:r>
              <a:rPr lang="en-US" sz="1300" dirty="0">
                <a:solidFill>
                  <a:srgbClr val="333333"/>
                </a:solidFill>
                <a:latin typeface="Calibri" pitchFamily="34" charset="0"/>
                <a:ea typeface="Calibri" pitchFamily="34" charset="-122"/>
                <a:cs typeface="Calibri" pitchFamily="34" charset="-120"/>
              </a:rPr>
              <a:t>The form you will submit for approval</a:t>
            </a:r>
            <a:endParaRPr lang="en-US" sz="1300"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name="Slide 42">
    <p:bg>
      <p:bgPr>
        <a:solidFill>
          <a:srgbClr val="0D3B4F"/>
        </a:solidFill>
        <a:effectLst/>
      </p:bgPr>
    </p:bg>
    <p:spTree>
      <p:nvGrpSpPr>
        <p:cNvPr id="1" name=""/>
        <p:cNvGrpSpPr/>
        <p:nvPr/>
      </p:nvGrpSpPr>
      <p:grpSpPr>
        <a:xfrm>
          <a:off x="0" y="0"/>
          <a:ext cx="0" cy="0"/>
          <a:chOff x="0" y="0"/>
          <a:chExt cx="0" cy="0"/>
        </a:xfrm>
      </p:grpSpPr>
      <p:sp>
        <p:nvSpPr>
          <p:cNvPr id="2" name="Shape 0"/>
          <p:cNvSpPr/>
          <p:nvPr/>
        </p:nvSpPr>
        <p:spPr>
          <a:xfrm>
            <a:off x="0" y="0"/>
            <a:ext cx="9144000" cy="45720"/>
          </a:xfrm>
          <a:prstGeom prst="rect">
            <a:avLst/>
          </a:prstGeom>
          <a:solidFill>
            <a:srgbClr val="E8A838"/>
          </a:solidFill>
          <a:ln/>
        </p:spPr>
        <p:txBody>
          <a:bodyPr/>
          <a:lstStyle/>
          <a:p>
            <a:endParaRPr lang="en-GB"/>
          </a:p>
        </p:txBody>
      </p:sp>
      <p:sp>
        <p:nvSpPr>
          <p:cNvPr id="3" name="Text 1"/>
          <p:cNvSpPr/>
          <p:nvPr/>
        </p:nvSpPr>
        <p:spPr>
          <a:xfrm>
            <a:off x="914400" y="1828800"/>
            <a:ext cx="7315200" cy="914400"/>
          </a:xfrm>
          <a:prstGeom prst="rect">
            <a:avLst/>
          </a:prstGeom>
          <a:noFill/>
          <a:ln/>
        </p:spPr>
        <p:txBody>
          <a:bodyPr wrap="square" rtlCol="0" anchor="ctr"/>
          <a:lstStyle/>
          <a:p>
            <a:pPr marL="0" indent="0" algn="ctr">
              <a:buNone/>
            </a:pPr>
            <a:r>
              <a:rPr lang="en-US" sz="4000" b="1" dirty="0">
                <a:solidFill>
                  <a:srgbClr val="FFFFFF"/>
                </a:solidFill>
                <a:latin typeface="Georgia" pitchFamily="34" charset="0"/>
                <a:ea typeface="Georgia" pitchFamily="34" charset="-122"/>
                <a:cs typeface="Georgia" pitchFamily="34" charset="-120"/>
              </a:rPr>
              <a:t>Thank You</a:t>
            </a:r>
            <a:endParaRPr lang="en-US" sz="4000" dirty="0"/>
          </a:p>
        </p:txBody>
      </p:sp>
      <p:sp>
        <p:nvSpPr>
          <p:cNvPr id="4" name="Text 2"/>
          <p:cNvSpPr/>
          <p:nvPr/>
        </p:nvSpPr>
        <p:spPr>
          <a:xfrm>
            <a:off x="1371600" y="2926080"/>
            <a:ext cx="6400800" cy="640080"/>
          </a:xfrm>
          <a:prstGeom prst="rect">
            <a:avLst/>
          </a:prstGeom>
          <a:noFill/>
          <a:ln/>
        </p:spPr>
        <p:txBody>
          <a:bodyPr wrap="square" rtlCol="0" anchor="ctr"/>
          <a:lstStyle/>
          <a:p>
            <a:pPr marL="0" indent="0" algn="ctr">
              <a:buNone/>
            </a:pPr>
            <a:r>
              <a:rPr lang="en-US" sz="1600" i="1" dirty="0">
                <a:solidFill>
                  <a:srgbClr val="E8A838"/>
                </a:solidFill>
                <a:latin typeface="Calibri" pitchFamily="34" charset="0"/>
                <a:ea typeface="Calibri" pitchFamily="34" charset="-122"/>
                <a:cs typeface="Calibri" pitchFamily="34" charset="-120"/>
              </a:rPr>
              <a:t>Good ethics is not a hurdle — it is the foundation of credible research.</a:t>
            </a:r>
            <a:endParaRPr lang="en-US" sz="1600" dirty="0"/>
          </a:p>
        </p:txBody>
      </p:sp>
      <p:sp>
        <p:nvSpPr>
          <p:cNvPr id="5" name="Text 3"/>
          <p:cNvSpPr/>
          <p:nvPr/>
        </p:nvSpPr>
        <p:spPr>
          <a:xfrm>
            <a:off x="914400" y="3840480"/>
            <a:ext cx="7315200" cy="457200"/>
          </a:xfrm>
          <a:prstGeom prst="rect">
            <a:avLst/>
          </a:prstGeom>
          <a:noFill/>
          <a:ln/>
        </p:spPr>
        <p:txBody>
          <a:bodyPr wrap="square" rtlCol="0" anchor="ctr"/>
          <a:lstStyle/>
          <a:p>
            <a:pPr marL="0" indent="0" algn="ctr">
              <a:buNone/>
            </a:pPr>
            <a:r>
              <a:rPr lang="en-US" sz="1400" dirty="0">
                <a:solidFill>
                  <a:srgbClr val="8EAAB3"/>
                </a:solidFill>
                <a:latin typeface="Calibri" pitchFamily="34" charset="0"/>
                <a:ea typeface="Calibri" pitchFamily="34" charset="-122"/>
                <a:cs typeface="Calibri" pitchFamily="34" charset="-120"/>
              </a:rPr>
              <a:t>Dr Caroline Jawad</a:t>
            </a:r>
            <a:endParaRPr lang="en-US" sz="1400" dirty="0"/>
          </a:p>
        </p:txBody>
      </p:sp>
    </p:spTree>
  </p:cSld>
  <p:clrMapOvr>
    <a:masterClrMapping/>
  </p:clrMapOvr>
</p:sld>
</file>

<file path=ppt/theme/theme1.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TotalTime>
  <Words>4609</Words>
  <Application>Microsoft Office PowerPoint</Application>
  <PresentationFormat>On-screen Show (16:9)</PresentationFormat>
  <Paragraphs>501</Paragraphs>
  <Slides>46</Slides>
  <Notes>41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46</vt:i4>
      </vt:variant>
    </vt:vector>
  </HeadingPairs>
  <TitlesOfParts>
    <vt:vector size="53" baseType="lpstr">
      <vt:lpstr>Aptos</vt:lpstr>
      <vt:lpstr>Aptos Display</vt:lpstr>
      <vt:lpstr>Arial</vt:lpstr>
      <vt:lpstr>Calibri</vt:lpstr>
      <vt:lpstr>Georgia</vt:lpstr>
      <vt:lpstr>Office Theme</vt:lpstr>
      <vt:lpstr>Custom Design</vt:lpstr>
      <vt:lpstr> Ethics Application   </vt:lpstr>
      <vt:lpstr>Please note</vt:lpstr>
      <vt:lpstr>PowerPoint Presentation</vt:lpstr>
      <vt:lpstr>PowerPoint Presentation</vt:lpstr>
      <vt:lpstr>Ethical Viability and the PG2 Form  | </vt:lpstr>
      <vt:lpstr>AXIOLOGY AND ETHICS</vt:lpstr>
      <vt:lpstr>1. Axiology = the background value position (not a form heading)</vt:lpstr>
      <vt:lpstr>2. Ethics = the operationalisation of axiology (this is the form)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Ethics for the DBA</dc:title>
  <dc:subject>PptxGenJS Presentation</dc:subject>
  <dc:creator>Dr Caroline Jawad</dc:creator>
  <cp:lastModifiedBy>Amare Desta</cp:lastModifiedBy>
  <cp:revision>4</cp:revision>
  <dcterms:created xsi:type="dcterms:W3CDTF">2026-02-16T18:42:26Z</dcterms:created>
  <dcterms:modified xsi:type="dcterms:W3CDTF">2026-10-20T17:14:48Z</dcterms:modified>
</cp:coreProperties>
</file>