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34CB8BE-388F-4AB8-B355-D4A7B9C680C5}" v="330" dt="2026-02-25T10:59:41.0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6496" autoAdjust="0"/>
  </p:normalViewPr>
  <p:slideViewPr>
    <p:cSldViewPr snapToGrid="0">
      <p:cViewPr varScale="1">
        <p:scale>
          <a:sx n="48" d="100"/>
          <a:sy n="48" d="100"/>
        </p:scale>
        <p:origin x="1340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ana Staicu" userId="4011958876a036ff" providerId="LiveId" clId="{A97A6A5A-4E2E-497B-BBCD-44097446FAA7}"/>
    <pc:docChg chg="undo custSel addSld modSld sldOrd">
      <pc:chgData name="Cristiana Staicu" userId="4011958876a036ff" providerId="LiveId" clId="{A97A6A5A-4E2E-497B-BBCD-44097446FAA7}" dt="2026-02-25T10:59:41.062" v="701" actId="20577"/>
      <pc:docMkLst>
        <pc:docMk/>
      </pc:docMkLst>
      <pc:sldChg chg="addSp delSp modSp new mod setBg addAnim modAnim">
        <pc:chgData name="Cristiana Staicu" userId="4011958876a036ff" providerId="LiveId" clId="{A97A6A5A-4E2E-497B-BBCD-44097446FAA7}" dt="2026-02-25T10:59:41.062" v="701" actId="20577"/>
        <pc:sldMkLst>
          <pc:docMk/>
          <pc:sldMk cId="250087933" sldId="256"/>
        </pc:sldMkLst>
        <pc:spChg chg="mod">
          <ac:chgData name="Cristiana Staicu" userId="4011958876a036ff" providerId="LiveId" clId="{A97A6A5A-4E2E-497B-BBCD-44097446FAA7}" dt="2026-02-25T08:58:59.944" v="583" actId="1076"/>
          <ac:spMkLst>
            <pc:docMk/>
            <pc:sldMk cId="250087933" sldId="256"/>
            <ac:spMk id="2" creationId="{1EB1032F-C4E8-12AF-9DED-016DC1721FC4}"/>
          </ac:spMkLst>
        </pc:spChg>
        <pc:spChg chg="mod">
          <ac:chgData name="Cristiana Staicu" userId="4011958876a036ff" providerId="LiveId" clId="{A97A6A5A-4E2E-497B-BBCD-44097446FAA7}" dt="2026-02-25T10:59:41.062" v="701" actId="20577"/>
          <ac:spMkLst>
            <pc:docMk/>
            <pc:sldMk cId="250087933" sldId="256"/>
            <ac:spMk id="3" creationId="{969E7B08-33EB-9B6A-3E8D-FE7D23FC70BF}"/>
          </ac:spMkLst>
        </pc:spChg>
        <pc:spChg chg="add">
          <ac:chgData name="Cristiana Staicu" userId="4011958876a036ff" providerId="LiveId" clId="{A97A6A5A-4E2E-497B-BBCD-44097446FAA7}" dt="2026-02-21T20:44:53.175" v="120" actId="26606"/>
          <ac:spMkLst>
            <pc:docMk/>
            <pc:sldMk cId="250087933" sldId="256"/>
            <ac:spMk id="25" creationId="{B61BF403-C858-4A9F-81D1-22D551BE0DE8}"/>
          </ac:spMkLst>
        </pc:spChg>
        <pc:picChg chg="add mod">
          <ac:chgData name="Cristiana Staicu" userId="4011958876a036ff" providerId="LiveId" clId="{A97A6A5A-4E2E-497B-BBCD-44097446FAA7}" dt="2026-02-25T08:58:54.322" v="582" actId="1076"/>
          <ac:picMkLst>
            <pc:docMk/>
            <pc:sldMk cId="250087933" sldId="256"/>
            <ac:picMk id="6" creationId="{F3D360DD-61A5-F28B-FF43-152EB84B9B51}"/>
          </ac:picMkLst>
        </pc:picChg>
        <pc:cxnChg chg="add">
          <ac:chgData name="Cristiana Staicu" userId="4011958876a036ff" providerId="LiveId" clId="{A97A6A5A-4E2E-497B-BBCD-44097446FAA7}" dt="2026-02-21T20:44:53.175" v="120" actId="26606"/>
          <ac:cxnSpMkLst>
            <pc:docMk/>
            <pc:sldMk cId="250087933" sldId="256"/>
            <ac:cxnSpMk id="27" creationId="{DD3A5B67-3501-4951-8D6C-C3805F6576CA}"/>
          </ac:cxnSpMkLst>
        </pc:cxnChg>
      </pc:sldChg>
      <pc:sldChg chg="addSp delSp modSp new mod setBg modNotesTx">
        <pc:chgData name="Cristiana Staicu" userId="4011958876a036ff" providerId="LiveId" clId="{A97A6A5A-4E2E-497B-BBCD-44097446FAA7}" dt="2026-02-25T10:29:46.216" v="672" actId="20577"/>
        <pc:sldMkLst>
          <pc:docMk/>
          <pc:sldMk cId="2162184128" sldId="257"/>
        </pc:sldMkLst>
        <pc:spChg chg="mod">
          <ac:chgData name="Cristiana Staicu" userId="4011958876a036ff" providerId="LiveId" clId="{A97A6A5A-4E2E-497B-BBCD-44097446FAA7}" dt="2026-02-21T20:48:39.347" v="186" actId="26606"/>
          <ac:spMkLst>
            <pc:docMk/>
            <pc:sldMk cId="2162184128" sldId="257"/>
            <ac:spMk id="2" creationId="{DCC0F3AA-5652-4BEC-5E4A-5FEA5BB12FA6}"/>
          </ac:spMkLst>
        </pc:spChg>
        <pc:spChg chg="mod ord">
          <ac:chgData name="Cristiana Staicu" userId="4011958876a036ff" providerId="LiveId" clId="{A97A6A5A-4E2E-497B-BBCD-44097446FAA7}" dt="2026-02-22T23:39:59.190" v="364" actId="27636"/>
          <ac:spMkLst>
            <pc:docMk/>
            <pc:sldMk cId="2162184128" sldId="257"/>
            <ac:spMk id="3" creationId="{0CA992E9-8585-3A3D-B5D4-F4746D343210}"/>
          </ac:spMkLst>
        </pc:spChg>
        <pc:spChg chg="add">
          <ac:chgData name="Cristiana Staicu" userId="4011958876a036ff" providerId="LiveId" clId="{A97A6A5A-4E2E-497B-BBCD-44097446FAA7}" dt="2026-02-21T20:48:39.347" v="186" actId="26606"/>
          <ac:spMkLst>
            <pc:docMk/>
            <pc:sldMk cId="2162184128" sldId="257"/>
            <ac:spMk id="1028" creationId="{BA2EA6A6-CD0C-4CFD-8EC2-AA44F9870331}"/>
          </ac:spMkLst>
        </pc:spChg>
        <pc:picChg chg="add mod ord">
          <ac:chgData name="Cristiana Staicu" userId="4011958876a036ff" providerId="LiveId" clId="{A97A6A5A-4E2E-497B-BBCD-44097446FAA7}" dt="2026-02-21T20:48:39.347" v="186" actId="26606"/>
          <ac:picMkLst>
            <pc:docMk/>
            <pc:sldMk cId="2162184128" sldId="257"/>
            <ac:picMk id="1026" creationId="{C5573E6D-CC45-E478-6A81-B28DB6EB406A}"/>
          </ac:picMkLst>
        </pc:picChg>
      </pc:sldChg>
      <pc:sldChg chg="addSp modSp new mod setBg modNotesTx">
        <pc:chgData name="Cristiana Staicu" userId="4011958876a036ff" providerId="LiveId" clId="{A97A6A5A-4E2E-497B-BBCD-44097446FAA7}" dt="2026-02-22T23:39:44.464" v="362" actId="1076"/>
        <pc:sldMkLst>
          <pc:docMk/>
          <pc:sldMk cId="3651200434" sldId="258"/>
        </pc:sldMkLst>
        <pc:spChg chg="mod">
          <ac:chgData name="Cristiana Staicu" userId="4011958876a036ff" providerId="LiveId" clId="{A97A6A5A-4E2E-497B-BBCD-44097446FAA7}" dt="2026-02-21T21:31:04.006" v="262" actId="26606"/>
          <ac:spMkLst>
            <pc:docMk/>
            <pc:sldMk cId="3651200434" sldId="258"/>
            <ac:spMk id="2" creationId="{FF38F637-BBB0-929C-BC09-3573FD2C9A2D}"/>
          </ac:spMkLst>
        </pc:spChg>
        <pc:spChg chg="mod">
          <ac:chgData name="Cristiana Staicu" userId="4011958876a036ff" providerId="LiveId" clId="{A97A6A5A-4E2E-497B-BBCD-44097446FAA7}" dt="2026-02-22T23:39:44.464" v="362" actId="1076"/>
          <ac:spMkLst>
            <pc:docMk/>
            <pc:sldMk cId="3651200434" sldId="258"/>
            <ac:spMk id="3" creationId="{2266AC33-8647-C4A0-5B19-15CC4DC781AB}"/>
          </ac:spMkLst>
        </pc:spChg>
        <pc:picChg chg="add mod">
          <ac:chgData name="Cristiana Staicu" userId="4011958876a036ff" providerId="LiveId" clId="{A97A6A5A-4E2E-497B-BBCD-44097446FAA7}" dt="2026-02-21T21:31:04.006" v="262" actId="26606"/>
          <ac:picMkLst>
            <pc:docMk/>
            <pc:sldMk cId="3651200434" sldId="258"/>
            <ac:picMk id="2050" creationId="{DCD9081D-A211-A0FD-02E6-60B3FEA643E0}"/>
          </ac:picMkLst>
        </pc:picChg>
      </pc:sldChg>
      <pc:sldChg chg="addSp delSp modSp new mod setBg modNotesTx">
        <pc:chgData name="Cristiana Staicu" userId="4011958876a036ff" providerId="LiveId" clId="{A97A6A5A-4E2E-497B-BBCD-44097446FAA7}" dt="2026-02-25T08:59:51.206" v="621" actId="20577"/>
        <pc:sldMkLst>
          <pc:docMk/>
          <pc:sldMk cId="776609811" sldId="259"/>
        </pc:sldMkLst>
        <pc:spChg chg="mod">
          <ac:chgData name="Cristiana Staicu" userId="4011958876a036ff" providerId="LiveId" clId="{A97A6A5A-4E2E-497B-BBCD-44097446FAA7}" dt="2026-02-21T21:36:29.893" v="263" actId="26606"/>
          <ac:spMkLst>
            <pc:docMk/>
            <pc:sldMk cId="776609811" sldId="259"/>
            <ac:spMk id="2" creationId="{3B9BD61F-EBE7-74F3-2A89-3F06A944DE81}"/>
          </ac:spMkLst>
        </pc:spChg>
        <pc:graphicFrameChg chg="add mod modGraphic">
          <ac:chgData name="Cristiana Staicu" userId="4011958876a036ff" providerId="LiveId" clId="{A97A6A5A-4E2E-497B-BBCD-44097446FAA7}" dt="2026-02-22T23:40:45.210" v="369" actId="207"/>
          <ac:graphicFrameMkLst>
            <pc:docMk/>
            <pc:sldMk cId="776609811" sldId="259"/>
            <ac:graphicFrameMk id="5" creationId="{721A633C-6974-C231-1760-D6970F47DE5E}"/>
          </ac:graphicFrameMkLst>
        </pc:graphicFrameChg>
      </pc:sldChg>
      <pc:sldChg chg="addSp delSp modSp new mod setBg">
        <pc:chgData name="Cristiana Staicu" userId="4011958876a036ff" providerId="LiveId" clId="{A97A6A5A-4E2E-497B-BBCD-44097446FAA7}" dt="2026-02-22T23:41:01.016" v="370" actId="255"/>
        <pc:sldMkLst>
          <pc:docMk/>
          <pc:sldMk cId="1707365719" sldId="260"/>
        </pc:sldMkLst>
        <pc:spChg chg="mod">
          <ac:chgData name="Cristiana Staicu" userId="4011958876a036ff" providerId="LiveId" clId="{A97A6A5A-4E2E-497B-BBCD-44097446FAA7}" dt="2026-02-21T21:38:47.305" v="276" actId="26606"/>
          <ac:spMkLst>
            <pc:docMk/>
            <pc:sldMk cId="1707365719" sldId="260"/>
            <ac:spMk id="2" creationId="{5A0877EE-C1EC-A5D3-ABE1-F3B0C136F109}"/>
          </ac:spMkLst>
        </pc:spChg>
        <pc:spChg chg="add del mod ord">
          <ac:chgData name="Cristiana Staicu" userId="4011958876a036ff" providerId="LiveId" clId="{A97A6A5A-4E2E-497B-BBCD-44097446FAA7}" dt="2026-02-22T23:41:01.016" v="370" actId="255"/>
          <ac:spMkLst>
            <pc:docMk/>
            <pc:sldMk cId="1707365719" sldId="260"/>
            <ac:spMk id="3" creationId="{9CCAAEE9-6127-BC81-03FA-98CB7EFC3578}"/>
          </ac:spMkLst>
        </pc:spChg>
        <pc:spChg chg="add">
          <ac:chgData name="Cristiana Staicu" userId="4011958876a036ff" providerId="LiveId" clId="{A97A6A5A-4E2E-497B-BBCD-44097446FAA7}" dt="2026-02-21T21:38:47.305" v="276" actId="26606"/>
          <ac:spMkLst>
            <pc:docMk/>
            <pc:sldMk cId="1707365719" sldId="260"/>
            <ac:spMk id="3081" creationId="{E3DC42C2-6B58-404C-B339-2C72808A5BE1}"/>
          </ac:spMkLst>
        </pc:spChg>
        <pc:spChg chg="add">
          <ac:chgData name="Cristiana Staicu" userId="4011958876a036ff" providerId="LiveId" clId="{A97A6A5A-4E2E-497B-BBCD-44097446FAA7}" dt="2026-02-21T21:38:47.305" v="276" actId="26606"/>
          <ac:spMkLst>
            <pc:docMk/>
            <pc:sldMk cId="1707365719" sldId="260"/>
            <ac:spMk id="3083" creationId="{FCF82941-5589-49BF-B6B1-76122B2D0EA6}"/>
          </ac:spMkLst>
        </pc:spChg>
        <pc:picChg chg="add mod">
          <ac:chgData name="Cristiana Staicu" userId="4011958876a036ff" providerId="LiveId" clId="{A97A6A5A-4E2E-497B-BBCD-44097446FAA7}" dt="2026-02-21T21:38:47.305" v="276" actId="26606"/>
          <ac:picMkLst>
            <pc:docMk/>
            <pc:sldMk cId="1707365719" sldId="260"/>
            <ac:picMk id="3076" creationId="{340C243C-1946-931A-8F25-AC681030A134}"/>
          </ac:picMkLst>
        </pc:picChg>
      </pc:sldChg>
      <pc:sldChg chg="addSp delSp modSp new mod setBg modNotesTx">
        <pc:chgData name="Cristiana Staicu" userId="4011958876a036ff" providerId="LiveId" clId="{A97A6A5A-4E2E-497B-BBCD-44097446FAA7}" dt="2026-02-25T09:00:16.008" v="628" actId="20577"/>
        <pc:sldMkLst>
          <pc:docMk/>
          <pc:sldMk cId="2102183638" sldId="261"/>
        </pc:sldMkLst>
        <pc:spChg chg="mod">
          <ac:chgData name="Cristiana Staicu" userId="4011958876a036ff" providerId="LiveId" clId="{A97A6A5A-4E2E-497B-BBCD-44097446FAA7}" dt="2026-02-21T21:41:10.815" v="280" actId="26606"/>
          <ac:spMkLst>
            <pc:docMk/>
            <pc:sldMk cId="2102183638" sldId="261"/>
            <ac:spMk id="2" creationId="{8565F56A-1F0B-4BDF-A8EC-42F2551B9BBF}"/>
          </ac:spMkLst>
        </pc:spChg>
        <pc:spChg chg="mod ord">
          <ac:chgData name="Cristiana Staicu" userId="4011958876a036ff" providerId="LiveId" clId="{A97A6A5A-4E2E-497B-BBCD-44097446FAA7}" dt="2026-02-22T23:41:17.496" v="371" actId="207"/>
          <ac:spMkLst>
            <pc:docMk/>
            <pc:sldMk cId="2102183638" sldId="261"/>
            <ac:spMk id="3" creationId="{37BFBC55-E4DB-0406-4358-4E291973D53B}"/>
          </ac:spMkLst>
        </pc:spChg>
        <pc:picChg chg="add mod">
          <ac:chgData name="Cristiana Staicu" userId="4011958876a036ff" providerId="LiveId" clId="{A97A6A5A-4E2E-497B-BBCD-44097446FAA7}" dt="2026-02-21T21:41:10.815" v="280" actId="26606"/>
          <ac:picMkLst>
            <pc:docMk/>
            <pc:sldMk cId="2102183638" sldId="261"/>
            <ac:picMk id="4098" creationId="{53F5D3ED-861D-7CB3-859E-544A7A90A416}"/>
          </ac:picMkLst>
        </pc:picChg>
      </pc:sldChg>
      <pc:sldChg chg="addSp delSp modSp new mod setBg">
        <pc:chgData name="Cristiana Staicu" userId="4011958876a036ff" providerId="LiveId" clId="{A97A6A5A-4E2E-497B-BBCD-44097446FAA7}" dt="2026-02-22T17:48:02.194" v="284" actId="26606"/>
        <pc:sldMkLst>
          <pc:docMk/>
          <pc:sldMk cId="2789951273" sldId="262"/>
        </pc:sldMkLst>
        <pc:spChg chg="mod">
          <ac:chgData name="Cristiana Staicu" userId="4011958876a036ff" providerId="LiveId" clId="{A97A6A5A-4E2E-497B-BBCD-44097446FAA7}" dt="2026-02-22T17:48:02.194" v="284" actId="26606"/>
          <ac:spMkLst>
            <pc:docMk/>
            <pc:sldMk cId="2789951273" sldId="262"/>
            <ac:spMk id="2" creationId="{96BFE883-88F6-A24D-EBF8-BB00664FBCF7}"/>
          </ac:spMkLst>
        </pc:spChg>
        <pc:spChg chg="mod ord">
          <ac:chgData name="Cristiana Staicu" userId="4011958876a036ff" providerId="LiveId" clId="{A97A6A5A-4E2E-497B-BBCD-44097446FAA7}" dt="2026-02-22T17:48:02.194" v="284" actId="26606"/>
          <ac:spMkLst>
            <pc:docMk/>
            <pc:sldMk cId="2789951273" sldId="262"/>
            <ac:spMk id="3" creationId="{46ADA14A-89D3-3B4A-AD65-80CE70C0E03A}"/>
          </ac:spMkLst>
        </pc:spChg>
        <pc:spChg chg="add">
          <ac:chgData name="Cristiana Staicu" userId="4011958876a036ff" providerId="LiveId" clId="{A97A6A5A-4E2E-497B-BBCD-44097446FAA7}" dt="2026-02-22T17:48:02.194" v="284" actId="26606"/>
          <ac:spMkLst>
            <pc:docMk/>
            <pc:sldMk cId="2789951273" sldId="262"/>
            <ac:spMk id="5129" creationId="{2EF7C252-67AA-4C4E-B73A-6C367865C153}"/>
          </ac:spMkLst>
        </pc:spChg>
        <pc:picChg chg="add mod ord">
          <ac:chgData name="Cristiana Staicu" userId="4011958876a036ff" providerId="LiveId" clId="{A97A6A5A-4E2E-497B-BBCD-44097446FAA7}" dt="2026-02-22T17:48:02.194" v="284" actId="26606"/>
          <ac:picMkLst>
            <pc:docMk/>
            <pc:sldMk cId="2789951273" sldId="262"/>
            <ac:picMk id="5122" creationId="{BAC05566-B188-A3B4-1E4A-1FE059C2E9EE}"/>
          </ac:picMkLst>
        </pc:picChg>
      </pc:sldChg>
      <pc:sldChg chg="addSp modSp new mod setBg">
        <pc:chgData name="Cristiana Staicu" userId="4011958876a036ff" providerId="LiveId" clId="{A97A6A5A-4E2E-497B-BBCD-44097446FAA7}" dt="2026-02-22T17:50:09.716" v="286" actId="26606"/>
        <pc:sldMkLst>
          <pc:docMk/>
          <pc:sldMk cId="2818653766" sldId="263"/>
        </pc:sldMkLst>
        <pc:spChg chg="mod">
          <ac:chgData name="Cristiana Staicu" userId="4011958876a036ff" providerId="LiveId" clId="{A97A6A5A-4E2E-497B-BBCD-44097446FAA7}" dt="2026-02-22T17:50:09.716" v="286" actId="26606"/>
          <ac:spMkLst>
            <pc:docMk/>
            <pc:sldMk cId="2818653766" sldId="263"/>
            <ac:spMk id="2" creationId="{8EB06FF4-A926-633B-857B-F3BE1A48120A}"/>
          </ac:spMkLst>
        </pc:spChg>
        <pc:spChg chg="mod">
          <ac:chgData name="Cristiana Staicu" userId="4011958876a036ff" providerId="LiveId" clId="{A97A6A5A-4E2E-497B-BBCD-44097446FAA7}" dt="2026-02-22T17:50:09.716" v="286" actId="26606"/>
          <ac:spMkLst>
            <pc:docMk/>
            <pc:sldMk cId="2818653766" sldId="263"/>
            <ac:spMk id="3" creationId="{FEFD3A2D-F5C2-060D-A30C-067A9D1EBDEC}"/>
          </ac:spMkLst>
        </pc:spChg>
        <pc:spChg chg="add">
          <ac:chgData name="Cristiana Staicu" userId="4011958876a036ff" providerId="LiveId" clId="{A97A6A5A-4E2E-497B-BBCD-44097446FAA7}" dt="2026-02-22T17:50:09.716" v="286" actId="26606"/>
          <ac:spMkLst>
            <pc:docMk/>
            <pc:sldMk cId="2818653766" sldId="263"/>
            <ac:spMk id="6151" creationId="{2EF7C252-67AA-4C4E-B73A-6C367865C153}"/>
          </ac:spMkLst>
        </pc:spChg>
        <pc:picChg chg="add mod ord">
          <ac:chgData name="Cristiana Staicu" userId="4011958876a036ff" providerId="LiveId" clId="{A97A6A5A-4E2E-497B-BBCD-44097446FAA7}" dt="2026-02-22T17:50:09.716" v="286" actId="26606"/>
          <ac:picMkLst>
            <pc:docMk/>
            <pc:sldMk cId="2818653766" sldId="263"/>
            <ac:picMk id="6146" creationId="{2D6326CB-FCC3-C5BA-0C54-6135DFDE5382}"/>
          </ac:picMkLst>
        </pc:picChg>
      </pc:sldChg>
      <pc:sldChg chg="addSp modSp new mod setBg">
        <pc:chgData name="Cristiana Staicu" userId="4011958876a036ff" providerId="LiveId" clId="{A97A6A5A-4E2E-497B-BBCD-44097446FAA7}" dt="2026-02-22T23:41:40.139" v="374" actId="27636"/>
        <pc:sldMkLst>
          <pc:docMk/>
          <pc:sldMk cId="2462593631" sldId="264"/>
        </pc:sldMkLst>
        <pc:spChg chg="mod">
          <ac:chgData name="Cristiana Staicu" userId="4011958876a036ff" providerId="LiveId" clId="{A97A6A5A-4E2E-497B-BBCD-44097446FAA7}" dt="2026-02-22T17:51:51.165" v="290" actId="26606"/>
          <ac:spMkLst>
            <pc:docMk/>
            <pc:sldMk cId="2462593631" sldId="264"/>
            <ac:spMk id="2" creationId="{B30F49F9-CC40-A480-A95B-90DCA8F06420}"/>
          </ac:spMkLst>
        </pc:spChg>
        <pc:spChg chg="mod ord">
          <ac:chgData name="Cristiana Staicu" userId="4011958876a036ff" providerId="LiveId" clId="{A97A6A5A-4E2E-497B-BBCD-44097446FAA7}" dt="2026-02-22T23:41:40.139" v="374" actId="27636"/>
          <ac:spMkLst>
            <pc:docMk/>
            <pc:sldMk cId="2462593631" sldId="264"/>
            <ac:spMk id="3" creationId="{50EACB44-50A5-BC2D-2D05-31D921A22803}"/>
          </ac:spMkLst>
        </pc:spChg>
        <pc:spChg chg="add">
          <ac:chgData name="Cristiana Staicu" userId="4011958876a036ff" providerId="LiveId" clId="{A97A6A5A-4E2E-497B-BBCD-44097446FAA7}" dt="2026-02-22T17:51:51.165" v="290" actId="26606"/>
          <ac:spMkLst>
            <pc:docMk/>
            <pc:sldMk cId="2462593631" sldId="264"/>
            <ac:spMk id="7175" creationId="{E9271C28-7496-4447-8541-7B39F5E9480A}"/>
          </ac:spMkLst>
        </pc:spChg>
        <pc:picChg chg="add mod">
          <ac:chgData name="Cristiana Staicu" userId="4011958876a036ff" providerId="LiveId" clId="{A97A6A5A-4E2E-497B-BBCD-44097446FAA7}" dt="2026-02-22T17:51:51.165" v="290" actId="26606"/>
          <ac:picMkLst>
            <pc:docMk/>
            <pc:sldMk cId="2462593631" sldId="264"/>
            <ac:picMk id="7170" creationId="{A418D8EA-B7E8-54EC-6BAD-EB34F667E7FB}"/>
          </ac:picMkLst>
        </pc:picChg>
      </pc:sldChg>
      <pc:sldChg chg="addSp modSp new mod setBg">
        <pc:chgData name="Cristiana Staicu" userId="4011958876a036ff" providerId="LiveId" clId="{A97A6A5A-4E2E-497B-BBCD-44097446FAA7}" dt="2026-02-22T17:52:50.876" v="292" actId="26606"/>
        <pc:sldMkLst>
          <pc:docMk/>
          <pc:sldMk cId="2539803126" sldId="265"/>
        </pc:sldMkLst>
        <pc:spChg chg="mod">
          <ac:chgData name="Cristiana Staicu" userId="4011958876a036ff" providerId="LiveId" clId="{A97A6A5A-4E2E-497B-BBCD-44097446FAA7}" dt="2026-02-22T17:52:50.876" v="292" actId="26606"/>
          <ac:spMkLst>
            <pc:docMk/>
            <pc:sldMk cId="2539803126" sldId="265"/>
            <ac:spMk id="2" creationId="{0E199EBD-85D0-4F71-EEAD-63D9DEE00EF6}"/>
          </ac:spMkLst>
        </pc:spChg>
        <pc:spChg chg="mod">
          <ac:chgData name="Cristiana Staicu" userId="4011958876a036ff" providerId="LiveId" clId="{A97A6A5A-4E2E-497B-BBCD-44097446FAA7}" dt="2026-02-22T17:52:50.876" v="292" actId="26606"/>
          <ac:spMkLst>
            <pc:docMk/>
            <pc:sldMk cId="2539803126" sldId="265"/>
            <ac:spMk id="3" creationId="{29CD6F36-0196-DB42-AB87-37598F1127AF}"/>
          </ac:spMkLst>
        </pc:spChg>
        <pc:spChg chg="add">
          <ac:chgData name="Cristiana Staicu" userId="4011958876a036ff" providerId="LiveId" clId="{A97A6A5A-4E2E-497B-BBCD-44097446FAA7}" dt="2026-02-22T17:52:50.876" v="292" actId="26606"/>
          <ac:spMkLst>
            <pc:docMk/>
            <pc:sldMk cId="2539803126" sldId="265"/>
            <ac:spMk id="8199" creationId="{57FCEABF-719A-4C8C-8802-E1C13EE46F38}"/>
          </ac:spMkLst>
        </pc:spChg>
        <pc:picChg chg="add mod ord">
          <ac:chgData name="Cristiana Staicu" userId="4011958876a036ff" providerId="LiveId" clId="{A97A6A5A-4E2E-497B-BBCD-44097446FAA7}" dt="2026-02-22T17:52:50.876" v="292" actId="26606"/>
          <ac:picMkLst>
            <pc:docMk/>
            <pc:sldMk cId="2539803126" sldId="265"/>
            <ac:picMk id="8194" creationId="{15EBE631-6695-CD85-5908-610E1C7559F2}"/>
          </ac:picMkLst>
        </pc:picChg>
      </pc:sldChg>
      <pc:sldChg chg="addSp delSp modSp new mod setBg">
        <pc:chgData name="Cristiana Staicu" userId="4011958876a036ff" providerId="LiveId" clId="{A97A6A5A-4E2E-497B-BBCD-44097446FAA7}" dt="2026-02-22T17:53:57.995" v="296" actId="26606"/>
        <pc:sldMkLst>
          <pc:docMk/>
          <pc:sldMk cId="1865335332" sldId="266"/>
        </pc:sldMkLst>
        <pc:spChg chg="mod">
          <ac:chgData name="Cristiana Staicu" userId="4011958876a036ff" providerId="LiveId" clId="{A97A6A5A-4E2E-497B-BBCD-44097446FAA7}" dt="2026-02-22T17:53:57.995" v="296" actId="26606"/>
          <ac:spMkLst>
            <pc:docMk/>
            <pc:sldMk cId="1865335332" sldId="266"/>
            <ac:spMk id="2" creationId="{06AED137-063F-83DB-B2A1-5AB1BA2283F5}"/>
          </ac:spMkLst>
        </pc:spChg>
        <pc:spChg chg="mod">
          <ac:chgData name="Cristiana Staicu" userId="4011958876a036ff" providerId="LiveId" clId="{A97A6A5A-4E2E-497B-BBCD-44097446FAA7}" dt="2026-02-22T17:53:57.995" v="296" actId="26606"/>
          <ac:spMkLst>
            <pc:docMk/>
            <pc:sldMk cId="1865335332" sldId="266"/>
            <ac:spMk id="3" creationId="{73006C6A-CDF8-D507-0BD0-9B7608F91861}"/>
          </ac:spMkLst>
        </pc:spChg>
        <pc:spChg chg="add">
          <ac:chgData name="Cristiana Staicu" userId="4011958876a036ff" providerId="LiveId" clId="{A97A6A5A-4E2E-497B-BBCD-44097446FAA7}" dt="2026-02-22T17:53:57.995" v="296" actId="26606"/>
          <ac:spMkLst>
            <pc:docMk/>
            <pc:sldMk cId="1865335332" sldId="266"/>
            <ac:spMk id="9225" creationId="{2EF7C252-67AA-4C4E-B73A-6C367865C153}"/>
          </ac:spMkLst>
        </pc:spChg>
        <pc:picChg chg="add mod ord">
          <ac:chgData name="Cristiana Staicu" userId="4011958876a036ff" providerId="LiveId" clId="{A97A6A5A-4E2E-497B-BBCD-44097446FAA7}" dt="2026-02-22T17:53:57.995" v="296" actId="26606"/>
          <ac:picMkLst>
            <pc:docMk/>
            <pc:sldMk cId="1865335332" sldId="266"/>
            <ac:picMk id="9218" creationId="{4490C886-5BEB-A069-6797-1D53381CBF34}"/>
          </ac:picMkLst>
        </pc:picChg>
      </pc:sldChg>
      <pc:sldChg chg="addSp modSp new mod setBg">
        <pc:chgData name="Cristiana Staicu" userId="4011958876a036ff" providerId="LiveId" clId="{A97A6A5A-4E2E-497B-BBCD-44097446FAA7}" dt="2026-02-22T17:55:02.553" v="298" actId="26606"/>
        <pc:sldMkLst>
          <pc:docMk/>
          <pc:sldMk cId="797795145" sldId="267"/>
        </pc:sldMkLst>
        <pc:spChg chg="mod">
          <ac:chgData name="Cristiana Staicu" userId="4011958876a036ff" providerId="LiveId" clId="{A97A6A5A-4E2E-497B-BBCD-44097446FAA7}" dt="2026-02-22T17:55:02.553" v="298" actId="26606"/>
          <ac:spMkLst>
            <pc:docMk/>
            <pc:sldMk cId="797795145" sldId="267"/>
            <ac:spMk id="2" creationId="{35AE23E1-F497-27A7-0AC4-560B9F080D60}"/>
          </ac:spMkLst>
        </pc:spChg>
        <pc:spChg chg="mod">
          <ac:chgData name="Cristiana Staicu" userId="4011958876a036ff" providerId="LiveId" clId="{A97A6A5A-4E2E-497B-BBCD-44097446FAA7}" dt="2026-02-22T17:55:02.553" v="298" actId="26606"/>
          <ac:spMkLst>
            <pc:docMk/>
            <pc:sldMk cId="797795145" sldId="267"/>
            <ac:spMk id="3" creationId="{CAC7B6E4-65E9-AC71-8716-34A2F268FDF2}"/>
          </ac:spMkLst>
        </pc:spChg>
        <pc:spChg chg="add">
          <ac:chgData name="Cristiana Staicu" userId="4011958876a036ff" providerId="LiveId" clId="{A97A6A5A-4E2E-497B-BBCD-44097446FAA7}" dt="2026-02-22T17:55:02.553" v="298" actId="26606"/>
          <ac:spMkLst>
            <pc:docMk/>
            <pc:sldMk cId="797795145" sldId="267"/>
            <ac:spMk id="10247" creationId="{2EF7C252-67AA-4C4E-B73A-6C367865C153}"/>
          </ac:spMkLst>
        </pc:spChg>
        <pc:picChg chg="add mod ord">
          <ac:chgData name="Cristiana Staicu" userId="4011958876a036ff" providerId="LiveId" clId="{A97A6A5A-4E2E-497B-BBCD-44097446FAA7}" dt="2026-02-22T17:55:02.553" v="298" actId="26606"/>
          <ac:picMkLst>
            <pc:docMk/>
            <pc:sldMk cId="797795145" sldId="267"/>
            <ac:picMk id="10242" creationId="{41505865-ACEB-AFCB-87B4-49E00B169218}"/>
          </ac:picMkLst>
        </pc:picChg>
      </pc:sldChg>
      <pc:sldChg chg="addSp modSp new mod setBg">
        <pc:chgData name="Cristiana Staicu" userId="4011958876a036ff" providerId="LiveId" clId="{A97A6A5A-4E2E-497B-BBCD-44097446FAA7}" dt="2026-02-22T17:55:48.789" v="300" actId="26606"/>
        <pc:sldMkLst>
          <pc:docMk/>
          <pc:sldMk cId="2663712229" sldId="268"/>
        </pc:sldMkLst>
        <pc:spChg chg="mod">
          <ac:chgData name="Cristiana Staicu" userId="4011958876a036ff" providerId="LiveId" clId="{A97A6A5A-4E2E-497B-BBCD-44097446FAA7}" dt="2026-02-22T17:55:48.789" v="300" actId="26606"/>
          <ac:spMkLst>
            <pc:docMk/>
            <pc:sldMk cId="2663712229" sldId="268"/>
            <ac:spMk id="2" creationId="{23A85A64-9020-BE12-74A0-080E602B51EE}"/>
          </ac:spMkLst>
        </pc:spChg>
        <pc:spChg chg="mod">
          <ac:chgData name="Cristiana Staicu" userId="4011958876a036ff" providerId="LiveId" clId="{A97A6A5A-4E2E-497B-BBCD-44097446FAA7}" dt="2026-02-22T17:55:48.789" v="300" actId="26606"/>
          <ac:spMkLst>
            <pc:docMk/>
            <pc:sldMk cId="2663712229" sldId="268"/>
            <ac:spMk id="3" creationId="{12F17B6B-D78E-9129-A197-E493F2003747}"/>
          </ac:spMkLst>
        </pc:spChg>
        <pc:spChg chg="add">
          <ac:chgData name="Cristiana Staicu" userId="4011958876a036ff" providerId="LiveId" clId="{A97A6A5A-4E2E-497B-BBCD-44097446FAA7}" dt="2026-02-22T17:55:48.789" v="300" actId="26606"/>
          <ac:spMkLst>
            <pc:docMk/>
            <pc:sldMk cId="2663712229" sldId="268"/>
            <ac:spMk id="11271" creationId="{57FCEABF-719A-4C8C-8802-E1C13EE46F38}"/>
          </ac:spMkLst>
        </pc:spChg>
        <pc:picChg chg="add mod ord">
          <ac:chgData name="Cristiana Staicu" userId="4011958876a036ff" providerId="LiveId" clId="{A97A6A5A-4E2E-497B-BBCD-44097446FAA7}" dt="2026-02-22T17:55:48.789" v="300" actId="26606"/>
          <ac:picMkLst>
            <pc:docMk/>
            <pc:sldMk cId="2663712229" sldId="268"/>
            <ac:picMk id="11266" creationId="{37EE4616-4F8A-E0F4-7B0D-03666B55B6D3}"/>
          </ac:picMkLst>
        </pc:picChg>
      </pc:sldChg>
      <pc:sldChg chg="addSp modSp new mod setBg modNotesTx">
        <pc:chgData name="Cristiana Staicu" userId="4011958876a036ff" providerId="LiveId" clId="{A97A6A5A-4E2E-497B-BBCD-44097446FAA7}" dt="2026-02-25T09:00:41.648" v="642" actId="20577"/>
        <pc:sldMkLst>
          <pc:docMk/>
          <pc:sldMk cId="2445297091" sldId="269"/>
        </pc:sldMkLst>
        <pc:spChg chg="mod">
          <ac:chgData name="Cristiana Staicu" userId="4011958876a036ff" providerId="LiveId" clId="{A97A6A5A-4E2E-497B-BBCD-44097446FAA7}" dt="2026-02-22T17:57:06.214" v="302" actId="26606"/>
          <ac:spMkLst>
            <pc:docMk/>
            <pc:sldMk cId="2445297091" sldId="269"/>
            <ac:spMk id="2" creationId="{D58F7624-7A3D-AF26-1DAC-B7236C4DB5D4}"/>
          </ac:spMkLst>
        </pc:spChg>
        <pc:spChg chg="mod">
          <ac:chgData name="Cristiana Staicu" userId="4011958876a036ff" providerId="LiveId" clId="{A97A6A5A-4E2E-497B-BBCD-44097446FAA7}" dt="2026-02-22T23:42:45.346" v="376" actId="255"/>
          <ac:spMkLst>
            <pc:docMk/>
            <pc:sldMk cId="2445297091" sldId="269"/>
            <ac:spMk id="3" creationId="{11BD3D23-CD12-0F79-B964-6F3FA07810D0}"/>
          </ac:spMkLst>
        </pc:spChg>
        <pc:picChg chg="add mod">
          <ac:chgData name="Cristiana Staicu" userId="4011958876a036ff" providerId="LiveId" clId="{A97A6A5A-4E2E-497B-BBCD-44097446FAA7}" dt="2026-02-22T17:57:06.214" v="302" actId="26606"/>
          <ac:picMkLst>
            <pc:docMk/>
            <pc:sldMk cId="2445297091" sldId="269"/>
            <ac:picMk id="12290" creationId="{710069B6-1520-89EE-9790-70CA5B5F776A}"/>
          </ac:picMkLst>
        </pc:picChg>
      </pc:sldChg>
      <pc:sldChg chg="addSp delSp modSp new mod ord setBg addAnim delAnim">
        <pc:chgData name="Cristiana Staicu" userId="4011958876a036ff" providerId="LiveId" clId="{A97A6A5A-4E2E-497B-BBCD-44097446FAA7}" dt="2026-02-22T23:50:12.022" v="400"/>
        <pc:sldMkLst>
          <pc:docMk/>
          <pc:sldMk cId="2134852395" sldId="270"/>
        </pc:sldMkLst>
        <pc:spChg chg="mod ord">
          <ac:chgData name="Cristiana Staicu" userId="4011958876a036ff" providerId="LiveId" clId="{A97A6A5A-4E2E-497B-BBCD-44097446FAA7}" dt="2026-02-22T23:50:12.022" v="399" actId="26606"/>
          <ac:spMkLst>
            <pc:docMk/>
            <pc:sldMk cId="2134852395" sldId="270"/>
            <ac:spMk id="2" creationId="{9B5CC860-30DB-94B4-FC1F-F96B8E3CFAFC}"/>
          </ac:spMkLst>
        </pc:spChg>
        <pc:spChg chg="add">
          <ac:chgData name="Cristiana Staicu" userId="4011958876a036ff" providerId="LiveId" clId="{A97A6A5A-4E2E-497B-BBCD-44097446FAA7}" dt="2026-02-22T23:50:12.022" v="399" actId="26606"/>
          <ac:spMkLst>
            <pc:docMk/>
            <pc:sldMk cId="2134852395" sldId="270"/>
            <ac:spMk id="1054" creationId="{809C0BCD-BEE9-423F-A51C-BCCD8E5EAADA}"/>
          </ac:spMkLst>
        </pc:spChg>
        <pc:spChg chg="add">
          <ac:chgData name="Cristiana Staicu" userId="4011958876a036ff" providerId="LiveId" clId="{A97A6A5A-4E2E-497B-BBCD-44097446FAA7}" dt="2026-02-22T23:50:12.022" v="399" actId="26606"/>
          <ac:spMkLst>
            <pc:docMk/>
            <pc:sldMk cId="2134852395" sldId="270"/>
            <ac:spMk id="1055" creationId="{9998D094-42B2-42BA-AA14-E8FBE073A5D8}"/>
          </ac:spMkLst>
        </pc:spChg>
        <pc:spChg chg="add">
          <ac:chgData name="Cristiana Staicu" userId="4011958876a036ff" providerId="LiveId" clId="{A97A6A5A-4E2E-497B-BBCD-44097446FAA7}" dt="2026-02-22T23:50:12.022" v="399" actId="26606"/>
          <ac:spMkLst>
            <pc:docMk/>
            <pc:sldMk cId="2134852395" sldId="270"/>
            <ac:spMk id="1057" creationId="{47813CFC-3088-49F0-9A37-3D9DF1359720}"/>
          </ac:spMkLst>
        </pc:spChg>
        <pc:picChg chg="add mod">
          <ac:chgData name="Cristiana Staicu" userId="4011958876a036ff" providerId="LiveId" clId="{A97A6A5A-4E2E-497B-BBCD-44097446FAA7}" dt="2026-02-22T23:50:12.022" v="399" actId="26606"/>
          <ac:picMkLst>
            <pc:docMk/>
            <pc:sldMk cId="2134852395" sldId="270"/>
            <ac:picMk id="1026" creationId="{31E0770E-E774-8332-0333-260125AE413E}"/>
          </ac:picMkLst>
        </pc:picChg>
        <pc:cxnChg chg="add">
          <ac:chgData name="Cristiana Staicu" userId="4011958876a036ff" providerId="LiveId" clId="{A97A6A5A-4E2E-497B-BBCD-44097446FAA7}" dt="2026-02-22T23:50:12.022" v="399" actId="26606"/>
          <ac:cxnSpMkLst>
            <pc:docMk/>
            <pc:sldMk cId="2134852395" sldId="270"/>
            <ac:cxnSpMk id="1056" creationId="{8465D64B-59F4-4BDC-B833-A17EF1E04697}"/>
          </ac:cxnSpMkLst>
        </pc:cxnChg>
        <pc:cxnChg chg="add">
          <ac:chgData name="Cristiana Staicu" userId="4011958876a036ff" providerId="LiveId" clId="{A97A6A5A-4E2E-497B-BBCD-44097446FAA7}" dt="2026-02-22T23:50:12.022" v="399" actId="26606"/>
          <ac:cxnSpMkLst>
            <pc:docMk/>
            <pc:sldMk cId="2134852395" sldId="270"/>
            <ac:cxnSpMk id="1058" creationId="{1E0DAA0F-EB9D-47B4-8A43-53347F310486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938DBEE-9BCB-45A3-AF6A-B6659B96F87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F58FADA-F8F6-4554-9990-579CA095C889}">
      <dgm:prSet/>
      <dgm:spPr/>
      <dgm:t>
        <a:bodyPr/>
        <a:lstStyle/>
        <a:p>
          <a:r>
            <a:rPr lang="en-GB" b="1" dirty="0">
              <a:solidFill>
                <a:schemeClr val="accent1">
                  <a:lumMod val="50000"/>
                </a:schemeClr>
              </a:solidFill>
            </a:rPr>
            <a:t>Mixed-Methods Comparative Analysis</a:t>
          </a:r>
          <a:r>
            <a:rPr lang="en-GB" dirty="0">
              <a:solidFill>
                <a:schemeClr val="accent1">
                  <a:lumMod val="50000"/>
                </a:schemeClr>
              </a:solidFill>
            </a:rPr>
            <a:t> (UK hospitality focus):</a:t>
          </a:r>
          <a:endParaRPr lang="en-US" dirty="0">
            <a:solidFill>
              <a:schemeClr val="accent1">
                <a:lumMod val="50000"/>
              </a:schemeClr>
            </a:solidFill>
          </a:endParaRPr>
        </a:p>
      </dgm:t>
    </dgm:pt>
    <dgm:pt modelId="{035D7BE6-118C-4211-85E0-00E03D75447D}" type="parTrans" cxnId="{2A2A7944-D4B5-4990-9C4A-BF1F3B283FE5}">
      <dgm:prSet/>
      <dgm:spPr/>
      <dgm:t>
        <a:bodyPr/>
        <a:lstStyle/>
        <a:p>
          <a:endParaRPr lang="en-US"/>
        </a:p>
      </dgm:t>
    </dgm:pt>
    <dgm:pt modelId="{1A6E26B1-8366-410B-84A4-33052908D321}" type="sibTrans" cxnId="{2A2A7944-D4B5-4990-9C4A-BF1F3B283FE5}">
      <dgm:prSet/>
      <dgm:spPr/>
      <dgm:t>
        <a:bodyPr/>
        <a:lstStyle/>
        <a:p>
          <a:endParaRPr lang="en-US"/>
        </a:p>
      </dgm:t>
    </dgm:pt>
    <dgm:pt modelId="{CB1096D3-FD86-48BC-B15F-75824D553F45}">
      <dgm:prSet custT="1"/>
      <dgm:spPr/>
      <dgm:t>
        <a:bodyPr/>
        <a:lstStyle/>
        <a:p>
          <a:r>
            <a:rPr lang="en-GB" sz="1600" b="1" dirty="0">
              <a:solidFill>
                <a:schemeClr val="accent1">
                  <a:lumMod val="50000"/>
                </a:schemeClr>
              </a:solidFill>
            </a:rPr>
            <a:t>Quantitative:</a:t>
          </a:r>
          <a:r>
            <a:rPr lang="en-GB" sz="1600" dirty="0">
              <a:solidFill>
                <a:schemeClr val="accent1">
                  <a:lumMod val="50000"/>
                </a:schemeClr>
              </a:solidFill>
            </a:rPr>
            <a:t> Life Cycle Assessment (LCA) to measure carbon ROI of waste alternatives.</a:t>
          </a:r>
          <a:endParaRPr lang="en-US" sz="1600" dirty="0">
            <a:solidFill>
              <a:schemeClr val="accent1">
                <a:lumMod val="50000"/>
              </a:schemeClr>
            </a:solidFill>
          </a:endParaRPr>
        </a:p>
      </dgm:t>
    </dgm:pt>
    <dgm:pt modelId="{0273B78B-EEBA-4B2A-8286-2D8AFC90A60D}" type="parTrans" cxnId="{F26071C9-2B85-40A1-8303-D645409B7E64}">
      <dgm:prSet/>
      <dgm:spPr/>
      <dgm:t>
        <a:bodyPr/>
        <a:lstStyle/>
        <a:p>
          <a:endParaRPr lang="en-US"/>
        </a:p>
      </dgm:t>
    </dgm:pt>
    <dgm:pt modelId="{05B5514D-BA9D-4472-A5F6-7B9AAD325DCD}" type="sibTrans" cxnId="{F26071C9-2B85-40A1-8303-D645409B7E64}">
      <dgm:prSet/>
      <dgm:spPr/>
      <dgm:t>
        <a:bodyPr/>
        <a:lstStyle/>
        <a:p>
          <a:endParaRPr lang="en-US"/>
        </a:p>
      </dgm:t>
    </dgm:pt>
    <dgm:pt modelId="{FAF59CD2-1C5F-4C64-88DB-0EFD30794B19}">
      <dgm:prSet custT="1"/>
      <dgm:spPr/>
      <dgm:t>
        <a:bodyPr/>
        <a:lstStyle/>
        <a:p>
          <a:r>
            <a:rPr lang="en-GB" sz="1600" b="1" dirty="0">
              <a:solidFill>
                <a:schemeClr val="accent1">
                  <a:lumMod val="50000"/>
                </a:schemeClr>
              </a:solidFill>
            </a:rPr>
            <a:t>Qualitative:</a:t>
          </a:r>
          <a:r>
            <a:rPr lang="en-GB" sz="1600" dirty="0">
              <a:solidFill>
                <a:schemeClr val="accent1">
                  <a:lumMod val="50000"/>
                </a:schemeClr>
              </a:solidFill>
            </a:rPr>
            <a:t> Meta-analysis of WRAP &amp; FAO case studies on “Waste-to-Value” solutions.</a:t>
          </a:r>
          <a:endParaRPr lang="en-US" sz="1600" dirty="0">
            <a:solidFill>
              <a:schemeClr val="accent1">
                <a:lumMod val="50000"/>
              </a:schemeClr>
            </a:solidFill>
          </a:endParaRPr>
        </a:p>
      </dgm:t>
    </dgm:pt>
    <dgm:pt modelId="{BED3B668-EFFC-46F4-873E-AA27248B21C5}" type="parTrans" cxnId="{FC1F4C3A-D680-4F59-AA6E-A4E6D666E7FA}">
      <dgm:prSet/>
      <dgm:spPr/>
      <dgm:t>
        <a:bodyPr/>
        <a:lstStyle/>
        <a:p>
          <a:endParaRPr lang="en-US"/>
        </a:p>
      </dgm:t>
    </dgm:pt>
    <dgm:pt modelId="{E468D73A-90C0-42DC-B10E-87DF78A6B046}" type="sibTrans" cxnId="{FC1F4C3A-D680-4F59-AA6E-A4E6D666E7FA}">
      <dgm:prSet/>
      <dgm:spPr/>
      <dgm:t>
        <a:bodyPr/>
        <a:lstStyle/>
        <a:p>
          <a:endParaRPr lang="en-US"/>
        </a:p>
      </dgm:t>
    </dgm:pt>
    <dgm:pt modelId="{8345E0C8-E3BC-47A8-B5E8-F4135E2D9866}">
      <dgm:prSet custT="1"/>
      <dgm:spPr/>
      <dgm:t>
        <a:bodyPr/>
        <a:lstStyle/>
        <a:p>
          <a:r>
            <a:rPr lang="en-GB" sz="1600" b="1" dirty="0">
              <a:solidFill>
                <a:schemeClr val="accent1">
                  <a:lumMod val="50000"/>
                </a:schemeClr>
              </a:solidFill>
            </a:rPr>
            <a:t>Stakeholder Interviews:</a:t>
          </a:r>
          <a:r>
            <a:rPr lang="en-GB" sz="1600" dirty="0">
              <a:solidFill>
                <a:schemeClr val="accent1">
                  <a:lumMod val="50000"/>
                </a:schemeClr>
              </a:solidFill>
            </a:rPr>
            <a:t> Chefs, managers, waste collectors, guests—identify real challenges and attitudes.</a:t>
          </a:r>
          <a:endParaRPr lang="en-US" sz="1600" dirty="0">
            <a:solidFill>
              <a:schemeClr val="accent1">
                <a:lumMod val="50000"/>
              </a:schemeClr>
            </a:solidFill>
          </a:endParaRPr>
        </a:p>
      </dgm:t>
    </dgm:pt>
    <dgm:pt modelId="{D7D9C140-02AA-4395-94BA-38B8B6EED792}" type="parTrans" cxnId="{CF93042F-C20E-4975-82CE-02F7D3EFD3C1}">
      <dgm:prSet/>
      <dgm:spPr/>
      <dgm:t>
        <a:bodyPr/>
        <a:lstStyle/>
        <a:p>
          <a:endParaRPr lang="en-US"/>
        </a:p>
      </dgm:t>
    </dgm:pt>
    <dgm:pt modelId="{2E9F54D7-6906-4912-84AD-871FDD42C8F2}" type="sibTrans" cxnId="{CF93042F-C20E-4975-82CE-02F7D3EFD3C1}">
      <dgm:prSet/>
      <dgm:spPr/>
      <dgm:t>
        <a:bodyPr/>
        <a:lstStyle/>
        <a:p>
          <a:endParaRPr lang="en-US"/>
        </a:p>
      </dgm:t>
    </dgm:pt>
    <dgm:pt modelId="{2CFBCDC1-7FA7-483D-8D62-9E372E929C12}">
      <dgm:prSet/>
      <dgm:spPr/>
      <dgm:t>
        <a:bodyPr/>
        <a:lstStyle/>
        <a:p>
          <a:r>
            <a:rPr lang="en-GB" dirty="0">
              <a:solidFill>
                <a:schemeClr val="accent1">
                  <a:lumMod val="50000"/>
                </a:schemeClr>
              </a:solidFill>
            </a:rPr>
            <a:t>Goal: Blend data and practical insights for deeper understanding</a:t>
          </a:r>
          <a:endParaRPr lang="en-US" dirty="0">
            <a:solidFill>
              <a:schemeClr val="accent1">
                <a:lumMod val="50000"/>
              </a:schemeClr>
            </a:solidFill>
          </a:endParaRPr>
        </a:p>
      </dgm:t>
    </dgm:pt>
    <dgm:pt modelId="{3B123C19-5850-4230-9EA0-DB60FE0BF194}" type="parTrans" cxnId="{C22DE86B-F07C-43EE-AF2A-DB6BE0076961}">
      <dgm:prSet/>
      <dgm:spPr/>
      <dgm:t>
        <a:bodyPr/>
        <a:lstStyle/>
        <a:p>
          <a:endParaRPr lang="en-US"/>
        </a:p>
      </dgm:t>
    </dgm:pt>
    <dgm:pt modelId="{6C080EAA-FF29-4C29-9161-477B2C025431}" type="sibTrans" cxnId="{C22DE86B-F07C-43EE-AF2A-DB6BE0076961}">
      <dgm:prSet/>
      <dgm:spPr/>
      <dgm:t>
        <a:bodyPr/>
        <a:lstStyle/>
        <a:p>
          <a:endParaRPr lang="en-US"/>
        </a:p>
      </dgm:t>
    </dgm:pt>
    <dgm:pt modelId="{7AD7FDB2-DFD2-42BF-BF03-093619AD54C7}" type="pres">
      <dgm:prSet presAssocID="{1938DBEE-9BCB-45A3-AF6A-B6659B96F875}" presName="root" presStyleCnt="0">
        <dgm:presLayoutVars>
          <dgm:dir/>
          <dgm:resizeHandles val="exact"/>
        </dgm:presLayoutVars>
      </dgm:prSet>
      <dgm:spPr/>
    </dgm:pt>
    <dgm:pt modelId="{F470ECCC-2976-465D-AC69-AE70D4A08AA4}" type="pres">
      <dgm:prSet presAssocID="{BF58FADA-F8F6-4554-9990-579CA095C889}" presName="compNode" presStyleCnt="0"/>
      <dgm:spPr/>
    </dgm:pt>
    <dgm:pt modelId="{39D2ACF0-EB10-4964-BDDE-98BDC65C230D}" type="pres">
      <dgm:prSet presAssocID="{BF58FADA-F8F6-4554-9990-579CA095C889}" presName="bgRect" presStyleLbl="bgShp" presStyleIdx="0" presStyleCnt="2" custLinFactNeighborX="169" custLinFactNeighborY="8042"/>
      <dgm:spPr/>
    </dgm:pt>
    <dgm:pt modelId="{E5220B4E-9274-401B-9A21-5740961B3BEB}" type="pres">
      <dgm:prSet presAssocID="{BF58FADA-F8F6-4554-9990-579CA095C889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215B5B3E-BA58-4A0E-A957-59872DDFD22E}" type="pres">
      <dgm:prSet presAssocID="{BF58FADA-F8F6-4554-9990-579CA095C889}" presName="spaceRect" presStyleCnt="0"/>
      <dgm:spPr/>
    </dgm:pt>
    <dgm:pt modelId="{4D8DC611-583F-45AB-9C0C-CC45FFC7997E}" type="pres">
      <dgm:prSet presAssocID="{BF58FADA-F8F6-4554-9990-579CA095C889}" presName="parTx" presStyleLbl="revTx" presStyleIdx="0" presStyleCnt="3">
        <dgm:presLayoutVars>
          <dgm:chMax val="0"/>
          <dgm:chPref val="0"/>
        </dgm:presLayoutVars>
      </dgm:prSet>
      <dgm:spPr/>
    </dgm:pt>
    <dgm:pt modelId="{73FAE488-005E-455A-9BFB-F6F6FF2DED61}" type="pres">
      <dgm:prSet presAssocID="{BF58FADA-F8F6-4554-9990-579CA095C889}" presName="desTx" presStyleLbl="revTx" presStyleIdx="1" presStyleCnt="3">
        <dgm:presLayoutVars/>
      </dgm:prSet>
      <dgm:spPr/>
    </dgm:pt>
    <dgm:pt modelId="{CBB40A3C-884B-4826-8357-C5DE02BF7C1D}" type="pres">
      <dgm:prSet presAssocID="{1A6E26B1-8366-410B-84A4-33052908D321}" presName="sibTrans" presStyleCnt="0"/>
      <dgm:spPr/>
    </dgm:pt>
    <dgm:pt modelId="{1822C74D-8BA1-41E6-99CB-9BBD90DB61A6}" type="pres">
      <dgm:prSet presAssocID="{2CFBCDC1-7FA7-483D-8D62-9E372E929C12}" presName="compNode" presStyleCnt="0"/>
      <dgm:spPr/>
    </dgm:pt>
    <dgm:pt modelId="{F2A7D86B-1144-4FA5-9F9A-0CA13914C8A3}" type="pres">
      <dgm:prSet presAssocID="{2CFBCDC1-7FA7-483D-8D62-9E372E929C12}" presName="bgRect" presStyleLbl="bgShp" presStyleIdx="1" presStyleCnt="2"/>
      <dgm:spPr/>
    </dgm:pt>
    <dgm:pt modelId="{7A4EB33C-F87F-4581-ABD0-A6550C1B11B0}" type="pres">
      <dgm:prSet presAssocID="{2CFBCDC1-7FA7-483D-8D62-9E372E929C1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277B4C14-0459-4E12-98DA-F821A0D827F1}" type="pres">
      <dgm:prSet presAssocID="{2CFBCDC1-7FA7-483D-8D62-9E372E929C12}" presName="spaceRect" presStyleCnt="0"/>
      <dgm:spPr/>
    </dgm:pt>
    <dgm:pt modelId="{EDFEC3A6-F298-44BB-AEA6-B581C331E2FF}" type="pres">
      <dgm:prSet presAssocID="{2CFBCDC1-7FA7-483D-8D62-9E372E929C1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19D7205-154E-4FB1-AD10-C26E644EB70D}" type="presOf" srcId="{8345E0C8-E3BC-47A8-B5E8-F4135E2D9866}" destId="{73FAE488-005E-455A-9BFB-F6F6FF2DED61}" srcOrd="0" destOrd="2" presId="urn:microsoft.com/office/officeart/2018/2/layout/IconVerticalSolidList"/>
    <dgm:cxn modelId="{CF93042F-C20E-4975-82CE-02F7D3EFD3C1}" srcId="{BF58FADA-F8F6-4554-9990-579CA095C889}" destId="{8345E0C8-E3BC-47A8-B5E8-F4135E2D9866}" srcOrd="2" destOrd="0" parTransId="{D7D9C140-02AA-4395-94BA-38B8B6EED792}" sibTransId="{2E9F54D7-6906-4912-84AD-871FDD42C8F2}"/>
    <dgm:cxn modelId="{FC1F4C3A-D680-4F59-AA6E-A4E6D666E7FA}" srcId="{BF58FADA-F8F6-4554-9990-579CA095C889}" destId="{FAF59CD2-1C5F-4C64-88DB-0EFD30794B19}" srcOrd="1" destOrd="0" parTransId="{BED3B668-EFFC-46F4-873E-AA27248B21C5}" sibTransId="{E468D73A-90C0-42DC-B10E-87DF78A6B046}"/>
    <dgm:cxn modelId="{C889325F-7020-43A5-971D-5F46ED178C90}" type="presOf" srcId="{2CFBCDC1-7FA7-483D-8D62-9E372E929C12}" destId="{EDFEC3A6-F298-44BB-AEA6-B581C331E2FF}" srcOrd="0" destOrd="0" presId="urn:microsoft.com/office/officeart/2018/2/layout/IconVerticalSolidList"/>
    <dgm:cxn modelId="{2A2A7944-D4B5-4990-9C4A-BF1F3B283FE5}" srcId="{1938DBEE-9BCB-45A3-AF6A-B6659B96F875}" destId="{BF58FADA-F8F6-4554-9990-579CA095C889}" srcOrd="0" destOrd="0" parTransId="{035D7BE6-118C-4211-85E0-00E03D75447D}" sibTransId="{1A6E26B1-8366-410B-84A4-33052908D321}"/>
    <dgm:cxn modelId="{C22DE86B-F07C-43EE-AF2A-DB6BE0076961}" srcId="{1938DBEE-9BCB-45A3-AF6A-B6659B96F875}" destId="{2CFBCDC1-7FA7-483D-8D62-9E372E929C12}" srcOrd="1" destOrd="0" parTransId="{3B123C19-5850-4230-9EA0-DB60FE0BF194}" sibTransId="{6C080EAA-FF29-4C29-9161-477B2C025431}"/>
    <dgm:cxn modelId="{0109E37E-2B81-4A5E-AD18-9262AD25198D}" type="presOf" srcId="{BF58FADA-F8F6-4554-9990-579CA095C889}" destId="{4D8DC611-583F-45AB-9C0C-CC45FFC7997E}" srcOrd="0" destOrd="0" presId="urn:microsoft.com/office/officeart/2018/2/layout/IconVerticalSolidList"/>
    <dgm:cxn modelId="{94B30281-A081-4065-B3F7-D0B29B170279}" type="presOf" srcId="{1938DBEE-9BCB-45A3-AF6A-B6659B96F875}" destId="{7AD7FDB2-DFD2-42BF-BF03-093619AD54C7}" srcOrd="0" destOrd="0" presId="urn:microsoft.com/office/officeart/2018/2/layout/IconVerticalSolidList"/>
    <dgm:cxn modelId="{1BFE568B-1C17-46C2-9761-E62DFD82ECA1}" type="presOf" srcId="{CB1096D3-FD86-48BC-B15F-75824D553F45}" destId="{73FAE488-005E-455A-9BFB-F6F6FF2DED61}" srcOrd="0" destOrd="0" presId="urn:microsoft.com/office/officeart/2018/2/layout/IconVerticalSolidList"/>
    <dgm:cxn modelId="{6D73A9A4-3B32-4134-A4AE-1128ECF44E8F}" type="presOf" srcId="{FAF59CD2-1C5F-4C64-88DB-0EFD30794B19}" destId="{73FAE488-005E-455A-9BFB-F6F6FF2DED61}" srcOrd="0" destOrd="1" presId="urn:microsoft.com/office/officeart/2018/2/layout/IconVerticalSolidList"/>
    <dgm:cxn modelId="{F26071C9-2B85-40A1-8303-D645409B7E64}" srcId="{BF58FADA-F8F6-4554-9990-579CA095C889}" destId="{CB1096D3-FD86-48BC-B15F-75824D553F45}" srcOrd="0" destOrd="0" parTransId="{0273B78B-EEBA-4B2A-8286-2D8AFC90A60D}" sibTransId="{05B5514D-BA9D-4472-A5F6-7B9AAD325DCD}"/>
    <dgm:cxn modelId="{B4DB97D7-40D4-4539-BB73-FCDFDF9D13A3}" type="presParOf" srcId="{7AD7FDB2-DFD2-42BF-BF03-093619AD54C7}" destId="{F470ECCC-2976-465D-AC69-AE70D4A08AA4}" srcOrd="0" destOrd="0" presId="urn:microsoft.com/office/officeart/2018/2/layout/IconVerticalSolidList"/>
    <dgm:cxn modelId="{473E982A-5E13-498C-AC14-7BF8D630C75D}" type="presParOf" srcId="{F470ECCC-2976-465D-AC69-AE70D4A08AA4}" destId="{39D2ACF0-EB10-4964-BDDE-98BDC65C230D}" srcOrd="0" destOrd="0" presId="urn:microsoft.com/office/officeart/2018/2/layout/IconVerticalSolidList"/>
    <dgm:cxn modelId="{5B21C5C3-3377-48E1-8524-268C4FB43A65}" type="presParOf" srcId="{F470ECCC-2976-465D-AC69-AE70D4A08AA4}" destId="{E5220B4E-9274-401B-9A21-5740961B3BEB}" srcOrd="1" destOrd="0" presId="urn:microsoft.com/office/officeart/2018/2/layout/IconVerticalSolidList"/>
    <dgm:cxn modelId="{18C49634-A6B1-4777-8CF5-1CFCBDC1135C}" type="presParOf" srcId="{F470ECCC-2976-465D-AC69-AE70D4A08AA4}" destId="{215B5B3E-BA58-4A0E-A957-59872DDFD22E}" srcOrd="2" destOrd="0" presId="urn:microsoft.com/office/officeart/2018/2/layout/IconVerticalSolidList"/>
    <dgm:cxn modelId="{FBA6CC40-4B07-4A8C-90EE-3B02486EBFA2}" type="presParOf" srcId="{F470ECCC-2976-465D-AC69-AE70D4A08AA4}" destId="{4D8DC611-583F-45AB-9C0C-CC45FFC7997E}" srcOrd="3" destOrd="0" presId="urn:microsoft.com/office/officeart/2018/2/layout/IconVerticalSolidList"/>
    <dgm:cxn modelId="{9ABFB196-7EB2-4634-89BD-D2CAADCB378C}" type="presParOf" srcId="{F470ECCC-2976-465D-AC69-AE70D4A08AA4}" destId="{73FAE488-005E-455A-9BFB-F6F6FF2DED61}" srcOrd="4" destOrd="0" presId="urn:microsoft.com/office/officeart/2018/2/layout/IconVerticalSolidList"/>
    <dgm:cxn modelId="{E1C4AD48-2A9D-4AC9-B591-EE1612491A8E}" type="presParOf" srcId="{7AD7FDB2-DFD2-42BF-BF03-093619AD54C7}" destId="{CBB40A3C-884B-4826-8357-C5DE02BF7C1D}" srcOrd="1" destOrd="0" presId="urn:microsoft.com/office/officeart/2018/2/layout/IconVerticalSolidList"/>
    <dgm:cxn modelId="{97CA6030-F2A2-4F00-82B6-C432C7E58A5A}" type="presParOf" srcId="{7AD7FDB2-DFD2-42BF-BF03-093619AD54C7}" destId="{1822C74D-8BA1-41E6-99CB-9BBD90DB61A6}" srcOrd="2" destOrd="0" presId="urn:microsoft.com/office/officeart/2018/2/layout/IconVerticalSolidList"/>
    <dgm:cxn modelId="{C17E864A-607C-4C59-BEA9-F71F50B11037}" type="presParOf" srcId="{1822C74D-8BA1-41E6-99CB-9BBD90DB61A6}" destId="{F2A7D86B-1144-4FA5-9F9A-0CA13914C8A3}" srcOrd="0" destOrd="0" presId="urn:microsoft.com/office/officeart/2018/2/layout/IconVerticalSolidList"/>
    <dgm:cxn modelId="{1396BC80-DABB-4A15-A9C4-212475F72A05}" type="presParOf" srcId="{1822C74D-8BA1-41E6-99CB-9BBD90DB61A6}" destId="{7A4EB33C-F87F-4581-ABD0-A6550C1B11B0}" srcOrd="1" destOrd="0" presId="urn:microsoft.com/office/officeart/2018/2/layout/IconVerticalSolidList"/>
    <dgm:cxn modelId="{7E74A249-905D-488F-A33B-B9D13159E219}" type="presParOf" srcId="{1822C74D-8BA1-41E6-99CB-9BBD90DB61A6}" destId="{277B4C14-0459-4E12-98DA-F821A0D827F1}" srcOrd="2" destOrd="0" presId="urn:microsoft.com/office/officeart/2018/2/layout/IconVerticalSolidList"/>
    <dgm:cxn modelId="{DE5A55D0-F581-495A-9209-A1F3979BF6EB}" type="presParOf" srcId="{1822C74D-8BA1-41E6-99CB-9BBD90DB61A6}" destId="{EDFEC3A6-F298-44BB-AEA6-B581C331E2F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D2ACF0-EB10-4964-BDDE-98BDC65C230D}">
      <dsp:nvSpPr>
        <dsp:cNvPr id="0" name=""/>
        <dsp:cNvSpPr/>
      </dsp:nvSpPr>
      <dsp:spPr>
        <a:xfrm>
          <a:off x="0" y="711029"/>
          <a:ext cx="9872663" cy="11370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220B4E-9274-401B-9A21-5740961B3BEB}">
      <dsp:nvSpPr>
        <dsp:cNvPr id="0" name=""/>
        <dsp:cNvSpPr/>
      </dsp:nvSpPr>
      <dsp:spPr>
        <a:xfrm>
          <a:off x="343947" y="875419"/>
          <a:ext cx="625359" cy="6253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8DC611-583F-45AB-9C0C-CC45FFC7997E}">
      <dsp:nvSpPr>
        <dsp:cNvPr id="0" name=""/>
        <dsp:cNvSpPr/>
      </dsp:nvSpPr>
      <dsp:spPr>
        <a:xfrm>
          <a:off x="1313254" y="619590"/>
          <a:ext cx="4442698" cy="1137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334" tIns="120334" rIns="120334" bIns="1203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>
              <a:solidFill>
                <a:schemeClr val="accent1">
                  <a:lumMod val="50000"/>
                </a:schemeClr>
              </a:solidFill>
            </a:rPr>
            <a:t>Mixed-Methods Comparative Analysis</a:t>
          </a:r>
          <a:r>
            <a:rPr lang="en-GB" sz="2500" kern="1200" dirty="0">
              <a:solidFill>
                <a:schemeClr val="accent1">
                  <a:lumMod val="50000"/>
                </a:schemeClr>
              </a:solidFill>
            </a:rPr>
            <a:t> (UK hospitality focus):</a:t>
          </a:r>
          <a:endParaRPr lang="en-US" sz="25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1313254" y="619590"/>
        <a:ext cx="4442698" cy="1137017"/>
      </dsp:txXfrm>
    </dsp:sp>
    <dsp:sp modelId="{73FAE488-005E-455A-9BFB-F6F6FF2DED61}">
      <dsp:nvSpPr>
        <dsp:cNvPr id="0" name=""/>
        <dsp:cNvSpPr/>
      </dsp:nvSpPr>
      <dsp:spPr>
        <a:xfrm>
          <a:off x="5755952" y="619590"/>
          <a:ext cx="4115426" cy="1137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334" tIns="120334" rIns="120334" bIns="12033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accent1">
                  <a:lumMod val="50000"/>
                </a:schemeClr>
              </a:solidFill>
            </a:rPr>
            <a:t>Quantitative:</a:t>
          </a:r>
          <a:r>
            <a:rPr lang="en-GB" sz="1600" kern="1200" dirty="0">
              <a:solidFill>
                <a:schemeClr val="accent1">
                  <a:lumMod val="50000"/>
                </a:schemeClr>
              </a:solidFill>
            </a:rPr>
            <a:t> Life Cycle Assessment (LCA) to measure carbon ROI of waste alternatives.</a:t>
          </a:r>
          <a:endParaRPr lang="en-US" sz="1600" kern="1200" dirty="0">
            <a:solidFill>
              <a:schemeClr val="accent1">
                <a:lumMod val="50000"/>
              </a:schemeClr>
            </a:solidFill>
          </a:endParaRP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accent1">
                  <a:lumMod val="50000"/>
                </a:schemeClr>
              </a:solidFill>
            </a:rPr>
            <a:t>Qualitative:</a:t>
          </a:r>
          <a:r>
            <a:rPr lang="en-GB" sz="1600" kern="1200" dirty="0">
              <a:solidFill>
                <a:schemeClr val="accent1">
                  <a:lumMod val="50000"/>
                </a:schemeClr>
              </a:solidFill>
            </a:rPr>
            <a:t> Meta-analysis of WRAP &amp; FAO case studies on “Waste-to-Value” solutions.</a:t>
          </a:r>
          <a:endParaRPr lang="en-US" sz="1600" kern="1200" dirty="0">
            <a:solidFill>
              <a:schemeClr val="accent1">
                <a:lumMod val="50000"/>
              </a:schemeClr>
            </a:solidFill>
          </a:endParaRP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accent1">
                  <a:lumMod val="50000"/>
                </a:schemeClr>
              </a:solidFill>
            </a:rPr>
            <a:t>Stakeholder Interviews:</a:t>
          </a:r>
          <a:r>
            <a:rPr lang="en-GB" sz="1600" kern="1200" dirty="0">
              <a:solidFill>
                <a:schemeClr val="accent1">
                  <a:lumMod val="50000"/>
                </a:schemeClr>
              </a:solidFill>
            </a:rPr>
            <a:t> Chefs, managers, waste collectors, guests—identify real challenges and attitudes.</a:t>
          </a:r>
          <a:endParaRPr lang="en-US" sz="16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5755952" y="619590"/>
        <a:ext cx="4115426" cy="1137017"/>
      </dsp:txXfrm>
    </dsp:sp>
    <dsp:sp modelId="{F2A7D86B-1144-4FA5-9F9A-0CA13914C8A3}">
      <dsp:nvSpPr>
        <dsp:cNvPr id="0" name=""/>
        <dsp:cNvSpPr/>
      </dsp:nvSpPr>
      <dsp:spPr>
        <a:xfrm>
          <a:off x="0" y="2040862"/>
          <a:ext cx="9872663" cy="11370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4EB33C-F87F-4581-ABD0-A6550C1B11B0}">
      <dsp:nvSpPr>
        <dsp:cNvPr id="0" name=""/>
        <dsp:cNvSpPr/>
      </dsp:nvSpPr>
      <dsp:spPr>
        <a:xfrm>
          <a:off x="343947" y="2296690"/>
          <a:ext cx="625359" cy="6253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FEC3A6-F298-44BB-AEA6-B581C331E2FF}">
      <dsp:nvSpPr>
        <dsp:cNvPr id="0" name=""/>
        <dsp:cNvSpPr/>
      </dsp:nvSpPr>
      <dsp:spPr>
        <a:xfrm>
          <a:off x="1313254" y="2040862"/>
          <a:ext cx="8558124" cy="1137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334" tIns="120334" rIns="120334" bIns="1203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solidFill>
                <a:schemeClr val="accent1">
                  <a:lumMod val="50000"/>
                </a:schemeClr>
              </a:solidFill>
            </a:rPr>
            <a:t>Goal: Blend data and practical insights for deeper understanding</a:t>
          </a:r>
          <a:endParaRPr lang="en-US" sz="25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1313254" y="2040862"/>
        <a:ext cx="8558124" cy="11370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D88F60-6A3F-460D-AC51-36A53E9D2577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DBBB42-7298-4BCC-8557-F4F4C344D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2228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UK hospitality industry is under pressure from new environmental laws and the urgent problem of food waste.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Mention the scale: food waste is a major contributor to global emissions, yet millions still go hungry.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 that new laws now make it a legal obligation to reduce and properly manage food waste.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State your research purpose: to evaluate current food waste reduction methods, compare recycling technologies, and suggest practical solutions for the hospitality sector.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DBBB42-7298-4BCC-8557-F4F4C344D89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5675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waste was simply thrown away.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Now, the Circular Economy treats waste as a resource.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UK’s Food Waste Hierarchy prioritizes prevention, then redistribution, animal feed, and finally energy recovery.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Many businesses focus on recycling rather than prevention, missing bigger savings and impact.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Most voluntary programs target large companies; over 80% of hospitality businesses are SMEs who struggle with these changes.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Tech like IoT and smart packaging helps, but can actually widen the gap between large and small players due to cost.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DBBB42-7298-4BCC-8557-F4F4C344D89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4965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Quantitative: Life Cycle Assessment measures environmental and financial ROI of different food waste strategies.</a:t>
            </a:r>
          </a:p>
          <a:p>
            <a:pPr lvl="1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Qualitative: Meta-analysis of existing studies and direct interviews with key stakeholders.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Emphasize the value of integrating hard data with real-world challenges and insights from people working directly in hospitality.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DBBB42-7298-4BCC-8557-F4F4C344D89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82094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From March 2025, any business producing over 5kg of food waste per week must separate it for collection.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Waste macerators are now illegal, so businesses need new systems for storage and collection.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Compliance means reorganizing kitchens, retraining staff, and possibly changing suppliers.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Highlight that non-compliance can lead to serious financial penalties and damage to reputation.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DBBB42-7298-4BCC-8557-F4F4C344D89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7274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how these new rules hit small and medium businesses hardest.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Landfill prices are rising, and frequent waste collections in cities increase costs and emissions.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There’s talk of a so-called “SME tax”—the hidden costs of compliance.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Propose a digital platform, funded by the government, for SMEs to coordinate waste pick-ups, reducing costs and environmental impact—like Uber, but for waste.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DBBB42-7298-4BCC-8557-F4F4C344D89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5473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 is the main food waste recycling method: bacteria break down waste without oxygen, producing biogas and biofertilizer.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2025, UK AD plants processed over 2 million tonnes of food waste.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New technologies—like biochar additives—make the process faster and more efficient.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But remember, recycling is less effective than preventing waste in the first place.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DBBB42-7298-4BCC-8557-F4F4C344D89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6595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Wales leads in food waste recycling, thanks to both strong laws and investment in local AD hubs.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Every business is within 30 miles of a recycling plant, making compliance easier and cheaper.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Wales has reduced organic waste to landfill by 65%.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Suggest similar models for English cities, possibly with vertical AD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centers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on rooftops or parking structures, which also create green jobs.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DBBB42-7298-4BCC-8557-F4F4C344D89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1411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Digital tools like Winnow’s Smart Bins automatically track food waste, providing real-time feedback.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These tools help businesses see exactly what gets wasted most, so they can act quickly.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With this data, restaurants can adjust menus, recipes, and orders.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Some use leaderboards or reward systems to engage staff or even customers in reducing waste.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DBBB42-7298-4BCC-8557-F4F4C344D89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707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“Plate waste” is a major problem—over a third of food served in restaurants goes uneaten.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Menu design, portion sizes, and customer habits all play a role.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Behavioural nudges, like smaller plates or self-service, can greatly reduce waste.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Technology—like table tablets—can show customers their waste, offering rewards for better choices.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DBBB42-7298-4BCC-8557-F4F4C344D89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1916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“Circular gastronomy” means reusing food byproducts creatively—like making syrups from citrus peels or croutons from old bread.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Upcycling increases efficiency and reduces indirect (Scope 3) emissions.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Highlight successful events like “Upcycled Menu Week,” which attract eco-conscious customers and improve brand reputation.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DBBB42-7298-4BCC-8557-F4F4C344D89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7609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New rules require large businesses to report food waste annually—this makes the industry more transparent.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Collaboration across the supply chain is vital—using “wonky” produce can prevent upstream waste.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national “Wonky Produce” certification can help change consumer perceptions and reduce waste before it reaches kitchens.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DBBB42-7298-4BCC-8557-F4F4C344D89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79082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There are risks of “greenwashing”—where companies claim to be sustainable but don’t deliver real results.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Reporting gaps and lack of standard KPIs make it easy to look good without real progress.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PLA bioplastics are only truly green if properly composted, which often isn’t the case.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public “Sustainability Scorecard” could create accountability and reward real action.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DBBB42-7298-4BCC-8557-F4F4C344D89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19962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new laws are a good step, but real change requires innovation, collaboration, and a willingness to go beyond compliance.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Food waste is complex—economic, cultural, technological, and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behavioral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factors all play a part.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hospitality sector can be a leader if it embraces these opportunities.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Suggest simple, practical steps:</a:t>
            </a:r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1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 example, collect used coffee grounds and use them as fertilizer.</a:t>
            </a:r>
          </a:p>
          <a:p>
            <a:pPr lvl="1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reduces chemical use, supports sustainability, and provides a visible, educational action for guests and staff.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Encourage everyone to think of food waste reduction as an ongoing opportunity for improvement and engagement.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DBBB42-7298-4BCC-8557-F4F4C344D89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5464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76F9AC2-BF54-408C-85B3-002DB9C19003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514AF57-2690-43E3-B7EF-833B348858C5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36931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F9AC2-BF54-408C-85B3-002DB9C19003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4AF57-2690-43E3-B7EF-833B348858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1294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F9AC2-BF54-408C-85B3-002DB9C19003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4AF57-2690-43E3-B7EF-833B348858C5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99296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F9AC2-BF54-408C-85B3-002DB9C19003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4AF57-2690-43E3-B7EF-833B348858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7774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F9AC2-BF54-408C-85B3-002DB9C19003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4AF57-2690-43E3-B7EF-833B348858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6203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F9AC2-BF54-408C-85B3-002DB9C19003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4AF57-2690-43E3-B7EF-833B348858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5974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F9AC2-BF54-408C-85B3-002DB9C19003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4AF57-2690-43E3-B7EF-833B348858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4091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F9AC2-BF54-408C-85B3-002DB9C19003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4AF57-2690-43E3-B7EF-833B348858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7416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F9AC2-BF54-408C-85B3-002DB9C19003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4AF57-2690-43E3-B7EF-833B348858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2569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F9AC2-BF54-408C-85B3-002DB9C19003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4AF57-2690-43E3-B7EF-833B348858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6154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F9AC2-BF54-408C-85B3-002DB9C19003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4AF57-2690-43E3-B7EF-833B348858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598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276F9AC2-BF54-408C-85B3-002DB9C19003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D514AF57-2690-43E3-B7EF-833B348858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1295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quillbot.com/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B61BF403-C858-4A9F-81D1-22D551BE0D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DD3A5B67-3501-4951-8D6C-C3805F657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323114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EB1032F-C4E8-12AF-9DED-016DC1721F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3308114"/>
            <a:ext cx="9966960" cy="1490472"/>
          </a:xfrm>
        </p:spPr>
        <p:txBody>
          <a:bodyPr>
            <a:normAutofit/>
          </a:bodyPr>
          <a:lstStyle/>
          <a:p>
            <a:r>
              <a:rPr lang="en-GB" sz="6100" dirty="0">
                <a:solidFill>
                  <a:schemeClr val="accent1">
                    <a:lumMod val="50000"/>
                  </a:schemeClr>
                </a:solidFill>
              </a:rPr>
              <a:t>Contemporary Themes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9E7B08-33EB-9B6A-3E8D-FE7D23FC70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09530" y="4962406"/>
            <a:ext cx="8767860" cy="721416"/>
          </a:xfrm>
        </p:spPr>
        <p:txBody>
          <a:bodyPr>
            <a:noAutofit/>
          </a:bodyPr>
          <a:lstStyle/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Sustainability in terms of Food waste and its efficacy</a:t>
            </a:r>
          </a:p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Cristiana Andreea Staicu</a:t>
            </a:r>
          </a:p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Student ID:2026517</a:t>
            </a:r>
          </a:p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Module lead :</a:t>
            </a:r>
            <a:r>
              <a:rPr lang="en-GB" sz="2000">
                <a:solidFill>
                  <a:schemeClr val="accent1">
                    <a:lumMod val="50000"/>
                  </a:schemeClr>
                </a:solidFill>
              </a:rPr>
              <a:t>Jessica Newport</a:t>
            </a:r>
            <a:endParaRPr lang="en-GB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I acknowledge the use of AI (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  <a:hlinkClick r:id="rId2"/>
              </a:rPr>
              <a:t>https://quillbot.com/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 ) for grammatical mistakes and misspellings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3D360DD-61A5-F28B-FF43-152EB84B9B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823" b="-3"/>
          <a:stretch>
            <a:fillRect/>
          </a:stretch>
        </p:blipFill>
        <p:spPr>
          <a:xfrm>
            <a:off x="3766820" y="327535"/>
            <a:ext cx="4653280" cy="2796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087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4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Rectangle 1027">
            <a:extLst>
              <a:ext uri="{FF2B5EF4-FFF2-40B4-BE49-F238E27FC236}">
                <a16:creationId xmlns:a16="http://schemas.microsoft.com/office/drawing/2014/main" id="{BA2EA6A6-CD0C-4CFD-8EC2-AA44F9870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C0F3AA-5652-4BEC-5E4A-5FEA5BB12F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8564" y="609600"/>
            <a:ext cx="3912583" cy="1356360"/>
          </a:xfrm>
        </p:spPr>
        <p:txBody>
          <a:bodyPr>
            <a:normAutofit/>
          </a:bodyPr>
          <a:lstStyle/>
          <a:p>
            <a:r>
              <a:rPr lang="en-GB" sz="3000" dirty="0"/>
              <a:t>Food waste Challenges in the UK Hospitality Industry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C5573E6D-CC45-E478-6A81-B28DB6EB40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2064" y="1727691"/>
            <a:ext cx="6045576" cy="3400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992E9-8585-3A3D-B5D4-F4746D3432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8564" y="2057400"/>
            <a:ext cx="3912583" cy="4038600"/>
          </a:xfrm>
        </p:spPr>
        <p:txBody>
          <a:bodyPr>
            <a:normAutofit fontScale="92500"/>
          </a:bodyPr>
          <a:lstStyle/>
          <a:p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UK hospitality faces tough new environmental rules.</a:t>
            </a:r>
          </a:p>
          <a:p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Food waste = 8–10% of global greenhouse gases.</a:t>
            </a:r>
          </a:p>
          <a:p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1/3 of all food is wasted, while 10% of people remain hungry.</a:t>
            </a:r>
          </a:p>
          <a:p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Laws now make careless food waste illegal (Environment Act 2021, Simpler Recycling).</a:t>
            </a:r>
          </a:p>
          <a:p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Reducing waste is vital for the environment, business costs, and survival.</a:t>
            </a:r>
          </a:p>
          <a:p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Study aim: Evaluate UK food reduction strategies, compare recycling tech, and suggest solutions for a sustainable industry.</a:t>
            </a:r>
          </a:p>
          <a:p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21621841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8F637-BBB0-929C-BC09-3573FD2C9A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070335"/>
            <a:ext cx="5199926" cy="1443269"/>
          </a:xfrm>
        </p:spPr>
        <p:txBody>
          <a:bodyPr>
            <a:normAutofit/>
          </a:bodyPr>
          <a:lstStyle/>
          <a:p>
            <a:r>
              <a:rPr lang="en-GB" sz="3100" b="1"/>
              <a:t>Literature Review – The Shift to Circularity</a:t>
            </a:r>
            <a:br>
              <a:rPr lang="en-GB" sz="3100" b="1"/>
            </a:br>
            <a:endParaRPr lang="en-GB" sz="3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66AC33-8647-C4A0-5B19-15CC4DC781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1" y="2238095"/>
            <a:ext cx="5084178" cy="3549570"/>
          </a:xfrm>
        </p:spPr>
        <p:txBody>
          <a:bodyPr>
            <a:normAutofit fontScale="92500" lnSpcReduction="20000"/>
          </a:bodyPr>
          <a:lstStyle/>
          <a:p>
            <a:r>
              <a:rPr lang="en-GB" sz="1400" dirty="0">
                <a:solidFill>
                  <a:schemeClr val="accent1">
                    <a:lumMod val="50000"/>
                  </a:schemeClr>
                </a:solidFill>
              </a:rPr>
              <a:t>Old approach: Throw away food waste.</a:t>
            </a:r>
          </a:p>
          <a:p>
            <a:r>
              <a:rPr lang="en-GB" sz="1400" dirty="0">
                <a:solidFill>
                  <a:schemeClr val="accent1">
                    <a:lumMod val="50000"/>
                  </a:schemeClr>
                </a:solidFill>
              </a:rPr>
              <a:t>Now: Circular Economy principles = treat waste as a resource (CE Hub, 2024).</a:t>
            </a:r>
          </a:p>
          <a:p>
            <a:r>
              <a:rPr lang="en-GB" sz="1400" dirty="0">
                <a:solidFill>
                  <a:schemeClr val="accent1">
                    <a:lumMod val="50000"/>
                  </a:schemeClr>
                </a:solidFill>
              </a:rPr>
              <a:t>UK Food Waste Hierarchy: Prevention &gt; Redistribution &gt; Animal feed &gt; Energy recovery.</a:t>
            </a:r>
          </a:p>
          <a:p>
            <a:r>
              <a:rPr lang="en-GB" sz="1400" dirty="0">
                <a:solidFill>
                  <a:schemeClr val="accent1">
                    <a:lumMod val="50000"/>
                  </a:schemeClr>
                </a:solidFill>
              </a:rPr>
              <a:t>Most efforts focus on recycling, missing the chance to prevent waste (“Hierarchy Inversion”).</a:t>
            </a:r>
          </a:p>
          <a:p>
            <a:r>
              <a:rPr lang="en-GB" sz="1400" dirty="0">
                <a:solidFill>
                  <a:schemeClr val="accent1">
                    <a:lumMod val="50000"/>
                  </a:schemeClr>
                </a:solidFill>
              </a:rPr>
              <a:t>Large voluntary programs (Courtauld Commitment 2030) mostly aid big businesses.</a:t>
            </a:r>
          </a:p>
          <a:p>
            <a:r>
              <a:rPr lang="en-GB" sz="1400" dirty="0">
                <a:solidFill>
                  <a:schemeClr val="accent1">
                    <a:lumMod val="50000"/>
                  </a:schemeClr>
                </a:solidFill>
              </a:rPr>
              <a:t>80% of UK hospitality are SMEs, struggling with cost and staff for new tech.</a:t>
            </a:r>
          </a:p>
          <a:p>
            <a:r>
              <a:rPr lang="en-GB" sz="1400" dirty="0">
                <a:solidFill>
                  <a:schemeClr val="accent1">
                    <a:lumMod val="50000"/>
                  </a:schemeClr>
                </a:solidFill>
              </a:rPr>
              <a:t>Digitalisation (IoT, smart packaging) improves food waste tracking by 20%.</a:t>
            </a:r>
          </a:p>
          <a:p>
            <a:r>
              <a:rPr lang="en-GB" sz="1400" dirty="0">
                <a:solidFill>
                  <a:schemeClr val="accent1">
                    <a:lumMod val="50000"/>
                  </a:schemeClr>
                </a:solidFill>
              </a:rPr>
              <a:t>Tech may increase the “sustainability divide” due to costs for SMEs.</a:t>
            </a:r>
          </a:p>
          <a:p>
            <a:endParaRPr lang="en-GB" sz="1100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DCD9081D-A211-A0FD-02E6-60B3FEA643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09" r="14933" b="-6"/>
          <a:stretch>
            <a:fillRect/>
          </a:stretch>
        </p:blipFill>
        <p:spPr bwMode="auto">
          <a:xfrm>
            <a:off x="6636743" y="1238487"/>
            <a:ext cx="4741120" cy="4493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12004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BD61F-EBE7-74F3-2A89-3F06A944DE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</p:spPr>
        <p:txBody>
          <a:bodyPr>
            <a:normAutofit/>
          </a:bodyPr>
          <a:lstStyle/>
          <a:p>
            <a:r>
              <a:rPr lang="en-GB" b="1" dirty="0"/>
              <a:t>Methodology</a:t>
            </a:r>
            <a:br>
              <a:rPr lang="en-GB" b="1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1A633C-6974-C231-1760-D6970F47DE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6540505"/>
              </p:ext>
            </p:extLst>
          </p:nvPr>
        </p:nvGraphicFramePr>
        <p:xfrm>
          <a:off x="1143000" y="2298530"/>
          <a:ext cx="9872663" cy="3797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766098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1" name="Rectangle 3080">
            <a:extLst>
              <a:ext uri="{FF2B5EF4-FFF2-40B4-BE49-F238E27FC236}">
                <a16:creationId xmlns:a16="http://schemas.microsoft.com/office/drawing/2014/main" id="{E3DC42C2-6B58-404C-B339-2C72808A5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0877EE-C1EC-A5D3-ABE1-F3B0C136F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1783" y="609600"/>
            <a:ext cx="6693061" cy="1356360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2025 Legislative Pivot</a:t>
            </a:r>
            <a:br>
              <a:rPr lang="en-GB" b="1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pic>
        <p:nvPicPr>
          <p:cNvPr id="3076" name="Picture 4" descr="Sędzia Młotek przechowywania w Sala sądowa">
            <a:extLst>
              <a:ext uri="{FF2B5EF4-FFF2-40B4-BE49-F238E27FC236}">
                <a16:creationId xmlns:a16="http://schemas.microsoft.com/office/drawing/2014/main" id="{340C243C-1946-931A-8F25-AC681030A1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56" r="31260" b="1"/>
          <a:stretch>
            <a:fillRect/>
          </a:stretch>
        </p:blipFill>
        <p:spPr bwMode="auto">
          <a:xfrm>
            <a:off x="232861" y="243840"/>
            <a:ext cx="3646837" cy="6377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CAAEE9-6127-BC81-03FA-98CB7EFC35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1783" y="2057400"/>
            <a:ext cx="6693061" cy="4038600"/>
          </a:xfrm>
        </p:spPr>
        <p:txBody>
          <a:bodyPr>
            <a:normAutofit/>
          </a:bodyPr>
          <a:lstStyle/>
          <a:p>
            <a:r>
              <a:rPr lang="en-GB" sz="1800" b="1" dirty="0">
                <a:solidFill>
                  <a:srgbClr val="FFFFFF"/>
                </a:solidFill>
              </a:rPr>
              <a:t>New Law (March 2025):</a:t>
            </a:r>
            <a:br>
              <a:rPr lang="en-GB" sz="1800" dirty="0">
                <a:solidFill>
                  <a:srgbClr val="FFFFFF"/>
                </a:solidFill>
              </a:rPr>
            </a:br>
            <a:endParaRPr lang="en-GB" sz="1800" dirty="0">
              <a:solidFill>
                <a:srgbClr val="FFFFFF"/>
              </a:solidFill>
            </a:endParaRPr>
          </a:p>
          <a:p>
            <a:pPr lvl="1"/>
            <a:r>
              <a:rPr lang="en-GB" sz="1800" dirty="0">
                <a:solidFill>
                  <a:srgbClr val="FFFFFF"/>
                </a:solidFill>
              </a:rPr>
              <a:t>All businesses (&gt;5kg food waste/week) must separate food waste for collection.</a:t>
            </a:r>
          </a:p>
          <a:p>
            <a:pPr lvl="1"/>
            <a:r>
              <a:rPr lang="en-GB" sz="1800" dirty="0">
                <a:solidFill>
                  <a:srgbClr val="FFFFFF"/>
                </a:solidFill>
              </a:rPr>
              <a:t>Food waste macerators (sewer disposal) are banned.</a:t>
            </a:r>
          </a:p>
          <a:p>
            <a:pPr lvl="1"/>
            <a:r>
              <a:rPr lang="en-GB" sz="1800" dirty="0">
                <a:solidFill>
                  <a:srgbClr val="FFFFFF"/>
                </a:solidFill>
              </a:rPr>
              <a:t>Businesses must arrange on-site storage and compliant pick-up.</a:t>
            </a:r>
          </a:p>
          <a:p>
            <a:r>
              <a:rPr lang="en-GB" sz="1800" b="1" dirty="0">
                <a:solidFill>
                  <a:srgbClr val="FFFFFF"/>
                </a:solidFill>
              </a:rPr>
              <a:t>Impact:</a:t>
            </a:r>
            <a:br>
              <a:rPr lang="en-GB" sz="1800" dirty="0">
                <a:solidFill>
                  <a:srgbClr val="FFFFFF"/>
                </a:solidFill>
              </a:rPr>
            </a:br>
            <a:endParaRPr lang="en-GB" sz="1800" dirty="0">
              <a:solidFill>
                <a:srgbClr val="FFFFFF"/>
              </a:solidFill>
            </a:endParaRPr>
          </a:p>
          <a:p>
            <a:pPr lvl="1"/>
            <a:r>
              <a:rPr lang="en-GB" sz="1800" dirty="0">
                <a:solidFill>
                  <a:srgbClr val="FFFFFF"/>
                </a:solidFill>
              </a:rPr>
              <a:t>Requires kitchen changes, staff training, storage/transport upgrades.</a:t>
            </a:r>
          </a:p>
          <a:p>
            <a:pPr lvl="1"/>
            <a:r>
              <a:rPr lang="en-GB" sz="1800" dirty="0">
                <a:solidFill>
                  <a:srgbClr val="FFFFFF"/>
                </a:solidFill>
              </a:rPr>
              <a:t>Avoiding fines and reputation risk is crucial.</a:t>
            </a:r>
          </a:p>
          <a:p>
            <a:endParaRPr lang="en-GB" sz="1700" dirty="0">
              <a:solidFill>
                <a:srgbClr val="FFFFFF"/>
              </a:solidFill>
            </a:endParaRPr>
          </a:p>
        </p:txBody>
      </p:sp>
      <p:sp>
        <p:nvSpPr>
          <p:cNvPr id="3083" name="Rectangle 3082">
            <a:extLst>
              <a:ext uri="{FF2B5EF4-FFF2-40B4-BE49-F238E27FC236}">
                <a16:creationId xmlns:a16="http://schemas.microsoft.com/office/drawing/2014/main" id="{FCF82941-5589-49BF-B6B1-76122B2D0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3840"/>
            <a:ext cx="11724640" cy="6377939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3657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5F56A-1F0B-4BDF-A8EC-42F2551B9B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1783" y="609600"/>
            <a:ext cx="6693061" cy="1356360"/>
          </a:xfrm>
        </p:spPr>
        <p:txBody>
          <a:bodyPr>
            <a:normAutofit/>
          </a:bodyPr>
          <a:lstStyle/>
          <a:p>
            <a:r>
              <a:rPr lang="en-GB" sz="2800" b="1" dirty="0"/>
              <a:t>The “SME Tax” &amp; Operational Challenges</a:t>
            </a:r>
            <a:br>
              <a:rPr lang="en-GB" sz="2800" b="1" dirty="0"/>
            </a:br>
            <a:endParaRPr lang="en-GB" sz="2800" dirty="0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53F5D3ED-861D-7CB3-859E-544A7A90A4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195" r="36780" b="-1"/>
          <a:stretch>
            <a:fillRect/>
          </a:stretch>
        </p:blipFill>
        <p:spPr bwMode="auto">
          <a:xfrm>
            <a:off x="223336" y="243840"/>
            <a:ext cx="3646837" cy="6377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BFBC55-E4DB-0406-4358-4E291973D5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1783" y="2057400"/>
            <a:ext cx="6693061" cy="40386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SMEs face higher costs and complexity.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Landfill fees increased to push recycling.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Urban areas: Limited space, frequent collections = higher costs &amp; emissions.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“SME Tax”: More burdens for small/medium businesses.</a:t>
            </a:r>
          </a:p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Proposed Solution:</a:t>
            </a:r>
            <a:br>
              <a:rPr lang="en-GB" dirty="0">
                <a:solidFill>
                  <a:schemeClr val="accent1">
                    <a:lumMod val="50000"/>
                  </a:schemeClr>
                </a:solidFill>
              </a:rPr>
            </a:b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lvl="1"/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Government-funded digital platform for waste route sharing &amp; cost reduction—like “ride-sharing” for waste.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21836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9" name="Rectangle 5128">
            <a:extLst>
              <a:ext uri="{FF2B5EF4-FFF2-40B4-BE49-F238E27FC236}">
                <a16:creationId xmlns:a16="http://schemas.microsoft.com/office/drawing/2014/main" id="{2EF7C252-67AA-4C4E-B73A-6C367865C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tx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BAC05566-B188-A3B4-1E4A-1FE059C2E9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092" b="1"/>
          <a:stretch>
            <a:fillRect/>
          </a:stretch>
        </p:blipFill>
        <p:spPr bwMode="auto">
          <a:xfrm>
            <a:off x="231140" y="246888"/>
            <a:ext cx="11732261" cy="638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6BFE883-88F6-A24D-EBF8-BB00664F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bg1"/>
                </a:solidFill>
              </a:rPr>
              <a:t>Anaerobic Digestion (AD) in Practice</a:t>
            </a:r>
            <a:br>
              <a:rPr lang="en-GB" b="1">
                <a:solidFill>
                  <a:schemeClr val="bg1"/>
                </a:solidFill>
              </a:rPr>
            </a:br>
            <a:endParaRPr lang="en-GB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ADA14A-89D3-3B4A-AD65-80CE70C0E0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57400"/>
            <a:ext cx="9872871" cy="40386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AD = Main food waste recycling method in the UK.</a:t>
            </a:r>
          </a:p>
          <a:p>
            <a:r>
              <a:rPr lang="en-GB">
                <a:solidFill>
                  <a:schemeClr val="bg1"/>
                </a:solidFill>
              </a:rPr>
              <a:t>Anaerobic bacteria break down organic waste (no oxygen) → biogas &amp; biofertilizer.</a:t>
            </a:r>
          </a:p>
          <a:p>
            <a:r>
              <a:rPr lang="en-GB">
                <a:solidFill>
                  <a:schemeClr val="bg1"/>
                </a:solidFill>
              </a:rPr>
              <a:t>2025: UK AD plants processed 2M+ tonnes food waste (enough for 35,000 homes).</a:t>
            </a:r>
          </a:p>
          <a:p>
            <a:r>
              <a:rPr lang="en-GB">
                <a:solidFill>
                  <a:schemeClr val="bg1"/>
                </a:solidFill>
              </a:rPr>
              <a:t>Tech upgrades (biochar, additives) make AD faster &amp; more efficient.</a:t>
            </a:r>
          </a:p>
          <a:p>
            <a:r>
              <a:rPr lang="en-GB" b="1">
                <a:solidFill>
                  <a:schemeClr val="bg1"/>
                </a:solidFill>
              </a:rPr>
              <a:t>Limitation:</a:t>
            </a:r>
            <a:br>
              <a:rPr lang="en-GB">
                <a:solidFill>
                  <a:schemeClr val="bg1"/>
                </a:solidFill>
              </a:rPr>
            </a:br>
            <a:endParaRPr lang="en-GB">
              <a:solidFill>
                <a:schemeClr val="bg1"/>
              </a:solidFill>
            </a:endParaRPr>
          </a:p>
          <a:p>
            <a:pPr lvl="1"/>
            <a:r>
              <a:rPr lang="en-GB">
                <a:solidFill>
                  <a:schemeClr val="bg1"/>
                </a:solidFill>
              </a:rPr>
              <a:t>AD is downstream—prevention is always better</a:t>
            </a:r>
          </a:p>
          <a:p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99512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1" name="Rectangle 6150">
            <a:extLst>
              <a:ext uri="{FF2B5EF4-FFF2-40B4-BE49-F238E27FC236}">
                <a16:creationId xmlns:a16="http://schemas.microsoft.com/office/drawing/2014/main" id="{2EF7C252-67AA-4C4E-B73A-6C367865C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tx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2D6326CB-FCC3-C5BA-0C54-6135DFDE53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89" r="-2" b="12681"/>
          <a:stretch>
            <a:fillRect/>
          </a:stretch>
        </p:blipFill>
        <p:spPr bwMode="auto">
          <a:xfrm>
            <a:off x="231140" y="246888"/>
            <a:ext cx="11732261" cy="638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EB06FF4-A926-633B-857B-F3BE1A4812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bg1"/>
                </a:solidFill>
              </a:rPr>
              <a:t>Case Study – The Welsh Model</a:t>
            </a:r>
            <a:br>
              <a:rPr lang="en-GB" b="1">
                <a:solidFill>
                  <a:schemeClr val="bg1"/>
                </a:solidFill>
              </a:rPr>
            </a:br>
            <a:endParaRPr lang="en-GB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FD3A2D-F5C2-060D-A30C-067A9D1EBD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57400"/>
            <a:ext cx="9872871" cy="40386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Wales: Leading in recycling via strict laws and regional AD hubs.</a:t>
            </a:r>
          </a:p>
          <a:p>
            <a:r>
              <a:rPr lang="en-GB">
                <a:solidFill>
                  <a:schemeClr val="bg1"/>
                </a:solidFill>
              </a:rPr>
              <a:t>All companies are within 30 miles of an AD plant.</a:t>
            </a:r>
          </a:p>
          <a:p>
            <a:r>
              <a:rPr lang="en-GB">
                <a:solidFill>
                  <a:schemeClr val="bg1"/>
                </a:solidFill>
              </a:rPr>
              <a:t>Wales cut organic landfill waste by 65%.</a:t>
            </a:r>
          </a:p>
          <a:p>
            <a:r>
              <a:rPr lang="en-GB" b="1">
                <a:solidFill>
                  <a:schemeClr val="bg1"/>
                </a:solidFill>
              </a:rPr>
              <a:t>Future Vision:</a:t>
            </a:r>
            <a:br>
              <a:rPr lang="en-GB">
                <a:solidFill>
                  <a:schemeClr val="bg1"/>
                </a:solidFill>
              </a:rPr>
            </a:br>
            <a:endParaRPr lang="en-GB">
              <a:solidFill>
                <a:schemeClr val="bg1"/>
              </a:solidFill>
            </a:endParaRPr>
          </a:p>
          <a:p>
            <a:pPr lvl="1"/>
            <a:r>
              <a:rPr lang="en-GB">
                <a:solidFill>
                  <a:schemeClr val="bg1"/>
                </a:solidFill>
              </a:rPr>
              <a:t>Vertical AD centers in urban areas (parking lots, rooftops) for local, sustainable waste processing and green jobs</a:t>
            </a:r>
          </a:p>
          <a:p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86537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5" name="Rectangle 7174">
            <a:extLst>
              <a:ext uri="{FF2B5EF4-FFF2-40B4-BE49-F238E27FC236}">
                <a16:creationId xmlns:a16="http://schemas.microsoft.com/office/drawing/2014/main" id="{E9271C28-7496-4447-8541-7B39F5E94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0F49F9-CC40-A480-A95B-90DCA8F064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6704" y="609600"/>
            <a:ext cx="5364444" cy="1356360"/>
          </a:xfrm>
        </p:spPr>
        <p:txBody>
          <a:bodyPr>
            <a:normAutofit/>
          </a:bodyPr>
          <a:lstStyle/>
          <a:p>
            <a:r>
              <a:rPr lang="en-GB" sz="2800" b="1"/>
              <a:t>AI &amp; Digitalisation for Prevention</a:t>
            </a:r>
            <a:br>
              <a:rPr lang="en-GB" sz="2800" b="1"/>
            </a:br>
            <a:endParaRPr lang="en-GB" sz="2800"/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A418D8EA-B7E8-54EC-6BAD-EB34F667E7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2064" y="2216417"/>
            <a:ext cx="4593715" cy="2423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EACB44-50A5-BC2D-2D05-31D921A228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6703" y="2057400"/>
            <a:ext cx="5364444" cy="4038600"/>
          </a:xfrm>
        </p:spPr>
        <p:txBody>
          <a:bodyPr>
            <a:normAutofit lnSpcReduction="10000"/>
          </a:bodyPr>
          <a:lstStyle/>
          <a:p>
            <a:r>
              <a:rPr lang="en-GB" sz="1800" b="1" dirty="0">
                <a:solidFill>
                  <a:schemeClr val="accent1">
                    <a:lumMod val="50000"/>
                  </a:schemeClr>
                </a:solidFill>
              </a:rPr>
              <a:t>Automated Tracking Systems (ATS):</a:t>
            </a:r>
            <a:br>
              <a:rPr lang="en-GB" sz="1800" dirty="0">
                <a:solidFill>
                  <a:schemeClr val="accent1">
                    <a:lumMod val="50000"/>
                  </a:schemeClr>
                </a:solidFill>
              </a:rPr>
            </a:br>
            <a:endParaRPr lang="en-GB" sz="1800" dirty="0">
              <a:solidFill>
                <a:schemeClr val="accent1">
                  <a:lumMod val="50000"/>
                </a:schemeClr>
              </a:solidFill>
            </a:endParaRPr>
          </a:p>
          <a:p>
            <a:pPr lvl="1"/>
            <a:r>
              <a:rPr lang="en-GB" sz="1800" dirty="0">
                <a:solidFill>
                  <a:schemeClr val="accent1">
                    <a:lumMod val="50000"/>
                  </a:schemeClr>
                </a:solidFill>
              </a:rPr>
              <a:t>Smart Bins (Winnow): Cameras + scales monitor food waste in real time.</a:t>
            </a:r>
          </a:p>
          <a:p>
            <a:pPr lvl="1"/>
            <a:r>
              <a:rPr lang="en-GB" sz="1800" dirty="0">
                <a:solidFill>
                  <a:schemeClr val="accent1">
                    <a:lumMod val="50000"/>
                  </a:schemeClr>
                </a:solidFill>
              </a:rPr>
              <a:t>Identify frequent waste items, helping businesses act fast.</a:t>
            </a:r>
          </a:p>
          <a:p>
            <a:r>
              <a:rPr lang="en-GB" sz="1800" b="1" dirty="0">
                <a:solidFill>
                  <a:schemeClr val="accent1">
                    <a:lumMod val="50000"/>
                  </a:schemeClr>
                </a:solidFill>
              </a:rPr>
              <a:t>Menu Optimization:</a:t>
            </a:r>
            <a:br>
              <a:rPr lang="en-GB" sz="1800" dirty="0">
                <a:solidFill>
                  <a:schemeClr val="accent1">
                    <a:lumMod val="50000"/>
                  </a:schemeClr>
                </a:solidFill>
              </a:rPr>
            </a:br>
            <a:endParaRPr lang="en-GB" sz="1800" dirty="0">
              <a:solidFill>
                <a:schemeClr val="accent1">
                  <a:lumMod val="50000"/>
                </a:schemeClr>
              </a:solidFill>
            </a:endParaRPr>
          </a:p>
          <a:p>
            <a:pPr lvl="1"/>
            <a:r>
              <a:rPr lang="en-GB" sz="1800" dirty="0">
                <a:solidFill>
                  <a:schemeClr val="accent1">
                    <a:lumMod val="50000"/>
                  </a:schemeClr>
                </a:solidFill>
              </a:rPr>
              <a:t>Use ATS data to adjust orders, recipes, and portions.</a:t>
            </a:r>
          </a:p>
          <a:p>
            <a:pPr lvl="1"/>
            <a:r>
              <a:rPr lang="en-GB" sz="1800" dirty="0">
                <a:solidFill>
                  <a:schemeClr val="accent1">
                    <a:lumMod val="50000"/>
                  </a:schemeClr>
                </a:solidFill>
              </a:rPr>
              <a:t>Could cut waste by 60% and reduce food costs 2–5%.</a:t>
            </a:r>
          </a:p>
          <a:p>
            <a:pPr lvl="1"/>
            <a:r>
              <a:rPr lang="en-GB" sz="1800" dirty="0">
                <a:solidFill>
                  <a:schemeClr val="accent1">
                    <a:lumMod val="50000"/>
                  </a:schemeClr>
                </a:solidFill>
              </a:rPr>
              <a:t>Digital leaderboards and staff awards boost motivation.</a:t>
            </a:r>
          </a:p>
          <a:p>
            <a:pPr lvl="1"/>
            <a:r>
              <a:rPr lang="en-GB" sz="1800" dirty="0">
                <a:solidFill>
                  <a:schemeClr val="accent1">
                    <a:lumMod val="50000"/>
                  </a:schemeClr>
                </a:solidFill>
              </a:rPr>
              <a:t>Customers can see and reduce their own waste.</a:t>
            </a:r>
          </a:p>
          <a:p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24625936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>
            <a:extLst>
              <a:ext uri="{FF2B5EF4-FFF2-40B4-BE49-F238E27FC236}">
                <a16:creationId xmlns:a16="http://schemas.microsoft.com/office/drawing/2014/main" id="{15EBE631-6695-CD85-5908-610E1C7559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99" name="Rectangle 8198">
            <a:extLst>
              <a:ext uri="{FF2B5EF4-FFF2-40B4-BE49-F238E27FC236}">
                <a16:creationId xmlns:a16="http://schemas.microsoft.com/office/drawing/2014/main" id="{57FCEABF-719A-4C8C-8802-E1C13EE46F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231140" y="243840"/>
            <a:ext cx="11724640" cy="6377939"/>
          </a:xfrm>
          <a:prstGeom prst="rect">
            <a:avLst/>
          </a:prstGeom>
          <a:solidFill>
            <a:schemeClr val="tx1">
              <a:alpha val="80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199EBD-85D0-4F71-EEAD-63D9DEE00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bg1"/>
                </a:solidFill>
              </a:rPr>
              <a:t>The Psychology of Food Waste</a:t>
            </a:r>
            <a:br>
              <a:rPr lang="en-GB" b="1">
                <a:solidFill>
                  <a:schemeClr val="bg1"/>
                </a:solidFill>
              </a:rPr>
            </a:br>
            <a:endParaRPr lang="en-GB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CD6F36-0196-DB42-AB87-37598F1127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57400"/>
            <a:ext cx="9872871" cy="40386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“Plate waste” = 34% of restaurant food is served but uneaten.</a:t>
            </a:r>
          </a:p>
          <a:p>
            <a:r>
              <a:rPr lang="en-GB">
                <a:solidFill>
                  <a:schemeClr val="bg1"/>
                </a:solidFill>
              </a:rPr>
              <a:t>Menu design and portion size influence waste.</a:t>
            </a:r>
          </a:p>
          <a:p>
            <a:r>
              <a:rPr lang="en-GB">
                <a:solidFill>
                  <a:schemeClr val="bg1"/>
                </a:solidFill>
              </a:rPr>
              <a:t>Behavioural fixes:</a:t>
            </a:r>
            <a:br>
              <a:rPr lang="en-GB">
                <a:solidFill>
                  <a:schemeClr val="bg1"/>
                </a:solidFill>
              </a:rPr>
            </a:br>
            <a:endParaRPr lang="en-GB">
              <a:solidFill>
                <a:schemeClr val="bg1"/>
              </a:solidFill>
            </a:endParaRPr>
          </a:p>
          <a:p>
            <a:pPr lvl="1"/>
            <a:r>
              <a:rPr lang="en-GB">
                <a:solidFill>
                  <a:schemeClr val="bg1"/>
                </a:solidFill>
              </a:rPr>
              <a:t>Remove trays, use smaller plates (cuts waste by 25%).</a:t>
            </a:r>
          </a:p>
          <a:p>
            <a:pPr lvl="1"/>
            <a:r>
              <a:rPr lang="en-GB">
                <a:solidFill>
                  <a:schemeClr val="bg1"/>
                </a:solidFill>
              </a:rPr>
              <a:t>Let guests serve smaller portions (waste down 18%).</a:t>
            </a:r>
          </a:p>
          <a:p>
            <a:pPr lvl="1"/>
            <a:r>
              <a:rPr lang="en-GB">
                <a:solidFill>
                  <a:schemeClr val="bg1"/>
                </a:solidFill>
              </a:rPr>
              <a:t>Table tablets track/report waste; link to discounts/loyalty points for motivation.</a:t>
            </a:r>
          </a:p>
          <a:p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98031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5" name="Rectangle 9224">
            <a:extLst>
              <a:ext uri="{FF2B5EF4-FFF2-40B4-BE49-F238E27FC236}">
                <a16:creationId xmlns:a16="http://schemas.microsoft.com/office/drawing/2014/main" id="{2EF7C252-67AA-4C4E-B73A-6C367865C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tx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218" name="Picture 2">
            <a:extLst>
              <a:ext uri="{FF2B5EF4-FFF2-40B4-BE49-F238E27FC236}">
                <a16:creationId xmlns:a16="http://schemas.microsoft.com/office/drawing/2014/main" id="{4490C886-5BEB-A069-6797-1D53381CBF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35" r="4657" b="1"/>
          <a:stretch>
            <a:fillRect/>
          </a:stretch>
        </p:blipFill>
        <p:spPr bwMode="auto">
          <a:xfrm>
            <a:off x="231140" y="246888"/>
            <a:ext cx="11732261" cy="638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6AED137-063F-83DB-B2A1-5AB1BA228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bg1"/>
                </a:solidFill>
              </a:rPr>
              <a:t>Circular Gastronomy</a:t>
            </a:r>
            <a:br>
              <a:rPr lang="en-GB" b="1">
                <a:solidFill>
                  <a:schemeClr val="bg1"/>
                </a:solidFill>
              </a:rPr>
            </a:br>
            <a:endParaRPr lang="en-GB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006C6A-CDF8-D507-0BD0-9B7608F918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57400"/>
            <a:ext cx="9872871" cy="40386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“Circular gastronomy”: Upcycling food byproducts (e.g., citrus peels → oils, bread → croutons).</a:t>
            </a:r>
          </a:p>
          <a:p>
            <a:r>
              <a:rPr lang="en-GB">
                <a:solidFill>
                  <a:schemeClr val="bg1"/>
                </a:solidFill>
              </a:rPr>
              <a:t>Upcycling boosts “biomass efficacy” by up to 15%.</a:t>
            </a:r>
          </a:p>
          <a:p>
            <a:r>
              <a:rPr lang="en-GB">
                <a:solidFill>
                  <a:schemeClr val="bg1"/>
                </a:solidFill>
              </a:rPr>
              <a:t>Lowers Scope 3 emissions (outside company).</a:t>
            </a:r>
          </a:p>
          <a:p>
            <a:r>
              <a:rPr lang="en-GB">
                <a:solidFill>
                  <a:schemeClr val="bg1"/>
                </a:solidFill>
              </a:rPr>
              <a:t>“Upcycled Menu Week” events: Market as unique, eco-friendly experience—attracts eco-conscious customers.</a:t>
            </a:r>
          </a:p>
          <a:p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53353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7" name="Rectangle 10246">
            <a:extLst>
              <a:ext uri="{FF2B5EF4-FFF2-40B4-BE49-F238E27FC236}">
                <a16:creationId xmlns:a16="http://schemas.microsoft.com/office/drawing/2014/main" id="{2EF7C252-67AA-4C4E-B73A-6C367865C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tx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0242" name="Picture 2">
            <a:extLst>
              <a:ext uri="{FF2B5EF4-FFF2-40B4-BE49-F238E27FC236}">
                <a16:creationId xmlns:a16="http://schemas.microsoft.com/office/drawing/2014/main" id="{41505865-ACEB-AFCB-87B4-49E00B1692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347" r="1" b="4153"/>
          <a:stretch>
            <a:fillRect/>
          </a:stretch>
        </p:blipFill>
        <p:spPr bwMode="auto">
          <a:xfrm>
            <a:off x="231140" y="246888"/>
            <a:ext cx="11732261" cy="638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AE23E1-F497-27A7-0AC4-560B9F080D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bg1"/>
                </a:solidFill>
              </a:rPr>
              <a:t>Scope 3 &amp; Reporting Requirements</a:t>
            </a:r>
            <a:br>
              <a:rPr lang="en-GB" b="1">
                <a:solidFill>
                  <a:schemeClr val="bg1"/>
                </a:solidFill>
              </a:rPr>
            </a:br>
            <a:endParaRPr lang="en-GB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C7B6E4-65E9-AC71-8716-34A2F268FD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57400"/>
            <a:ext cx="9872871" cy="40386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Large hospitality firms (&gt;250 employees) must report food waste annually.</a:t>
            </a:r>
          </a:p>
          <a:p>
            <a:r>
              <a:rPr lang="en-GB">
                <a:solidFill>
                  <a:schemeClr val="bg1"/>
                </a:solidFill>
              </a:rPr>
              <a:t>Public reports offer transparency &amp; accountability.</a:t>
            </a:r>
          </a:p>
          <a:p>
            <a:r>
              <a:rPr lang="en-GB">
                <a:solidFill>
                  <a:schemeClr val="bg1"/>
                </a:solidFill>
              </a:rPr>
              <a:t>Collaboration:</a:t>
            </a:r>
            <a:br>
              <a:rPr lang="en-GB">
                <a:solidFill>
                  <a:schemeClr val="bg1"/>
                </a:solidFill>
              </a:rPr>
            </a:br>
            <a:endParaRPr lang="en-GB">
              <a:solidFill>
                <a:schemeClr val="bg1"/>
              </a:solidFill>
            </a:endParaRPr>
          </a:p>
          <a:p>
            <a:pPr lvl="1"/>
            <a:r>
              <a:rPr lang="en-GB">
                <a:solidFill>
                  <a:schemeClr val="bg1"/>
                </a:solidFill>
              </a:rPr>
              <a:t>Work with farmers to use “wonky” produce.</a:t>
            </a:r>
          </a:p>
          <a:p>
            <a:pPr lvl="1"/>
            <a:r>
              <a:rPr lang="en-GB">
                <a:solidFill>
                  <a:schemeClr val="bg1"/>
                </a:solidFill>
              </a:rPr>
              <a:t>Nearly 1.6M tonnes wasted before reaching customers due to cosmetic standards.</a:t>
            </a:r>
          </a:p>
          <a:p>
            <a:pPr lvl="1"/>
            <a:r>
              <a:rPr lang="en-GB">
                <a:solidFill>
                  <a:schemeClr val="bg1"/>
                </a:solidFill>
              </a:rPr>
              <a:t>“Wonky Produce” certification could reduce upstream waste and help marketing.</a:t>
            </a:r>
          </a:p>
          <a:p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77951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>
            <a:extLst>
              <a:ext uri="{FF2B5EF4-FFF2-40B4-BE49-F238E27FC236}">
                <a16:creationId xmlns:a16="http://schemas.microsoft.com/office/drawing/2014/main" id="{37EE4616-4F8A-E0F4-7B0D-03666B55B6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435" b="8296"/>
          <a:stretch>
            <a:fillRect/>
          </a:stretch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271" name="Rectangle 11270">
            <a:extLst>
              <a:ext uri="{FF2B5EF4-FFF2-40B4-BE49-F238E27FC236}">
                <a16:creationId xmlns:a16="http://schemas.microsoft.com/office/drawing/2014/main" id="{57FCEABF-719A-4C8C-8802-E1C13EE46F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231140" y="243840"/>
            <a:ext cx="11724640" cy="6377939"/>
          </a:xfrm>
          <a:prstGeom prst="rect">
            <a:avLst/>
          </a:prstGeom>
          <a:solidFill>
            <a:schemeClr val="tx1">
              <a:alpha val="80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A85A64-9020-BE12-74A0-080E602B51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</p:spPr>
        <p:txBody>
          <a:bodyPr>
            <a:normAutofit/>
          </a:bodyPr>
          <a:lstStyle/>
          <a:p>
            <a:r>
              <a:rPr lang="en-GB" sz="3400" b="1">
                <a:solidFill>
                  <a:schemeClr val="bg1"/>
                </a:solidFill>
              </a:rPr>
              <a:t>Problems with Effectiveness – Greenwashing Risks</a:t>
            </a:r>
            <a:br>
              <a:rPr lang="en-GB" sz="3400" b="1">
                <a:solidFill>
                  <a:schemeClr val="bg1"/>
                </a:solidFill>
              </a:rPr>
            </a:br>
            <a:endParaRPr lang="en-GB" sz="34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F17B6B-D78E-9129-A197-E493F20037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57400"/>
            <a:ext cx="9872871" cy="4038600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bg1"/>
                </a:solidFill>
              </a:rPr>
              <a:t>Gaps in Reporting:</a:t>
            </a:r>
            <a:br>
              <a:rPr lang="en-GB">
                <a:solidFill>
                  <a:schemeClr val="bg1"/>
                </a:solidFill>
              </a:rPr>
            </a:br>
            <a:endParaRPr lang="en-GB">
              <a:solidFill>
                <a:schemeClr val="bg1"/>
              </a:solidFill>
            </a:endParaRPr>
          </a:p>
          <a:p>
            <a:pPr lvl="1"/>
            <a:r>
              <a:rPr lang="en-GB">
                <a:solidFill>
                  <a:schemeClr val="bg1"/>
                </a:solidFill>
              </a:rPr>
              <a:t>Companies may claim sustainability (“symbolic compliance”) without real reduction.</a:t>
            </a:r>
          </a:p>
          <a:p>
            <a:pPr lvl="1"/>
            <a:r>
              <a:rPr lang="en-GB">
                <a:solidFill>
                  <a:schemeClr val="bg1"/>
                </a:solidFill>
              </a:rPr>
              <a:t>Need standardized KPIs &amp; third-party audits.</a:t>
            </a:r>
          </a:p>
          <a:p>
            <a:r>
              <a:rPr lang="en-GB" b="1">
                <a:solidFill>
                  <a:schemeClr val="bg1"/>
                </a:solidFill>
              </a:rPr>
              <a:t>Compostable Packaging Issues:</a:t>
            </a:r>
            <a:br>
              <a:rPr lang="en-GB">
                <a:solidFill>
                  <a:schemeClr val="bg1"/>
                </a:solidFill>
              </a:rPr>
            </a:br>
            <a:endParaRPr lang="en-GB">
              <a:solidFill>
                <a:schemeClr val="bg1"/>
              </a:solidFill>
            </a:endParaRPr>
          </a:p>
          <a:p>
            <a:pPr lvl="1"/>
            <a:r>
              <a:rPr lang="en-GB">
                <a:solidFill>
                  <a:schemeClr val="bg1"/>
                </a:solidFill>
              </a:rPr>
              <a:t>PLA “bioplastics” need industrial composting; can disrupt AD, end up in landfill if poorly sorted.</a:t>
            </a:r>
          </a:p>
          <a:p>
            <a:pPr lvl="1"/>
            <a:r>
              <a:rPr lang="en-GB">
                <a:solidFill>
                  <a:schemeClr val="bg1"/>
                </a:solidFill>
              </a:rPr>
              <a:t>Industry-wide “Sustainability Scorecard” could improve honesty and progress.</a:t>
            </a:r>
          </a:p>
          <a:p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7122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F7624-7A3D-AF26-1DAC-B7236C4DB5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070335"/>
            <a:ext cx="5199926" cy="1443269"/>
          </a:xfrm>
        </p:spPr>
        <p:txBody>
          <a:bodyPr>
            <a:normAutofit/>
          </a:bodyPr>
          <a:lstStyle/>
          <a:p>
            <a:r>
              <a:rPr lang="en-GB" sz="2800" b="1"/>
              <a:t>Final Thoughts and Suggestions</a:t>
            </a:r>
            <a:br>
              <a:rPr lang="en-GB" sz="2800" b="1"/>
            </a:br>
            <a:br>
              <a:rPr lang="en-GB" sz="2800" b="1"/>
            </a:br>
            <a:endParaRPr lang="en-GB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BD3D23-CD12-0F79-B964-6F3FA07810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2" y="2546430"/>
            <a:ext cx="5084178" cy="3549570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Hotels/restaurants:</a:t>
            </a:r>
            <a:br>
              <a:rPr lang="en-GB" sz="2000" dirty="0">
                <a:solidFill>
                  <a:schemeClr val="accent1">
                    <a:lumMod val="50000"/>
                  </a:schemeClr>
                </a:solidFill>
              </a:rPr>
            </a:br>
            <a:endParaRPr lang="en-GB" sz="2000" dirty="0">
              <a:solidFill>
                <a:schemeClr val="accent1">
                  <a:lumMod val="50000"/>
                </a:schemeClr>
              </a:solidFill>
            </a:endParaRPr>
          </a:p>
          <a:p>
            <a:pPr lvl="1"/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Start a coffee ground recycling program (use as fertilizer for landscaping).</a:t>
            </a:r>
          </a:p>
          <a:p>
            <a:pPr lvl="1"/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Coffee grounds are rich in nutrients; reduce need for chemicals.</a:t>
            </a:r>
          </a:p>
          <a:p>
            <a:pPr lvl="1"/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Train staff and educate guests to support sustainability.</a:t>
            </a:r>
          </a:p>
          <a:p>
            <a:pPr lvl="1"/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Visible, practical action boosts reputation and environmental benefits.</a:t>
            </a:r>
          </a:p>
          <a:p>
            <a:endParaRPr lang="en-GB" sz="1800" dirty="0"/>
          </a:p>
        </p:txBody>
      </p:sp>
      <p:pic>
        <p:nvPicPr>
          <p:cNvPr id="12290" name="Picture 2">
            <a:extLst>
              <a:ext uri="{FF2B5EF4-FFF2-40B4-BE49-F238E27FC236}">
                <a16:creationId xmlns:a16="http://schemas.microsoft.com/office/drawing/2014/main" id="{710069B6-1520-89EE-9790-70CA5B5F77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36" r="25800"/>
          <a:stretch>
            <a:fillRect/>
          </a:stretch>
        </p:blipFill>
        <p:spPr bwMode="auto">
          <a:xfrm>
            <a:off x="6636743" y="1238487"/>
            <a:ext cx="4741120" cy="4493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52970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" name="Rectangle 1053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55" name="Rectangle 1054">
            <a:extLst>
              <a:ext uri="{FF2B5EF4-FFF2-40B4-BE49-F238E27FC236}">
                <a16:creationId xmlns:a16="http://schemas.microsoft.com/office/drawing/2014/main" id="{9998D094-42B2-42BA-AA14-E8FBE073A5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056" name="Straight Connector 1055">
            <a:extLst>
              <a:ext uri="{FF2B5EF4-FFF2-40B4-BE49-F238E27FC236}">
                <a16:creationId xmlns:a16="http://schemas.microsoft.com/office/drawing/2014/main" id="{8465D64B-59F4-4BDC-B833-A17EF1E04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Get ahead on changes to food waste and dry recycling | Anenta">
            <a:extLst>
              <a:ext uri="{FF2B5EF4-FFF2-40B4-BE49-F238E27FC236}">
                <a16:creationId xmlns:a16="http://schemas.microsoft.com/office/drawing/2014/main" id="{31E0770E-E774-8332-0333-260125AE41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8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46" r="1" b="1"/>
          <a:stretch>
            <a:fillRect/>
          </a:stretch>
        </p:blipFill>
        <p:spPr bwMode="auto">
          <a:xfrm>
            <a:off x="243840" y="242316"/>
            <a:ext cx="11704320" cy="6373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57" name="Rectangle 1056">
            <a:extLst>
              <a:ext uri="{FF2B5EF4-FFF2-40B4-BE49-F238E27FC236}">
                <a16:creationId xmlns:a16="http://schemas.microsoft.com/office/drawing/2014/main" id="{47813CFC-3088-49F0-9A37-3D9DF13597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3680" y="240031"/>
            <a:ext cx="11724640" cy="6377939"/>
          </a:xfrm>
          <a:prstGeom prst="rect">
            <a:avLst/>
          </a:prstGeom>
          <a:solidFill>
            <a:schemeClr val="tx1">
              <a:alpha val="75000"/>
            </a:schemeClr>
          </a:solidFill>
          <a:ln w="12700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058" name="Straight Connector 1057">
            <a:extLst>
              <a:ext uri="{FF2B5EF4-FFF2-40B4-BE49-F238E27FC236}">
                <a16:creationId xmlns:a16="http://schemas.microsoft.com/office/drawing/2014/main" id="{1E0DAA0F-EB9D-47B4-8A43-53347F310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B5CC860-30DB-94B4-FC1F-F96B8E3CFA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9980" y="882376"/>
            <a:ext cx="9966960" cy="29260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7200" b="1" cap="all">
                <a:solidFill>
                  <a:srgbClr val="FFFFFF"/>
                </a:solidFill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134852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Basis</Template>
  <TotalTime>1381</TotalTime>
  <Words>1933</Words>
  <Application>Microsoft Office PowerPoint</Application>
  <PresentationFormat>Widescreen</PresentationFormat>
  <Paragraphs>165</Paragraphs>
  <Slides>15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Aptos</vt:lpstr>
      <vt:lpstr>Corbel</vt:lpstr>
      <vt:lpstr>Basis</vt:lpstr>
      <vt:lpstr>Contemporary Themes</vt:lpstr>
      <vt:lpstr>Food waste Challenges in the UK Hospitality Industry</vt:lpstr>
      <vt:lpstr>Literature Review – The Shift to Circularity </vt:lpstr>
      <vt:lpstr>Methodology </vt:lpstr>
      <vt:lpstr>2025 Legislative Pivot </vt:lpstr>
      <vt:lpstr>The “SME Tax” &amp; Operational Challenges </vt:lpstr>
      <vt:lpstr>Anaerobic Digestion (AD) in Practice </vt:lpstr>
      <vt:lpstr>Case Study – The Welsh Model </vt:lpstr>
      <vt:lpstr>AI &amp; Digitalisation for Prevention </vt:lpstr>
      <vt:lpstr>The Psychology of Food Waste </vt:lpstr>
      <vt:lpstr>Circular Gastronomy </vt:lpstr>
      <vt:lpstr>Scope 3 &amp; Reporting Requirements </vt:lpstr>
      <vt:lpstr>Problems with Effectiveness – Greenwashing Risks </vt:lpstr>
      <vt:lpstr>Final Thoughts and Suggestions 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Cristiana Staicu</dc:creator>
  <cp:lastModifiedBy>Cristiana Staicu</cp:lastModifiedBy>
  <cp:revision>1</cp:revision>
  <dcterms:created xsi:type="dcterms:W3CDTF">2026-02-18T09:20:52Z</dcterms:created>
  <dcterms:modified xsi:type="dcterms:W3CDTF">2026-02-25T10:59:46Z</dcterms:modified>
</cp:coreProperties>
</file>