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Lst>
  <p:notesMasterIdLst>
    <p:notesMasterId r:id="rId50"/>
  </p:notesMasterIdLst>
  <p:sldIdLst>
    <p:sldId id="257" r:id="rId5"/>
    <p:sldId id="256" r:id="rId6"/>
    <p:sldId id="925" r:id="rId7"/>
    <p:sldId id="268" r:id="rId8"/>
    <p:sldId id="277" r:id="rId9"/>
    <p:sldId id="280" r:id="rId10"/>
    <p:sldId id="279" r:id="rId11"/>
    <p:sldId id="281" r:id="rId12"/>
    <p:sldId id="283" r:id="rId13"/>
    <p:sldId id="285" r:id="rId14"/>
    <p:sldId id="284" r:id="rId15"/>
    <p:sldId id="287" r:id="rId16"/>
    <p:sldId id="288" r:id="rId17"/>
    <p:sldId id="289" r:id="rId18"/>
    <p:sldId id="293" r:id="rId19"/>
    <p:sldId id="294" r:id="rId20"/>
    <p:sldId id="295" r:id="rId21"/>
    <p:sldId id="290" r:id="rId22"/>
    <p:sldId id="259" r:id="rId23"/>
    <p:sldId id="269" r:id="rId24"/>
    <p:sldId id="291" r:id="rId25"/>
    <p:sldId id="292" r:id="rId26"/>
    <p:sldId id="926" r:id="rId27"/>
    <p:sldId id="930" r:id="rId28"/>
    <p:sldId id="296" r:id="rId29"/>
    <p:sldId id="258" r:id="rId30"/>
    <p:sldId id="300" r:id="rId31"/>
    <p:sldId id="298" r:id="rId32"/>
    <p:sldId id="299" r:id="rId33"/>
    <p:sldId id="297" r:id="rId34"/>
    <p:sldId id="313" r:id="rId35"/>
    <p:sldId id="303" r:id="rId36"/>
    <p:sldId id="264" r:id="rId37"/>
    <p:sldId id="301" r:id="rId38"/>
    <p:sldId id="302" r:id="rId39"/>
    <p:sldId id="304" r:id="rId40"/>
    <p:sldId id="929" r:id="rId41"/>
    <p:sldId id="305" r:id="rId42"/>
    <p:sldId id="310" r:id="rId43"/>
    <p:sldId id="306" r:id="rId44"/>
    <p:sldId id="928" r:id="rId45"/>
    <p:sldId id="307" r:id="rId46"/>
    <p:sldId id="311" r:id="rId47"/>
    <p:sldId id="309" r:id="rId48"/>
    <p:sldId id="26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25"/>
            <p14:sldId id="268"/>
            <p14:sldId id="277"/>
            <p14:sldId id="280"/>
            <p14:sldId id="279"/>
            <p14:sldId id="281"/>
            <p14:sldId id="283"/>
            <p14:sldId id="285"/>
            <p14:sldId id="284"/>
            <p14:sldId id="287"/>
            <p14:sldId id="288"/>
            <p14:sldId id="289"/>
            <p14:sldId id="293"/>
            <p14:sldId id="294"/>
            <p14:sldId id="295"/>
            <p14:sldId id="290"/>
            <p14:sldId id="259"/>
            <p14:sldId id="269"/>
            <p14:sldId id="291"/>
            <p14:sldId id="292"/>
            <p14:sldId id="926"/>
            <p14:sldId id="930"/>
            <p14:sldId id="296"/>
            <p14:sldId id="258"/>
            <p14:sldId id="300"/>
            <p14:sldId id="298"/>
            <p14:sldId id="299"/>
            <p14:sldId id="297"/>
            <p14:sldId id="313"/>
            <p14:sldId id="303"/>
            <p14:sldId id="264"/>
            <p14:sldId id="301"/>
            <p14:sldId id="302"/>
            <p14:sldId id="304"/>
            <p14:sldId id="929"/>
            <p14:sldId id="305"/>
            <p14:sldId id="310"/>
            <p14:sldId id="306"/>
            <p14:sldId id="928"/>
            <p14:sldId id="307"/>
            <p14:sldId id="311"/>
            <p14:sldId id="309"/>
            <p14:sldId id="267"/>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D82194-3152-43E2-A87C-528FA10FB183}" v="3" dt="2026-07-20T14:07:22.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ADA097-DC11-4FE1-871D-98F56ABC4FE3}" type="doc">
      <dgm:prSet loTypeId="urn:microsoft.com/office/officeart/2005/8/layout/arrow2" loCatId="process" qsTypeId="urn:microsoft.com/office/officeart/2005/8/quickstyle/simple1" qsCatId="simple" csTypeId="urn:microsoft.com/office/officeart/2005/8/colors/accent1_2" csCatId="accent1" phldr="1"/>
      <dgm:spPr/>
    </dgm:pt>
    <dgm:pt modelId="{3F5C0928-4C88-492C-ACCE-388FC880D140}">
      <dgm:prSet phldrT="[Text]" custT="1"/>
      <dgm:spPr/>
      <dgm:t>
        <a:bodyPr/>
        <a:lstStyle/>
        <a:p>
          <a:r>
            <a:rPr lang="en-GB" sz="2000" dirty="0"/>
            <a:t>Practice</a:t>
          </a:r>
        </a:p>
      </dgm:t>
    </dgm:pt>
    <dgm:pt modelId="{9A9C5E71-EFDC-4921-A17A-1109AA909085}" type="parTrans" cxnId="{67D7DCFB-EA65-477A-BCC8-51C4615C4A8B}">
      <dgm:prSet/>
      <dgm:spPr/>
      <dgm:t>
        <a:bodyPr/>
        <a:lstStyle/>
        <a:p>
          <a:endParaRPr lang="en-GB"/>
        </a:p>
      </dgm:t>
    </dgm:pt>
    <dgm:pt modelId="{75585ACF-D826-4859-BD07-396D53869247}" type="sibTrans" cxnId="{67D7DCFB-EA65-477A-BCC8-51C4615C4A8B}">
      <dgm:prSet/>
      <dgm:spPr/>
      <dgm:t>
        <a:bodyPr/>
        <a:lstStyle/>
        <a:p>
          <a:endParaRPr lang="en-GB"/>
        </a:p>
      </dgm:t>
    </dgm:pt>
    <dgm:pt modelId="{1B6BEE07-6FCC-4620-92E6-2039712085F0}">
      <dgm:prSet phldrT="[Text]" custT="1"/>
      <dgm:spPr/>
      <dgm:t>
        <a:bodyPr/>
        <a:lstStyle/>
        <a:p>
          <a:r>
            <a:rPr lang="en-GB" sz="2000" dirty="0"/>
            <a:t>Improvement</a:t>
          </a:r>
        </a:p>
      </dgm:t>
    </dgm:pt>
    <dgm:pt modelId="{770D1CC1-E6B1-42B4-B787-441D999AB992}" type="parTrans" cxnId="{1872BB5B-19E4-4A50-A0CB-EA45349E742F}">
      <dgm:prSet/>
      <dgm:spPr/>
      <dgm:t>
        <a:bodyPr/>
        <a:lstStyle/>
        <a:p>
          <a:endParaRPr lang="en-GB"/>
        </a:p>
      </dgm:t>
    </dgm:pt>
    <dgm:pt modelId="{76E40A0B-D8C8-4178-834C-FCDEF9DA1146}" type="sibTrans" cxnId="{1872BB5B-19E4-4A50-A0CB-EA45349E742F}">
      <dgm:prSet/>
      <dgm:spPr/>
      <dgm:t>
        <a:bodyPr/>
        <a:lstStyle/>
        <a:p>
          <a:endParaRPr lang="en-GB"/>
        </a:p>
      </dgm:t>
    </dgm:pt>
    <dgm:pt modelId="{55F0967C-25DB-4455-8260-1A4040AEAB13}">
      <dgm:prSet phldrT="[Text]"/>
      <dgm:spPr/>
      <dgm:t>
        <a:bodyPr/>
        <a:lstStyle/>
        <a:p>
          <a:r>
            <a:rPr lang="en-GB" dirty="0"/>
            <a:t>Automatic response</a:t>
          </a:r>
        </a:p>
      </dgm:t>
    </dgm:pt>
    <dgm:pt modelId="{8C5ED4C6-A71A-45C8-9BAC-304D5E2FC42D}" type="parTrans" cxnId="{D0EC409F-AFA4-4E0E-84A7-3313E6AD0167}">
      <dgm:prSet/>
      <dgm:spPr/>
      <dgm:t>
        <a:bodyPr/>
        <a:lstStyle/>
        <a:p>
          <a:endParaRPr lang="en-GB"/>
        </a:p>
      </dgm:t>
    </dgm:pt>
    <dgm:pt modelId="{F6E1F4ED-E43B-4F57-89F5-BD93BDCA2A2C}" type="sibTrans" cxnId="{D0EC409F-AFA4-4E0E-84A7-3313E6AD0167}">
      <dgm:prSet/>
      <dgm:spPr/>
      <dgm:t>
        <a:bodyPr/>
        <a:lstStyle/>
        <a:p>
          <a:endParaRPr lang="en-GB"/>
        </a:p>
      </dgm:t>
    </dgm:pt>
    <dgm:pt modelId="{633CBB0E-A10E-4647-9E7E-168245C4E765}" type="pres">
      <dgm:prSet presAssocID="{EAADA097-DC11-4FE1-871D-98F56ABC4FE3}" presName="arrowDiagram" presStyleCnt="0">
        <dgm:presLayoutVars>
          <dgm:chMax val="5"/>
          <dgm:dir/>
          <dgm:resizeHandles val="exact"/>
        </dgm:presLayoutVars>
      </dgm:prSet>
      <dgm:spPr/>
    </dgm:pt>
    <dgm:pt modelId="{26232FAB-54C7-466E-9E74-4D06C4A4A855}" type="pres">
      <dgm:prSet presAssocID="{EAADA097-DC11-4FE1-871D-98F56ABC4FE3}" presName="arrow" presStyleLbl="bgShp" presStyleIdx="0" presStyleCnt="1"/>
      <dgm:spPr/>
    </dgm:pt>
    <dgm:pt modelId="{A9A75CAA-A3E1-44E7-B9CF-214C17CE5E0B}" type="pres">
      <dgm:prSet presAssocID="{EAADA097-DC11-4FE1-871D-98F56ABC4FE3}" presName="arrowDiagram3" presStyleCnt="0"/>
      <dgm:spPr/>
    </dgm:pt>
    <dgm:pt modelId="{302A2F81-E5CF-4A38-8A56-F71EAB316586}" type="pres">
      <dgm:prSet presAssocID="{3F5C0928-4C88-492C-ACCE-388FC880D140}" presName="bullet3a" presStyleLbl="node1" presStyleIdx="0" presStyleCnt="3"/>
      <dgm:spPr/>
    </dgm:pt>
    <dgm:pt modelId="{9C40A9BA-C203-46C1-AC2B-8DBE91522F56}" type="pres">
      <dgm:prSet presAssocID="{3F5C0928-4C88-492C-ACCE-388FC880D140}" presName="textBox3a" presStyleLbl="revTx" presStyleIdx="0" presStyleCnt="3">
        <dgm:presLayoutVars>
          <dgm:bulletEnabled val="1"/>
        </dgm:presLayoutVars>
      </dgm:prSet>
      <dgm:spPr/>
    </dgm:pt>
    <dgm:pt modelId="{C66B3875-635B-4CDE-9DFD-3BE6B5679B6E}" type="pres">
      <dgm:prSet presAssocID="{1B6BEE07-6FCC-4620-92E6-2039712085F0}" presName="bullet3b" presStyleLbl="node1" presStyleIdx="1" presStyleCnt="3"/>
      <dgm:spPr/>
    </dgm:pt>
    <dgm:pt modelId="{C043CE40-BD73-42E0-813D-83921BF55445}" type="pres">
      <dgm:prSet presAssocID="{1B6BEE07-6FCC-4620-92E6-2039712085F0}" presName="textBox3b" presStyleLbl="revTx" presStyleIdx="1" presStyleCnt="3" custScaleX="141045" custScaleY="83823">
        <dgm:presLayoutVars>
          <dgm:bulletEnabled val="1"/>
        </dgm:presLayoutVars>
      </dgm:prSet>
      <dgm:spPr/>
    </dgm:pt>
    <dgm:pt modelId="{DF3FAD73-01B7-414B-947E-F4050740FD81}" type="pres">
      <dgm:prSet presAssocID="{55F0967C-25DB-4455-8260-1A4040AEAB13}" presName="bullet3c" presStyleLbl="node1" presStyleIdx="2" presStyleCnt="3"/>
      <dgm:spPr/>
    </dgm:pt>
    <dgm:pt modelId="{A3EB90E7-53C3-4AF8-B14B-E0F2B6DBD4B6}" type="pres">
      <dgm:prSet presAssocID="{55F0967C-25DB-4455-8260-1A4040AEAB13}" presName="textBox3c" presStyleLbl="revTx" presStyleIdx="2" presStyleCnt="3">
        <dgm:presLayoutVars>
          <dgm:bulletEnabled val="1"/>
        </dgm:presLayoutVars>
      </dgm:prSet>
      <dgm:spPr/>
    </dgm:pt>
  </dgm:ptLst>
  <dgm:cxnLst>
    <dgm:cxn modelId="{4302AD15-DFA2-47C2-829A-2E115D747069}" type="presOf" srcId="{3F5C0928-4C88-492C-ACCE-388FC880D140}" destId="{9C40A9BA-C203-46C1-AC2B-8DBE91522F56}" srcOrd="0" destOrd="0" presId="urn:microsoft.com/office/officeart/2005/8/layout/arrow2"/>
    <dgm:cxn modelId="{1872BB5B-19E4-4A50-A0CB-EA45349E742F}" srcId="{EAADA097-DC11-4FE1-871D-98F56ABC4FE3}" destId="{1B6BEE07-6FCC-4620-92E6-2039712085F0}" srcOrd="1" destOrd="0" parTransId="{770D1CC1-E6B1-42B4-B787-441D999AB992}" sibTransId="{76E40A0B-D8C8-4178-834C-FCDEF9DA1146}"/>
    <dgm:cxn modelId="{187E514F-5813-4634-ABF2-A093F5C2B333}" type="presOf" srcId="{55F0967C-25DB-4455-8260-1A4040AEAB13}" destId="{A3EB90E7-53C3-4AF8-B14B-E0F2B6DBD4B6}" srcOrd="0" destOrd="0" presId="urn:microsoft.com/office/officeart/2005/8/layout/arrow2"/>
    <dgm:cxn modelId="{D0EC409F-AFA4-4E0E-84A7-3313E6AD0167}" srcId="{EAADA097-DC11-4FE1-871D-98F56ABC4FE3}" destId="{55F0967C-25DB-4455-8260-1A4040AEAB13}" srcOrd="2" destOrd="0" parTransId="{8C5ED4C6-A71A-45C8-9BAC-304D5E2FC42D}" sibTransId="{F6E1F4ED-E43B-4F57-89F5-BD93BDCA2A2C}"/>
    <dgm:cxn modelId="{04A787AB-2FF3-410C-9D0D-66A2EBB04A16}" type="presOf" srcId="{EAADA097-DC11-4FE1-871D-98F56ABC4FE3}" destId="{633CBB0E-A10E-4647-9E7E-168245C4E765}" srcOrd="0" destOrd="0" presId="urn:microsoft.com/office/officeart/2005/8/layout/arrow2"/>
    <dgm:cxn modelId="{59BC48EA-9398-4EA4-91BD-64E9A1489981}" type="presOf" srcId="{1B6BEE07-6FCC-4620-92E6-2039712085F0}" destId="{C043CE40-BD73-42E0-813D-83921BF55445}" srcOrd="0" destOrd="0" presId="urn:microsoft.com/office/officeart/2005/8/layout/arrow2"/>
    <dgm:cxn modelId="{67D7DCFB-EA65-477A-BCC8-51C4615C4A8B}" srcId="{EAADA097-DC11-4FE1-871D-98F56ABC4FE3}" destId="{3F5C0928-4C88-492C-ACCE-388FC880D140}" srcOrd="0" destOrd="0" parTransId="{9A9C5E71-EFDC-4921-A17A-1109AA909085}" sibTransId="{75585ACF-D826-4859-BD07-396D53869247}"/>
    <dgm:cxn modelId="{97794332-34DA-4DB1-AC1E-4188F625BC28}" type="presParOf" srcId="{633CBB0E-A10E-4647-9E7E-168245C4E765}" destId="{26232FAB-54C7-466E-9E74-4D06C4A4A855}" srcOrd="0" destOrd="0" presId="urn:microsoft.com/office/officeart/2005/8/layout/arrow2"/>
    <dgm:cxn modelId="{3F79E32B-26AD-461C-867E-19E8B1CA08DC}" type="presParOf" srcId="{633CBB0E-A10E-4647-9E7E-168245C4E765}" destId="{A9A75CAA-A3E1-44E7-B9CF-214C17CE5E0B}" srcOrd="1" destOrd="0" presId="urn:microsoft.com/office/officeart/2005/8/layout/arrow2"/>
    <dgm:cxn modelId="{62F9F6FD-A515-4310-9AD9-D289DD97F208}" type="presParOf" srcId="{A9A75CAA-A3E1-44E7-B9CF-214C17CE5E0B}" destId="{302A2F81-E5CF-4A38-8A56-F71EAB316586}" srcOrd="0" destOrd="0" presId="urn:microsoft.com/office/officeart/2005/8/layout/arrow2"/>
    <dgm:cxn modelId="{DD1DEF67-04AE-40EE-B78C-2E37C6FDC23E}" type="presParOf" srcId="{A9A75CAA-A3E1-44E7-B9CF-214C17CE5E0B}" destId="{9C40A9BA-C203-46C1-AC2B-8DBE91522F56}" srcOrd="1" destOrd="0" presId="urn:microsoft.com/office/officeart/2005/8/layout/arrow2"/>
    <dgm:cxn modelId="{467F2785-13EE-4F2B-812A-C42A2D8D44F3}" type="presParOf" srcId="{A9A75CAA-A3E1-44E7-B9CF-214C17CE5E0B}" destId="{C66B3875-635B-4CDE-9DFD-3BE6B5679B6E}" srcOrd="2" destOrd="0" presId="urn:microsoft.com/office/officeart/2005/8/layout/arrow2"/>
    <dgm:cxn modelId="{7571CBA7-044A-4E06-A20E-28AA16F0406A}" type="presParOf" srcId="{A9A75CAA-A3E1-44E7-B9CF-214C17CE5E0B}" destId="{C043CE40-BD73-42E0-813D-83921BF55445}" srcOrd="3" destOrd="0" presId="urn:microsoft.com/office/officeart/2005/8/layout/arrow2"/>
    <dgm:cxn modelId="{B7A2673C-7086-4ED2-8A15-4EAAE067B04C}" type="presParOf" srcId="{A9A75CAA-A3E1-44E7-B9CF-214C17CE5E0B}" destId="{DF3FAD73-01B7-414B-947E-F4050740FD81}" srcOrd="4" destOrd="0" presId="urn:microsoft.com/office/officeart/2005/8/layout/arrow2"/>
    <dgm:cxn modelId="{9EF8DF62-DEE7-4D81-925B-25F474889272}" type="presParOf" srcId="{A9A75CAA-A3E1-44E7-B9CF-214C17CE5E0B}" destId="{A3EB90E7-53C3-4AF8-B14B-E0F2B6DBD4B6}"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C34DEA-34C4-4130-97C6-54FF87FF600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E4638D6-0B20-4B66-B5EB-93745F222E30}">
      <dgm:prSet phldrT="[Text]"/>
      <dgm:spPr/>
      <dgm:t>
        <a:bodyPr/>
        <a:lstStyle/>
        <a:p>
          <a:r>
            <a:rPr lang="en-GB" dirty="0"/>
            <a:t>Sounds are represented by letters on to which they map and can be seen to have a separate identity within the word</a:t>
          </a:r>
        </a:p>
      </dgm:t>
    </dgm:pt>
    <dgm:pt modelId="{BB39E723-7D12-431A-8201-DE5E1B96CD14}" type="sibTrans" cxnId="{DD8EAECD-A24E-416F-8DA9-9761B5E5F557}">
      <dgm:prSet/>
      <dgm:spPr/>
      <dgm:t>
        <a:bodyPr/>
        <a:lstStyle/>
        <a:p>
          <a:endParaRPr lang="en-GB"/>
        </a:p>
      </dgm:t>
    </dgm:pt>
    <dgm:pt modelId="{C3013368-6C87-4AEF-9295-530083FFC34B}" type="parTrans" cxnId="{DD8EAECD-A24E-416F-8DA9-9761B5E5F557}">
      <dgm:prSet/>
      <dgm:spPr/>
      <dgm:t>
        <a:bodyPr/>
        <a:lstStyle/>
        <a:p>
          <a:endParaRPr lang="en-GB"/>
        </a:p>
      </dgm:t>
    </dgm:pt>
    <dgm:pt modelId="{040B2D9A-72E5-447F-8C7E-249A771A2412}">
      <dgm:prSet/>
      <dgm:spPr/>
      <dgm:t>
        <a:bodyPr/>
        <a:lstStyle/>
        <a:p>
          <a:r>
            <a:rPr lang="en-GB" dirty="0"/>
            <a:t>Phonemic awareness / segmentation skills develop further as the child learns to read - and so reading improves </a:t>
          </a:r>
        </a:p>
      </dgm:t>
    </dgm:pt>
    <dgm:pt modelId="{0C50FEFF-1DBD-45DC-82C2-8A6FFF18AF3F}" type="parTrans" cxnId="{3D28CC5C-6693-4231-8791-ED1A29CC2C62}">
      <dgm:prSet/>
      <dgm:spPr/>
      <dgm:t>
        <a:bodyPr/>
        <a:lstStyle/>
        <a:p>
          <a:endParaRPr lang="en-GB"/>
        </a:p>
      </dgm:t>
    </dgm:pt>
    <dgm:pt modelId="{9F6D94AF-90F2-416B-AA18-66FCDE08A4DA}" type="sibTrans" cxnId="{3D28CC5C-6693-4231-8791-ED1A29CC2C62}">
      <dgm:prSet/>
      <dgm:spPr/>
      <dgm:t>
        <a:bodyPr/>
        <a:lstStyle/>
        <a:p>
          <a:endParaRPr lang="en-GB"/>
        </a:p>
      </dgm:t>
    </dgm:pt>
    <dgm:pt modelId="{A72C959D-CD6E-4D8A-849D-594624DE18DE}" type="pres">
      <dgm:prSet presAssocID="{6BC34DEA-34C4-4130-97C6-54FF87FF6004}" presName="linear" presStyleCnt="0">
        <dgm:presLayoutVars>
          <dgm:animLvl val="lvl"/>
          <dgm:resizeHandles val="exact"/>
        </dgm:presLayoutVars>
      </dgm:prSet>
      <dgm:spPr/>
    </dgm:pt>
    <dgm:pt modelId="{979F8520-2140-4F33-A10E-77F6D10A5DDC}" type="pres">
      <dgm:prSet presAssocID="{6E4638D6-0B20-4B66-B5EB-93745F222E30}" presName="parentText" presStyleLbl="node1" presStyleIdx="0" presStyleCnt="2" custLinFactY="194641" custLinFactNeighborX="-793" custLinFactNeighborY="200000">
        <dgm:presLayoutVars>
          <dgm:chMax val="0"/>
          <dgm:bulletEnabled val="1"/>
        </dgm:presLayoutVars>
      </dgm:prSet>
      <dgm:spPr/>
    </dgm:pt>
    <dgm:pt modelId="{47EECE04-2D28-455B-A21B-7755666D973D}" type="pres">
      <dgm:prSet presAssocID="{BB39E723-7D12-431A-8201-DE5E1B96CD14}" presName="spacer" presStyleCnt="0"/>
      <dgm:spPr/>
    </dgm:pt>
    <dgm:pt modelId="{6F11A176-195D-4819-9F42-90012156EC87}" type="pres">
      <dgm:prSet presAssocID="{040B2D9A-72E5-447F-8C7E-249A771A2412}" presName="parentText" presStyleLbl="node1" presStyleIdx="1" presStyleCnt="2" custLinFactY="-128510" custLinFactNeighborX="-793" custLinFactNeighborY="-200000">
        <dgm:presLayoutVars>
          <dgm:chMax val="0"/>
          <dgm:bulletEnabled val="1"/>
        </dgm:presLayoutVars>
      </dgm:prSet>
      <dgm:spPr/>
    </dgm:pt>
  </dgm:ptLst>
  <dgm:cxnLst>
    <dgm:cxn modelId="{3D28CC5C-6693-4231-8791-ED1A29CC2C62}" srcId="{6BC34DEA-34C4-4130-97C6-54FF87FF6004}" destId="{040B2D9A-72E5-447F-8C7E-249A771A2412}" srcOrd="1" destOrd="0" parTransId="{0C50FEFF-1DBD-45DC-82C2-8A6FFF18AF3F}" sibTransId="{9F6D94AF-90F2-416B-AA18-66FCDE08A4DA}"/>
    <dgm:cxn modelId="{8A46A874-6B05-415D-A695-D4F98DB3E525}" type="presOf" srcId="{6E4638D6-0B20-4B66-B5EB-93745F222E30}" destId="{979F8520-2140-4F33-A10E-77F6D10A5DDC}" srcOrd="0" destOrd="0" presId="urn:microsoft.com/office/officeart/2005/8/layout/vList2"/>
    <dgm:cxn modelId="{717344B6-8485-436C-AA53-3B3B4CDB9B8D}" type="presOf" srcId="{6BC34DEA-34C4-4130-97C6-54FF87FF6004}" destId="{A72C959D-CD6E-4D8A-849D-594624DE18DE}" srcOrd="0" destOrd="0" presId="urn:microsoft.com/office/officeart/2005/8/layout/vList2"/>
    <dgm:cxn modelId="{DD8EAECD-A24E-416F-8DA9-9761B5E5F557}" srcId="{6BC34DEA-34C4-4130-97C6-54FF87FF6004}" destId="{6E4638D6-0B20-4B66-B5EB-93745F222E30}" srcOrd="0" destOrd="0" parTransId="{C3013368-6C87-4AEF-9295-530083FFC34B}" sibTransId="{BB39E723-7D12-431A-8201-DE5E1B96CD14}"/>
    <dgm:cxn modelId="{10010ADD-1CBC-42F1-B181-F3E84922FE06}" type="presOf" srcId="{040B2D9A-72E5-447F-8C7E-249A771A2412}" destId="{6F11A176-195D-4819-9F42-90012156EC87}" srcOrd="0" destOrd="0" presId="urn:microsoft.com/office/officeart/2005/8/layout/vList2"/>
    <dgm:cxn modelId="{016B4B85-5A0E-42DA-BE26-F83EF3F93C51}" type="presParOf" srcId="{A72C959D-CD6E-4D8A-849D-594624DE18DE}" destId="{979F8520-2140-4F33-A10E-77F6D10A5DDC}" srcOrd="0" destOrd="0" presId="urn:microsoft.com/office/officeart/2005/8/layout/vList2"/>
    <dgm:cxn modelId="{CF0FE8D4-DB20-4C4D-BE3C-4D4F356A3FF2}" type="presParOf" srcId="{A72C959D-CD6E-4D8A-849D-594624DE18DE}" destId="{47EECE04-2D28-455B-A21B-7755666D973D}" srcOrd="1" destOrd="0" presId="urn:microsoft.com/office/officeart/2005/8/layout/vList2"/>
    <dgm:cxn modelId="{E87D15C7-E557-4533-A7B7-DBB62D01241B}" type="presParOf" srcId="{A72C959D-CD6E-4D8A-849D-594624DE18DE}" destId="{6F11A176-195D-4819-9F42-90012156EC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D80815-BAFB-4DA0-87A9-23D16086DFFE}" type="doc">
      <dgm:prSet loTypeId="urn:microsoft.com/office/officeart/2005/8/layout/gear1" loCatId="process" qsTypeId="urn:microsoft.com/office/officeart/2005/8/quickstyle/simple1" qsCatId="simple" csTypeId="urn:microsoft.com/office/officeart/2005/8/colors/colorful4" csCatId="colorful" phldr="1"/>
      <dgm:spPr/>
    </dgm:pt>
    <dgm:pt modelId="{E9C59402-8004-4B89-962C-03747B97619A}">
      <dgm:prSet phldrT="[Text]" custT="1"/>
      <dgm:spPr/>
      <dgm:t>
        <a:bodyPr/>
        <a:lstStyle/>
        <a:p>
          <a:r>
            <a:rPr lang="en-GB" sz="2000" dirty="0"/>
            <a:t>Phonemic/</a:t>
          </a:r>
        </a:p>
        <a:p>
          <a:r>
            <a:rPr lang="en-GB" sz="2000" dirty="0"/>
            <a:t>phonological skills  are essential for learning to  read </a:t>
          </a:r>
        </a:p>
      </dgm:t>
    </dgm:pt>
    <dgm:pt modelId="{1C2404C8-09E0-4087-B5A5-EB6DAE895883}" type="parTrans" cxnId="{70B2066E-2305-4292-8D46-303071BBEA8E}">
      <dgm:prSet/>
      <dgm:spPr/>
      <dgm:t>
        <a:bodyPr/>
        <a:lstStyle/>
        <a:p>
          <a:endParaRPr lang="en-GB"/>
        </a:p>
      </dgm:t>
    </dgm:pt>
    <dgm:pt modelId="{B7FE559B-A546-4909-BAF0-7C088AB21726}" type="sibTrans" cxnId="{70B2066E-2305-4292-8D46-303071BBEA8E}">
      <dgm:prSet/>
      <dgm:spPr/>
      <dgm:t>
        <a:bodyPr/>
        <a:lstStyle/>
        <a:p>
          <a:endParaRPr lang="en-GB"/>
        </a:p>
      </dgm:t>
    </dgm:pt>
    <dgm:pt modelId="{D2E158F6-A8F3-4AA1-876C-84D3C99503C4}">
      <dgm:prSet phldrT="[Text]" custT="1"/>
      <dgm:spPr/>
      <dgm:t>
        <a:bodyPr/>
        <a:lstStyle/>
        <a:p>
          <a:r>
            <a:rPr lang="en-GB" sz="1800" dirty="0"/>
            <a:t>They develop further as reading is established</a:t>
          </a:r>
        </a:p>
      </dgm:t>
    </dgm:pt>
    <dgm:pt modelId="{EFEE7F17-7A7A-4046-8359-4A2B647BDF22}" type="parTrans" cxnId="{D0992ABD-690F-4234-8D1A-CF96555078E5}">
      <dgm:prSet/>
      <dgm:spPr/>
      <dgm:t>
        <a:bodyPr/>
        <a:lstStyle/>
        <a:p>
          <a:endParaRPr lang="en-GB"/>
        </a:p>
      </dgm:t>
    </dgm:pt>
    <dgm:pt modelId="{88F0FE14-8A9C-4A01-8A90-2366C7DC017E}" type="sibTrans" cxnId="{D0992ABD-690F-4234-8D1A-CF96555078E5}">
      <dgm:prSet/>
      <dgm:spPr/>
      <dgm:t>
        <a:bodyPr/>
        <a:lstStyle/>
        <a:p>
          <a:endParaRPr lang="en-GB"/>
        </a:p>
      </dgm:t>
    </dgm:pt>
    <dgm:pt modelId="{185B76B5-A95C-462C-90B9-863BA7EC04D4}">
      <dgm:prSet phldrT="[Text]"/>
      <dgm:spPr/>
      <dgm:t>
        <a:bodyPr/>
        <a:lstStyle/>
        <a:p>
          <a:r>
            <a:rPr lang="en-GB" dirty="0"/>
            <a:t>The process is reciprocal</a:t>
          </a:r>
        </a:p>
      </dgm:t>
    </dgm:pt>
    <dgm:pt modelId="{C66DD7D9-2788-437C-A1E4-E8D09DC78762}" type="parTrans" cxnId="{02E78D58-B530-446B-8E65-A09C530B4B68}">
      <dgm:prSet/>
      <dgm:spPr/>
      <dgm:t>
        <a:bodyPr/>
        <a:lstStyle/>
        <a:p>
          <a:endParaRPr lang="en-GB"/>
        </a:p>
      </dgm:t>
    </dgm:pt>
    <dgm:pt modelId="{8FD0EA08-82B1-4C37-ACBB-B45D1413160E}" type="sibTrans" cxnId="{02E78D58-B530-446B-8E65-A09C530B4B68}">
      <dgm:prSet/>
      <dgm:spPr/>
      <dgm:t>
        <a:bodyPr/>
        <a:lstStyle/>
        <a:p>
          <a:endParaRPr lang="en-GB"/>
        </a:p>
      </dgm:t>
    </dgm:pt>
    <dgm:pt modelId="{D5841028-4AFB-4FBB-8820-3569738ED6C2}" type="pres">
      <dgm:prSet presAssocID="{3FD80815-BAFB-4DA0-87A9-23D16086DFFE}" presName="composite" presStyleCnt="0">
        <dgm:presLayoutVars>
          <dgm:chMax val="3"/>
          <dgm:animLvl val="lvl"/>
          <dgm:resizeHandles val="exact"/>
        </dgm:presLayoutVars>
      </dgm:prSet>
      <dgm:spPr/>
    </dgm:pt>
    <dgm:pt modelId="{12BB6251-12AD-4FA4-AC8F-A8309DC9C1DC}" type="pres">
      <dgm:prSet presAssocID="{E9C59402-8004-4B89-962C-03747B97619A}" presName="gear1" presStyleLbl="node1" presStyleIdx="0" presStyleCnt="3" custScaleX="105582">
        <dgm:presLayoutVars>
          <dgm:chMax val="1"/>
          <dgm:bulletEnabled val="1"/>
        </dgm:presLayoutVars>
      </dgm:prSet>
      <dgm:spPr/>
    </dgm:pt>
    <dgm:pt modelId="{C40CB875-0F38-4C0C-961A-AEAD1609762A}" type="pres">
      <dgm:prSet presAssocID="{E9C59402-8004-4B89-962C-03747B97619A}" presName="gear1srcNode" presStyleLbl="node1" presStyleIdx="0" presStyleCnt="3"/>
      <dgm:spPr/>
    </dgm:pt>
    <dgm:pt modelId="{67F9C359-AFAD-4240-BBB1-E2744F85DFD5}" type="pres">
      <dgm:prSet presAssocID="{E9C59402-8004-4B89-962C-03747B97619A}" presName="gear1dstNode" presStyleLbl="node1" presStyleIdx="0" presStyleCnt="3"/>
      <dgm:spPr/>
    </dgm:pt>
    <dgm:pt modelId="{BB2B61FE-9F4C-42FE-B270-86EA13B2A29F}" type="pres">
      <dgm:prSet presAssocID="{D2E158F6-A8F3-4AA1-876C-84D3C99503C4}" presName="gear2" presStyleLbl="node1" presStyleIdx="1" presStyleCnt="3" custScaleX="112751" custScaleY="117525">
        <dgm:presLayoutVars>
          <dgm:chMax val="1"/>
          <dgm:bulletEnabled val="1"/>
        </dgm:presLayoutVars>
      </dgm:prSet>
      <dgm:spPr/>
    </dgm:pt>
    <dgm:pt modelId="{5EAB0927-1398-4DBC-835F-DBA17667C679}" type="pres">
      <dgm:prSet presAssocID="{D2E158F6-A8F3-4AA1-876C-84D3C99503C4}" presName="gear2srcNode" presStyleLbl="node1" presStyleIdx="1" presStyleCnt="3"/>
      <dgm:spPr/>
    </dgm:pt>
    <dgm:pt modelId="{B88EC870-3E0A-45AF-AFA7-7E5EA385CB1A}" type="pres">
      <dgm:prSet presAssocID="{D2E158F6-A8F3-4AA1-876C-84D3C99503C4}" presName="gear2dstNode" presStyleLbl="node1" presStyleIdx="1" presStyleCnt="3"/>
      <dgm:spPr/>
    </dgm:pt>
    <dgm:pt modelId="{78FDBE5B-D3F1-495A-8F82-9C42D59F829D}" type="pres">
      <dgm:prSet presAssocID="{185B76B5-A95C-462C-90B9-863BA7EC04D4}" presName="gear3" presStyleLbl="node1" presStyleIdx="2" presStyleCnt="3"/>
      <dgm:spPr/>
    </dgm:pt>
    <dgm:pt modelId="{0DFC8E08-2D60-4666-8520-9685F76A071F}" type="pres">
      <dgm:prSet presAssocID="{185B76B5-A95C-462C-90B9-863BA7EC04D4}" presName="gear3tx" presStyleLbl="node1" presStyleIdx="2" presStyleCnt="3">
        <dgm:presLayoutVars>
          <dgm:chMax val="1"/>
          <dgm:bulletEnabled val="1"/>
        </dgm:presLayoutVars>
      </dgm:prSet>
      <dgm:spPr/>
    </dgm:pt>
    <dgm:pt modelId="{B0DF284D-1507-4E75-9F7D-A010385FAE16}" type="pres">
      <dgm:prSet presAssocID="{185B76B5-A95C-462C-90B9-863BA7EC04D4}" presName="gear3srcNode" presStyleLbl="node1" presStyleIdx="2" presStyleCnt="3"/>
      <dgm:spPr/>
    </dgm:pt>
    <dgm:pt modelId="{1768C4C1-5771-44F1-ABD9-E3E44635B618}" type="pres">
      <dgm:prSet presAssocID="{185B76B5-A95C-462C-90B9-863BA7EC04D4}" presName="gear3dstNode" presStyleLbl="node1" presStyleIdx="2" presStyleCnt="3"/>
      <dgm:spPr/>
    </dgm:pt>
    <dgm:pt modelId="{FDEA4C67-28AB-49BB-845E-D38E847F9C57}" type="pres">
      <dgm:prSet presAssocID="{B7FE559B-A546-4909-BAF0-7C088AB21726}" presName="connector1" presStyleLbl="sibTrans2D1" presStyleIdx="0" presStyleCnt="3"/>
      <dgm:spPr/>
    </dgm:pt>
    <dgm:pt modelId="{BB9C08DE-0E3E-4FF5-8F44-70310E08ED9D}" type="pres">
      <dgm:prSet presAssocID="{88F0FE14-8A9C-4A01-8A90-2366C7DC017E}" presName="connector2" presStyleLbl="sibTrans2D1" presStyleIdx="1" presStyleCnt="3"/>
      <dgm:spPr/>
    </dgm:pt>
    <dgm:pt modelId="{AC88FB29-4A1A-4FB3-A3C1-2DB49AAE94E5}" type="pres">
      <dgm:prSet presAssocID="{8FD0EA08-82B1-4C37-ACBB-B45D1413160E}" presName="connector3" presStyleLbl="sibTrans2D1" presStyleIdx="2" presStyleCnt="3"/>
      <dgm:spPr/>
    </dgm:pt>
  </dgm:ptLst>
  <dgm:cxnLst>
    <dgm:cxn modelId="{1DC68A01-56DB-4BAF-A596-0C9223753422}" type="presOf" srcId="{E9C59402-8004-4B89-962C-03747B97619A}" destId="{67F9C359-AFAD-4240-BBB1-E2744F85DFD5}" srcOrd="2" destOrd="0" presId="urn:microsoft.com/office/officeart/2005/8/layout/gear1"/>
    <dgm:cxn modelId="{D93C3408-4998-48B9-BF22-101740E23FF1}" type="presOf" srcId="{E9C59402-8004-4B89-962C-03747B97619A}" destId="{12BB6251-12AD-4FA4-AC8F-A8309DC9C1DC}" srcOrd="0" destOrd="0" presId="urn:microsoft.com/office/officeart/2005/8/layout/gear1"/>
    <dgm:cxn modelId="{4B6F2418-19EE-4F06-A641-C47ED0BA98B4}" type="presOf" srcId="{88F0FE14-8A9C-4A01-8A90-2366C7DC017E}" destId="{BB9C08DE-0E3E-4FF5-8F44-70310E08ED9D}" srcOrd="0" destOrd="0" presId="urn:microsoft.com/office/officeart/2005/8/layout/gear1"/>
    <dgm:cxn modelId="{6B3AEA1B-CA3E-45E5-8B43-AC4F6482A4F6}" type="presOf" srcId="{D2E158F6-A8F3-4AA1-876C-84D3C99503C4}" destId="{BB2B61FE-9F4C-42FE-B270-86EA13B2A29F}" srcOrd="0" destOrd="0" presId="urn:microsoft.com/office/officeart/2005/8/layout/gear1"/>
    <dgm:cxn modelId="{53DF5234-4D1B-4784-AC56-4D21E606CD99}" type="presOf" srcId="{185B76B5-A95C-462C-90B9-863BA7EC04D4}" destId="{0DFC8E08-2D60-4666-8520-9685F76A071F}" srcOrd="1" destOrd="0" presId="urn:microsoft.com/office/officeart/2005/8/layout/gear1"/>
    <dgm:cxn modelId="{097CC834-94F5-4A3F-9559-8AE9379E66E3}" type="presOf" srcId="{185B76B5-A95C-462C-90B9-863BA7EC04D4}" destId="{B0DF284D-1507-4E75-9F7D-A010385FAE16}" srcOrd="2" destOrd="0" presId="urn:microsoft.com/office/officeart/2005/8/layout/gear1"/>
    <dgm:cxn modelId="{70B2066E-2305-4292-8D46-303071BBEA8E}" srcId="{3FD80815-BAFB-4DA0-87A9-23D16086DFFE}" destId="{E9C59402-8004-4B89-962C-03747B97619A}" srcOrd="0" destOrd="0" parTransId="{1C2404C8-09E0-4087-B5A5-EB6DAE895883}" sibTransId="{B7FE559B-A546-4909-BAF0-7C088AB21726}"/>
    <dgm:cxn modelId="{646C224F-E449-4DD2-82CB-3D1C0F6142A7}" type="presOf" srcId="{3FD80815-BAFB-4DA0-87A9-23D16086DFFE}" destId="{D5841028-4AFB-4FBB-8820-3569738ED6C2}" srcOrd="0" destOrd="0" presId="urn:microsoft.com/office/officeart/2005/8/layout/gear1"/>
    <dgm:cxn modelId="{02E78D58-B530-446B-8E65-A09C530B4B68}" srcId="{3FD80815-BAFB-4DA0-87A9-23D16086DFFE}" destId="{185B76B5-A95C-462C-90B9-863BA7EC04D4}" srcOrd="2" destOrd="0" parTransId="{C66DD7D9-2788-437C-A1E4-E8D09DC78762}" sibTransId="{8FD0EA08-82B1-4C37-ACBB-B45D1413160E}"/>
    <dgm:cxn modelId="{66401688-0C3B-48ED-974A-A916976FE4FF}" type="presOf" srcId="{185B76B5-A95C-462C-90B9-863BA7EC04D4}" destId="{78FDBE5B-D3F1-495A-8F82-9C42D59F829D}" srcOrd="0" destOrd="0" presId="urn:microsoft.com/office/officeart/2005/8/layout/gear1"/>
    <dgm:cxn modelId="{98698692-07C0-4D39-AB41-3E32157ABB9B}" type="presOf" srcId="{D2E158F6-A8F3-4AA1-876C-84D3C99503C4}" destId="{5EAB0927-1398-4DBC-835F-DBA17667C679}" srcOrd="1" destOrd="0" presId="urn:microsoft.com/office/officeart/2005/8/layout/gear1"/>
    <dgm:cxn modelId="{B02432A2-62AF-4ABF-BCEF-23431A1502CC}" type="presOf" srcId="{E9C59402-8004-4B89-962C-03747B97619A}" destId="{C40CB875-0F38-4C0C-961A-AEAD1609762A}" srcOrd="1" destOrd="0" presId="urn:microsoft.com/office/officeart/2005/8/layout/gear1"/>
    <dgm:cxn modelId="{1D20B9AF-5AC8-40CF-9D5A-93C88CD7AACE}" type="presOf" srcId="{D2E158F6-A8F3-4AA1-876C-84D3C99503C4}" destId="{B88EC870-3E0A-45AF-AFA7-7E5EA385CB1A}" srcOrd="2" destOrd="0" presId="urn:microsoft.com/office/officeart/2005/8/layout/gear1"/>
    <dgm:cxn modelId="{D0992ABD-690F-4234-8D1A-CF96555078E5}" srcId="{3FD80815-BAFB-4DA0-87A9-23D16086DFFE}" destId="{D2E158F6-A8F3-4AA1-876C-84D3C99503C4}" srcOrd="1" destOrd="0" parTransId="{EFEE7F17-7A7A-4046-8359-4A2B647BDF22}" sibTransId="{88F0FE14-8A9C-4A01-8A90-2366C7DC017E}"/>
    <dgm:cxn modelId="{0EFAA6DB-B5D1-4D0E-B792-DD41335A5AAF}" type="presOf" srcId="{185B76B5-A95C-462C-90B9-863BA7EC04D4}" destId="{1768C4C1-5771-44F1-ABD9-E3E44635B618}" srcOrd="3" destOrd="0" presId="urn:microsoft.com/office/officeart/2005/8/layout/gear1"/>
    <dgm:cxn modelId="{0865DAEE-3DDB-428F-8E7C-0EDC884610F1}" type="presOf" srcId="{B7FE559B-A546-4909-BAF0-7C088AB21726}" destId="{FDEA4C67-28AB-49BB-845E-D38E847F9C57}" srcOrd="0" destOrd="0" presId="urn:microsoft.com/office/officeart/2005/8/layout/gear1"/>
    <dgm:cxn modelId="{B4A145F0-8FA4-4DD8-939C-61A4CAED4B19}" type="presOf" srcId="{8FD0EA08-82B1-4C37-ACBB-B45D1413160E}" destId="{AC88FB29-4A1A-4FB3-A3C1-2DB49AAE94E5}" srcOrd="0" destOrd="0" presId="urn:microsoft.com/office/officeart/2005/8/layout/gear1"/>
    <dgm:cxn modelId="{78804623-AE70-47D9-8031-131F4A1DD9C5}" type="presParOf" srcId="{D5841028-4AFB-4FBB-8820-3569738ED6C2}" destId="{12BB6251-12AD-4FA4-AC8F-A8309DC9C1DC}" srcOrd="0" destOrd="0" presId="urn:microsoft.com/office/officeart/2005/8/layout/gear1"/>
    <dgm:cxn modelId="{FFCDFCC2-A897-4C02-A266-8FD4846A7307}" type="presParOf" srcId="{D5841028-4AFB-4FBB-8820-3569738ED6C2}" destId="{C40CB875-0F38-4C0C-961A-AEAD1609762A}" srcOrd="1" destOrd="0" presId="urn:microsoft.com/office/officeart/2005/8/layout/gear1"/>
    <dgm:cxn modelId="{99B6D2A7-5065-4631-962B-9D0A0A2533C6}" type="presParOf" srcId="{D5841028-4AFB-4FBB-8820-3569738ED6C2}" destId="{67F9C359-AFAD-4240-BBB1-E2744F85DFD5}" srcOrd="2" destOrd="0" presId="urn:microsoft.com/office/officeart/2005/8/layout/gear1"/>
    <dgm:cxn modelId="{EC4D8F2E-11E8-4B75-A84A-A052922C16DC}" type="presParOf" srcId="{D5841028-4AFB-4FBB-8820-3569738ED6C2}" destId="{BB2B61FE-9F4C-42FE-B270-86EA13B2A29F}" srcOrd="3" destOrd="0" presId="urn:microsoft.com/office/officeart/2005/8/layout/gear1"/>
    <dgm:cxn modelId="{B4895425-4ADC-453E-82E3-ED8AEBC8DD90}" type="presParOf" srcId="{D5841028-4AFB-4FBB-8820-3569738ED6C2}" destId="{5EAB0927-1398-4DBC-835F-DBA17667C679}" srcOrd="4" destOrd="0" presId="urn:microsoft.com/office/officeart/2005/8/layout/gear1"/>
    <dgm:cxn modelId="{D7F4A5BF-F77F-4048-98AD-7698272A1887}" type="presParOf" srcId="{D5841028-4AFB-4FBB-8820-3569738ED6C2}" destId="{B88EC870-3E0A-45AF-AFA7-7E5EA385CB1A}" srcOrd="5" destOrd="0" presId="urn:microsoft.com/office/officeart/2005/8/layout/gear1"/>
    <dgm:cxn modelId="{47CCA6D3-367D-4CEA-B7CB-9597631B3884}" type="presParOf" srcId="{D5841028-4AFB-4FBB-8820-3569738ED6C2}" destId="{78FDBE5B-D3F1-495A-8F82-9C42D59F829D}" srcOrd="6" destOrd="0" presId="urn:microsoft.com/office/officeart/2005/8/layout/gear1"/>
    <dgm:cxn modelId="{D354BB83-14A0-49E2-9CE2-C353F1505F59}" type="presParOf" srcId="{D5841028-4AFB-4FBB-8820-3569738ED6C2}" destId="{0DFC8E08-2D60-4666-8520-9685F76A071F}" srcOrd="7" destOrd="0" presId="urn:microsoft.com/office/officeart/2005/8/layout/gear1"/>
    <dgm:cxn modelId="{0F919DC1-E936-4ED9-AE8B-13E17DCC2E8E}" type="presParOf" srcId="{D5841028-4AFB-4FBB-8820-3569738ED6C2}" destId="{B0DF284D-1507-4E75-9F7D-A010385FAE16}" srcOrd="8" destOrd="0" presId="urn:microsoft.com/office/officeart/2005/8/layout/gear1"/>
    <dgm:cxn modelId="{E83C8F07-2C41-458F-8702-8BA96078F4B6}" type="presParOf" srcId="{D5841028-4AFB-4FBB-8820-3569738ED6C2}" destId="{1768C4C1-5771-44F1-ABD9-E3E44635B618}" srcOrd="9" destOrd="0" presId="urn:microsoft.com/office/officeart/2005/8/layout/gear1"/>
    <dgm:cxn modelId="{8F21DAEA-5BDA-4EB3-90E2-29FA6BBE5971}" type="presParOf" srcId="{D5841028-4AFB-4FBB-8820-3569738ED6C2}" destId="{FDEA4C67-28AB-49BB-845E-D38E847F9C57}" srcOrd="10" destOrd="0" presId="urn:microsoft.com/office/officeart/2005/8/layout/gear1"/>
    <dgm:cxn modelId="{26C99603-A01A-4265-B889-A41D749ABBD4}" type="presParOf" srcId="{D5841028-4AFB-4FBB-8820-3569738ED6C2}" destId="{BB9C08DE-0E3E-4FF5-8F44-70310E08ED9D}" srcOrd="11" destOrd="0" presId="urn:microsoft.com/office/officeart/2005/8/layout/gear1"/>
    <dgm:cxn modelId="{8A72CA9C-D91D-416A-AD63-4C7E9451509D}" type="presParOf" srcId="{D5841028-4AFB-4FBB-8820-3569738ED6C2}" destId="{AC88FB29-4A1A-4FB3-A3C1-2DB49AAE94E5}"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4ABE33-6B9E-4324-9F8D-F1CF2B62CC35}" type="doc">
      <dgm:prSet loTypeId="urn:microsoft.com/office/officeart/2005/8/layout/pyramid2" loCatId="list" qsTypeId="urn:microsoft.com/office/officeart/2005/8/quickstyle/simple1" qsCatId="simple" csTypeId="urn:microsoft.com/office/officeart/2005/8/colors/accent1_2" csCatId="accent1" phldr="1"/>
      <dgm:spPr/>
    </dgm:pt>
    <dgm:pt modelId="{377F86DD-4EE7-4505-B1D3-AFEA7D5F1B15}">
      <dgm:prSet phldrT="[Text]"/>
      <dgm:spPr/>
      <dgm:t>
        <a:bodyPr/>
        <a:lstStyle/>
        <a:p>
          <a:r>
            <a:rPr lang="en-GB" dirty="0"/>
            <a:t>Logographic</a:t>
          </a:r>
        </a:p>
      </dgm:t>
    </dgm:pt>
    <dgm:pt modelId="{A5925CFB-35A8-4424-AA3A-68282598E237}" type="parTrans" cxnId="{EC0B3302-6698-4CE0-9CEB-7F5C8CF62F38}">
      <dgm:prSet/>
      <dgm:spPr/>
      <dgm:t>
        <a:bodyPr/>
        <a:lstStyle/>
        <a:p>
          <a:endParaRPr lang="en-GB"/>
        </a:p>
      </dgm:t>
    </dgm:pt>
    <dgm:pt modelId="{4FBD23FA-BAF4-4DF4-8D52-50000F186C5E}" type="sibTrans" cxnId="{EC0B3302-6698-4CE0-9CEB-7F5C8CF62F38}">
      <dgm:prSet/>
      <dgm:spPr/>
      <dgm:t>
        <a:bodyPr/>
        <a:lstStyle/>
        <a:p>
          <a:endParaRPr lang="en-GB"/>
        </a:p>
      </dgm:t>
    </dgm:pt>
    <dgm:pt modelId="{47832D22-A9F7-4434-8E5E-14B2E6F521B3}">
      <dgm:prSet phldrT="[Text]"/>
      <dgm:spPr/>
      <dgm:t>
        <a:bodyPr/>
        <a:lstStyle/>
        <a:p>
          <a:r>
            <a:rPr lang="en-GB" dirty="0"/>
            <a:t>Alphabetic</a:t>
          </a:r>
        </a:p>
      </dgm:t>
    </dgm:pt>
    <dgm:pt modelId="{99E69CD7-20D4-423F-91BC-1B21EE9F4CAD}" type="parTrans" cxnId="{F2F4D1B0-CA3A-4DE6-A1B9-342679A5FCA3}">
      <dgm:prSet/>
      <dgm:spPr/>
      <dgm:t>
        <a:bodyPr/>
        <a:lstStyle/>
        <a:p>
          <a:endParaRPr lang="en-GB"/>
        </a:p>
      </dgm:t>
    </dgm:pt>
    <dgm:pt modelId="{FDE8C59D-46E6-4ACB-B9D8-3211763B47F7}" type="sibTrans" cxnId="{F2F4D1B0-CA3A-4DE6-A1B9-342679A5FCA3}">
      <dgm:prSet/>
      <dgm:spPr/>
      <dgm:t>
        <a:bodyPr/>
        <a:lstStyle/>
        <a:p>
          <a:endParaRPr lang="en-GB"/>
        </a:p>
      </dgm:t>
    </dgm:pt>
    <dgm:pt modelId="{D6141BFD-F693-4BBC-8DD8-159F248C861B}">
      <dgm:prSet phldrT="[Text]"/>
      <dgm:spPr/>
      <dgm:t>
        <a:bodyPr/>
        <a:lstStyle/>
        <a:p>
          <a:r>
            <a:rPr lang="en-GB" dirty="0"/>
            <a:t>Orthographic</a:t>
          </a:r>
        </a:p>
      </dgm:t>
    </dgm:pt>
    <dgm:pt modelId="{55CEDCE8-537D-4554-9102-B8D2D99589D4}" type="parTrans" cxnId="{52D5FCBB-6F56-4FA0-BFD6-919C24787E19}">
      <dgm:prSet/>
      <dgm:spPr/>
      <dgm:t>
        <a:bodyPr/>
        <a:lstStyle/>
        <a:p>
          <a:endParaRPr lang="en-GB"/>
        </a:p>
      </dgm:t>
    </dgm:pt>
    <dgm:pt modelId="{CC167877-DA34-4640-8563-F09A2F903D56}" type="sibTrans" cxnId="{52D5FCBB-6F56-4FA0-BFD6-919C24787E19}">
      <dgm:prSet/>
      <dgm:spPr/>
      <dgm:t>
        <a:bodyPr/>
        <a:lstStyle/>
        <a:p>
          <a:endParaRPr lang="en-GB"/>
        </a:p>
      </dgm:t>
    </dgm:pt>
    <dgm:pt modelId="{E45D7F80-AFA5-4428-866C-7146E719B939}" type="pres">
      <dgm:prSet presAssocID="{094ABE33-6B9E-4324-9F8D-F1CF2B62CC35}" presName="compositeShape" presStyleCnt="0">
        <dgm:presLayoutVars>
          <dgm:dir/>
          <dgm:resizeHandles/>
        </dgm:presLayoutVars>
      </dgm:prSet>
      <dgm:spPr/>
    </dgm:pt>
    <dgm:pt modelId="{405F01A5-FAE1-49F3-9C9D-80CAEEFB4FE2}" type="pres">
      <dgm:prSet presAssocID="{094ABE33-6B9E-4324-9F8D-F1CF2B62CC35}" presName="pyramid" presStyleLbl="node1" presStyleIdx="0" presStyleCnt="1" custLinFactNeighborX="1164" custLinFactNeighborY="1613"/>
      <dgm:spPr/>
    </dgm:pt>
    <dgm:pt modelId="{9C6A3CF2-085E-46C9-AF33-853FBC60AFA3}" type="pres">
      <dgm:prSet presAssocID="{094ABE33-6B9E-4324-9F8D-F1CF2B62CC35}" presName="theList" presStyleCnt="0"/>
      <dgm:spPr/>
    </dgm:pt>
    <dgm:pt modelId="{BFEB2D54-5C1D-49EF-A71C-DBE8DB692CE5}" type="pres">
      <dgm:prSet presAssocID="{377F86DD-4EE7-4505-B1D3-AFEA7D5F1B15}" presName="aNode" presStyleLbl="fgAcc1" presStyleIdx="0" presStyleCnt="3">
        <dgm:presLayoutVars>
          <dgm:bulletEnabled val="1"/>
        </dgm:presLayoutVars>
      </dgm:prSet>
      <dgm:spPr/>
    </dgm:pt>
    <dgm:pt modelId="{3B83FF40-017C-4040-94CC-6ABC99F4131D}" type="pres">
      <dgm:prSet presAssocID="{377F86DD-4EE7-4505-B1D3-AFEA7D5F1B15}" presName="aSpace" presStyleCnt="0"/>
      <dgm:spPr/>
    </dgm:pt>
    <dgm:pt modelId="{79C4FED1-95DB-4AB5-8B1E-4913327C15E3}" type="pres">
      <dgm:prSet presAssocID="{47832D22-A9F7-4434-8E5E-14B2E6F521B3}" presName="aNode" presStyleLbl="fgAcc1" presStyleIdx="1" presStyleCnt="3">
        <dgm:presLayoutVars>
          <dgm:bulletEnabled val="1"/>
        </dgm:presLayoutVars>
      </dgm:prSet>
      <dgm:spPr/>
    </dgm:pt>
    <dgm:pt modelId="{19046994-6321-4002-9D25-559D883CE5DF}" type="pres">
      <dgm:prSet presAssocID="{47832D22-A9F7-4434-8E5E-14B2E6F521B3}" presName="aSpace" presStyleCnt="0"/>
      <dgm:spPr/>
    </dgm:pt>
    <dgm:pt modelId="{234AD931-E4A9-4718-A009-17CD105707B3}" type="pres">
      <dgm:prSet presAssocID="{D6141BFD-F693-4BBC-8DD8-159F248C861B}" presName="aNode" presStyleLbl="fgAcc1" presStyleIdx="2" presStyleCnt="3">
        <dgm:presLayoutVars>
          <dgm:bulletEnabled val="1"/>
        </dgm:presLayoutVars>
      </dgm:prSet>
      <dgm:spPr/>
    </dgm:pt>
    <dgm:pt modelId="{C2A77A28-3C36-4FAB-A077-41196DCBD3B2}" type="pres">
      <dgm:prSet presAssocID="{D6141BFD-F693-4BBC-8DD8-159F248C861B}" presName="aSpace" presStyleCnt="0"/>
      <dgm:spPr/>
    </dgm:pt>
  </dgm:ptLst>
  <dgm:cxnLst>
    <dgm:cxn modelId="{EC0B3302-6698-4CE0-9CEB-7F5C8CF62F38}" srcId="{094ABE33-6B9E-4324-9F8D-F1CF2B62CC35}" destId="{377F86DD-4EE7-4505-B1D3-AFEA7D5F1B15}" srcOrd="0" destOrd="0" parTransId="{A5925CFB-35A8-4424-AA3A-68282598E237}" sibTransId="{4FBD23FA-BAF4-4DF4-8D52-50000F186C5E}"/>
    <dgm:cxn modelId="{7D9C3822-191C-482B-A28C-AB3C02B9791F}" type="presOf" srcId="{D6141BFD-F693-4BBC-8DD8-159F248C861B}" destId="{234AD931-E4A9-4718-A009-17CD105707B3}" srcOrd="0" destOrd="0" presId="urn:microsoft.com/office/officeart/2005/8/layout/pyramid2"/>
    <dgm:cxn modelId="{36B5083F-C908-410C-989D-406422674A54}" type="presOf" srcId="{377F86DD-4EE7-4505-B1D3-AFEA7D5F1B15}" destId="{BFEB2D54-5C1D-49EF-A71C-DBE8DB692CE5}" srcOrd="0" destOrd="0" presId="urn:microsoft.com/office/officeart/2005/8/layout/pyramid2"/>
    <dgm:cxn modelId="{F2F4D1B0-CA3A-4DE6-A1B9-342679A5FCA3}" srcId="{094ABE33-6B9E-4324-9F8D-F1CF2B62CC35}" destId="{47832D22-A9F7-4434-8E5E-14B2E6F521B3}" srcOrd="1" destOrd="0" parTransId="{99E69CD7-20D4-423F-91BC-1B21EE9F4CAD}" sibTransId="{FDE8C59D-46E6-4ACB-B9D8-3211763B47F7}"/>
    <dgm:cxn modelId="{52D5FCBB-6F56-4FA0-BFD6-919C24787E19}" srcId="{094ABE33-6B9E-4324-9F8D-F1CF2B62CC35}" destId="{D6141BFD-F693-4BBC-8DD8-159F248C861B}" srcOrd="2" destOrd="0" parTransId="{55CEDCE8-537D-4554-9102-B8D2D99589D4}" sibTransId="{CC167877-DA34-4640-8563-F09A2F903D56}"/>
    <dgm:cxn modelId="{F534CDC5-B3FF-4426-BD57-F9C9E72D23F1}" type="presOf" srcId="{47832D22-A9F7-4434-8E5E-14B2E6F521B3}" destId="{79C4FED1-95DB-4AB5-8B1E-4913327C15E3}" srcOrd="0" destOrd="0" presId="urn:microsoft.com/office/officeart/2005/8/layout/pyramid2"/>
    <dgm:cxn modelId="{F3AEA9C8-8C77-4CB3-9780-6CE0436F33E8}" type="presOf" srcId="{094ABE33-6B9E-4324-9F8D-F1CF2B62CC35}" destId="{E45D7F80-AFA5-4428-866C-7146E719B939}" srcOrd="0" destOrd="0" presId="urn:microsoft.com/office/officeart/2005/8/layout/pyramid2"/>
    <dgm:cxn modelId="{A36BACAB-6C8D-435A-B25D-8F251A383AD4}" type="presParOf" srcId="{E45D7F80-AFA5-4428-866C-7146E719B939}" destId="{405F01A5-FAE1-49F3-9C9D-80CAEEFB4FE2}" srcOrd="0" destOrd="0" presId="urn:microsoft.com/office/officeart/2005/8/layout/pyramid2"/>
    <dgm:cxn modelId="{5732F635-BD64-4940-AE2F-07E828F6DAFE}" type="presParOf" srcId="{E45D7F80-AFA5-4428-866C-7146E719B939}" destId="{9C6A3CF2-085E-46C9-AF33-853FBC60AFA3}" srcOrd="1" destOrd="0" presId="urn:microsoft.com/office/officeart/2005/8/layout/pyramid2"/>
    <dgm:cxn modelId="{F58281A5-65BF-402B-A69F-05E87B03A59F}" type="presParOf" srcId="{9C6A3CF2-085E-46C9-AF33-853FBC60AFA3}" destId="{BFEB2D54-5C1D-49EF-A71C-DBE8DB692CE5}" srcOrd="0" destOrd="0" presId="urn:microsoft.com/office/officeart/2005/8/layout/pyramid2"/>
    <dgm:cxn modelId="{D785CB6F-353A-4AD9-8930-294452657C1B}" type="presParOf" srcId="{9C6A3CF2-085E-46C9-AF33-853FBC60AFA3}" destId="{3B83FF40-017C-4040-94CC-6ABC99F4131D}" srcOrd="1" destOrd="0" presId="urn:microsoft.com/office/officeart/2005/8/layout/pyramid2"/>
    <dgm:cxn modelId="{B3CAED82-7012-46AB-AD3C-66B26CEFB15E}" type="presParOf" srcId="{9C6A3CF2-085E-46C9-AF33-853FBC60AFA3}" destId="{79C4FED1-95DB-4AB5-8B1E-4913327C15E3}" srcOrd="2" destOrd="0" presId="urn:microsoft.com/office/officeart/2005/8/layout/pyramid2"/>
    <dgm:cxn modelId="{44145244-6E4C-4EBF-9144-CAD76DACEDB0}" type="presParOf" srcId="{9C6A3CF2-085E-46C9-AF33-853FBC60AFA3}" destId="{19046994-6321-4002-9D25-559D883CE5DF}" srcOrd="3" destOrd="0" presId="urn:microsoft.com/office/officeart/2005/8/layout/pyramid2"/>
    <dgm:cxn modelId="{C895D04E-936A-43FF-B5FC-B9A3D19A442C}" type="presParOf" srcId="{9C6A3CF2-085E-46C9-AF33-853FBC60AFA3}" destId="{234AD931-E4A9-4718-A009-17CD105707B3}" srcOrd="4" destOrd="0" presId="urn:microsoft.com/office/officeart/2005/8/layout/pyramid2"/>
    <dgm:cxn modelId="{6BDFDFFD-B9C6-4033-8FC7-2020D7535A88}" type="presParOf" srcId="{9C6A3CF2-085E-46C9-AF33-853FBC60AFA3}" destId="{C2A77A28-3C36-4FAB-A077-41196DCBD3B2}"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32FAB-54C7-466E-9E74-4D06C4A4A855}">
      <dsp:nvSpPr>
        <dsp:cNvPr id="0" name=""/>
        <dsp:cNvSpPr/>
      </dsp:nvSpPr>
      <dsp:spPr>
        <a:xfrm>
          <a:off x="0" y="615279"/>
          <a:ext cx="6096000" cy="3810000"/>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A2F81-E5CF-4A38-8A56-F71EAB316586}">
      <dsp:nvSpPr>
        <dsp:cNvPr id="0" name=""/>
        <dsp:cNvSpPr/>
      </dsp:nvSpPr>
      <dsp:spPr>
        <a:xfrm>
          <a:off x="774192" y="3244941"/>
          <a:ext cx="158496" cy="1584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0A9BA-C203-46C1-AC2B-8DBE91522F56}">
      <dsp:nvSpPr>
        <dsp:cNvPr id="0" name=""/>
        <dsp:cNvSpPr/>
      </dsp:nvSpPr>
      <dsp:spPr>
        <a:xfrm>
          <a:off x="853440" y="3324190"/>
          <a:ext cx="1420368" cy="110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984" tIns="0" rIns="0" bIns="0" numCol="1" spcCol="1270" anchor="t" anchorCtr="0">
          <a:noAutofit/>
        </a:bodyPr>
        <a:lstStyle/>
        <a:p>
          <a:pPr marL="0" lvl="0" indent="0" algn="l" defTabSz="889000">
            <a:lnSpc>
              <a:spcPct val="90000"/>
            </a:lnSpc>
            <a:spcBef>
              <a:spcPct val="0"/>
            </a:spcBef>
            <a:spcAft>
              <a:spcPct val="35000"/>
            </a:spcAft>
            <a:buNone/>
          </a:pPr>
          <a:r>
            <a:rPr lang="en-GB" sz="2000" kern="1200" dirty="0"/>
            <a:t>Practice</a:t>
          </a:r>
        </a:p>
      </dsp:txBody>
      <dsp:txXfrm>
        <a:off x="853440" y="3324190"/>
        <a:ext cx="1420368" cy="1101090"/>
      </dsp:txXfrm>
    </dsp:sp>
    <dsp:sp modelId="{C66B3875-635B-4CDE-9DFD-3BE6B5679B6E}">
      <dsp:nvSpPr>
        <dsp:cNvPr id="0" name=""/>
        <dsp:cNvSpPr/>
      </dsp:nvSpPr>
      <dsp:spPr>
        <a:xfrm>
          <a:off x="2173224" y="2209383"/>
          <a:ext cx="286512" cy="2865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43CE40-BD73-42E0-813D-83921BF55445}">
      <dsp:nvSpPr>
        <dsp:cNvPr id="0" name=""/>
        <dsp:cNvSpPr/>
      </dsp:nvSpPr>
      <dsp:spPr>
        <a:xfrm>
          <a:off x="2016227" y="2520285"/>
          <a:ext cx="2063544" cy="173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817" tIns="0" rIns="0" bIns="0" numCol="1" spcCol="1270" anchor="t" anchorCtr="0">
          <a:noAutofit/>
        </a:bodyPr>
        <a:lstStyle/>
        <a:p>
          <a:pPr marL="0" lvl="0" indent="0" algn="l" defTabSz="889000">
            <a:lnSpc>
              <a:spcPct val="90000"/>
            </a:lnSpc>
            <a:spcBef>
              <a:spcPct val="0"/>
            </a:spcBef>
            <a:spcAft>
              <a:spcPct val="35000"/>
            </a:spcAft>
            <a:buNone/>
          </a:pPr>
          <a:r>
            <a:rPr lang="en-GB" sz="2000" kern="1200" dirty="0"/>
            <a:t>Improvement</a:t>
          </a:r>
        </a:p>
      </dsp:txBody>
      <dsp:txXfrm>
        <a:off x="2016227" y="2520285"/>
        <a:ext cx="2063544" cy="1737349"/>
      </dsp:txXfrm>
    </dsp:sp>
    <dsp:sp modelId="{DF3FAD73-01B7-414B-947E-F4050740FD81}">
      <dsp:nvSpPr>
        <dsp:cNvPr id="0" name=""/>
        <dsp:cNvSpPr/>
      </dsp:nvSpPr>
      <dsp:spPr>
        <a:xfrm>
          <a:off x="3855720" y="1579209"/>
          <a:ext cx="396240" cy="3962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EB90E7-53C3-4AF8-B14B-E0F2B6DBD4B6}">
      <dsp:nvSpPr>
        <dsp:cNvPr id="0" name=""/>
        <dsp:cNvSpPr/>
      </dsp:nvSpPr>
      <dsp:spPr>
        <a:xfrm>
          <a:off x="4053840" y="1777329"/>
          <a:ext cx="1463040" cy="2647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959" tIns="0" rIns="0" bIns="0" numCol="1" spcCol="1270" anchor="t" anchorCtr="0">
          <a:noAutofit/>
        </a:bodyPr>
        <a:lstStyle/>
        <a:p>
          <a:pPr marL="0" lvl="0" indent="0" algn="l" defTabSz="1022350">
            <a:lnSpc>
              <a:spcPct val="90000"/>
            </a:lnSpc>
            <a:spcBef>
              <a:spcPct val="0"/>
            </a:spcBef>
            <a:spcAft>
              <a:spcPct val="35000"/>
            </a:spcAft>
            <a:buNone/>
          </a:pPr>
          <a:r>
            <a:rPr lang="en-GB" sz="2300" kern="1200" dirty="0"/>
            <a:t>Automatic response</a:t>
          </a:r>
        </a:p>
      </dsp:txBody>
      <dsp:txXfrm>
        <a:off x="4053840" y="1777329"/>
        <a:ext cx="1463040" cy="2647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F8520-2140-4F33-A10E-77F6D10A5DDC}">
      <dsp:nvSpPr>
        <dsp:cNvPr id="0" name=""/>
        <dsp:cNvSpPr/>
      </dsp:nvSpPr>
      <dsp:spPr>
        <a:xfrm>
          <a:off x="0" y="2843654"/>
          <a:ext cx="7920880" cy="1924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Sounds are represented by letters on to which they map and can be seen to have a separate identity within the word</a:t>
          </a:r>
        </a:p>
      </dsp:txBody>
      <dsp:txXfrm>
        <a:off x="93954" y="2937608"/>
        <a:ext cx="7732972" cy="1736741"/>
      </dsp:txXfrm>
    </dsp:sp>
    <dsp:sp modelId="{6F11A176-195D-4819-9F42-90012156EC87}">
      <dsp:nvSpPr>
        <dsp:cNvPr id="0" name=""/>
        <dsp:cNvSpPr/>
      </dsp:nvSpPr>
      <dsp:spPr>
        <a:xfrm>
          <a:off x="0" y="0"/>
          <a:ext cx="7920880" cy="1924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Phonemic awareness / segmentation skills develop further as the child learns to read - and so reading improves </a:t>
          </a:r>
        </a:p>
      </dsp:txBody>
      <dsp:txXfrm>
        <a:off x="93954" y="93954"/>
        <a:ext cx="7732972" cy="17367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B6251-12AD-4FA4-AC8F-A8309DC9C1DC}">
      <dsp:nvSpPr>
        <dsp:cNvPr id="0" name=""/>
        <dsp:cNvSpPr/>
      </dsp:nvSpPr>
      <dsp:spPr>
        <a:xfrm>
          <a:off x="3665701" y="2703697"/>
          <a:ext cx="3488977" cy="3304518"/>
        </a:xfrm>
        <a:prstGeom prst="gear9">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Phonemic/</a:t>
          </a:r>
        </a:p>
        <a:p>
          <a:pPr marL="0" lvl="0" indent="0" algn="ctr" defTabSz="889000">
            <a:lnSpc>
              <a:spcPct val="90000"/>
            </a:lnSpc>
            <a:spcBef>
              <a:spcPct val="0"/>
            </a:spcBef>
            <a:spcAft>
              <a:spcPct val="35000"/>
            </a:spcAft>
            <a:buNone/>
          </a:pPr>
          <a:r>
            <a:rPr lang="en-GB" sz="2000" kern="1200" dirty="0"/>
            <a:t>phonological skills  are essential for learning to  read </a:t>
          </a:r>
        </a:p>
      </dsp:txBody>
      <dsp:txXfrm>
        <a:off x="4353354" y="3477765"/>
        <a:ext cx="2113671" cy="1698590"/>
      </dsp:txXfrm>
    </dsp:sp>
    <dsp:sp modelId="{BB2B61FE-9F4C-42FE-B270-86EA13B2A29F}">
      <dsp:nvSpPr>
        <dsp:cNvPr id="0" name=""/>
        <dsp:cNvSpPr/>
      </dsp:nvSpPr>
      <dsp:spPr>
        <a:xfrm>
          <a:off x="1682079" y="1712041"/>
          <a:ext cx="2709729" cy="2824462"/>
        </a:xfrm>
        <a:prstGeom prst="gear6">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They develop further as reading is established</a:t>
          </a:r>
        </a:p>
      </dsp:txBody>
      <dsp:txXfrm>
        <a:off x="2364261" y="2415274"/>
        <a:ext cx="1345365" cy="1417996"/>
      </dsp:txXfrm>
    </dsp:sp>
    <dsp:sp modelId="{78FDBE5B-D3F1-495A-8F82-9C42D59F829D}">
      <dsp:nvSpPr>
        <dsp:cNvPr id="0" name=""/>
        <dsp:cNvSpPr/>
      </dsp:nvSpPr>
      <dsp:spPr>
        <a:xfrm rot="20700000">
          <a:off x="3181387" y="264606"/>
          <a:ext cx="2354730" cy="2354730"/>
        </a:xfrm>
        <a:prstGeom prst="gear6">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The process is reciprocal</a:t>
          </a:r>
        </a:p>
      </dsp:txBody>
      <dsp:txXfrm rot="-20700000">
        <a:off x="3697848" y="781068"/>
        <a:ext cx="1321807" cy="1321807"/>
      </dsp:txXfrm>
    </dsp:sp>
    <dsp:sp modelId="{FDEA4C67-28AB-49BB-845E-D38E847F9C57}">
      <dsp:nvSpPr>
        <dsp:cNvPr id="0" name=""/>
        <dsp:cNvSpPr/>
      </dsp:nvSpPr>
      <dsp:spPr>
        <a:xfrm>
          <a:off x="3524233" y="2193364"/>
          <a:ext cx="4229784" cy="4229784"/>
        </a:xfrm>
        <a:prstGeom prst="circularArrow">
          <a:avLst>
            <a:gd name="adj1" fmla="val 4687"/>
            <a:gd name="adj2" fmla="val 299029"/>
            <a:gd name="adj3" fmla="val 2547357"/>
            <a:gd name="adj4" fmla="val 15795649"/>
            <a:gd name="adj5" fmla="val 5469"/>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9C08DE-0E3E-4FF5-8F44-70310E08ED9D}">
      <dsp:nvSpPr>
        <dsp:cNvPr id="0" name=""/>
        <dsp:cNvSpPr/>
      </dsp:nvSpPr>
      <dsp:spPr>
        <a:xfrm>
          <a:off x="1409684" y="1383088"/>
          <a:ext cx="3073202" cy="3073202"/>
        </a:xfrm>
        <a:prstGeom prst="leftCircularArrow">
          <a:avLst>
            <a:gd name="adj1" fmla="val 6452"/>
            <a:gd name="adj2" fmla="val 429999"/>
            <a:gd name="adj3" fmla="val 10489124"/>
            <a:gd name="adj4" fmla="val 14837806"/>
            <a:gd name="adj5" fmla="val 7527"/>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88FB29-4A1A-4FB3-A3C1-2DB49AAE94E5}">
      <dsp:nvSpPr>
        <dsp:cNvPr id="0" name=""/>
        <dsp:cNvSpPr/>
      </dsp:nvSpPr>
      <dsp:spPr>
        <a:xfrm>
          <a:off x="2636713" y="-258952"/>
          <a:ext cx="3313531" cy="3313531"/>
        </a:xfrm>
        <a:prstGeom prst="circularArrow">
          <a:avLst>
            <a:gd name="adj1" fmla="val 5984"/>
            <a:gd name="adj2" fmla="val 394124"/>
            <a:gd name="adj3" fmla="val 13313824"/>
            <a:gd name="adj4" fmla="val 10508221"/>
            <a:gd name="adj5" fmla="val 6981"/>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F01A5-FAE1-49F3-9C9D-80CAEEFB4FE2}">
      <dsp:nvSpPr>
        <dsp:cNvPr id="0" name=""/>
        <dsp:cNvSpPr/>
      </dsp:nvSpPr>
      <dsp:spPr>
        <a:xfrm>
          <a:off x="730413" y="0"/>
          <a:ext cx="4464496" cy="4464496"/>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B2D54-5C1D-49EF-A71C-DBE8DB692CE5}">
      <dsp:nvSpPr>
        <dsp:cNvPr id="0" name=""/>
        <dsp:cNvSpPr/>
      </dsp:nvSpPr>
      <dsp:spPr>
        <a:xfrm>
          <a:off x="2910694" y="448847"/>
          <a:ext cx="2901922" cy="105682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Logographic</a:t>
          </a:r>
        </a:p>
      </dsp:txBody>
      <dsp:txXfrm>
        <a:off x="2962284" y="500437"/>
        <a:ext cx="2798742" cy="953649"/>
      </dsp:txXfrm>
    </dsp:sp>
    <dsp:sp modelId="{79C4FED1-95DB-4AB5-8B1E-4913327C15E3}">
      <dsp:nvSpPr>
        <dsp:cNvPr id="0" name=""/>
        <dsp:cNvSpPr/>
      </dsp:nvSpPr>
      <dsp:spPr>
        <a:xfrm>
          <a:off x="2910694" y="1637781"/>
          <a:ext cx="2901922" cy="105682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Alphabetic</a:t>
          </a:r>
        </a:p>
      </dsp:txBody>
      <dsp:txXfrm>
        <a:off x="2962284" y="1689371"/>
        <a:ext cx="2798742" cy="953649"/>
      </dsp:txXfrm>
    </dsp:sp>
    <dsp:sp modelId="{234AD931-E4A9-4718-A009-17CD105707B3}">
      <dsp:nvSpPr>
        <dsp:cNvPr id="0" name=""/>
        <dsp:cNvSpPr/>
      </dsp:nvSpPr>
      <dsp:spPr>
        <a:xfrm>
          <a:off x="2910694" y="2826714"/>
          <a:ext cx="2901922" cy="105682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Orthographic</a:t>
          </a:r>
        </a:p>
      </dsp:txBody>
      <dsp:txXfrm>
        <a:off x="2962284" y="2878304"/>
        <a:ext cx="2798742" cy="953649"/>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r>
              <a:rPr lang="en-US" dirty="0"/>
              <a:t>Can’t use auto processing anymore – going back to decoding. Too much effort in processing this leads to frustration. </a:t>
            </a:r>
          </a:p>
          <a:p>
            <a:r>
              <a:rPr lang="en-US" dirty="0"/>
              <a:t>Not that you can’t, but takes time and effort </a:t>
            </a:r>
          </a:p>
          <a:p>
            <a:endParaRPr lang="en-US" dirty="0"/>
          </a:p>
          <a:p>
            <a:endParaRPr lang="en-US" dirty="0"/>
          </a:p>
        </p:txBody>
      </p:sp>
    </p:spTree>
    <p:extLst>
      <p:ext uri="{BB962C8B-B14F-4D97-AF65-F5344CB8AC3E}">
        <p14:creationId xmlns:p14="http://schemas.microsoft.com/office/powerpoint/2010/main" val="314390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p:cNvSpPr>
            <a:spLocks noGrp="1" noChangeArrowheads="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a:r>
              <a:rPr lang="en-GB" altLang="en-US">
                <a:ea typeface="MS PGothic" panose="020B0600070205080204" pitchFamily="34" charset="-128"/>
              </a:rPr>
              <a:t>Two dimensions of reading: word recognition and language comprehension</a:t>
            </a:r>
          </a:p>
          <a:p>
            <a:pPr marL="228600" indent="-228600"/>
            <a:r>
              <a:rPr lang="en-GB" altLang="en-US">
                <a:ea typeface="MS PGothic" panose="020B0600070205080204" pitchFamily="34" charset="-128"/>
              </a:rPr>
              <a:t>Four possible outcomes:  </a:t>
            </a:r>
          </a:p>
          <a:p>
            <a:pPr marL="228600" indent="-228600">
              <a:buFontTx/>
              <a:buAutoNum type="arabicPeriod"/>
            </a:pPr>
            <a:r>
              <a:rPr lang="en-GB" altLang="en-US">
                <a:ea typeface="MS PGothic" panose="020B0600070205080204" pitchFamily="34" charset="-128"/>
              </a:rPr>
              <a:t>Good word recognition and good language comprehension</a:t>
            </a:r>
          </a:p>
          <a:p>
            <a:pPr marL="228600" indent="-228600">
              <a:buFontTx/>
              <a:buAutoNum type="arabicPeriod"/>
            </a:pPr>
            <a:r>
              <a:rPr lang="en-GB" altLang="en-US">
                <a:ea typeface="MS PGothic" panose="020B0600070205080204" pitchFamily="34" charset="-128"/>
              </a:rPr>
              <a:t>Good word recognition but poor language comprehension</a:t>
            </a:r>
          </a:p>
          <a:p>
            <a:pPr marL="228600" indent="-228600">
              <a:buFontTx/>
              <a:buAutoNum type="arabicPeriod"/>
            </a:pPr>
            <a:r>
              <a:rPr lang="en-GB" altLang="en-US">
                <a:ea typeface="MS PGothic" panose="020B0600070205080204" pitchFamily="34" charset="-128"/>
              </a:rPr>
              <a:t>Poor word recognition but good language comprehension</a:t>
            </a:r>
          </a:p>
          <a:p>
            <a:pPr marL="228600" indent="-228600">
              <a:buFontTx/>
              <a:buAutoNum type="arabicPeriod"/>
            </a:pPr>
            <a:r>
              <a:rPr lang="en-GB" altLang="en-US">
                <a:ea typeface="MS PGothic" panose="020B0600070205080204" pitchFamily="34" charset="-128"/>
              </a:rPr>
              <a:t>Poor word recognition and poor language comprehension</a:t>
            </a:r>
          </a:p>
          <a:p>
            <a:pPr marL="228600" indent="-228600">
              <a:buFontTx/>
              <a:buAutoNum type="arabicPeriod"/>
            </a:pPr>
            <a:endParaRPr lang="en-GB" altLang="en-US">
              <a:ea typeface="MS PGothic" panose="020B0600070205080204" pitchFamily="34" charset="-128"/>
            </a:endParaRPr>
          </a:p>
          <a:p>
            <a:pPr marL="228600" indent="-228600"/>
            <a:r>
              <a:rPr lang="en-US" altLang="en-US">
                <a:ea typeface="MS PGothic" panose="020B0600070205080204" pitchFamily="34" charset="-128"/>
              </a:rPr>
              <a:t>Allow time for staff to consider the four quadrants alongside their class list.  They may be able to start thinking about whereabouts the children would be plotted on the graph.</a:t>
            </a:r>
          </a:p>
        </p:txBody>
      </p:sp>
    </p:spTree>
    <p:extLst>
      <p:ext uri="{BB962C8B-B14F-4D97-AF65-F5344CB8AC3E}">
        <p14:creationId xmlns:p14="http://schemas.microsoft.com/office/powerpoint/2010/main" val="218254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FD41F2-A2D2-4D12-9182-67EB4E5E0289}" type="slidenum">
              <a:rPr lang="en-GB" smtClean="0"/>
              <a:pPr/>
              <a:t>33</a:t>
            </a:fld>
            <a:endParaRPr lang="en-GB"/>
          </a:p>
        </p:txBody>
      </p:sp>
    </p:spTree>
    <p:extLst>
      <p:ext uri="{BB962C8B-B14F-4D97-AF65-F5344CB8AC3E}">
        <p14:creationId xmlns:p14="http://schemas.microsoft.com/office/powerpoint/2010/main" val="2542941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21/08/2026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21/08/2026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A978EC-357F-4FE2-92C4-935A56883DBD}" type="datetimeFigureOut">
              <a:rPr lang="en-GB" smtClean="0"/>
              <a:pPr/>
              <a:t>21/08/2026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B49396-A454-4B11-8452-67F8687EE3C5}" type="slidenum">
              <a:rPr lang="en-GB" smtClean="0"/>
              <a:pPr/>
              <a:t>‹#›</a:t>
            </a:fld>
            <a:endParaRPr lang="en-GB"/>
          </a:p>
        </p:txBody>
      </p:sp>
    </p:spTree>
    <p:extLst>
      <p:ext uri="{BB962C8B-B14F-4D97-AF65-F5344CB8AC3E}">
        <p14:creationId xmlns:p14="http://schemas.microsoft.com/office/powerpoint/2010/main" val="2968777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A978EC-357F-4FE2-92C4-935A56883DBD}" type="datetimeFigureOut">
              <a:rPr lang="en-GB" smtClean="0"/>
              <a:pPr/>
              <a:t>21/08/2026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B49396-A454-4B11-8452-67F8687EE3C5}"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7958376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21/08/2026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9.jpeg"/><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4.jpeg"/><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980728"/>
            <a:ext cx="7772400" cy="3816424"/>
          </a:xfrm>
        </p:spPr>
        <p:txBody>
          <a:bodyPr>
            <a:normAutofit/>
          </a:bodyPr>
          <a:lstStyle/>
          <a:p>
            <a:r>
              <a:rPr lang="en-GB" sz="3600" dirty="0"/>
              <a:t>Reading: </a:t>
            </a:r>
            <a:br>
              <a:rPr lang="en-GB" sz="3600" dirty="0"/>
            </a:br>
            <a:r>
              <a:rPr lang="en-GB" sz="3600" dirty="0"/>
              <a:t>Processes and Practice</a:t>
            </a:r>
            <a:br>
              <a:rPr lang="en-GB" sz="3600" dirty="0"/>
            </a:br>
            <a:br>
              <a:rPr lang="en-GB" sz="2000" dirty="0"/>
            </a:br>
            <a:endParaRPr lang="en-GB" sz="2000" dirty="0"/>
          </a:p>
        </p:txBody>
      </p:sp>
      <p:sp>
        <p:nvSpPr>
          <p:cNvPr id="3" name="Subtitle 2"/>
          <p:cNvSpPr>
            <a:spLocks noGrp="1"/>
          </p:cNvSpPr>
          <p:nvPr>
            <p:ph type="subTitle" idx="1"/>
          </p:nvPr>
        </p:nvSpPr>
        <p:spPr>
          <a:xfrm>
            <a:off x="2711624" y="6093296"/>
            <a:ext cx="6440760" cy="262880"/>
          </a:xfrm>
        </p:spPr>
        <p:txBody>
          <a:bodyPr>
            <a:normAutofit fontScale="62500" lnSpcReduction="20000"/>
          </a:bodyPr>
          <a:lstStyle/>
          <a:p>
            <a:endParaRPr lang="en-GB" dirty="0"/>
          </a:p>
          <a:p>
            <a:endParaRPr lang="en-GB" dirty="0"/>
          </a:p>
        </p:txBody>
      </p:sp>
      <p:pic>
        <p:nvPicPr>
          <p:cNvPr id="2052" name="Picture 4" descr="Image result for READING"/>
          <p:cNvPicPr>
            <a:picLocks noChangeAspect="1" noChangeArrowheads="1"/>
          </p:cNvPicPr>
          <p:nvPr/>
        </p:nvPicPr>
        <p:blipFill>
          <a:blip r:embed="rId2" cstate="print"/>
          <a:srcRect/>
          <a:stretch>
            <a:fillRect/>
          </a:stretch>
        </p:blipFill>
        <p:spPr bwMode="auto">
          <a:xfrm>
            <a:off x="2207568" y="404664"/>
            <a:ext cx="4680520" cy="2232248"/>
          </a:xfrm>
          <a:prstGeom prst="rect">
            <a:avLst/>
          </a:prstGeom>
          <a:noFill/>
        </p:spPr>
      </p:pic>
    </p:spTree>
    <p:extLst>
      <p:ext uri="{BB962C8B-B14F-4D97-AF65-F5344CB8AC3E}">
        <p14:creationId xmlns:p14="http://schemas.microsoft.com/office/powerpoint/2010/main" val="986202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What </a:t>
            </a:r>
            <a:r>
              <a:rPr lang="en-GB" b="1" i="1" dirty="0"/>
              <a:t>is</a:t>
            </a:r>
            <a:r>
              <a:rPr lang="en-GB" b="1" dirty="0"/>
              <a:t> reading? </a:t>
            </a:r>
          </a:p>
          <a:p>
            <a:r>
              <a:rPr lang="en-GB" b="1" dirty="0"/>
              <a:t>How do children learn to read?</a:t>
            </a:r>
          </a:p>
          <a:p>
            <a:r>
              <a:rPr lang="en-GB" b="1" dirty="0"/>
              <a:t>Do they all learn in the same way?</a:t>
            </a:r>
          </a:p>
          <a:p>
            <a:r>
              <a:rPr lang="en-GB" b="1" dirty="0"/>
              <a:t>Do theories about reading help?</a:t>
            </a:r>
          </a:p>
          <a:p>
            <a:r>
              <a:rPr lang="en-GB" b="1" dirty="0"/>
              <a:t>Do reading processes differ between: </a:t>
            </a:r>
          </a:p>
          <a:p>
            <a:pPr marL="624078" indent="-514350">
              <a:buAutoNum type="alphaLcParenR"/>
            </a:pPr>
            <a:r>
              <a:rPr lang="en-GB" b="1" dirty="0"/>
              <a:t>children with &amp; without learning disabilities </a:t>
            </a:r>
          </a:p>
          <a:p>
            <a:pPr marL="624078" indent="-514350">
              <a:buAutoNum type="alphaLcParenR"/>
            </a:pPr>
            <a:r>
              <a:rPr lang="en-GB" b="1" dirty="0"/>
              <a:t> young and adult readers</a:t>
            </a:r>
          </a:p>
          <a:p>
            <a:endParaRPr lang="en-GB" dirty="0"/>
          </a:p>
        </p:txBody>
      </p:sp>
      <p:sp>
        <p:nvSpPr>
          <p:cNvPr id="2" name="Title 1"/>
          <p:cNvSpPr>
            <a:spLocks noGrp="1"/>
          </p:cNvSpPr>
          <p:nvPr>
            <p:ph type="title"/>
          </p:nvPr>
        </p:nvSpPr>
        <p:spPr/>
        <p:txBody>
          <a:bodyPr/>
          <a:lstStyle/>
          <a:p>
            <a:pPr algn="l"/>
            <a:r>
              <a:rPr lang="en-GB" dirty="0"/>
              <a:t>Objectives                  </a:t>
            </a:r>
          </a:p>
        </p:txBody>
      </p:sp>
      <p:pic>
        <p:nvPicPr>
          <p:cNvPr id="1026" name="Picture 2" descr="C:\Program Files (x86)\Microsoft Office\MEDIA\CAGCAT10\j0299125.wmf"/>
          <p:cNvPicPr>
            <a:picLocks noChangeAspect="1" noChangeArrowheads="1"/>
          </p:cNvPicPr>
          <p:nvPr/>
        </p:nvPicPr>
        <p:blipFill>
          <a:blip r:embed="rId2" cstate="print"/>
          <a:srcRect/>
          <a:stretch>
            <a:fillRect/>
          </a:stretch>
        </p:blipFill>
        <p:spPr bwMode="auto">
          <a:xfrm>
            <a:off x="8472264" y="404664"/>
            <a:ext cx="1728192" cy="208823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35560" y="2276694"/>
            <a:ext cx="7920880" cy="4093428"/>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goal of reading is understanding</a:t>
            </a:r>
          </a:p>
          <a:p>
            <a:pPr>
              <a:buFont typeface="Wingdings" pitchFamily="2" charset="2"/>
              <a:buChar char="Ø"/>
            </a:pPr>
            <a:endParaRPr lang="en-GB" sz="2800" dirty="0"/>
          </a:p>
          <a:p>
            <a:pPr marL="457200" indent="-457200">
              <a:buFont typeface="Arial" panose="020B0604020202020204" pitchFamily="34" charset="0"/>
              <a:buChar char="•"/>
            </a:pPr>
            <a:r>
              <a:rPr lang="en-GB" sz="2800" dirty="0"/>
              <a:t>Reading for meaning</a:t>
            </a:r>
          </a:p>
          <a:p>
            <a:pPr>
              <a:buFont typeface="Wingdings" pitchFamily="2" charset="2"/>
              <a:buChar char="Ø"/>
            </a:pPr>
            <a:endParaRPr lang="en-GB" sz="2800" dirty="0"/>
          </a:p>
          <a:p>
            <a:pPr marL="457200" indent="-457200">
              <a:buFont typeface="Arial" panose="020B0604020202020204" pitchFamily="34" charset="0"/>
              <a:buChar char="•"/>
            </a:pPr>
            <a:r>
              <a:rPr lang="en-GB" sz="2800" dirty="0"/>
              <a:t>We learn to read and then read to learn</a:t>
            </a:r>
          </a:p>
          <a:p>
            <a:pPr>
              <a:buFont typeface="Wingdings" pitchFamily="2" charset="2"/>
              <a:buChar char="Ø"/>
            </a:pPr>
            <a:endParaRPr lang="en-GB" sz="2800" dirty="0"/>
          </a:p>
          <a:p>
            <a:pPr marL="457200" indent="-457200">
              <a:buFont typeface="Arial" panose="020B0604020202020204" pitchFamily="34" charset="0"/>
              <a:buChar char="•"/>
            </a:pPr>
            <a:r>
              <a:rPr lang="en-GB" sz="2800" dirty="0"/>
              <a:t>Demands made by the reading task change according to need</a:t>
            </a:r>
          </a:p>
          <a:p>
            <a:pPr>
              <a:buFont typeface="Wingdings" pitchFamily="2" charset="2"/>
              <a:buChar char="Ø"/>
            </a:pPr>
            <a:endParaRPr lang="en-GB" dirty="0"/>
          </a:p>
          <a:p>
            <a:pPr>
              <a:buFont typeface="Wingdings" pitchFamily="2" charset="2"/>
              <a:buChar char="Ø"/>
            </a:pPr>
            <a:endParaRPr lang="en-GB" dirty="0"/>
          </a:p>
        </p:txBody>
      </p:sp>
      <p:sp>
        <p:nvSpPr>
          <p:cNvPr id="3" name="Content Placeholder 2">
            <a:extLst>
              <a:ext uri="{FF2B5EF4-FFF2-40B4-BE49-F238E27FC236}">
                <a16:creationId xmlns:a16="http://schemas.microsoft.com/office/drawing/2014/main" id="{D3479F50-7C30-CC36-84AA-D850C42C606C}"/>
              </a:ext>
            </a:extLst>
          </p:cNvPr>
          <p:cNvSpPr>
            <a:spLocks noGrp="1"/>
          </p:cNvSpPr>
          <p:nvPr>
            <p:ph idx="1"/>
          </p:nvPr>
        </p:nvSpPr>
        <p:spPr/>
        <p:txBody>
          <a:bodyPr/>
          <a:lstStyle/>
          <a:p>
            <a:endParaRPr lang="en-GB" dirty="0"/>
          </a:p>
        </p:txBody>
      </p:sp>
      <p:sp>
        <p:nvSpPr>
          <p:cNvPr id="2" name="Title 1">
            <a:extLst>
              <a:ext uri="{FF2B5EF4-FFF2-40B4-BE49-F238E27FC236}">
                <a16:creationId xmlns:a16="http://schemas.microsoft.com/office/drawing/2014/main" id="{5209808E-2D8D-0629-9318-85B90870E484}"/>
              </a:ext>
            </a:extLst>
          </p:cNvPr>
          <p:cNvSpPr>
            <a:spLocks noGrp="1"/>
          </p:cNvSpPr>
          <p:nvPr>
            <p:ph type="title"/>
          </p:nvPr>
        </p:nvSpPr>
        <p:spPr/>
        <p:txBody>
          <a:bodyPr/>
          <a:lstStyle/>
          <a:p>
            <a:r>
              <a:rPr lang="en-GB" dirty="0"/>
              <a:t>Reading…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3552" y="2204864"/>
            <a:ext cx="8208912" cy="4154984"/>
          </a:xfrm>
          <a:prstGeom prst="rect">
            <a:avLst/>
          </a:prstGeom>
          <a:noFill/>
        </p:spPr>
        <p:txBody>
          <a:bodyPr wrap="square" rtlCol="0">
            <a:spAutoFit/>
          </a:bodyPr>
          <a:lstStyle/>
          <a:p>
            <a:pPr algn="ctr">
              <a:buFont typeface="Arial" pitchFamily="34" charset="0"/>
              <a:buChar char="•"/>
            </a:pPr>
            <a:r>
              <a:rPr lang="en-GB" sz="2400" dirty="0"/>
              <a:t>Is a complex task </a:t>
            </a:r>
          </a:p>
          <a:p>
            <a:pPr algn="ctr">
              <a:buFont typeface="Arial" pitchFamily="34" charset="0"/>
              <a:buChar char="•"/>
            </a:pPr>
            <a:endParaRPr lang="en-GB" sz="2400" dirty="0"/>
          </a:p>
          <a:p>
            <a:pPr algn="ctr">
              <a:buFont typeface="Arial" pitchFamily="34" charset="0"/>
              <a:buChar char="•"/>
            </a:pPr>
            <a:r>
              <a:rPr lang="en-GB" sz="2400" dirty="0"/>
              <a:t>Involves multiple sub skills</a:t>
            </a:r>
          </a:p>
          <a:p>
            <a:pPr algn="ctr">
              <a:buFont typeface="Arial" pitchFamily="34" charset="0"/>
              <a:buChar char="•"/>
            </a:pPr>
            <a:endParaRPr lang="en-GB" sz="2400" dirty="0"/>
          </a:p>
          <a:p>
            <a:pPr algn="ctr">
              <a:buFont typeface="Arial" pitchFamily="34" charset="0"/>
              <a:buChar char="•"/>
            </a:pPr>
            <a:r>
              <a:rPr lang="en-GB" sz="2400" dirty="0"/>
              <a:t>Requires accuracy</a:t>
            </a:r>
          </a:p>
          <a:p>
            <a:pPr algn="ctr">
              <a:buFont typeface="Arial" pitchFamily="34" charset="0"/>
              <a:buChar char="•"/>
            </a:pPr>
            <a:endParaRPr lang="en-GB" sz="2400" dirty="0"/>
          </a:p>
          <a:p>
            <a:pPr algn="ctr">
              <a:buFont typeface="Arial" pitchFamily="34" charset="0"/>
              <a:buChar char="•"/>
            </a:pPr>
            <a:r>
              <a:rPr lang="en-GB" sz="2400" dirty="0"/>
              <a:t>Reasonable speed</a:t>
            </a:r>
          </a:p>
          <a:p>
            <a:pPr algn="ctr">
              <a:buFont typeface="Arial" pitchFamily="34" charset="0"/>
              <a:buChar char="•"/>
            </a:pPr>
            <a:endParaRPr lang="en-GB" sz="2400" dirty="0"/>
          </a:p>
          <a:p>
            <a:pPr algn="ctr">
              <a:buFont typeface="Arial" pitchFamily="34" charset="0"/>
              <a:buChar char="•"/>
            </a:pPr>
            <a:r>
              <a:rPr lang="en-GB" sz="2400" dirty="0"/>
              <a:t>Understanding </a:t>
            </a:r>
          </a:p>
          <a:p>
            <a:pPr algn="ctr">
              <a:buFont typeface="Arial" pitchFamily="34" charset="0"/>
              <a:buChar char="•"/>
            </a:pPr>
            <a:endParaRPr lang="en-GB" sz="2400" dirty="0"/>
          </a:p>
          <a:p>
            <a:pPr algn="ctr">
              <a:buFont typeface="Arial" pitchFamily="34" charset="0"/>
              <a:buChar char="•"/>
            </a:pPr>
            <a:r>
              <a:rPr lang="en-GB" sz="2400" dirty="0"/>
              <a:t>Recall </a:t>
            </a:r>
          </a:p>
        </p:txBody>
      </p:sp>
      <p:sp>
        <p:nvSpPr>
          <p:cNvPr id="3" name="Content Placeholder 2">
            <a:extLst>
              <a:ext uri="{FF2B5EF4-FFF2-40B4-BE49-F238E27FC236}">
                <a16:creationId xmlns:a16="http://schemas.microsoft.com/office/drawing/2014/main" id="{6E873EFD-A9B3-3F80-71C0-F1F405B44AB5}"/>
              </a:ext>
            </a:extLst>
          </p:cNvPr>
          <p:cNvSpPr>
            <a:spLocks noGrp="1"/>
          </p:cNvSpPr>
          <p:nvPr>
            <p:ph idx="1"/>
          </p:nvPr>
        </p:nvSpPr>
        <p:spPr/>
        <p:txBody>
          <a:bodyPr/>
          <a:lstStyle/>
          <a:p>
            <a:endParaRPr lang="en-GB"/>
          </a:p>
        </p:txBody>
      </p:sp>
      <p:sp>
        <p:nvSpPr>
          <p:cNvPr id="2" name="Title 1">
            <a:extLst>
              <a:ext uri="{FF2B5EF4-FFF2-40B4-BE49-F238E27FC236}">
                <a16:creationId xmlns:a16="http://schemas.microsoft.com/office/drawing/2014/main" id="{7A715F6C-44B9-6AF9-45EC-82FF44CCDB36}"/>
              </a:ext>
            </a:extLst>
          </p:cNvPr>
          <p:cNvSpPr>
            <a:spLocks noGrp="1"/>
          </p:cNvSpPr>
          <p:nvPr>
            <p:ph type="title"/>
          </p:nvPr>
        </p:nvSpPr>
        <p:spPr/>
        <p:txBody>
          <a:bodyPr/>
          <a:lstStyle/>
          <a:p>
            <a:r>
              <a:rPr lang="en-GB" dirty="0"/>
              <a:t>Reading…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4" descr="dyslexia"/>
          <p:cNvPicPr>
            <a:picLocks noGrp="1" noChangeAspect="1" noChangeArrowheads="1"/>
          </p:cNvPicPr>
          <p:nvPr>
            <p:ph sz="quarter" idx="4294967295"/>
          </p:nvPr>
        </p:nvPicPr>
        <p:blipFill>
          <a:blip r:embed="rId3" cstate="print"/>
          <a:srcRect/>
          <a:stretch>
            <a:fillRect/>
          </a:stretch>
        </p:blipFill>
        <p:spPr>
          <a:xfrm>
            <a:off x="3738564" y="71439"/>
            <a:ext cx="4865687" cy="6700837"/>
          </a:xfrm>
          <a:prstGeom prst="rect">
            <a:avLst/>
          </a:prstGeom>
        </p:spPr>
      </p:pic>
    </p:spTree>
    <p:extLst>
      <p:ext uri="{BB962C8B-B14F-4D97-AF65-F5344CB8AC3E}">
        <p14:creationId xmlns:p14="http://schemas.microsoft.com/office/powerpoint/2010/main" val="3467886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35560" y="548680"/>
            <a:ext cx="8280920" cy="369332"/>
          </a:xfrm>
          <a:prstGeom prst="rect">
            <a:avLst/>
          </a:prstGeom>
          <a:noFill/>
        </p:spPr>
        <p:txBody>
          <a:bodyPr wrap="square" rtlCol="0">
            <a:spAutoFit/>
          </a:bodyPr>
          <a:lstStyle/>
          <a:p>
            <a:endParaRPr lang="en-GB" dirty="0"/>
          </a:p>
        </p:txBody>
      </p:sp>
      <p:sp>
        <p:nvSpPr>
          <p:cNvPr id="6" name="Title 5"/>
          <p:cNvSpPr>
            <a:spLocks noGrp="1"/>
          </p:cNvSpPr>
          <p:nvPr>
            <p:ph type="title"/>
          </p:nvPr>
        </p:nvSpPr>
        <p:spPr>
          <a:xfrm>
            <a:off x="1991544" y="332656"/>
            <a:ext cx="8229600" cy="1143000"/>
          </a:xfrm>
        </p:spPr>
        <p:txBody>
          <a:bodyPr/>
          <a:lstStyle/>
          <a:p>
            <a:r>
              <a:rPr lang="en-GB" dirty="0"/>
              <a:t>Reading is a skill</a:t>
            </a:r>
          </a:p>
        </p:txBody>
      </p:sp>
      <p:sp>
        <p:nvSpPr>
          <p:cNvPr id="7" name="Content Placeholder 6"/>
          <p:cNvSpPr>
            <a:spLocks noGrp="1"/>
          </p:cNvSpPr>
          <p:nvPr>
            <p:ph idx="1"/>
          </p:nvPr>
        </p:nvSpPr>
        <p:spPr>
          <a:xfrm>
            <a:off x="1920240" y="1058487"/>
            <a:ext cx="8229600" cy="4746527"/>
          </a:xfrm>
        </p:spPr>
        <p:txBody>
          <a:bodyPr>
            <a:normAutofit/>
          </a:bodyPr>
          <a:lstStyle/>
          <a:p>
            <a:pPr marL="0" indent="0">
              <a:buNone/>
            </a:pPr>
            <a:endParaRPr lang="en-GB" sz="3200" dirty="0">
              <a:solidFill>
                <a:srgbClr val="FF0000"/>
              </a:solidFill>
            </a:endParaRPr>
          </a:p>
          <a:p>
            <a:r>
              <a:rPr lang="en-GB" sz="3200" dirty="0"/>
              <a:t>Reading is a learned skill that needs to be taught</a:t>
            </a:r>
          </a:p>
          <a:p>
            <a:r>
              <a:rPr lang="en-GB" sz="3200" dirty="0"/>
              <a:t>We do not just pick reading up!!</a:t>
            </a:r>
          </a:p>
          <a:p>
            <a:r>
              <a:rPr lang="en-GB" sz="3200" dirty="0"/>
              <a:t>‘Reading is not a natural activity, but a set of gradually acquired component skills learned independently and automated..... There is no single straight path to competence in reading’</a:t>
            </a:r>
          </a:p>
          <a:p>
            <a:r>
              <a:rPr lang="en-GB" sz="1600" dirty="0"/>
              <a:t>Turner, 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ight Arrow 5"/>
          <p:cNvSpPr/>
          <p:nvPr/>
        </p:nvSpPr>
        <p:spPr>
          <a:xfrm>
            <a:off x="1991544" y="620688"/>
            <a:ext cx="8352928" cy="58326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Competent readers do not read by ‘phonics’ they read whole words, although it is probable that the phonological route remains active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2"/>
          <p:cNvSpPr>
            <a:spLocks noGrp="1" noChangeArrowheads="1"/>
          </p:cNvSpPr>
          <p:nvPr>
            <p:ph type="title"/>
          </p:nvPr>
        </p:nvSpPr>
        <p:spPr/>
        <p:txBody>
          <a:bodyPr/>
          <a:lstStyle/>
          <a:p>
            <a:r>
              <a:rPr lang="en-GB" altLang="en-US"/>
              <a:t>Can you read this?</a:t>
            </a:r>
          </a:p>
        </p:txBody>
      </p:sp>
      <p:sp>
        <p:nvSpPr>
          <p:cNvPr id="234499" name="Rectangle 3"/>
          <p:cNvSpPr>
            <a:spLocks noGrp="1" noChangeArrowheads="1"/>
          </p:cNvSpPr>
          <p:nvPr>
            <p:ph type="body" idx="1"/>
          </p:nvPr>
        </p:nvSpPr>
        <p:spPr/>
        <p:txBody>
          <a:bodyPr>
            <a:normAutofit/>
          </a:bodyPr>
          <a:lstStyle/>
          <a:p>
            <a:pPr marL="6350" indent="22225">
              <a:buNone/>
            </a:pPr>
            <a:r>
              <a:rPr lang="en-GB" altLang="en-US" sz="2400" dirty="0"/>
              <a:t>Can you </a:t>
            </a:r>
            <a:r>
              <a:rPr lang="en-GB" altLang="en-US" sz="2400" dirty="0" err="1"/>
              <a:t>raed</a:t>
            </a:r>
            <a:r>
              <a:rPr lang="en-GB" altLang="en-US" sz="2400" dirty="0"/>
              <a:t> </a:t>
            </a:r>
            <a:r>
              <a:rPr lang="en-GB" altLang="en-US" sz="2400" dirty="0" err="1"/>
              <a:t>tihs</a:t>
            </a:r>
            <a:r>
              <a:rPr lang="en-GB" altLang="en-US" sz="2400" dirty="0"/>
              <a:t>?    </a:t>
            </a:r>
          </a:p>
          <a:p>
            <a:pPr marL="6350" indent="22225">
              <a:buNone/>
            </a:pPr>
            <a:r>
              <a:rPr lang="en-GB" altLang="en-US" sz="2400" dirty="0"/>
              <a:t>  I </a:t>
            </a:r>
            <a:r>
              <a:rPr lang="en-GB" altLang="en-US" sz="2400" dirty="0" err="1"/>
              <a:t>cdnuolt</a:t>
            </a:r>
            <a:r>
              <a:rPr lang="en-GB" altLang="en-US" sz="2400" dirty="0"/>
              <a:t> </a:t>
            </a:r>
            <a:r>
              <a:rPr lang="en-GB" altLang="en-US" sz="2400" dirty="0" err="1"/>
              <a:t>blveiee</a:t>
            </a:r>
            <a:r>
              <a:rPr lang="en-GB" altLang="en-US" sz="2400" dirty="0"/>
              <a:t> </a:t>
            </a:r>
            <a:r>
              <a:rPr lang="en-GB" altLang="en-US" sz="2400" dirty="0" err="1"/>
              <a:t>taht</a:t>
            </a:r>
            <a:r>
              <a:rPr lang="en-GB" altLang="en-US" sz="2400" dirty="0"/>
              <a:t> I </a:t>
            </a:r>
            <a:r>
              <a:rPr lang="en-GB" altLang="en-US" sz="2400" dirty="0" err="1"/>
              <a:t>cluod</a:t>
            </a:r>
            <a:r>
              <a:rPr lang="en-GB" altLang="en-US" sz="2400" dirty="0"/>
              <a:t> </a:t>
            </a:r>
            <a:r>
              <a:rPr lang="en-GB" altLang="en-US" sz="2400" dirty="0" err="1"/>
              <a:t>aulaclty</a:t>
            </a:r>
            <a:r>
              <a:rPr lang="en-GB" altLang="en-US" sz="2400" dirty="0"/>
              <a:t> </a:t>
            </a:r>
            <a:r>
              <a:rPr lang="en-GB" altLang="en-US" sz="2400" dirty="0" err="1"/>
              <a:t>uesdnatnrd</a:t>
            </a:r>
            <a:r>
              <a:rPr lang="en-GB" altLang="en-US" sz="2400" dirty="0"/>
              <a:t> </a:t>
            </a:r>
            <a:r>
              <a:rPr lang="en-GB" altLang="en-US" sz="2400" dirty="0" err="1"/>
              <a:t>waht</a:t>
            </a:r>
            <a:r>
              <a:rPr lang="en-GB" altLang="en-US" sz="2400" dirty="0"/>
              <a:t> I was </a:t>
            </a:r>
            <a:r>
              <a:rPr lang="en-GB" altLang="en-US" sz="2400" dirty="0" err="1"/>
              <a:t>rdanieg</a:t>
            </a:r>
            <a:r>
              <a:rPr lang="en-GB" altLang="en-US" sz="2400" dirty="0"/>
              <a:t>. The </a:t>
            </a:r>
            <a:r>
              <a:rPr lang="en-GB" altLang="en-US" sz="2400" dirty="0" err="1"/>
              <a:t>phaonmneal</a:t>
            </a:r>
            <a:r>
              <a:rPr lang="en-GB" altLang="en-US" sz="2400" dirty="0"/>
              <a:t> </a:t>
            </a:r>
            <a:r>
              <a:rPr lang="en-GB" altLang="en-US" sz="2400" dirty="0" err="1"/>
              <a:t>pweor</a:t>
            </a:r>
            <a:r>
              <a:rPr lang="en-GB" altLang="en-US" sz="2400" dirty="0"/>
              <a:t> of the </a:t>
            </a:r>
            <a:r>
              <a:rPr lang="en-GB" altLang="en-US" sz="2400" dirty="0" err="1"/>
              <a:t>hmuan</a:t>
            </a:r>
            <a:r>
              <a:rPr lang="en-GB" altLang="en-US" sz="2400" dirty="0"/>
              <a:t> </a:t>
            </a:r>
            <a:r>
              <a:rPr lang="en-GB" altLang="en-US" sz="2400" dirty="0" err="1"/>
              <a:t>mnid</a:t>
            </a:r>
            <a:r>
              <a:rPr lang="en-GB" altLang="en-US" sz="2400" dirty="0"/>
              <a:t>; </a:t>
            </a:r>
            <a:r>
              <a:rPr lang="en-GB" altLang="en-US" sz="2400" dirty="0" err="1"/>
              <a:t>aoccdrnig</a:t>
            </a:r>
            <a:r>
              <a:rPr lang="en-GB" altLang="en-US" sz="2400" dirty="0"/>
              <a:t> to a </a:t>
            </a:r>
            <a:r>
              <a:rPr lang="en-GB" altLang="en-US" sz="2400" dirty="0" err="1"/>
              <a:t>rscheearch</a:t>
            </a:r>
            <a:r>
              <a:rPr lang="en-GB" altLang="en-US" sz="2400" dirty="0"/>
              <a:t> at </a:t>
            </a:r>
            <a:r>
              <a:rPr lang="en-GB" altLang="en-US" sz="2400" dirty="0" err="1"/>
              <a:t>Cmabrigde</a:t>
            </a:r>
            <a:r>
              <a:rPr lang="en-GB" altLang="en-US" sz="2400" dirty="0"/>
              <a:t> </a:t>
            </a:r>
            <a:r>
              <a:rPr lang="en-GB" altLang="en-US" sz="2400" dirty="0" err="1"/>
              <a:t>Uinervtisy</a:t>
            </a:r>
            <a:r>
              <a:rPr lang="en-GB" altLang="en-US" sz="2400" dirty="0"/>
              <a:t>, it </a:t>
            </a:r>
            <a:r>
              <a:rPr lang="en-GB" altLang="en-US" sz="2400" dirty="0" err="1"/>
              <a:t>dseno't</a:t>
            </a:r>
            <a:r>
              <a:rPr lang="en-GB" altLang="en-US" sz="2400" dirty="0"/>
              <a:t> </a:t>
            </a:r>
            <a:r>
              <a:rPr lang="en-GB" altLang="en-US" sz="2400" dirty="0" err="1"/>
              <a:t>mtaetr</a:t>
            </a:r>
            <a:r>
              <a:rPr lang="en-GB" altLang="en-US" sz="2400" dirty="0"/>
              <a:t> in </a:t>
            </a:r>
            <a:r>
              <a:rPr lang="en-GB" altLang="en-US" sz="2400" dirty="0" err="1"/>
              <a:t>waht</a:t>
            </a:r>
            <a:r>
              <a:rPr lang="en-GB" altLang="en-US" sz="2400" dirty="0"/>
              <a:t> </a:t>
            </a:r>
            <a:r>
              <a:rPr lang="en-GB" altLang="en-US" sz="2400" dirty="0" err="1"/>
              <a:t>oerdr</a:t>
            </a:r>
            <a:r>
              <a:rPr lang="en-GB" altLang="en-US" sz="2400" dirty="0"/>
              <a:t> the </a:t>
            </a:r>
            <a:r>
              <a:rPr lang="en-GB" altLang="en-US" sz="2400" dirty="0" err="1"/>
              <a:t>ltteres</a:t>
            </a:r>
            <a:r>
              <a:rPr lang="en-GB" altLang="en-US" sz="2400" dirty="0"/>
              <a:t> in a </a:t>
            </a:r>
            <a:r>
              <a:rPr lang="en-GB" altLang="en-US" sz="2400" dirty="0" err="1"/>
              <a:t>wrod</a:t>
            </a:r>
            <a:r>
              <a:rPr lang="en-GB" altLang="en-US" sz="2400" dirty="0"/>
              <a:t> are, the </a:t>
            </a:r>
            <a:r>
              <a:rPr lang="en-GB" altLang="en-US" sz="2400" dirty="0" err="1"/>
              <a:t>olny</a:t>
            </a:r>
            <a:r>
              <a:rPr lang="en-GB" altLang="en-US" sz="2400" dirty="0"/>
              <a:t> </a:t>
            </a:r>
            <a:r>
              <a:rPr lang="en-GB" altLang="en-US" sz="2400" dirty="0" err="1"/>
              <a:t>iproamtnt</a:t>
            </a:r>
            <a:r>
              <a:rPr lang="en-GB" altLang="en-US" sz="2400" dirty="0"/>
              <a:t> </a:t>
            </a:r>
            <a:r>
              <a:rPr lang="en-GB" altLang="en-US" sz="2400" dirty="0" err="1"/>
              <a:t>tihng</a:t>
            </a:r>
            <a:r>
              <a:rPr lang="en-GB" altLang="en-US" sz="2400" dirty="0"/>
              <a:t> is </a:t>
            </a:r>
            <a:r>
              <a:rPr lang="en-GB" altLang="en-US" sz="2400" dirty="0" err="1"/>
              <a:t>taht</a:t>
            </a:r>
            <a:r>
              <a:rPr lang="en-GB" altLang="en-US" sz="2400" dirty="0"/>
              <a:t> the </a:t>
            </a:r>
            <a:r>
              <a:rPr lang="en-GB" altLang="en-US" sz="2400" dirty="0" err="1"/>
              <a:t>frsit</a:t>
            </a:r>
            <a:r>
              <a:rPr lang="en-GB" altLang="en-US" sz="2400" dirty="0"/>
              <a:t> and </a:t>
            </a:r>
            <a:r>
              <a:rPr lang="en-GB" altLang="en-US" sz="2400" dirty="0" err="1"/>
              <a:t>lsat</a:t>
            </a:r>
            <a:r>
              <a:rPr lang="en-GB" altLang="en-US" sz="2400" dirty="0"/>
              <a:t> </a:t>
            </a:r>
            <a:r>
              <a:rPr lang="en-GB" altLang="en-US" sz="2400" dirty="0" err="1"/>
              <a:t>ltteer</a:t>
            </a:r>
            <a:r>
              <a:rPr lang="en-GB" altLang="en-US" sz="2400" dirty="0"/>
              <a:t> be in the </a:t>
            </a:r>
            <a:r>
              <a:rPr lang="en-GB" altLang="en-US" sz="2400" dirty="0" err="1"/>
              <a:t>rghit</a:t>
            </a:r>
            <a:r>
              <a:rPr lang="en-GB" altLang="en-US" sz="2400" dirty="0"/>
              <a:t> </a:t>
            </a:r>
            <a:r>
              <a:rPr lang="en-GB" altLang="en-US" sz="2400" dirty="0" err="1"/>
              <a:t>pclae</a:t>
            </a:r>
            <a:r>
              <a:rPr lang="en-GB" altLang="en-US" sz="2400" dirty="0"/>
              <a:t>. </a:t>
            </a:r>
          </a:p>
          <a:p>
            <a:pPr marL="6350" indent="22225">
              <a:buNone/>
            </a:pPr>
            <a:r>
              <a:rPr lang="en-GB" altLang="en-US" sz="2400" dirty="0"/>
              <a:t>  The </a:t>
            </a:r>
            <a:r>
              <a:rPr lang="en-GB" altLang="en-US" sz="2400" dirty="0" err="1"/>
              <a:t>rset</a:t>
            </a:r>
            <a:r>
              <a:rPr lang="en-GB" altLang="en-US" sz="2400" dirty="0"/>
              <a:t> can be a </a:t>
            </a:r>
            <a:r>
              <a:rPr lang="en-GB" altLang="en-US" sz="2400" dirty="0" err="1"/>
              <a:t>taotl</a:t>
            </a:r>
            <a:r>
              <a:rPr lang="en-GB" altLang="en-US" sz="2400" dirty="0"/>
              <a:t> </a:t>
            </a:r>
            <a:r>
              <a:rPr lang="en-GB" altLang="en-US" sz="2400" dirty="0" err="1"/>
              <a:t>mses</a:t>
            </a:r>
            <a:r>
              <a:rPr lang="en-GB" altLang="en-US" sz="2400" dirty="0"/>
              <a:t> and you can </a:t>
            </a:r>
            <a:r>
              <a:rPr lang="en-GB" altLang="en-US" sz="2400" dirty="0" err="1"/>
              <a:t>sitll</a:t>
            </a:r>
            <a:r>
              <a:rPr lang="en-GB" altLang="en-US" sz="2400" dirty="0"/>
              <a:t> </a:t>
            </a:r>
            <a:r>
              <a:rPr lang="en-GB" altLang="en-US" sz="2400" dirty="0" err="1"/>
              <a:t>raed</a:t>
            </a:r>
            <a:r>
              <a:rPr lang="en-GB" altLang="en-US" sz="2400" dirty="0"/>
              <a:t> it </a:t>
            </a:r>
            <a:r>
              <a:rPr lang="en-GB" altLang="en-US" sz="2400" dirty="0" err="1"/>
              <a:t>whotuit</a:t>
            </a:r>
            <a:r>
              <a:rPr lang="en-GB" altLang="en-US" sz="2400" dirty="0"/>
              <a:t> a </a:t>
            </a:r>
            <a:r>
              <a:rPr lang="en-GB" altLang="en-US" sz="2400" dirty="0" err="1"/>
              <a:t>pboerlm</a:t>
            </a:r>
            <a:r>
              <a:rPr lang="en-GB" altLang="en-US" sz="2400" dirty="0"/>
              <a:t>. </a:t>
            </a:r>
            <a:r>
              <a:rPr lang="en-GB" altLang="en-US" sz="2400" dirty="0" err="1"/>
              <a:t>Tihs</a:t>
            </a:r>
            <a:r>
              <a:rPr lang="en-GB" altLang="en-US" sz="2400" dirty="0"/>
              <a:t> is </a:t>
            </a:r>
            <a:r>
              <a:rPr lang="en-GB" altLang="en-US" sz="2400" dirty="0" err="1"/>
              <a:t>bcuseae</a:t>
            </a:r>
            <a:r>
              <a:rPr lang="en-GB" altLang="en-US" sz="2400" dirty="0"/>
              <a:t> the </a:t>
            </a:r>
            <a:r>
              <a:rPr lang="en-GB" altLang="en-US" sz="2400" dirty="0" err="1"/>
              <a:t>huamn</a:t>
            </a:r>
            <a:r>
              <a:rPr lang="en-GB" altLang="en-US" sz="2400" dirty="0"/>
              <a:t> </a:t>
            </a:r>
            <a:r>
              <a:rPr lang="en-GB" altLang="en-US" sz="2400" dirty="0" err="1"/>
              <a:t>mnid</a:t>
            </a:r>
            <a:r>
              <a:rPr lang="en-GB" altLang="en-US" sz="2400" dirty="0"/>
              <a:t> </a:t>
            </a:r>
            <a:r>
              <a:rPr lang="en-GB" altLang="en-US" sz="2400" dirty="0" err="1"/>
              <a:t>deos</a:t>
            </a:r>
            <a:r>
              <a:rPr lang="en-GB" altLang="en-US" sz="2400" dirty="0"/>
              <a:t> not </a:t>
            </a:r>
            <a:r>
              <a:rPr lang="en-GB" altLang="en-US" sz="2400" dirty="0" err="1"/>
              <a:t>raed</a:t>
            </a:r>
            <a:r>
              <a:rPr lang="en-GB" altLang="en-US" sz="2400" dirty="0"/>
              <a:t> </a:t>
            </a:r>
            <a:r>
              <a:rPr lang="en-GB" altLang="en-US" sz="2400" dirty="0" err="1"/>
              <a:t>ervey</a:t>
            </a:r>
            <a:r>
              <a:rPr lang="en-GB" altLang="en-US" sz="2400" dirty="0"/>
              <a:t> </a:t>
            </a:r>
            <a:r>
              <a:rPr lang="en-GB" altLang="en-US" sz="2400" dirty="0" err="1"/>
              <a:t>lteter</a:t>
            </a:r>
            <a:r>
              <a:rPr lang="en-GB" altLang="en-US" sz="2400" dirty="0"/>
              <a:t> by </a:t>
            </a:r>
            <a:r>
              <a:rPr lang="en-GB" altLang="en-US" sz="2400" dirty="0" err="1"/>
              <a:t>istlef</a:t>
            </a:r>
            <a:r>
              <a:rPr lang="en-GB" altLang="en-US" sz="2400" dirty="0"/>
              <a:t>, but the </a:t>
            </a:r>
            <a:r>
              <a:rPr lang="en-GB" altLang="en-US" sz="2400" dirty="0" err="1"/>
              <a:t>wrod</a:t>
            </a:r>
            <a:r>
              <a:rPr lang="en-GB" altLang="en-US" sz="2400" dirty="0"/>
              <a:t> as a </a:t>
            </a:r>
            <a:r>
              <a:rPr lang="en-GB" altLang="en-US" sz="2400" dirty="0" err="1"/>
              <a:t>wlohe</a:t>
            </a:r>
            <a:r>
              <a:rPr lang="en-GB" altLang="en-US" sz="2400" dirty="0"/>
              <a:t>. </a:t>
            </a:r>
          </a:p>
          <a:p>
            <a:pPr marL="6350" indent="22225">
              <a:buNone/>
            </a:pPr>
            <a:r>
              <a:rPr lang="en-GB" altLang="en-US" sz="2400" dirty="0" err="1"/>
              <a:t>Azanmig</a:t>
            </a:r>
            <a:r>
              <a:rPr lang="en-GB" altLang="en-US" sz="2400" dirty="0"/>
              <a:t> huh?</a:t>
            </a:r>
          </a:p>
        </p:txBody>
      </p:sp>
    </p:spTree>
    <p:extLst>
      <p:ext uri="{BB962C8B-B14F-4D97-AF65-F5344CB8AC3E}">
        <p14:creationId xmlns:p14="http://schemas.microsoft.com/office/powerpoint/2010/main" val="547537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endParaRPr lang="en-GB" dirty="0"/>
          </a:p>
          <a:p>
            <a:endParaRPr lang="en-GB" dirty="0"/>
          </a:p>
        </p:txBody>
      </p:sp>
      <p:sp>
        <p:nvSpPr>
          <p:cNvPr id="2" name="Title 1">
            <a:extLst>
              <a:ext uri="{FF2B5EF4-FFF2-40B4-BE49-F238E27FC236}">
                <a16:creationId xmlns:a16="http://schemas.microsoft.com/office/drawing/2014/main" id="{34087EDA-E57E-D621-AC45-1A06FCF1C20F}"/>
              </a:ext>
            </a:extLst>
          </p:cNvPr>
          <p:cNvSpPr>
            <a:spLocks noGrp="1"/>
          </p:cNvSpPr>
          <p:nvPr>
            <p:ph type="title"/>
          </p:nvPr>
        </p:nvSpPr>
        <p:spPr>
          <a:xfrm>
            <a:off x="402554" y="135785"/>
            <a:ext cx="11481847" cy="1325563"/>
          </a:xfrm>
        </p:spPr>
        <p:txBody>
          <a:bodyPr/>
          <a:lstStyle/>
          <a:p>
            <a:r>
              <a:rPr lang="en-GB" dirty="0"/>
              <a:t>So how do we learn to read?</a:t>
            </a:r>
          </a:p>
        </p:txBody>
      </p:sp>
      <p:sp>
        <p:nvSpPr>
          <p:cNvPr id="8" name="TextBox 7"/>
          <p:cNvSpPr txBox="1"/>
          <p:nvPr/>
        </p:nvSpPr>
        <p:spPr>
          <a:xfrm>
            <a:off x="515390" y="1456441"/>
            <a:ext cx="10867505" cy="4985980"/>
          </a:xfrm>
          <a:prstGeom prst="rect">
            <a:avLst/>
          </a:prstGeom>
          <a:noFill/>
        </p:spPr>
        <p:txBody>
          <a:bodyPr wrap="square" rtlCol="0">
            <a:spAutoFit/>
          </a:bodyPr>
          <a:lstStyle/>
          <a:p>
            <a:pPr>
              <a:buFont typeface="Arial" pitchFamily="34" charset="0"/>
              <a:buChar char="•"/>
            </a:pPr>
            <a:r>
              <a:rPr lang="en-GB" sz="2400" dirty="0"/>
              <a:t>Knowledge of the alphabetic code is essential </a:t>
            </a:r>
          </a:p>
          <a:p>
            <a:pPr>
              <a:buFont typeface="Arial" pitchFamily="34" charset="0"/>
              <a:buChar char="•"/>
            </a:pPr>
            <a:endParaRPr lang="en-GB" sz="2400" dirty="0"/>
          </a:p>
          <a:p>
            <a:pPr>
              <a:buFont typeface="Arial" pitchFamily="34" charset="0"/>
              <a:buChar char="•"/>
            </a:pPr>
            <a:r>
              <a:rPr lang="en-GB" sz="2400" dirty="0"/>
              <a:t>26 letters 44 sounds</a:t>
            </a:r>
          </a:p>
          <a:p>
            <a:pPr>
              <a:buFont typeface="Arial" pitchFamily="34" charset="0"/>
              <a:buChar char="•"/>
            </a:pPr>
            <a:endParaRPr lang="en-GB" sz="2400" dirty="0"/>
          </a:p>
          <a:p>
            <a:pPr>
              <a:buFont typeface="Arial" pitchFamily="34" charset="0"/>
              <a:buChar char="•"/>
            </a:pPr>
            <a:r>
              <a:rPr lang="en-GB" sz="2400" dirty="0"/>
              <a:t>Letter correspondence  i.e.  Linking letters, or groups of letters, to sounds</a:t>
            </a:r>
          </a:p>
          <a:p>
            <a:pPr>
              <a:buFont typeface="Arial" pitchFamily="34" charset="0"/>
              <a:buChar char="•"/>
            </a:pPr>
            <a:endParaRPr lang="en-GB" sz="2400" dirty="0"/>
          </a:p>
          <a:p>
            <a:pPr>
              <a:buFont typeface="Arial" pitchFamily="34" charset="0"/>
              <a:buChar char="•"/>
            </a:pPr>
            <a:r>
              <a:rPr lang="en-GB" sz="2400" dirty="0"/>
              <a:t>It is central to learning to read and must be taught</a:t>
            </a:r>
          </a:p>
          <a:p>
            <a:pPr>
              <a:buFont typeface="Arial" pitchFamily="34" charset="0"/>
              <a:buChar char="•"/>
            </a:pPr>
            <a:endParaRPr lang="en-GB" sz="2400" dirty="0"/>
          </a:p>
          <a:p>
            <a:pPr>
              <a:buFont typeface="Arial" pitchFamily="34" charset="0"/>
              <a:buChar char="•"/>
            </a:pPr>
            <a:r>
              <a:rPr lang="en-GB" sz="2400" dirty="0"/>
              <a:t>Automaticity is the goal</a:t>
            </a:r>
          </a:p>
          <a:p>
            <a:pPr>
              <a:buFont typeface="Arial" pitchFamily="34" charset="0"/>
              <a:buChar char="•"/>
            </a:pPr>
            <a:endParaRPr lang="en-GB" sz="2400" dirty="0"/>
          </a:p>
          <a:p>
            <a:pPr>
              <a:buFont typeface="Arial" pitchFamily="34" charset="0"/>
              <a:buChar char="•"/>
            </a:pPr>
            <a:r>
              <a:rPr lang="en-GB" sz="2400" dirty="0"/>
              <a:t>However, some children absorb it so quickly that they seem to teach themselves </a:t>
            </a:r>
          </a:p>
          <a:p>
            <a:pPr>
              <a:buFont typeface="Arial" pitchFamily="34" charset="0"/>
              <a:buChar char="•"/>
            </a:pPr>
            <a:endParaRPr lang="en-GB" dirty="0"/>
          </a:p>
          <a:p>
            <a:pPr>
              <a:buFont typeface="Arial" pitchFamily="34" charset="0"/>
              <a:buChar char="•"/>
            </a:pPr>
            <a:endParaRPr lang="en-GB" dirty="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991544" y="188640"/>
          <a:ext cx="6096000"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2770" name="Picture 2" descr="C:\Users\Amelia Dunton\Downloads\adult reading.jpg"/>
          <p:cNvPicPr>
            <a:picLocks noChangeAspect="1" noChangeArrowheads="1"/>
          </p:cNvPicPr>
          <p:nvPr/>
        </p:nvPicPr>
        <p:blipFill>
          <a:blip r:embed="rId7" cstate="print"/>
          <a:srcRect/>
          <a:stretch>
            <a:fillRect/>
          </a:stretch>
        </p:blipFill>
        <p:spPr bwMode="auto">
          <a:xfrm>
            <a:off x="8472264" y="332656"/>
            <a:ext cx="1714500" cy="2628900"/>
          </a:xfrm>
          <a:prstGeom prst="rect">
            <a:avLst/>
          </a:prstGeom>
          <a:noFill/>
        </p:spPr>
      </p:pic>
      <p:sp>
        <p:nvSpPr>
          <p:cNvPr id="5" name="TextBox 4"/>
          <p:cNvSpPr txBox="1"/>
          <p:nvPr/>
        </p:nvSpPr>
        <p:spPr>
          <a:xfrm>
            <a:off x="8328248" y="3212976"/>
            <a:ext cx="2160240" cy="369332"/>
          </a:xfrm>
          <a:prstGeom prst="rect">
            <a:avLst/>
          </a:prstGeom>
          <a:noFill/>
        </p:spPr>
        <p:txBody>
          <a:bodyPr wrap="square" rtlCol="0">
            <a:spAutoFit/>
          </a:bodyPr>
          <a:lstStyle/>
          <a:p>
            <a:pPr algn="ctr"/>
            <a:r>
              <a:rPr lang="en-GB" dirty="0"/>
              <a:t>Mastery</a:t>
            </a:r>
          </a:p>
        </p:txBody>
      </p:sp>
      <p:sp>
        <p:nvSpPr>
          <p:cNvPr id="6" name="TextBox 5"/>
          <p:cNvSpPr txBox="1"/>
          <p:nvPr/>
        </p:nvSpPr>
        <p:spPr>
          <a:xfrm>
            <a:off x="2999656" y="4941169"/>
            <a:ext cx="7416824" cy="830997"/>
          </a:xfrm>
          <a:prstGeom prst="rect">
            <a:avLst/>
          </a:prstGeom>
          <a:noFill/>
        </p:spPr>
        <p:txBody>
          <a:bodyPr wrap="square" rtlCol="0">
            <a:spAutoFit/>
          </a:bodyPr>
          <a:lstStyle/>
          <a:p>
            <a:r>
              <a:rPr lang="en-GB" sz="2400" dirty="0"/>
              <a:t>Attention/ working memory is freed for higher order skills/tasks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Analogy and generalisation</a:t>
            </a:r>
          </a:p>
        </p:txBody>
      </p:sp>
      <p:sp>
        <p:nvSpPr>
          <p:cNvPr id="3" name="Content Placeholder 2"/>
          <p:cNvSpPr>
            <a:spLocks noGrp="1"/>
          </p:cNvSpPr>
          <p:nvPr>
            <p:ph idx="1"/>
          </p:nvPr>
        </p:nvSpPr>
        <p:spPr>
          <a:xfrm>
            <a:off x="1524000" y="1844825"/>
            <a:ext cx="8172400" cy="4162467"/>
          </a:xfrm>
        </p:spPr>
        <p:txBody>
          <a:bodyPr>
            <a:normAutofit/>
          </a:bodyPr>
          <a:lstStyle/>
          <a:p>
            <a:r>
              <a:rPr lang="en-GB" dirty="0">
                <a:latin typeface="Arial" panose="020B0604020202020204" pitchFamily="34" charset="0"/>
                <a:cs typeface="Arial" panose="020B0604020202020204" pitchFamily="34" charset="0"/>
              </a:rPr>
              <a:t>Good readers use analogy – phonology and semantic- for new word recognition and comprehension</a:t>
            </a:r>
          </a:p>
          <a:p>
            <a:r>
              <a:rPr lang="en-GB" dirty="0">
                <a:latin typeface="Arial" panose="020B0604020202020204" pitchFamily="34" charset="0"/>
                <a:cs typeface="Arial" panose="020B0604020202020204" pitchFamily="34" charset="0"/>
              </a:rPr>
              <a:t>Normally developing readers use analogy when taught by phonic methods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But not when taught by whole word – look and say- methods alone</a:t>
            </a:r>
          </a:p>
        </p:txBody>
      </p:sp>
      <p:pic>
        <p:nvPicPr>
          <p:cNvPr id="33794" name="Picture 2" descr="C:\Users\Amelia Dunton\Downloads\analogy2.png"/>
          <p:cNvPicPr>
            <a:picLocks noChangeAspect="1" noChangeArrowheads="1"/>
          </p:cNvPicPr>
          <p:nvPr/>
        </p:nvPicPr>
        <p:blipFill>
          <a:blip r:embed="rId2" cstate="print"/>
          <a:srcRect/>
          <a:stretch>
            <a:fillRect/>
          </a:stretch>
        </p:blipFill>
        <p:spPr bwMode="auto">
          <a:xfrm>
            <a:off x="6600056" y="5085184"/>
            <a:ext cx="3744416" cy="1512168"/>
          </a:xfrm>
          <a:prstGeom prst="rect">
            <a:avLst/>
          </a:prstGeom>
          <a:noFill/>
        </p:spPr>
      </p:pic>
      <p:pic>
        <p:nvPicPr>
          <p:cNvPr id="33795" name="Picture 3" descr="C:\Users\Amelia Dunton\Downloads\rime.jpg"/>
          <p:cNvPicPr>
            <a:picLocks noChangeAspect="1" noChangeArrowheads="1"/>
          </p:cNvPicPr>
          <p:nvPr/>
        </p:nvPicPr>
        <p:blipFill>
          <a:blip r:embed="rId3" cstate="print"/>
          <a:srcRect/>
          <a:stretch>
            <a:fillRect/>
          </a:stretch>
        </p:blipFill>
        <p:spPr bwMode="auto">
          <a:xfrm>
            <a:off x="9851927" y="127681"/>
            <a:ext cx="1487810" cy="2466975"/>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Phonemic segmentation</a:t>
            </a:r>
          </a:p>
        </p:txBody>
      </p:sp>
      <p:pic>
        <p:nvPicPr>
          <p:cNvPr id="34818" name="Picture 2" descr="C:\Users\Amelia Dunton\Downloads\supplemental-english-phoneme-definition-segmentation--examples_110778.jpg"/>
          <p:cNvPicPr>
            <a:picLocks noGrp="1" noChangeAspect="1" noChangeArrowheads="1"/>
          </p:cNvPicPr>
          <p:nvPr>
            <p:ph idx="1"/>
          </p:nvPr>
        </p:nvPicPr>
        <p:blipFill>
          <a:blip r:embed="rId2" cstate="print"/>
          <a:srcRect/>
          <a:stretch>
            <a:fillRect/>
          </a:stretch>
        </p:blipFill>
        <p:spPr bwMode="auto">
          <a:xfrm>
            <a:off x="7896200" y="1988840"/>
            <a:ext cx="2495550" cy="1584176"/>
          </a:xfrm>
          <a:prstGeom prst="rect">
            <a:avLst/>
          </a:prstGeom>
          <a:noFill/>
        </p:spPr>
      </p:pic>
      <p:sp>
        <p:nvSpPr>
          <p:cNvPr id="5" name="TextBox 4"/>
          <p:cNvSpPr txBox="1"/>
          <p:nvPr/>
        </p:nvSpPr>
        <p:spPr>
          <a:xfrm>
            <a:off x="1919536" y="1268760"/>
            <a:ext cx="5832648" cy="3970318"/>
          </a:xfrm>
          <a:prstGeom prst="rect">
            <a:avLst/>
          </a:prstGeom>
          <a:noFill/>
        </p:spPr>
        <p:txBody>
          <a:bodyPr wrap="square" rtlCol="0">
            <a:spAutoFit/>
          </a:bodyPr>
          <a:lstStyle/>
          <a:p>
            <a:pPr>
              <a:buFont typeface="Wingdings" pitchFamily="2" charset="2"/>
              <a:buChar char="§"/>
            </a:pPr>
            <a:r>
              <a:rPr lang="en-GB" sz="2400" dirty="0"/>
              <a:t> Not a natural activity in spoken language</a:t>
            </a:r>
          </a:p>
          <a:p>
            <a:pPr>
              <a:buFont typeface="Wingdings" pitchFamily="2" charset="2"/>
              <a:buChar char="§"/>
            </a:pPr>
            <a:endParaRPr lang="en-GB" sz="2400" dirty="0"/>
          </a:p>
          <a:p>
            <a:pPr>
              <a:buFont typeface="Wingdings" pitchFamily="2" charset="2"/>
              <a:buChar char="§"/>
            </a:pPr>
            <a:r>
              <a:rPr lang="en-GB" sz="2400" dirty="0"/>
              <a:t>We don’t need it for normal speech</a:t>
            </a:r>
          </a:p>
          <a:p>
            <a:pPr>
              <a:buFont typeface="Wingdings" pitchFamily="2" charset="2"/>
              <a:buChar char="§"/>
            </a:pPr>
            <a:endParaRPr lang="en-GB" sz="2400" dirty="0"/>
          </a:p>
          <a:p>
            <a:pPr>
              <a:buFont typeface="Wingdings" pitchFamily="2" charset="2"/>
              <a:buChar char="§"/>
            </a:pPr>
            <a:r>
              <a:rPr lang="en-GB" sz="2400" dirty="0"/>
              <a:t>We speak and respond to whole words </a:t>
            </a:r>
          </a:p>
          <a:p>
            <a:pPr>
              <a:buFont typeface="Wingdings" pitchFamily="2" charset="2"/>
              <a:buChar char="§"/>
            </a:pPr>
            <a:endParaRPr lang="en-GB" sz="2400" dirty="0"/>
          </a:p>
          <a:p>
            <a:pPr>
              <a:buFont typeface="Wingdings" pitchFamily="2" charset="2"/>
              <a:buChar char="§"/>
            </a:pPr>
            <a:endParaRPr lang="en-GB" sz="2400" dirty="0"/>
          </a:p>
          <a:p>
            <a:pPr>
              <a:buFont typeface="Wingdings" pitchFamily="2" charset="2"/>
              <a:buChar char="§"/>
            </a:pPr>
            <a:r>
              <a:rPr lang="en-GB" sz="2400" dirty="0"/>
              <a:t>However, it is a naturally occurring skill and develops in children  approx 4yrs &gt;</a:t>
            </a:r>
          </a:p>
          <a:p>
            <a:pPr>
              <a:buFont typeface="Wingdings" pitchFamily="2" charset="2"/>
              <a:buChar char="§"/>
            </a:pPr>
            <a:endParaRPr lang="en-GB" dirty="0"/>
          </a:p>
          <a:p>
            <a:pPr>
              <a:buFont typeface="Wingdings" pitchFamily="2" charset="2"/>
              <a:buChar char="§"/>
            </a:pPr>
            <a:r>
              <a:rPr lang="en-GB" dirty="0"/>
              <a:t>Bradley and Bryant studies of 1983 onwards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548680"/>
            <a:ext cx="8208912" cy="5262979"/>
          </a:xfrm>
          <a:prstGeom prst="rect">
            <a:avLst/>
          </a:prstGeom>
          <a:noFill/>
        </p:spPr>
        <p:txBody>
          <a:bodyPr wrap="square" rtlCol="0">
            <a:spAutoFit/>
          </a:bodyPr>
          <a:lstStyle/>
          <a:p>
            <a:pPr>
              <a:buFont typeface="Wingdings" pitchFamily="2" charset="2"/>
              <a:buChar char="§"/>
            </a:pPr>
            <a:r>
              <a:rPr lang="en-GB" sz="2400" dirty="0"/>
              <a:t>Children with good phonemic skills at 4-5 yrs were found to be good readers at age 8</a:t>
            </a:r>
          </a:p>
          <a:p>
            <a:pPr>
              <a:buFont typeface="Wingdings" pitchFamily="2" charset="2"/>
              <a:buChar char="§"/>
            </a:pPr>
            <a:endParaRPr lang="en-GB" sz="2400" dirty="0"/>
          </a:p>
          <a:p>
            <a:pPr>
              <a:buFont typeface="Wingdings" pitchFamily="2" charset="2"/>
              <a:buChar char="§"/>
            </a:pPr>
            <a:r>
              <a:rPr lang="en-GB" sz="2400" dirty="0"/>
              <a:t>Those who could not cope with phonological tasks were poor readers at 8</a:t>
            </a:r>
          </a:p>
          <a:p>
            <a:endParaRPr lang="en-GB" sz="2400" dirty="0"/>
          </a:p>
          <a:p>
            <a:pPr>
              <a:buFont typeface="Wingdings" pitchFamily="2" charset="2"/>
              <a:buChar char="§"/>
            </a:pPr>
            <a:r>
              <a:rPr lang="en-GB" sz="2400" dirty="0"/>
              <a:t>Training studies showed that children benefit from the teaching of these skills: </a:t>
            </a:r>
          </a:p>
          <a:p>
            <a:r>
              <a:rPr lang="en-GB" sz="2400" dirty="0" err="1"/>
              <a:t>i</a:t>
            </a:r>
            <a:r>
              <a:rPr lang="en-GB" sz="2400" dirty="0"/>
              <a:t>. e. word categorisation/ sound categorisation and rhyming tasks</a:t>
            </a:r>
          </a:p>
          <a:p>
            <a:endParaRPr lang="en-GB" sz="2400" dirty="0"/>
          </a:p>
          <a:p>
            <a:pPr>
              <a:buFont typeface="Wingdings" pitchFamily="2" charset="2"/>
              <a:buChar char="§"/>
            </a:pPr>
            <a:r>
              <a:rPr lang="en-GB" sz="2400" dirty="0"/>
              <a:t>Note – In these studies the children who improved the most were those taught by auditory/visual phonic methods which used plastic letters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2135560" y="692696"/>
          <a:ext cx="7920880" cy="4768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2135560" y="260648"/>
          <a:ext cx="8208912" cy="60082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C:\Users\Amelia Dunton\Downloads\reading models.jpg"/>
          <p:cNvPicPr>
            <a:picLocks noChangeAspect="1" noChangeArrowheads="1"/>
          </p:cNvPicPr>
          <p:nvPr/>
        </p:nvPicPr>
        <p:blipFill>
          <a:blip r:embed="rId2" cstate="print"/>
          <a:srcRect/>
          <a:stretch>
            <a:fillRect/>
          </a:stretch>
        </p:blipFill>
        <p:spPr bwMode="auto">
          <a:xfrm>
            <a:off x="2135560" y="764704"/>
            <a:ext cx="7704856" cy="4608512"/>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1624" y="1124745"/>
            <a:ext cx="8301608" cy="6758211"/>
          </a:xfrm>
        </p:spPr>
        <p:txBody>
          <a:bodyPr>
            <a:normAutofit/>
          </a:bodyPr>
          <a:lstStyle/>
          <a:p>
            <a:pPr marL="1485900" indent="0">
              <a:buNone/>
            </a:pPr>
            <a:r>
              <a:rPr lang="en-GB" dirty="0">
                <a:effectLst/>
                <a:latin typeface="Times"/>
                <a:ea typeface="Times"/>
                <a:cs typeface="Times New Roman"/>
              </a:rPr>
              <a:t>  </a:t>
            </a:r>
            <a:r>
              <a:rPr lang="en-GB" sz="1800" dirty="0">
                <a:latin typeface="Times"/>
                <a:ea typeface="Times"/>
                <a:cs typeface="Times New Roman"/>
              </a:rPr>
              <a:t>	          	</a:t>
            </a:r>
          </a:p>
          <a:p>
            <a:pPr marL="1371600" indent="0">
              <a:buNone/>
            </a:pPr>
            <a:r>
              <a:rPr lang="en-GB" sz="1800" dirty="0">
                <a:latin typeface="Times"/>
                <a:ea typeface="Times"/>
                <a:cs typeface="Times New Roman"/>
              </a:rPr>
              <a:t>			</a:t>
            </a:r>
            <a:endParaRPr lang="en-GB" dirty="0">
              <a:effectLst/>
              <a:latin typeface="Times"/>
              <a:ea typeface="Times"/>
              <a:cs typeface="Times New Roman"/>
            </a:endParaRPr>
          </a:p>
          <a:p>
            <a:pPr marL="0" indent="0">
              <a:buNone/>
            </a:pPr>
            <a:r>
              <a:rPr lang="en-GB" sz="1800" dirty="0">
                <a:latin typeface="Times"/>
                <a:ea typeface="Times"/>
                <a:cs typeface="Times New Roman"/>
              </a:rPr>
              <a:t>	 				        </a:t>
            </a:r>
          </a:p>
          <a:p>
            <a:pPr marL="0" indent="0">
              <a:buNone/>
            </a:pPr>
            <a:endParaRPr lang="en-GB" sz="1800" dirty="0">
              <a:latin typeface="Times"/>
              <a:ea typeface="Times"/>
              <a:cs typeface="Times New Roman"/>
            </a:endParaRPr>
          </a:p>
          <a:p>
            <a:pPr marL="0" indent="0">
              <a:buNone/>
            </a:pPr>
            <a:r>
              <a:rPr lang="en-GB" sz="1800" dirty="0">
                <a:latin typeface="Times"/>
                <a:ea typeface="Times"/>
                <a:cs typeface="Times New Roman"/>
              </a:rPr>
              <a:t>				</a:t>
            </a:r>
          </a:p>
          <a:p>
            <a:pPr marL="0" indent="0">
              <a:buNone/>
            </a:pPr>
            <a:r>
              <a:rPr lang="en-GB" sz="1800" dirty="0">
                <a:latin typeface="Times"/>
                <a:ea typeface="Times"/>
                <a:cs typeface="Times New Roman"/>
              </a:rPr>
              <a:t>				</a:t>
            </a:r>
          </a:p>
          <a:p>
            <a:pPr marL="0" indent="0">
              <a:buNone/>
            </a:pPr>
            <a:r>
              <a:rPr lang="en-GB" sz="1800" dirty="0">
                <a:latin typeface="Times"/>
                <a:ea typeface="Times"/>
                <a:cs typeface="Times New Roman"/>
              </a:rPr>
              <a:t>		 			 </a:t>
            </a:r>
          </a:p>
          <a:p>
            <a:pPr marL="1371600" indent="-914400"/>
            <a:r>
              <a:rPr lang="en-GB" dirty="0">
                <a:effectLst/>
                <a:latin typeface="Times"/>
                <a:ea typeface="Times"/>
                <a:cs typeface="Times New Roman"/>
              </a:rPr>
              <a:t> </a:t>
            </a:r>
          </a:p>
          <a:p>
            <a:pPr marL="0" indent="0">
              <a:buNone/>
            </a:pPr>
            <a:endParaRPr lang="en-GB" sz="1800" dirty="0">
              <a:latin typeface="Times"/>
              <a:ea typeface="Times"/>
              <a:cs typeface="Times New Roman"/>
            </a:endParaRPr>
          </a:p>
          <a:p>
            <a:pPr marL="0" indent="0">
              <a:buNone/>
            </a:pPr>
            <a:r>
              <a:rPr lang="en-GB" sz="1800" dirty="0">
                <a:latin typeface="Times"/>
                <a:ea typeface="Times"/>
                <a:cs typeface="Times New Roman"/>
              </a:rPr>
              <a:t> 	</a:t>
            </a:r>
          </a:p>
        </p:txBody>
      </p:sp>
      <p:sp>
        <p:nvSpPr>
          <p:cNvPr id="2" name="Title 1"/>
          <p:cNvSpPr>
            <a:spLocks noGrp="1"/>
          </p:cNvSpPr>
          <p:nvPr>
            <p:ph type="title"/>
          </p:nvPr>
        </p:nvSpPr>
        <p:spPr>
          <a:xfrm>
            <a:off x="1981200" y="404664"/>
            <a:ext cx="8229600" cy="792088"/>
          </a:xfrm>
        </p:spPr>
        <p:txBody>
          <a:bodyPr>
            <a:normAutofit/>
          </a:bodyPr>
          <a:lstStyle/>
          <a:p>
            <a:r>
              <a:rPr lang="en-GB" sz="2000" dirty="0"/>
              <a:t>Dual –route model of reading (after Thomson, 2000)</a:t>
            </a:r>
          </a:p>
        </p:txBody>
      </p:sp>
      <p:sp>
        <p:nvSpPr>
          <p:cNvPr id="5" name="Oval 4"/>
          <p:cNvSpPr/>
          <p:nvPr/>
        </p:nvSpPr>
        <p:spPr>
          <a:xfrm>
            <a:off x="3357625" y="1866167"/>
            <a:ext cx="1944216" cy="1224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a:ea typeface="Times"/>
                <a:cs typeface="Times New Roman"/>
              </a:rPr>
              <a:t>grapheme-phoneme conversion</a:t>
            </a:r>
            <a:endParaRPr lang="en-GB" dirty="0"/>
          </a:p>
        </p:txBody>
      </p:sp>
      <p:sp>
        <p:nvSpPr>
          <p:cNvPr id="6" name="Oval 5"/>
          <p:cNvSpPr/>
          <p:nvPr/>
        </p:nvSpPr>
        <p:spPr>
          <a:xfrm>
            <a:off x="2711624" y="3356992"/>
            <a:ext cx="2460848"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a:ea typeface="Times"/>
                <a:cs typeface="Times New Roman"/>
              </a:rPr>
              <a:t>Phoneme</a:t>
            </a:r>
          </a:p>
          <a:p>
            <a:pPr algn="ctr"/>
            <a:r>
              <a:rPr lang="en-GB" dirty="0">
                <a:latin typeface="Times"/>
                <a:ea typeface="Times"/>
                <a:cs typeface="Times New Roman"/>
              </a:rPr>
              <a:t>blending	</a:t>
            </a:r>
            <a:endParaRPr lang="en-GB" dirty="0"/>
          </a:p>
        </p:txBody>
      </p:sp>
      <p:sp>
        <p:nvSpPr>
          <p:cNvPr id="7" name="Oval 6"/>
          <p:cNvSpPr/>
          <p:nvPr/>
        </p:nvSpPr>
        <p:spPr>
          <a:xfrm>
            <a:off x="2669848" y="4628355"/>
            <a:ext cx="2803608" cy="732852"/>
          </a:xfrm>
          <a:prstGeom prst="ellipse">
            <a:avLst/>
          </a:prstGeom>
          <a:ln>
            <a:solidFill>
              <a:schemeClr val="accent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5" algn="ctr"/>
            <a:endParaRPr lang="en-GB" dirty="0">
              <a:latin typeface="Times"/>
              <a:ea typeface="Times"/>
              <a:cs typeface="Times New Roman"/>
            </a:endParaRPr>
          </a:p>
          <a:p>
            <a:pPr marL="0" lvl="5" algn="ctr"/>
            <a:endParaRPr lang="en-GB" dirty="0">
              <a:latin typeface="Times"/>
              <a:ea typeface="Times"/>
              <a:cs typeface="Times New Roman"/>
            </a:endParaRPr>
          </a:p>
          <a:p>
            <a:pPr marL="0" lvl="5" algn="ctr"/>
            <a:endParaRPr lang="en-GB" dirty="0">
              <a:latin typeface="Times"/>
              <a:ea typeface="Times"/>
              <a:cs typeface="Times New Roman"/>
            </a:endParaRPr>
          </a:p>
          <a:p>
            <a:pPr marL="0" lvl="5" algn="ctr"/>
            <a:endParaRPr lang="en-GB" sz="1600" dirty="0">
              <a:latin typeface="Times"/>
              <a:ea typeface="Times"/>
              <a:cs typeface="Times New Roman"/>
            </a:endParaRPr>
          </a:p>
          <a:p>
            <a:pPr marL="0" lvl="5" algn="ctr"/>
            <a:r>
              <a:rPr lang="en-GB" sz="1600" dirty="0">
                <a:latin typeface="Times"/>
                <a:ea typeface="Times"/>
                <a:cs typeface="Times New Roman"/>
              </a:rPr>
              <a:t>Word assembled phonologically</a:t>
            </a:r>
          </a:p>
          <a:p>
            <a:pPr marL="0" lvl="5" algn="ctr"/>
            <a:r>
              <a:rPr lang="en-GB" dirty="0">
                <a:latin typeface="Times"/>
                <a:ea typeface="Times"/>
                <a:cs typeface="Times New Roman"/>
              </a:rPr>
              <a:t>    </a:t>
            </a:r>
          </a:p>
          <a:p>
            <a:pPr marL="0" lvl="5" algn="ctr"/>
            <a:r>
              <a:rPr lang="en-GB" dirty="0">
                <a:latin typeface="Times"/>
                <a:ea typeface="Times"/>
                <a:cs typeface="Times New Roman"/>
              </a:rPr>
              <a:t>  </a:t>
            </a:r>
          </a:p>
          <a:p>
            <a:pPr marL="0" lvl="5" algn="ctr"/>
            <a:r>
              <a:rPr lang="en-GB" dirty="0">
                <a:latin typeface="Times"/>
                <a:ea typeface="Times"/>
                <a:cs typeface="Times New Roman"/>
              </a:rPr>
              <a:t>a	</a:t>
            </a:r>
            <a:r>
              <a:rPr lang="en-GB" sz="1600" dirty="0">
                <a:latin typeface="Times"/>
                <a:ea typeface="Times"/>
                <a:cs typeface="Times New Roman"/>
              </a:rPr>
              <a:t>for output</a:t>
            </a:r>
          </a:p>
          <a:p>
            <a:pPr algn="ctr"/>
            <a:endParaRPr lang="en-GB" dirty="0"/>
          </a:p>
        </p:txBody>
      </p:sp>
      <p:sp>
        <p:nvSpPr>
          <p:cNvPr id="8" name="Oval 7"/>
          <p:cNvSpPr/>
          <p:nvPr/>
        </p:nvSpPr>
        <p:spPr>
          <a:xfrm>
            <a:off x="3282044" y="5733256"/>
            <a:ext cx="2416611" cy="609844"/>
          </a:xfrm>
          <a:prstGeom prst="ellipse">
            <a:avLst/>
          </a:prstGeom>
          <a:ln>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a:ea typeface="Times"/>
                <a:cs typeface="Times New Roman"/>
              </a:rPr>
              <a:t>output</a:t>
            </a:r>
            <a:endParaRPr lang="en-GB" dirty="0"/>
          </a:p>
        </p:txBody>
      </p:sp>
      <p:sp>
        <p:nvSpPr>
          <p:cNvPr id="9" name="Rounded Rectangle 8"/>
          <p:cNvSpPr/>
          <p:nvPr/>
        </p:nvSpPr>
        <p:spPr>
          <a:xfrm>
            <a:off x="7608169" y="2060847"/>
            <a:ext cx="1872207" cy="8347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a:ea typeface="Times"/>
                <a:cs typeface="Times New Roman"/>
              </a:rPr>
              <a:t>visual analysis</a:t>
            </a:r>
            <a:endParaRPr lang="en-GB" dirty="0"/>
          </a:p>
        </p:txBody>
      </p:sp>
      <p:sp>
        <p:nvSpPr>
          <p:cNvPr id="10" name="Rounded Rectangle 9"/>
          <p:cNvSpPr/>
          <p:nvPr/>
        </p:nvSpPr>
        <p:spPr>
          <a:xfrm>
            <a:off x="7752184" y="3356992"/>
            <a:ext cx="2160240" cy="792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a:ea typeface="Times"/>
                <a:cs typeface="Times New Roman"/>
              </a:rPr>
              <a:t>match to word in mental lexicon</a:t>
            </a:r>
          </a:p>
          <a:p>
            <a:pPr algn="ctr"/>
            <a:endParaRPr lang="en-GB" dirty="0"/>
          </a:p>
        </p:txBody>
      </p:sp>
      <p:sp>
        <p:nvSpPr>
          <p:cNvPr id="12" name="Flowchart: Alternate Process 11"/>
          <p:cNvSpPr/>
          <p:nvPr/>
        </p:nvSpPr>
        <p:spPr>
          <a:xfrm>
            <a:off x="5787752" y="2565860"/>
            <a:ext cx="1249288" cy="165522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mental lexicon </a:t>
            </a:r>
          </a:p>
        </p:txBody>
      </p:sp>
      <p:sp>
        <p:nvSpPr>
          <p:cNvPr id="14" name="Flowchart: Alternate Process 13"/>
          <p:cNvSpPr/>
          <p:nvPr/>
        </p:nvSpPr>
        <p:spPr>
          <a:xfrm>
            <a:off x="5787752" y="4647711"/>
            <a:ext cx="1497892" cy="648071"/>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semantic system</a:t>
            </a:r>
          </a:p>
        </p:txBody>
      </p:sp>
      <p:sp>
        <p:nvSpPr>
          <p:cNvPr id="15" name="Hexagon 14"/>
          <p:cNvSpPr/>
          <p:nvPr/>
        </p:nvSpPr>
        <p:spPr>
          <a:xfrm>
            <a:off x="5120374" y="1412777"/>
            <a:ext cx="2584047" cy="648071"/>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Input –printed word</a:t>
            </a:r>
          </a:p>
        </p:txBody>
      </p:sp>
      <p:sp>
        <p:nvSpPr>
          <p:cNvPr id="16" name="Round Same Side Corner Rectangle 15"/>
          <p:cNvSpPr/>
          <p:nvPr/>
        </p:nvSpPr>
        <p:spPr>
          <a:xfrm>
            <a:off x="8026554" y="5203008"/>
            <a:ext cx="2201498" cy="628446"/>
          </a:xfrm>
          <a:prstGeom prst="round2Same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output</a:t>
            </a:r>
          </a:p>
        </p:txBody>
      </p:sp>
      <p:sp>
        <p:nvSpPr>
          <p:cNvPr id="17" name="Hexagon 16"/>
          <p:cNvSpPr/>
          <p:nvPr/>
        </p:nvSpPr>
        <p:spPr>
          <a:xfrm>
            <a:off x="5698654" y="5661248"/>
            <a:ext cx="2435010" cy="8640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read or spoken</a:t>
            </a:r>
          </a:p>
        </p:txBody>
      </p:sp>
      <p:cxnSp>
        <p:nvCxnSpPr>
          <p:cNvPr id="22" name="Straight Arrow Connector 21"/>
          <p:cNvCxnSpPr>
            <a:endCxn id="6" idx="0"/>
          </p:cNvCxnSpPr>
          <p:nvPr/>
        </p:nvCxnSpPr>
        <p:spPr>
          <a:xfrm flipH="1">
            <a:off x="3942049" y="3126784"/>
            <a:ext cx="235059" cy="2302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3863752" y="4365104"/>
            <a:ext cx="0" cy="28260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15" idx="3"/>
          </p:cNvCxnSpPr>
          <p:nvPr/>
        </p:nvCxnSpPr>
        <p:spPr>
          <a:xfrm flipH="1">
            <a:off x="4511825" y="1736813"/>
            <a:ext cx="608548" cy="1293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a:off x="4490348" y="5126095"/>
            <a:ext cx="1275928" cy="561371"/>
          </a:xfrm>
          <a:prstGeom prst="straightConnector1">
            <a:avLst/>
          </a:prstGeom>
          <a:ln>
            <a:prstDash val="sysDash"/>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a:off x="6412396" y="4221088"/>
            <a:ext cx="0" cy="42662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stCxn id="9" idx="2"/>
          </p:cNvCxnSpPr>
          <p:nvPr/>
        </p:nvCxnSpPr>
        <p:spPr>
          <a:xfrm flipH="1">
            <a:off x="8544272" y="2895624"/>
            <a:ext cx="1" cy="46136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stCxn id="10" idx="2"/>
          </p:cNvCxnSpPr>
          <p:nvPr/>
        </p:nvCxnSpPr>
        <p:spPr>
          <a:xfrm flipH="1">
            <a:off x="7285644" y="4149080"/>
            <a:ext cx="1546660" cy="49863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a:off x="7325232" y="4894832"/>
            <a:ext cx="1402644" cy="2312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a:stCxn id="15" idx="0"/>
          </p:cNvCxnSpPr>
          <p:nvPr/>
        </p:nvCxnSpPr>
        <p:spPr>
          <a:xfrm>
            <a:off x="7704420" y="1736812"/>
            <a:ext cx="695836" cy="2520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8" name="Freeform 67"/>
          <p:cNvSpPr/>
          <p:nvPr/>
        </p:nvSpPr>
        <p:spPr>
          <a:xfrm>
            <a:off x="3095625" y="5753100"/>
            <a:ext cx="0" cy="0"/>
          </a:xfrm>
          <a:custGeom>
            <a:avLst/>
            <a:gdLst>
              <a:gd name="connsiteX0" fmla="*/ 0 w 0"/>
              <a:gd name="connsiteY0" fmla="*/ 0 h 0"/>
              <a:gd name="connsiteX1" fmla="*/ 0 w 0"/>
              <a:gd name="connsiteY1" fmla="*/ 0 h 0"/>
            </a:gdLst>
            <a:ahLst/>
            <a:cxnLst>
              <a:cxn ang="0">
                <a:pos x="connsiteX0" y="connsiteY0"/>
              </a:cxn>
              <a:cxn ang="0">
                <a:pos x="connsiteX1" y="connsiteY1"/>
              </a:cxn>
            </a:cxnLst>
            <a:rect l="l" t="t" r="r" b="b"/>
            <a:pathLst>
              <a:path>
                <a:moveTo>
                  <a:pt x="0" y="0"/>
                </a:moveTo>
                <a:lnTo>
                  <a:pt x="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4" name="Straight Arrow Connector 73"/>
          <p:cNvCxnSpPr/>
          <p:nvPr/>
        </p:nvCxnSpPr>
        <p:spPr>
          <a:xfrm flipV="1">
            <a:off x="5301842" y="4149080"/>
            <a:ext cx="485911"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5350726" y="4221089"/>
            <a:ext cx="437027" cy="58462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8670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r>
              <a:rPr lang="en-GB" b="1" dirty="0"/>
              <a:t>1 Direct access to meaning via the lexical route</a:t>
            </a:r>
          </a:p>
          <a:p>
            <a:pPr marL="624078" indent="-514350">
              <a:buNone/>
            </a:pPr>
            <a:r>
              <a:rPr lang="en-GB" dirty="0"/>
              <a:t>	In this route the reader matches the representation on the page to a word that is already known and stored </a:t>
            </a:r>
          </a:p>
          <a:p>
            <a:pPr marL="624078" indent="-514350">
              <a:buNone/>
            </a:pPr>
            <a:r>
              <a:rPr lang="en-GB" b="1" dirty="0"/>
              <a:t>2 An indirect route via phonological conversion</a:t>
            </a:r>
          </a:p>
          <a:p>
            <a:pPr marL="624078" indent="-514350">
              <a:buNone/>
            </a:pPr>
            <a:r>
              <a:rPr lang="en-GB" b="1" dirty="0"/>
              <a:t>	</a:t>
            </a:r>
            <a:r>
              <a:rPr lang="en-GB" dirty="0"/>
              <a:t>Letters are converted to sounds and blended, or the whole word is pronounced in the mind, before it can be matched to the word in the lexicon to reveal the meaning</a:t>
            </a:r>
            <a:endParaRPr lang="en-GB" b="1" dirty="0"/>
          </a:p>
        </p:txBody>
      </p:sp>
      <p:sp>
        <p:nvSpPr>
          <p:cNvPr id="3" name="Title 2"/>
          <p:cNvSpPr>
            <a:spLocks noGrp="1"/>
          </p:cNvSpPr>
          <p:nvPr>
            <p:ph type="title"/>
          </p:nvPr>
        </p:nvSpPr>
        <p:spPr/>
        <p:txBody>
          <a:bodyPr>
            <a:normAutofit/>
          </a:bodyPr>
          <a:lstStyle/>
          <a:p>
            <a:r>
              <a:rPr lang="en-GB" dirty="0"/>
              <a:t>The dual route model proposes that there are two processes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t>Frith’s</a:t>
            </a:r>
            <a:r>
              <a:rPr lang="en-GB" dirty="0"/>
              <a:t> original model </a:t>
            </a:r>
            <a:br>
              <a:rPr lang="en-GB" dirty="0"/>
            </a:br>
            <a:r>
              <a:rPr lang="en-GB" dirty="0"/>
              <a:t>proposed three stages of </a:t>
            </a:r>
            <a:br>
              <a:rPr lang="en-GB" dirty="0"/>
            </a:br>
            <a:r>
              <a:rPr lang="en-GB" dirty="0"/>
              <a:t>reading and spelling</a:t>
            </a:r>
          </a:p>
        </p:txBody>
      </p:sp>
      <p:pic>
        <p:nvPicPr>
          <p:cNvPr id="36866" name="Picture 2" descr="C:\Users\Amelia Dunton\Downloads\Frith.jpg"/>
          <p:cNvPicPr>
            <a:picLocks noGrp="1" noChangeAspect="1" noChangeArrowheads="1"/>
          </p:cNvPicPr>
          <p:nvPr>
            <p:ph idx="1"/>
          </p:nvPr>
        </p:nvPicPr>
        <p:blipFill>
          <a:blip r:embed="rId2" cstate="print"/>
          <a:srcRect/>
          <a:stretch>
            <a:fillRect/>
          </a:stretch>
        </p:blipFill>
        <p:spPr bwMode="auto">
          <a:xfrm>
            <a:off x="8832304" y="260649"/>
            <a:ext cx="1447428" cy="2166755"/>
          </a:xfrm>
          <a:prstGeom prst="rect">
            <a:avLst/>
          </a:prstGeom>
          <a:noFill/>
        </p:spPr>
      </p:pic>
      <p:graphicFrame>
        <p:nvGraphicFramePr>
          <p:cNvPr id="8" name="Content Placeholder 3"/>
          <p:cNvGraphicFramePr>
            <a:graphicFrameLocks/>
          </p:cNvGraphicFramePr>
          <p:nvPr/>
        </p:nvGraphicFramePr>
        <p:xfrm>
          <a:off x="2063552" y="1772816"/>
          <a:ext cx="6491064" cy="4464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Logographic</a:t>
            </a:r>
          </a:p>
        </p:txBody>
      </p:sp>
      <p:pic>
        <p:nvPicPr>
          <p:cNvPr id="37890" name="Picture 2" descr="C:\Users\Amelia Dunton\Downloads\kfc.png"/>
          <p:cNvPicPr>
            <a:picLocks noGrp="1" noChangeAspect="1" noChangeArrowheads="1"/>
          </p:cNvPicPr>
          <p:nvPr>
            <p:ph idx="1"/>
          </p:nvPr>
        </p:nvPicPr>
        <p:blipFill>
          <a:blip r:embed="rId2" cstate="print"/>
          <a:srcRect/>
          <a:stretch>
            <a:fillRect/>
          </a:stretch>
        </p:blipFill>
        <p:spPr bwMode="auto">
          <a:xfrm>
            <a:off x="2639616" y="2348880"/>
            <a:ext cx="3312368" cy="1800200"/>
          </a:xfrm>
          <a:prstGeom prst="rect">
            <a:avLst/>
          </a:prstGeom>
          <a:noFill/>
        </p:spPr>
      </p:pic>
      <p:pic>
        <p:nvPicPr>
          <p:cNvPr id="37891" name="Picture 3" descr="C:\Users\Amelia Dunton\Downloads\mcdonalds.png"/>
          <p:cNvPicPr>
            <a:picLocks noChangeAspect="1" noChangeArrowheads="1"/>
          </p:cNvPicPr>
          <p:nvPr/>
        </p:nvPicPr>
        <p:blipFill>
          <a:blip r:embed="rId3" cstate="print"/>
          <a:srcRect/>
          <a:stretch>
            <a:fillRect/>
          </a:stretch>
        </p:blipFill>
        <p:spPr bwMode="auto">
          <a:xfrm>
            <a:off x="6744072" y="3284984"/>
            <a:ext cx="3456384" cy="2004814"/>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24001" y="274639"/>
            <a:ext cx="9299575" cy="922337"/>
          </a:xfrm>
        </p:spPr>
        <p:txBody>
          <a:bodyPr>
            <a:normAutofit fontScale="90000"/>
          </a:bodyPr>
          <a:lstStyle/>
          <a:p>
            <a:pPr marL="914400" indent="457200"/>
            <a:br>
              <a:rPr lang="en-GB" dirty="0">
                <a:effectLst/>
                <a:latin typeface="Times"/>
                <a:ea typeface="Times"/>
                <a:cs typeface="Times New Roman"/>
              </a:rPr>
            </a:br>
            <a:endParaRPr lang="en-GB" dirty="0"/>
          </a:p>
        </p:txBody>
      </p:sp>
      <p:sp>
        <p:nvSpPr>
          <p:cNvPr id="3" name="Content Placeholder 2"/>
          <p:cNvSpPr>
            <a:spLocks noGrp="1"/>
          </p:cNvSpPr>
          <p:nvPr>
            <p:ph idx="4294967295"/>
          </p:nvPr>
        </p:nvSpPr>
        <p:spPr>
          <a:xfrm>
            <a:off x="2050473" y="138545"/>
            <a:ext cx="8314687" cy="6026759"/>
          </a:xfrm>
          <a:noFill/>
          <a:ln/>
        </p:spPr>
        <p:style>
          <a:lnRef idx="2">
            <a:schemeClr val="dk1"/>
          </a:lnRef>
          <a:fillRef idx="1">
            <a:schemeClr val="lt1"/>
          </a:fillRef>
          <a:effectRef idx="0">
            <a:schemeClr val="dk1"/>
          </a:effectRef>
          <a:fontRef idx="minor">
            <a:schemeClr val="dk1"/>
          </a:fontRef>
        </p:style>
        <p:txBody>
          <a:bodyPr>
            <a:normAutofit fontScale="32500" lnSpcReduction="20000"/>
          </a:bodyPr>
          <a:lstStyle/>
          <a:p>
            <a:pPr marL="0" indent="0">
              <a:buNone/>
            </a:pPr>
            <a:r>
              <a:rPr lang="en-GB" b="1" dirty="0">
                <a:effectLst/>
                <a:latin typeface="Times"/>
                <a:ea typeface="Times"/>
                <a:cs typeface="Times New Roman"/>
              </a:rPr>
              <a:t> </a:t>
            </a:r>
            <a:endParaRPr lang="en-GB" dirty="0">
              <a:effectLst/>
              <a:ea typeface="Times"/>
              <a:cs typeface="Times New Roman"/>
            </a:endParaRPr>
          </a:p>
          <a:p>
            <a:pPr marL="0" indent="0">
              <a:buNone/>
            </a:pPr>
            <a:r>
              <a:rPr lang="en-GB" b="1" dirty="0">
                <a:effectLst/>
                <a:ea typeface="Times"/>
                <a:cs typeface="Times New Roman"/>
              </a:rPr>
              <a:t>		</a:t>
            </a:r>
            <a:r>
              <a:rPr lang="en-GB" sz="6400" b="1" i="1" dirty="0">
                <a:latin typeface="Arial" panose="020B0604020202020204" pitchFamily="34" charset="0"/>
                <a:ea typeface="Times"/>
                <a:cs typeface="Arial" panose="020B0604020202020204" pitchFamily="34" charset="0"/>
              </a:rPr>
              <a:t>Reading</a:t>
            </a:r>
            <a:r>
              <a:rPr lang="en-GB" sz="6400" b="1" dirty="0">
                <a:latin typeface="Arial" panose="020B0604020202020204" pitchFamily="34" charset="0"/>
                <a:ea typeface="Times"/>
                <a:cs typeface="Arial" panose="020B0604020202020204" pitchFamily="34" charset="0"/>
              </a:rPr>
              <a:t>		</a:t>
            </a:r>
            <a:r>
              <a:rPr lang="en-GB" sz="6400" b="1" i="1" dirty="0">
                <a:latin typeface="Arial" panose="020B0604020202020204" pitchFamily="34" charset="0"/>
                <a:ea typeface="Times"/>
                <a:cs typeface="Arial" panose="020B0604020202020204" pitchFamily="34" charset="0"/>
              </a:rPr>
              <a:t>Spelling</a:t>
            </a:r>
            <a:endParaRPr lang="en-GB" sz="6400" dirty="0">
              <a:latin typeface="Arial" panose="020B0604020202020204" pitchFamily="34" charset="0"/>
              <a:ea typeface="Times"/>
              <a:cs typeface="Arial" panose="020B0604020202020204" pitchFamily="34" charset="0"/>
            </a:endParaRPr>
          </a:p>
          <a:p>
            <a:pPr marL="0" indent="0">
              <a:buNone/>
            </a:pPr>
            <a:r>
              <a:rPr lang="en-GB" sz="6400" b="1" dirty="0">
                <a:latin typeface="Arial" panose="020B0604020202020204" pitchFamily="34" charset="0"/>
                <a:ea typeface="Times"/>
                <a:cs typeface="Arial" panose="020B0604020202020204" pitchFamily="34" charset="0"/>
              </a:rPr>
              <a:t> </a:t>
            </a:r>
            <a:endParaRPr lang="en-GB" sz="6400" dirty="0">
              <a:latin typeface="Arial" panose="020B0604020202020204" pitchFamily="34" charset="0"/>
              <a:ea typeface="Times"/>
              <a:cs typeface="Arial" panose="020B0604020202020204" pitchFamily="34" charset="0"/>
            </a:endParaRPr>
          </a:p>
          <a:p>
            <a:endParaRPr lang="en-GB" b="1" dirty="0">
              <a:effectLst/>
              <a:latin typeface="Arial" panose="020B0604020202020204" pitchFamily="34" charset="0"/>
              <a:ea typeface="Times"/>
              <a:cs typeface="Arial" panose="020B0604020202020204" pitchFamily="34" charset="0"/>
            </a:endParaRPr>
          </a:p>
          <a:p>
            <a:pPr lvl="2"/>
            <a:endParaRPr lang="en-GB" b="1" dirty="0">
              <a:latin typeface="Arial" panose="020B0604020202020204" pitchFamily="34" charset="0"/>
              <a:ea typeface="Times"/>
              <a:cs typeface="Arial" panose="020B0604020202020204" pitchFamily="34" charset="0"/>
            </a:endParaRPr>
          </a:p>
          <a:p>
            <a:endParaRPr lang="en-GB" b="1" dirty="0">
              <a:effectLst/>
              <a:latin typeface="Arial" panose="020B0604020202020204" pitchFamily="34" charset="0"/>
              <a:ea typeface="Times"/>
              <a:cs typeface="Arial" panose="020B0604020202020204" pitchFamily="34" charset="0"/>
            </a:endParaRPr>
          </a:p>
          <a:p>
            <a:endParaRPr lang="en-GB" b="1" dirty="0">
              <a:latin typeface="Arial" panose="020B0604020202020204" pitchFamily="34" charset="0"/>
              <a:ea typeface="Times"/>
              <a:cs typeface="Arial" panose="020B0604020202020204" pitchFamily="34" charset="0"/>
            </a:endParaRPr>
          </a:p>
          <a:p>
            <a:endParaRPr lang="en-GB" b="1" dirty="0">
              <a:effectLst/>
              <a:latin typeface="Arial" panose="020B0604020202020204" pitchFamily="34" charset="0"/>
              <a:ea typeface="Times"/>
              <a:cs typeface="Arial" panose="020B0604020202020204" pitchFamily="34" charset="0"/>
            </a:endParaRPr>
          </a:p>
          <a:p>
            <a:pPr marL="0" indent="0">
              <a:buNone/>
            </a:pPr>
            <a:r>
              <a:rPr lang="en-GB" b="1" dirty="0">
                <a:effectLst/>
                <a:latin typeface="Arial" panose="020B0604020202020204" pitchFamily="34" charset="0"/>
                <a:ea typeface="Times"/>
                <a:cs typeface="Arial" panose="020B0604020202020204" pitchFamily="34" charset="0"/>
              </a:rPr>
              <a:t>					</a:t>
            </a:r>
            <a:r>
              <a:rPr lang="en-GB" b="1" dirty="0">
                <a:latin typeface="Arial" panose="020B0604020202020204" pitchFamily="34" charset="0"/>
                <a:cs typeface="Arial" panose="020B0604020202020204" pitchFamily="34" charset="0"/>
              </a:rPr>
              <a:t> </a:t>
            </a:r>
          </a:p>
          <a:p>
            <a:pPr marL="0" indent="0">
              <a:buNone/>
            </a:pPr>
            <a:r>
              <a:rPr lang="en-GB" b="1" dirty="0">
                <a:latin typeface="Arial" panose="020B0604020202020204" pitchFamily="34" charset="0"/>
                <a:cs typeface="Arial" panose="020B0604020202020204" pitchFamily="34" charset="0"/>
              </a:rPr>
              <a:t>		</a:t>
            </a:r>
            <a:r>
              <a:rPr lang="en-GB" sz="6400" b="1" dirty="0">
                <a:latin typeface="Arial" panose="020B0604020202020204" pitchFamily="34" charset="0"/>
                <a:ea typeface="Times"/>
                <a:cs typeface="Arial" panose="020B0604020202020204" pitchFamily="34" charset="0"/>
              </a:rPr>
              <a:t>logographic		     </a:t>
            </a:r>
          </a:p>
          <a:p>
            <a:pPr marL="0" indent="0">
              <a:buNone/>
            </a:pPr>
            <a:r>
              <a:rPr lang="en-GB" sz="6400" b="1" dirty="0">
                <a:latin typeface="Arial" panose="020B0604020202020204" pitchFamily="34" charset="0"/>
                <a:ea typeface="Times"/>
                <a:cs typeface="Arial" panose="020B0604020202020204" pitchFamily="34" charset="0"/>
              </a:rPr>
              <a:t>				          alphabetic</a:t>
            </a:r>
            <a:endParaRPr lang="en-GB" sz="6400" dirty="0">
              <a:latin typeface="Arial" panose="020B0604020202020204" pitchFamily="34" charset="0"/>
              <a:ea typeface="Times"/>
              <a:cs typeface="Arial" panose="020B0604020202020204" pitchFamily="34" charset="0"/>
            </a:endParaRPr>
          </a:p>
          <a:p>
            <a:pPr marL="0" indent="0">
              <a:buNone/>
            </a:pPr>
            <a:r>
              <a:rPr lang="en-GB" sz="6400" b="1" dirty="0">
                <a:latin typeface="Arial" panose="020B0604020202020204" pitchFamily="34" charset="0"/>
                <a:ea typeface="Times"/>
                <a:cs typeface="Arial" panose="020B0604020202020204" pitchFamily="34" charset="0"/>
              </a:rPr>
              <a:t>		</a:t>
            </a:r>
          </a:p>
          <a:p>
            <a:pPr marL="0" indent="0">
              <a:buNone/>
            </a:pPr>
            <a:r>
              <a:rPr lang="en-GB" sz="6400" b="1" dirty="0">
                <a:latin typeface="Arial" panose="020B0604020202020204" pitchFamily="34" charset="0"/>
                <a:ea typeface="Times"/>
                <a:cs typeface="Arial" panose="020B0604020202020204" pitchFamily="34" charset="0"/>
              </a:rPr>
              <a:t>		alphabetic				</a:t>
            </a:r>
            <a:endParaRPr lang="en-GB" sz="6400" dirty="0">
              <a:latin typeface="Arial" panose="020B0604020202020204" pitchFamily="34" charset="0"/>
              <a:ea typeface="Times"/>
              <a:cs typeface="Arial" panose="020B0604020202020204" pitchFamily="34" charset="0"/>
            </a:endParaRPr>
          </a:p>
          <a:p>
            <a:pPr marL="0" indent="0">
              <a:buNone/>
            </a:pPr>
            <a:r>
              <a:rPr lang="en-GB" sz="6400" b="1" dirty="0">
                <a:latin typeface="Arial" panose="020B0604020202020204" pitchFamily="34" charset="0"/>
                <a:ea typeface="Times"/>
                <a:cs typeface="Arial" panose="020B0604020202020204" pitchFamily="34" charset="0"/>
              </a:rPr>
              <a:t> 	          </a:t>
            </a:r>
          </a:p>
          <a:p>
            <a:pPr marL="0" indent="0">
              <a:buNone/>
            </a:pPr>
            <a:r>
              <a:rPr lang="en-GB" sz="6400" b="1" dirty="0">
                <a:latin typeface="Arial" panose="020B0604020202020204" pitchFamily="34" charset="0"/>
                <a:ea typeface="Times"/>
                <a:cs typeface="Arial" panose="020B0604020202020204" pitchFamily="34" charset="0"/>
              </a:rPr>
              <a:t>                   				</a:t>
            </a:r>
          </a:p>
          <a:p>
            <a:pPr marL="0" indent="0">
              <a:buNone/>
            </a:pPr>
            <a:r>
              <a:rPr lang="en-GB" sz="6400" b="1" dirty="0">
                <a:latin typeface="Arial" panose="020B0604020202020204" pitchFamily="34" charset="0"/>
                <a:ea typeface="Times"/>
                <a:cs typeface="Arial" panose="020B0604020202020204" pitchFamily="34" charset="0"/>
              </a:rPr>
              <a:t>						</a:t>
            </a:r>
          </a:p>
          <a:p>
            <a:pPr marL="0" indent="0">
              <a:buNone/>
            </a:pPr>
            <a:r>
              <a:rPr lang="en-GB" sz="6400" b="1" dirty="0">
                <a:latin typeface="Arial" panose="020B0604020202020204" pitchFamily="34" charset="0"/>
                <a:ea typeface="Times"/>
                <a:cs typeface="Arial" panose="020B0604020202020204" pitchFamily="34" charset="0"/>
              </a:rPr>
              <a:t>		orthographic 		orthographic 	</a:t>
            </a:r>
            <a:endParaRPr lang="en-GB" sz="6400" dirty="0">
              <a:latin typeface="Arial" panose="020B0604020202020204" pitchFamily="34" charset="0"/>
              <a:ea typeface="Times"/>
              <a:cs typeface="Arial" panose="020B0604020202020204" pitchFamily="34" charset="0"/>
            </a:endParaRPr>
          </a:p>
          <a:p>
            <a:pPr marL="3657600" lvl="8" indent="0">
              <a:buNone/>
            </a:pPr>
            <a:r>
              <a:rPr lang="en-GB" sz="6400" b="1" dirty="0">
                <a:latin typeface="Arial" panose="020B0604020202020204" pitchFamily="34" charset="0"/>
                <a:ea typeface="Times"/>
                <a:cs typeface="Arial" panose="020B0604020202020204" pitchFamily="34" charset="0"/>
              </a:rPr>
              <a:t>        </a:t>
            </a:r>
            <a:endParaRPr lang="en-GB" sz="6400" dirty="0">
              <a:latin typeface="Arial" panose="020B0604020202020204" pitchFamily="34" charset="0"/>
              <a:ea typeface="Times"/>
              <a:cs typeface="Arial" panose="020B0604020202020204" pitchFamily="34" charset="0"/>
            </a:endParaRPr>
          </a:p>
          <a:p>
            <a:pPr marL="0" indent="0">
              <a:buNone/>
            </a:pPr>
            <a:r>
              <a:rPr lang="en-GB" sz="6400" b="1" dirty="0">
                <a:latin typeface="Arial" panose="020B0604020202020204" pitchFamily="34" charset="0"/>
                <a:ea typeface="Times"/>
                <a:cs typeface="Arial" panose="020B0604020202020204" pitchFamily="34" charset="0"/>
              </a:rPr>
              <a:t> </a:t>
            </a:r>
            <a:r>
              <a:rPr lang="en-GB" sz="6400" dirty="0">
                <a:latin typeface="Arial" panose="020B0604020202020204" pitchFamily="34" charset="0"/>
                <a:ea typeface="Times"/>
                <a:cs typeface="Arial" panose="020B0604020202020204" pitchFamily="34" charset="0"/>
              </a:rPr>
              <a:t>	              </a:t>
            </a:r>
            <a:r>
              <a:rPr lang="en-GB" sz="6400" b="1" dirty="0">
                <a:latin typeface="Arial" panose="020B0604020202020204" pitchFamily="34" charset="0"/>
                <a:ea typeface="Times"/>
                <a:cs typeface="Arial" panose="020B0604020202020204" pitchFamily="34" charset="0"/>
              </a:rPr>
              <a:t>full fluency		(logographic)</a:t>
            </a:r>
            <a:endParaRPr lang="en-GB" sz="6400" dirty="0">
              <a:latin typeface="Arial" panose="020B0604020202020204" pitchFamily="34" charset="0"/>
              <a:ea typeface="Times"/>
              <a:cs typeface="Arial" panose="020B0604020202020204" pitchFamily="34" charset="0"/>
            </a:endParaRPr>
          </a:p>
          <a:p>
            <a:pPr marL="0" indent="0">
              <a:buNone/>
            </a:pPr>
            <a:r>
              <a:rPr lang="en-GB" sz="7200" dirty="0">
                <a:latin typeface="Comic Sans MS" pitchFamily="66" charset="0"/>
                <a:ea typeface="Times"/>
                <a:cs typeface="Times New Roman"/>
              </a:rPr>
              <a:t>                         </a:t>
            </a:r>
          </a:p>
        </p:txBody>
      </p:sp>
      <p:sp>
        <p:nvSpPr>
          <p:cNvPr id="4" name="&quot;No&quot; Symbol 3"/>
          <p:cNvSpPr/>
          <p:nvPr/>
        </p:nvSpPr>
        <p:spPr>
          <a:xfrm>
            <a:off x="4151784" y="836712"/>
            <a:ext cx="504056" cy="576064"/>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Freeform 2"/>
          <p:cNvSpPr>
            <a:spLocks/>
          </p:cNvSpPr>
          <p:nvPr/>
        </p:nvSpPr>
        <p:spPr bwMode="auto">
          <a:xfrm>
            <a:off x="6816081" y="692696"/>
            <a:ext cx="756667" cy="648072"/>
          </a:xfrm>
          <a:custGeom>
            <a:avLst/>
            <a:gdLst>
              <a:gd name="T0" fmla="*/ 240 w 1410"/>
              <a:gd name="T1" fmla="*/ 390 h 930"/>
              <a:gd name="T2" fmla="*/ 600 w 1410"/>
              <a:gd name="T3" fmla="*/ 390 h 930"/>
              <a:gd name="T4" fmla="*/ 240 w 1410"/>
              <a:gd name="T5" fmla="*/ 210 h 930"/>
              <a:gd name="T6" fmla="*/ 780 w 1410"/>
              <a:gd name="T7" fmla="*/ 30 h 930"/>
              <a:gd name="T8" fmla="*/ 420 w 1410"/>
              <a:gd name="T9" fmla="*/ 390 h 930"/>
              <a:gd name="T10" fmla="*/ 420 w 1410"/>
              <a:gd name="T11" fmla="*/ 570 h 930"/>
              <a:gd name="T12" fmla="*/ 1140 w 1410"/>
              <a:gd name="T13" fmla="*/ 570 h 930"/>
              <a:gd name="T14" fmla="*/ 780 w 1410"/>
              <a:gd name="T15" fmla="*/ 210 h 930"/>
              <a:gd name="T16" fmla="*/ 960 w 1410"/>
              <a:gd name="T17" fmla="*/ 210 h 930"/>
              <a:gd name="T18" fmla="*/ 600 w 1410"/>
              <a:gd name="T19" fmla="*/ 210 h 930"/>
              <a:gd name="T20" fmla="*/ 780 w 1410"/>
              <a:gd name="T21" fmla="*/ 390 h 930"/>
              <a:gd name="T22" fmla="*/ 420 w 1410"/>
              <a:gd name="T23" fmla="*/ 570 h 930"/>
              <a:gd name="T24" fmla="*/ 60 w 1410"/>
              <a:gd name="T25" fmla="*/ 390 h 930"/>
              <a:gd name="T26" fmla="*/ 60 w 1410"/>
              <a:gd name="T27" fmla="*/ 210 h 930"/>
              <a:gd name="T28" fmla="*/ 240 w 1410"/>
              <a:gd name="T29" fmla="*/ 30 h 930"/>
              <a:gd name="T30" fmla="*/ 600 w 1410"/>
              <a:gd name="T31" fmla="*/ 210 h 930"/>
              <a:gd name="T32" fmla="*/ 780 w 1410"/>
              <a:gd name="T33" fmla="*/ 390 h 930"/>
              <a:gd name="T34" fmla="*/ 600 w 1410"/>
              <a:gd name="T35" fmla="*/ 570 h 930"/>
              <a:gd name="T36" fmla="*/ 960 w 1410"/>
              <a:gd name="T37" fmla="*/ 930 h 930"/>
              <a:gd name="T38" fmla="*/ 1320 w 1410"/>
              <a:gd name="T39" fmla="*/ 570 h 930"/>
              <a:gd name="T40" fmla="*/ 1320 w 1410"/>
              <a:gd name="T41" fmla="*/ 390 h 930"/>
              <a:gd name="T42" fmla="*/ 1320 w 1410"/>
              <a:gd name="T43" fmla="*/ 210 h 930"/>
              <a:gd name="T44" fmla="*/ 780 w 1410"/>
              <a:gd name="T45" fmla="*/ 390 h 930"/>
              <a:gd name="T46" fmla="*/ 600 w 1410"/>
              <a:gd name="T47" fmla="*/ 390 h 930"/>
              <a:gd name="T48" fmla="*/ 240 w 1410"/>
              <a:gd name="T49" fmla="*/ 570 h 930"/>
              <a:gd name="T50" fmla="*/ 240 w 1410"/>
              <a:gd name="T51" fmla="*/ 750 h 930"/>
              <a:gd name="T52" fmla="*/ 420 w 1410"/>
              <a:gd name="T53" fmla="*/ 750 h 930"/>
              <a:gd name="T54" fmla="*/ 420 w 1410"/>
              <a:gd name="T55" fmla="*/ 570 h 930"/>
              <a:gd name="T56" fmla="*/ 240 w 1410"/>
              <a:gd name="T57" fmla="*/ 390 h 9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0" h="930">
                <a:moveTo>
                  <a:pt x="240" y="390"/>
                </a:moveTo>
                <a:cubicBezTo>
                  <a:pt x="270" y="360"/>
                  <a:pt x="600" y="420"/>
                  <a:pt x="600" y="390"/>
                </a:cubicBezTo>
                <a:cubicBezTo>
                  <a:pt x="600" y="360"/>
                  <a:pt x="210" y="270"/>
                  <a:pt x="240" y="210"/>
                </a:cubicBezTo>
                <a:cubicBezTo>
                  <a:pt x="270" y="150"/>
                  <a:pt x="750" y="0"/>
                  <a:pt x="780" y="30"/>
                </a:cubicBezTo>
                <a:cubicBezTo>
                  <a:pt x="810" y="60"/>
                  <a:pt x="480" y="300"/>
                  <a:pt x="420" y="390"/>
                </a:cubicBezTo>
                <a:cubicBezTo>
                  <a:pt x="360" y="480"/>
                  <a:pt x="300" y="540"/>
                  <a:pt x="420" y="570"/>
                </a:cubicBezTo>
                <a:cubicBezTo>
                  <a:pt x="540" y="600"/>
                  <a:pt x="1080" y="630"/>
                  <a:pt x="1140" y="570"/>
                </a:cubicBezTo>
                <a:cubicBezTo>
                  <a:pt x="1200" y="510"/>
                  <a:pt x="810" y="270"/>
                  <a:pt x="780" y="210"/>
                </a:cubicBezTo>
                <a:cubicBezTo>
                  <a:pt x="750" y="150"/>
                  <a:pt x="990" y="210"/>
                  <a:pt x="960" y="210"/>
                </a:cubicBezTo>
                <a:cubicBezTo>
                  <a:pt x="930" y="210"/>
                  <a:pt x="630" y="180"/>
                  <a:pt x="600" y="210"/>
                </a:cubicBezTo>
                <a:cubicBezTo>
                  <a:pt x="570" y="240"/>
                  <a:pt x="810" y="330"/>
                  <a:pt x="780" y="390"/>
                </a:cubicBezTo>
                <a:cubicBezTo>
                  <a:pt x="750" y="450"/>
                  <a:pt x="540" y="570"/>
                  <a:pt x="420" y="570"/>
                </a:cubicBezTo>
                <a:cubicBezTo>
                  <a:pt x="300" y="570"/>
                  <a:pt x="120" y="450"/>
                  <a:pt x="60" y="390"/>
                </a:cubicBezTo>
                <a:cubicBezTo>
                  <a:pt x="0" y="330"/>
                  <a:pt x="30" y="270"/>
                  <a:pt x="60" y="210"/>
                </a:cubicBezTo>
                <a:cubicBezTo>
                  <a:pt x="90" y="150"/>
                  <a:pt x="150" y="30"/>
                  <a:pt x="240" y="30"/>
                </a:cubicBezTo>
                <a:cubicBezTo>
                  <a:pt x="330" y="30"/>
                  <a:pt x="510" y="150"/>
                  <a:pt x="600" y="210"/>
                </a:cubicBezTo>
                <a:cubicBezTo>
                  <a:pt x="690" y="270"/>
                  <a:pt x="780" y="330"/>
                  <a:pt x="780" y="390"/>
                </a:cubicBezTo>
                <a:cubicBezTo>
                  <a:pt x="780" y="450"/>
                  <a:pt x="570" y="480"/>
                  <a:pt x="600" y="570"/>
                </a:cubicBezTo>
                <a:cubicBezTo>
                  <a:pt x="630" y="660"/>
                  <a:pt x="840" y="930"/>
                  <a:pt x="960" y="930"/>
                </a:cubicBezTo>
                <a:cubicBezTo>
                  <a:pt x="1080" y="930"/>
                  <a:pt x="1260" y="660"/>
                  <a:pt x="1320" y="570"/>
                </a:cubicBezTo>
                <a:cubicBezTo>
                  <a:pt x="1380" y="480"/>
                  <a:pt x="1320" y="450"/>
                  <a:pt x="1320" y="390"/>
                </a:cubicBezTo>
                <a:cubicBezTo>
                  <a:pt x="1320" y="330"/>
                  <a:pt x="1410" y="210"/>
                  <a:pt x="1320" y="210"/>
                </a:cubicBezTo>
                <a:cubicBezTo>
                  <a:pt x="1230" y="210"/>
                  <a:pt x="900" y="360"/>
                  <a:pt x="780" y="390"/>
                </a:cubicBezTo>
                <a:cubicBezTo>
                  <a:pt x="660" y="420"/>
                  <a:pt x="690" y="360"/>
                  <a:pt x="600" y="390"/>
                </a:cubicBezTo>
                <a:cubicBezTo>
                  <a:pt x="510" y="420"/>
                  <a:pt x="300" y="510"/>
                  <a:pt x="240" y="570"/>
                </a:cubicBezTo>
                <a:cubicBezTo>
                  <a:pt x="180" y="630"/>
                  <a:pt x="210" y="720"/>
                  <a:pt x="240" y="750"/>
                </a:cubicBezTo>
                <a:cubicBezTo>
                  <a:pt x="270" y="780"/>
                  <a:pt x="390" y="780"/>
                  <a:pt x="420" y="750"/>
                </a:cubicBezTo>
                <a:cubicBezTo>
                  <a:pt x="450" y="720"/>
                  <a:pt x="450" y="630"/>
                  <a:pt x="420" y="570"/>
                </a:cubicBezTo>
                <a:cubicBezTo>
                  <a:pt x="390" y="510"/>
                  <a:pt x="210" y="420"/>
                  <a:pt x="240" y="390"/>
                </a:cubicBezTo>
                <a:close/>
              </a:path>
            </a:pathLst>
          </a:cu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b="1" dirty="0"/>
          </a:p>
        </p:txBody>
      </p:sp>
      <p:cxnSp>
        <p:nvCxnSpPr>
          <p:cNvPr id="7" name="Straight Arrow Connector 6"/>
          <p:cNvCxnSpPr/>
          <p:nvPr/>
        </p:nvCxnSpPr>
        <p:spPr>
          <a:xfrm flipH="1">
            <a:off x="4943872" y="2060848"/>
            <a:ext cx="1585156"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871864" y="2636912"/>
            <a:ext cx="1728192"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5375920" y="3573016"/>
            <a:ext cx="136815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4511824" y="2708920"/>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4439816" y="1988840"/>
            <a:ext cx="0" cy="3726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4511824" y="3645024"/>
            <a:ext cx="0" cy="2160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1316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72E13CC-917D-5FD6-5987-CB794EEC265C}"/>
              </a:ext>
            </a:extLst>
          </p:cNvPr>
          <p:cNvSpPr>
            <a:spLocks noGrp="1"/>
          </p:cNvSpPr>
          <p:nvPr>
            <p:ph type="title"/>
          </p:nvPr>
        </p:nvSpPr>
        <p:spPr/>
        <p:txBody>
          <a:bodyPr/>
          <a:lstStyle/>
          <a:p>
            <a:r>
              <a:rPr lang="en-GB" dirty="0"/>
              <a:t>Frith’s Model</a:t>
            </a:r>
          </a:p>
        </p:txBody>
      </p:sp>
      <p:sp>
        <p:nvSpPr>
          <p:cNvPr id="7" name="Content Placeholder 6">
            <a:extLst>
              <a:ext uri="{FF2B5EF4-FFF2-40B4-BE49-F238E27FC236}">
                <a16:creationId xmlns:a16="http://schemas.microsoft.com/office/drawing/2014/main" id="{7606C399-1877-32C2-F12E-E9A6267337C8}"/>
              </a:ext>
            </a:extLst>
          </p:cNvPr>
          <p:cNvSpPr>
            <a:spLocks noGrp="1"/>
          </p:cNvSpPr>
          <p:nvPr>
            <p:ph idx="1"/>
          </p:nvPr>
        </p:nvSpPr>
        <p:spPr/>
        <p:txBody>
          <a:bodyPr>
            <a:normAutofit lnSpcReduction="10000"/>
          </a:bodyPr>
          <a:lstStyle/>
          <a:p>
            <a:pPr marL="114300" indent="0">
              <a:buNone/>
            </a:pPr>
            <a:endParaRPr lang="en-GB" dirty="0">
              <a:latin typeface="Arial" panose="020B0604020202020204" pitchFamily="34" charset="0"/>
              <a:ea typeface="Times"/>
              <a:cs typeface="Arial" panose="020B0604020202020204" pitchFamily="34" charset="0"/>
            </a:endParaRPr>
          </a:p>
          <a:p>
            <a:pPr marL="114300" indent="0">
              <a:buNone/>
            </a:pPr>
            <a:r>
              <a:rPr lang="en-GB" dirty="0">
                <a:latin typeface="Arial" panose="020B0604020202020204" pitchFamily="34" charset="0"/>
                <a:ea typeface="Times"/>
                <a:cs typeface="Arial" panose="020B0604020202020204" pitchFamily="34" charset="0"/>
              </a:rPr>
              <a:t>This model should be seen as a general guide to the development of spelling and reading skills and should not be interpreted rigidly. </a:t>
            </a:r>
          </a:p>
          <a:p>
            <a:pPr marL="114300" indent="0">
              <a:buNone/>
            </a:pPr>
            <a:r>
              <a:rPr lang="en-GB" dirty="0">
                <a:latin typeface="Arial" panose="020B0604020202020204" pitchFamily="34" charset="0"/>
                <a:ea typeface="Times"/>
                <a:cs typeface="Arial" panose="020B0604020202020204" pitchFamily="34" charset="0"/>
              </a:rPr>
              <a:t>  </a:t>
            </a:r>
          </a:p>
          <a:p>
            <a:pPr marL="0" indent="0">
              <a:buNone/>
            </a:pPr>
            <a:r>
              <a:rPr lang="en-GB" dirty="0">
                <a:latin typeface="Arial" panose="020B0604020202020204" pitchFamily="34" charset="0"/>
                <a:ea typeface="Times"/>
                <a:cs typeface="Arial" panose="020B0604020202020204" pitchFamily="34" charset="0"/>
              </a:rPr>
              <a:t>The stages are not self-contained, but  two-way processes. </a:t>
            </a:r>
            <a:r>
              <a:rPr lang="en-GB" sz="2400" dirty="0">
                <a:latin typeface="Arial" panose="020B0604020202020204" pitchFamily="34" charset="0"/>
                <a:ea typeface="Times"/>
                <a:cs typeface="Arial" panose="020B0604020202020204" pitchFamily="34" charset="0"/>
              </a:rPr>
              <a:t>				</a:t>
            </a:r>
          </a:p>
          <a:p>
            <a:pPr marL="0" indent="0">
              <a:buNone/>
            </a:pPr>
            <a:r>
              <a:rPr lang="en-GB" sz="2400" dirty="0">
                <a:latin typeface="Arial" panose="020B0604020202020204" pitchFamily="34" charset="0"/>
                <a:ea typeface="Times"/>
                <a:cs typeface="Arial" panose="020B0604020202020204" pitchFamily="34" charset="0"/>
              </a:rPr>
              <a:t>    </a:t>
            </a:r>
            <a:r>
              <a:rPr lang="en-GB" dirty="0">
                <a:latin typeface="Arial" panose="020B0604020202020204" pitchFamily="34" charset="0"/>
                <a:ea typeface="Times"/>
                <a:cs typeface="Arial" panose="020B0604020202020204" pitchFamily="34" charset="0"/>
              </a:rPr>
              <a:t>They might be better thought of as ‘phases’ than ‘stages’ of development</a:t>
            </a:r>
          </a:p>
          <a:p>
            <a:endParaRPr lang="en-GB" dirty="0"/>
          </a:p>
        </p:txBody>
      </p:sp>
    </p:spTree>
    <p:extLst>
      <p:ext uri="{BB962C8B-B14F-4D97-AF65-F5344CB8AC3E}">
        <p14:creationId xmlns:p14="http://schemas.microsoft.com/office/powerpoint/2010/main" val="7365978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C:\Users\Amelia Dunton\Downloads\ehri.jpg"/>
          <p:cNvPicPr>
            <a:picLocks noChangeAspect="1" noChangeArrowheads="1"/>
          </p:cNvPicPr>
          <p:nvPr/>
        </p:nvPicPr>
        <p:blipFill>
          <a:blip r:embed="rId2" cstate="print"/>
          <a:srcRect/>
          <a:stretch>
            <a:fillRect/>
          </a:stretch>
        </p:blipFill>
        <p:spPr bwMode="auto">
          <a:xfrm>
            <a:off x="7824192" y="548680"/>
            <a:ext cx="1905000" cy="1905000"/>
          </a:xfrm>
          <a:prstGeom prst="rect">
            <a:avLst/>
          </a:prstGeom>
          <a:noFill/>
        </p:spPr>
      </p:pic>
      <p:sp>
        <p:nvSpPr>
          <p:cNvPr id="4" name="TextBox 3"/>
          <p:cNvSpPr txBox="1"/>
          <p:nvPr/>
        </p:nvSpPr>
        <p:spPr>
          <a:xfrm>
            <a:off x="1991544" y="764704"/>
            <a:ext cx="5544616"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 different model is proposed by </a:t>
            </a:r>
            <a:r>
              <a:rPr lang="en-GB" sz="2400" dirty="0" err="1">
                <a:latin typeface="Arial" panose="020B0604020202020204" pitchFamily="34" charset="0"/>
                <a:cs typeface="Arial" panose="020B0604020202020204" pitchFamily="34" charset="0"/>
              </a:rPr>
              <a:t>Linnea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Ehri</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buFont typeface="Arial" pitchFamily="34" charset="0"/>
              <a:buChar char="•"/>
            </a:pPr>
            <a:endParaRPr lang="en-GB" sz="2400" dirty="0">
              <a:latin typeface="Arial" panose="020B0604020202020204" pitchFamily="34" charset="0"/>
              <a:cs typeface="Arial" panose="020B0604020202020204" pitchFamily="34" charset="0"/>
            </a:endParaRPr>
          </a:p>
          <a:p>
            <a:pPr>
              <a:buFont typeface="Arial" pitchFamily="34" charset="0"/>
              <a:buChar char="•"/>
            </a:pPr>
            <a:r>
              <a:rPr lang="en-GB" sz="2400" dirty="0">
                <a:latin typeface="Arial" panose="020B0604020202020204" pitchFamily="34" charset="0"/>
                <a:cs typeface="Arial" panose="020B0604020202020204" pitchFamily="34" charset="0"/>
              </a:rPr>
              <a:t>This does not emphasis the stepwise development as </a:t>
            </a:r>
            <a:r>
              <a:rPr lang="en-GB" sz="2400" dirty="0" err="1">
                <a:latin typeface="Arial" panose="020B0604020202020204" pitchFamily="34" charset="0"/>
                <a:cs typeface="Arial" panose="020B0604020202020204" pitchFamily="34" charset="0"/>
              </a:rPr>
              <a:t>Frith’s</a:t>
            </a:r>
            <a:r>
              <a:rPr lang="en-GB" sz="2400" dirty="0">
                <a:latin typeface="Arial" panose="020B0604020202020204" pitchFamily="34" charset="0"/>
                <a:cs typeface="Arial" panose="020B0604020202020204" pitchFamily="34" charset="0"/>
              </a:rPr>
              <a:t> does, though this is implied </a:t>
            </a:r>
          </a:p>
          <a:p>
            <a:pPr>
              <a:buFont typeface="Arial" pitchFamily="34" charset="0"/>
              <a:buChar char="•"/>
            </a:pPr>
            <a:endParaRPr lang="en-GB" sz="2400" dirty="0">
              <a:latin typeface="Arial" panose="020B0604020202020204" pitchFamily="34" charset="0"/>
              <a:cs typeface="Arial" panose="020B0604020202020204" pitchFamily="34" charset="0"/>
            </a:endParaRPr>
          </a:p>
          <a:p>
            <a:pPr>
              <a:buFont typeface="Arial" pitchFamily="34" charset="0"/>
              <a:buChar char="•"/>
            </a:pPr>
            <a:endParaRPr lang="en-GB" sz="2400" dirty="0">
              <a:latin typeface="Arial" panose="020B0604020202020204" pitchFamily="34" charset="0"/>
              <a:cs typeface="Arial" panose="020B0604020202020204" pitchFamily="34" charset="0"/>
            </a:endParaRPr>
          </a:p>
          <a:p>
            <a:pPr>
              <a:buFont typeface="Arial" pitchFamily="34" charset="0"/>
              <a:buChar char="•"/>
            </a:pPr>
            <a:r>
              <a:rPr lang="en-GB" sz="2400" dirty="0">
                <a:latin typeface="Arial" panose="020B0604020202020204" pitchFamily="34" charset="0"/>
                <a:cs typeface="Arial" panose="020B0604020202020204" pitchFamily="34" charset="0"/>
              </a:rPr>
              <a:t>The stages can be seen to overlap with those of </a:t>
            </a:r>
            <a:r>
              <a:rPr lang="en-GB" sz="2400" dirty="0" err="1">
                <a:latin typeface="Arial" panose="020B0604020202020204" pitchFamily="34" charset="0"/>
                <a:cs typeface="Arial" panose="020B0604020202020204" pitchFamily="34" charset="0"/>
              </a:rPr>
              <a:t>Frith’s</a:t>
            </a:r>
            <a:r>
              <a:rPr lang="en-GB" sz="2400" dirty="0">
                <a:latin typeface="Arial" panose="020B0604020202020204" pitchFamily="34" charset="0"/>
                <a:cs typeface="Arial" panose="020B0604020202020204" pitchFamily="34" charset="0"/>
              </a:rPr>
              <a:t> model and to extend them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4350" y="1480098"/>
            <a:ext cx="11481847" cy="3575934"/>
          </a:xfrm>
        </p:spPr>
        <p:txBody>
          <a:bodyPr>
            <a:noAutofit/>
          </a:bodyPr>
          <a:lstStyle/>
          <a:p>
            <a:pPr marL="0" indent="0">
              <a:buNone/>
            </a:pPr>
            <a:r>
              <a:rPr lang="en-GB" dirty="0">
                <a:latin typeface="Arial" panose="020B0604020202020204" pitchFamily="34" charset="0"/>
                <a:cs typeface="Arial" panose="020B0604020202020204" pitchFamily="34" charset="0"/>
              </a:rPr>
              <a:t>Pre Alphabetic phase      </a:t>
            </a:r>
          </a:p>
          <a:p>
            <a:pPr marL="0" indent="0">
              <a:buNone/>
            </a:pPr>
            <a:endParaRPr lang="en-GB" b="1" i="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Children use non- word cues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e.g. McDonald’s etc however, child reads XEPSI as PEPSI because font/colour is right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solidFill>
                <a:srgbClr val="00B050"/>
              </a:solidFill>
            </a:endParaRPr>
          </a:p>
          <a:p>
            <a:pPr marL="0" indent="0">
              <a:buNone/>
            </a:pPr>
            <a:endParaRPr lang="en-GB" sz="2400" b="1" i="1" dirty="0"/>
          </a:p>
          <a:p>
            <a:pPr marL="457200" lvl="1" indent="0">
              <a:buNone/>
            </a:pPr>
            <a:endParaRPr lang="en-GB" dirty="0">
              <a:solidFill>
                <a:srgbClr val="00B050"/>
              </a:solidFill>
            </a:endParaRPr>
          </a:p>
          <a:p>
            <a:pPr marL="457200" lvl="1" indent="0">
              <a:buNone/>
            </a:pPr>
            <a:endParaRPr lang="en-GB" dirty="0">
              <a:solidFill>
                <a:srgbClr val="FF0000"/>
              </a:solidFill>
            </a:endParaRPr>
          </a:p>
          <a:p>
            <a:pPr marL="457200" lvl="1" indent="0">
              <a:buNone/>
            </a:pPr>
            <a:endParaRPr lang="en-GB" dirty="0">
              <a:solidFill>
                <a:srgbClr val="FF0000"/>
              </a:solidFill>
            </a:endParaRPr>
          </a:p>
          <a:p>
            <a:pPr marL="0" indent="0">
              <a:buNone/>
            </a:pPr>
            <a:r>
              <a:rPr lang="en-GB" sz="2400" dirty="0"/>
              <a:t>    </a:t>
            </a:r>
          </a:p>
          <a:p>
            <a:pPr marL="0" indent="0">
              <a:buNone/>
            </a:pPr>
            <a:r>
              <a:rPr lang="en-GB" sz="2400" b="1" i="1" dirty="0"/>
              <a:t>      </a:t>
            </a:r>
          </a:p>
        </p:txBody>
      </p:sp>
      <p:sp>
        <p:nvSpPr>
          <p:cNvPr id="2" name="Title 1"/>
          <p:cNvSpPr>
            <a:spLocks noGrp="1"/>
          </p:cNvSpPr>
          <p:nvPr>
            <p:ph type="title"/>
          </p:nvPr>
        </p:nvSpPr>
        <p:spPr/>
        <p:txBody>
          <a:bodyPr>
            <a:normAutofit/>
          </a:bodyPr>
          <a:lstStyle/>
          <a:p>
            <a:pPr algn="l"/>
            <a:r>
              <a:rPr lang="en-GB" sz="2000" dirty="0"/>
              <a:t>		</a:t>
            </a:r>
            <a:r>
              <a:rPr lang="en-GB" sz="3200" dirty="0">
                <a:latin typeface="Arial" panose="020B0604020202020204" pitchFamily="34" charset="0"/>
                <a:cs typeface="Arial" panose="020B0604020202020204" pitchFamily="34" charset="0"/>
              </a:rPr>
              <a:t>Linea </a:t>
            </a:r>
            <a:r>
              <a:rPr lang="en-GB" sz="3200" dirty="0" err="1">
                <a:latin typeface="Arial" panose="020B0604020202020204" pitchFamily="34" charset="0"/>
                <a:cs typeface="Arial" panose="020B0604020202020204" pitchFamily="34" charset="0"/>
              </a:rPr>
              <a:t>Ehri’s</a:t>
            </a:r>
            <a:r>
              <a:rPr lang="en-GB" sz="3200" dirty="0">
                <a:latin typeface="Arial" panose="020B0604020202020204" pitchFamily="34" charset="0"/>
                <a:cs typeface="Arial" panose="020B0604020202020204" pitchFamily="34" charset="0"/>
              </a:rPr>
              <a:t> model of reading development</a:t>
            </a:r>
          </a:p>
        </p:txBody>
      </p:sp>
      <p:cxnSp>
        <p:nvCxnSpPr>
          <p:cNvPr id="5" name="Straight Arrow Connector 4"/>
          <p:cNvCxnSpPr/>
          <p:nvPr/>
        </p:nvCxnSpPr>
        <p:spPr>
          <a:xfrm>
            <a:off x="4655840" y="5805264"/>
            <a:ext cx="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9991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08858" y="532015"/>
            <a:ext cx="9997439" cy="5431085"/>
          </a:xfrm>
        </p:spPr>
        <p:txBody>
          <a:bodyPr>
            <a:normAutofit/>
          </a:bodyPr>
          <a:lstStyle/>
          <a:p>
            <a:pPr marL="0" indent="0">
              <a:buNone/>
            </a:pPr>
            <a:r>
              <a:rPr lang="en-GB" sz="2400" b="1" dirty="0"/>
              <a:t>	</a:t>
            </a:r>
            <a:endParaRPr lang="en-GB" sz="2400" dirty="0"/>
          </a:p>
          <a:p>
            <a:pPr marL="598932" lvl="1" indent="-342900"/>
            <a:r>
              <a:rPr lang="en-GB" dirty="0">
                <a:latin typeface="Arial" panose="020B0604020202020204" pitchFamily="34" charset="0"/>
                <a:cs typeface="Arial" panose="020B0604020202020204" pitchFamily="34" charset="0"/>
              </a:rPr>
              <a:t>can use salient phonic cues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initial letters</a:t>
            </a:r>
          </a:p>
          <a:p>
            <a:pPr marL="256032" lvl="1" indent="0">
              <a:buFont typeface="Wingdings" pitchFamily="2" charset="2"/>
              <a:buChar char="Ø"/>
            </a:pPr>
            <a:endParaRPr lang="en-GB" dirty="0">
              <a:latin typeface="Arial" panose="020B0604020202020204" pitchFamily="34" charset="0"/>
              <a:cs typeface="Arial" panose="020B0604020202020204" pitchFamily="34" charset="0"/>
            </a:endParaRPr>
          </a:p>
          <a:p>
            <a:pPr marL="598932" lvl="1" indent="-342900"/>
            <a:r>
              <a:rPr lang="en-GB" dirty="0">
                <a:latin typeface="Arial" panose="020B0604020202020204" pitchFamily="34" charset="0"/>
                <a:cs typeface="Arial" panose="020B0604020202020204" pitchFamily="34" charset="0"/>
              </a:rPr>
              <a:t>can use the phonic references in letter names as cues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s: /es/  n:  /n/	contrast w, y     </a:t>
            </a:r>
          </a:p>
          <a:p>
            <a:pPr marL="256032" lvl="1" indent="0">
              <a:buNone/>
            </a:pPr>
            <a:r>
              <a:rPr lang="en-GB" dirty="0">
                <a:latin typeface="Arial" panose="020B0604020202020204" pitchFamily="34" charset="0"/>
                <a:cs typeface="Arial" panose="020B0604020202020204" pitchFamily="34" charset="0"/>
              </a:rPr>
              <a:t>               </a:t>
            </a:r>
          </a:p>
          <a:p>
            <a:pPr marL="598932" lvl="1" indent="-342900"/>
            <a:r>
              <a:rPr lang="en-GB" dirty="0" err="1">
                <a:latin typeface="Arial" panose="020B0604020202020204" pitchFamily="34" charset="0"/>
                <a:cs typeface="Arial" panose="020B0604020202020204" pitchFamily="34" charset="0"/>
              </a:rPr>
              <a:t>Grapho</a:t>
            </a:r>
            <a:r>
              <a:rPr lang="en-GB" dirty="0">
                <a:latin typeface="Arial" panose="020B0604020202020204" pitchFamily="34" charset="0"/>
                <a:cs typeface="Arial" panose="020B0604020202020204" pitchFamily="34" charset="0"/>
              </a:rPr>
              <a:t>-phonic connections are important and  make words easier to learn,  remember and read again</a:t>
            </a:r>
          </a:p>
          <a:p>
            <a:pPr marL="256032" lvl="1" indent="0">
              <a:buNone/>
            </a:pP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Visual connections alone are less efficient</a:t>
            </a:r>
          </a:p>
          <a:p>
            <a:pPr marL="457200" lvl="1" indent="0">
              <a:buNone/>
            </a:pPr>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Similarly spelled words might be confused</a:t>
            </a:r>
          </a:p>
          <a:p>
            <a:pPr>
              <a:buNone/>
            </a:pPr>
            <a:r>
              <a:rPr lang="en-GB" dirty="0">
                <a:latin typeface="Arial" panose="020B0604020202020204" pitchFamily="34" charset="0"/>
                <a:cs typeface="Arial" panose="020B0604020202020204" pitchFamily="34" charset="0"/>
              </a:rPr>
              <a:t>		</a:t>
            </a:r>
          </a:p>
        </p:txBody>
      </p:sp>
      <p:sp>
        <p:nvSpPr>
          <p:cNvPr id="3" name="Title 2"/>
          <p:cNvSpPr>
            <a:spLocks noGrp="1"/>
          </p:cNvSpPr>
          <p:nvPr>
            <p:ph type="title"/>
          </p:nvPr>
        </p:nvSpPr>
        <p:spPr>
          <a:xfrm>
            <a:off x="419179" y="0"/>
            <a:ext cx="11481847" cy="1325563"/>
          </a:xfrm>
        </p:spPr>
        <p:txBody>
          <a:bodyPr/>
          <a:lstStyle/>
          <a:p>
            <a:r>
              <a:rPr lang="en-GB" dirty="0">
                <a:latin typeface="Arial" panose="020B0604020202020204" pitchFamily="34" charset="0"/>
                <a:cs typeface="Arial" panose="020B0604020202020204" pitchFamily="34" charset="0"/>
              </a:rPr>
              <a:t>Partial alphabetic</a:t>
            </a:r>
            <a:r>
              <a:rPr lang="en-GB" i="1" dirty="0"/>
              <a:t>:</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 </a:t>
            </a:r>
            <a:endParaRPr lang="en-GB" b="1" i="1" dirty="0"/>
          </a:p>
          <a:p>
            <a:pPr marL="0" indent="0">
              <a:buNone/>
            </a:pPr>
            <a:r>
              <a:rPr lang="en-GB" dirty="0">
                <a:latin typeface="Arial" panose="020B0604020202020204" pitchFamily="34" charset="0"/>
                <a:cs typeface="Arial" panose="020B0604020202020204" pitchFamily="34" charset="0"/>
              </a:rPr>
              <a:t>     • rudiments of full alphabetic and spelling system known</a:t>
            </a:r>
          </a:p>
          <a:p>
            <a:pPr marL="0" indent="0">
              <a:buNone/>
            </a:pPr>
            <a:r>
              <a:rPr lang="en-GB" dirty="0">
                <a:latin typeface="Arial" panose="020B0604020202020204" pitchFamily="34" charset="0"/>
                <a:cs typeface="Arial" panose="020B0604020202020204" pitchFamily="34" charset="0"/>
              </a:rPr>
              <a:t>     • can map sounds on to letters and letter clusters</a:t>
            </a:r>
          </a:p>
          <a:p>
            <a:pPr marL="0" indent="0">
              <a:buNone/>
            </a:pPr>
            <a:r>
              <a:rPr lang="en-GB" dirty="0">
                <a:latin typeface="Arial" panose="020B0604020202020204" pitchFamily="34" charset="0"/>
                <a:cs typeface="Arial" panose="020B0604020202020204" pitchFamily="34" charset="0"/>
              </a:rPr>
              <a:t>     • can decode by single letters and by analogy</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leading into…</a:t>
            </a:r>
          </a:p>
          <a:p>
            <a:endParaRPr lang="en-GB" dirty="0"/>
          </a:p>
        </p:txBody>
      </p:sp>
      <p:sp>
        <p:nvSpPr>
          <p:cNvPr id="3" name="Title 2"/>
          <p:cNvSpPr>
            <a:spLocks noGrp="1"/>
          </p:cNvSpPr>
          <p:nvPr>
            <p:ph type="title"/>
          </p:nvPr>
        </p:nvSpPr>
        <p:spPr/>
        <p:txBody>
          <a:bodyPr/>
          <a:lstStyle/>
          <a:p>
            <a:r>
              <a:rPr lang="en-GB" dirty="0">
                <a:latin typeface="Arial" panose="020B0604020202020204" pitchFamily="34" charset="0"/>
                <a:cs typeface="Arial" panose="020B0604020202020204" pitchFamily="34" charset="0"/>
              </a:rPr>
              <a:t>Full alphabetic phase: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sz="3200" dirty="0"/>
              <a:t>More complex phonic and irregular spellings </a:t>
            </a:r>
          </a:p>
          <a:p>
            <a:endParaRPr lang="en-GB" dirty="0"/>
          </a:p>
          <a:p>
            <a:r>
              <a:rPr lang="en-GB" sz="3200" dirty="0"/>
              <a:t>Spellings are bonded to pronunciation in memory</a:t>
            </a:r>
          </a:p>
        </p:txBody>
      </p:sp>
      <p:sp>
        <p:nvSpPr>
          <p:cNvPr id="3" name="Title 2"/>
          <p:cNvSpPr>
            <a:spLocks noGrp="1"/>
          </p:cNvSpPr>
          <p:nvPr>
            <p:ph type="title"/>
          </p:nvPr>
        </p:nvSpPr>
        <p:spPr/>
        <p:txBody>
          <a:bodyPr/>
          <a:lstStyle/>
          <a:p>
            <a:r>
              <a:rPr lang="en-GB" dirty="0"/>
              <a:t>Orthographic stage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63552" y="620689"/>
            <a:ext cx="7632848" cy="1631216"/>
          </a:xfrm>
          <a:prstGeom prst="rect">
            <a:avLst/>
          </a:prstGeom>
        </p:spPr>
        <p:txBody>
          <a:bodyPr wrap="square">
            <a:spAutoFit/>
          </a:bodyPr>
          <a:lstStyle/>
          <a:p>
            <a:r>
              <a:rPr lang="en-GB" sz="2000" b="1" i="1" dirty="0"/>
              <a:t>       </a:t>
            </a:r>
            <a:endParaRPr lang="en-GB" sz="2000" dirty="0"/>
          </a:p>
          <a:p>
            <a:r>
              <a:rPr lang="en-GB" sz="2000" b="1" i="1" dirty="0"/>
              <a:t>    </a:t>
            </a:r>
          </a:p>
          <a:p>
            <a:endParaRPr lang="en-GB" sz="2000" b="1" i="1" dirty="0"/>
          </a:p>
          <a:p>
            <a:endParaRPr lang="en-GB" sz="2000" b="1" i="1" dirty="0"/>
          </a:p>
          <a:p>
            <a:r>
              <a:rPr lang="en-GB" sz="2000" b="1" i="1" dirty="0"/>
              <a:t> </a:t>
            </a:r>
            <a:endParaRPr lang="en-GB" dirty="0">
              <a:latin typeface="Times"/>
              <a:ea typeface="Times"/>
              <a:cs typeface="Times New Roman"/>
            </a:endParaRPr>
          </a:p>
        </p:txBody>
      </p:sp>
      <p:sp>
        <p:nvSpPr>
          <p:cNvPr id="9" name="Content Placeholder 8"/>
          <p:cNvSpPr>
            <a:spLocks noGrp="1"/>
          </p:cNvSpPr>
          <p:nvPr>
            <p:ph idx="1"/>
          </p:nvPr>
        </p:nvSpPr>
        <p:spPr/>
        <p:txBody>
          <a:bodyPr/>
          <a:lstStyle/>
          <a:p>
            <a:endParaRPr lang="en-GB" sz="3200" b="1" i="1" dirty="0"/>
          </a:p>
          <a:p>
            <a:r>
              <a:rPr lang="en-GB" dirty="0">
                <a:latin typeface="Arial" panose="020B0604020202020204" pitchFamily="34" charset="0"/>
                <a:cs typeface="Arial" panose="020B0604020202020204" pitchFamily="34" charset="0"/>
              </a:rPr>
              <a:t>Readers retain larger units in memory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suffixes, regular patterns </a:t>
            </a:r>
            <a:endParaRPr lang="en-GB" sz="3200" b="1" i="1" dirty="0">
              <a:latin typeface="Arial" panose="020B0604020202020204" pitchFamily="34" charset="0"/>
              <a:cs typeface="Arial" panose="020B0604020202020204" pitchFamily="34" charset="0"/>
            </a:endParaRPr>
          </a:p>
          <a:p>
            <a:r>
              <a:rPr lang="en-GB" dirty="0">
                <a:latin typeface="Arial" panose="020B0604020202020204" pitchFamily="34" charset="0"/>
                <a:ea typeface="Times"/>
                <a:cs typeface="Arial" panose="020B0604020202020204" pitchFamily="34" charset="0"/>
              </a:rPr>
              <a:t>This reduces memory load and facilitates decoding and blending</a:t>
            </a:r>
          </a:p>
          <a:p>
            <a:r>
              <a:rPr lang="en-GB" dirty="0">
                <a:latin typeface="Arial" panose="020B0604020202020204" pitchFamily="34" charset="0"/>
                <a:ea typeface="Times"/>
                <a:cs typeface="Arial" panose="020B0604020202020204" pitchFamily="34" charset="0"/>
              </a:rPr>
              <a:t>Can recognise words more rapidly </a:t>
            </a:r>
          </a:p>
          <a:p>
            <a:r>
              <a:rPr lang="en-GB" dirty="0">
                <a:latin typeface="Arial" panose="020B0604020202020204" pitchFamily="34" charset="0"/>
                <a:ea typeface="Times"/>
                <a:cs typeface="Arial" panose="020B0604020202020204" pitchFamily="34" charset="0"/>
              </a:rPr>
              <a:t>So fluency improves</a:t>
            </a:r>
          </a:p>
          <a:p>
            <a:endParaRPr lang="en-GB" dirty="0">
              <a:latin typeface="Comic Sans MS" pitchFamily="66" charset="0"/>
              <a:ea typeface="Times"/>
              <a:cs typeface="Times New Roman"/>
            </a:endParaRPr>
          </a:p>
          <a:p>
            <a:pPr marL="0" indent="0">
              <a:buNone/>
            </a:pPr>
            <a:endParaRPr lang="en-GB" dirty="0"/>
          </a:p>
        </p:txBody>
      </p:sp>
      <p:sp>
        <p:nvSpPr>
          <p:cNvPr id="5" name="Title 4"/>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Consolidated alphabetic phase </a:t>
            </a:r>
            <a:br>
              <a:rPr lang="en-GB" i="1" dirty="0"/>
            </a:b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2049671" y="100442"/>
            <a:ext cx="7124700" cy="5755846"/>
          </a:xfrm>
          <a:prstGeom prst="rect">
            <a:avLst/>
          </a:prstGeom>
          <a:solidFill>
            <a:schemeClr val="bg1"/>
          </a:solidFill>
          <a:ln w="9525">
            <a:solidFill>
              <a:schemeClr val="tx1"/>
            </a:solidFill>
            <a:miter lim="800000"/>
            <a:headEnd/>
            <a:tailEnd/>
          </a:ln>
        </p:spPr>
        <p:txBody>
          <a:bodyPr wrap="none" anchor="ct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30723" name="Line 3"/>
          <p:cNvSpPr>
            <a:spLocks noChangeShapeType="1"/>
          </p:cNvSpPr>
          <p:nvPr/>
        </p:nvSpPr>
        <p:spPr bwMode="auto">
          <a:xfrm>
            <a:off x="5375275" y="908051"/>
            <a:ext cx="46038" cy="4778375"/>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4" name="Line 4"/>
          <p:cNvSpPr>
            <a:spLocks noChangeShapeType="1"/>
          </p:cNvSpPr>
          <p:nvPr/>
        </p:nvSpPr>
        <p:spPr bwMode="auto">
          <a:xfrm flipH="1">
            <a:off x="3416301" y="2947463"/>
            <a:ext cx="4176713" cy="73025"/>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5" name="Text Box 5"/>
          <p:cNvSpPr txBox="1">
            <a:spLocks noChangeArrowheads="1"/>
          </p:cNvSpPr>
          <p:nvPr/>
        </p:nvSpPr>
        <p:spPr bwMode="auto">
          <a:xfrm>
            <a:off x="7680326" y="2708276"/>
            <a:ext cx="4857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GB" altLang="en-US" sz="2000" b="1">
                <a:solidFill>
                  <a:srgbClr val="FF3300"/>
                </a:solidFill>
                <a:latin typeface="Tahoma" panose="020B0604030504040204" pitchFamily="34" charset="0"/>
                <a:cs typeface="Times New Roman" panose="02020603050405020304" pitchFamily="18" charset="0"/>
              </a:rPr>
              <a:t>+</a:t>
            </a:r>
          </a:p>
        </p:txBody>
      </p:sp>
      <p:sp>
        <p:nvSpPr>
          <p:cNvPr id="30726" name="Text Box 6"/>
          <p:cNvSpPr txBox="1">
            <a:spLocks noChangeArrowheads="1"/>
          </p:cNvSpPr>
          <p:nvPr/>
        </p:nvSpPr>
        <p:spPr bwMode="auto">
          <a:xfrm>
            <a:off x="5159376" y="395289"/>
            <a:ext cx="4857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GB" altLang="en-US" sz="2000" b="1">
                <a:solidFill>
                  <a:srgbClr val="FF3300"/>
                </a:solidFill>
                <a:latin typeface="Tahoma" panose="020B0604030504040204" pitchFamily="34" charset="0"/>
                <a:cs typeface="Times New Roman" panose="02020603050405020304" pitchFamily="18" charset="0"/>
              </a:rPr>
              <a:t>+</a:t>
            </a:r>
          </a:p>
        </p:txBody>
      </p:sp>
      <p:sp>
        <p:nvSpPr>
          <p:cNvPr id="30727" name="Text Box 7"/>
          <p:cNvSpPr txBox="1">
            <a:spLocks noChangeArrowheads="1"/>
          </p:cNvSpPr>
          <p:nvPr/>
        </p:nvSpPr>
        <p:spPr bwMode="auto">
          <a:xfrm>
            <a:off x="3027364" y="2741613"/>
            <a:ext cx="3889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GB" altLang="en-US" sz="2400" b="1">
                <a:solidFill>
                  <a:srgbClr val="FF3300"/>
                </a:solidFill>
                <a:latin typeface="Tahoma" panose="020B0604030504040204" pitchFamily="34" charset="0"/>
                <a:cs typeface="Times New Roman" panose="02020603050405020304" pitchFamily="18" charset="0"/>
              </a:rPr>
              <a:t>-</a:t>
            </a:r>
          </a:p>
        </p:txBody>
      </p:sp>
      <p:sp>
        <p:nvSpPr>
          <p:cNvPr id="30728" name="Text Box 8"/>
          <p:cNvSpPr txBox="1">
            <a:spLocks noChangeArrowheads="1"/>
          </p:cNvSpPr>
          <p:nvPr/>
        </p:nvSpPr>
        <p:spPr bwMode="auto">
          <a:xfrm>
            <a:off x="5232400" y="5529263"/>
            <a:ext cx="762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GB" altLang="en-US" sz="3600" b="1">
                <a:solidFill>
                  <a:srgbClr val="FF3300"/>
                </a:solidFill>
                <a:latin typeface="Tahoma" panose="020B0604030504040204" pitchFamily="34" charset="0"/>
                <a:cs typeface="Times New Roman" panose="02020603050405020304" pitchFamily="18" charset="0"/>
              </a:rPr>
              <a:t>-</a:t>
            </a:r>
          </a:p>
        </p:txBody>
      </p:sp>
      <p:sp>
        <p:nvSpPr>
          <p:cNvPr id="30729" name="Text Box 9"/>
          <p:cNvSpPr txBox="1">
            <a:spLocks noChangeArrowheads="1"/>
          </p:cNvSpPr>
          <p:nvPr/>
        </p:nvSpPr>
        <p:spPr bwMode="auto">
          <a:xfrm rot="10800000">
            <a:off x="1653045" y="1331914"/>
            <a:ext cx="430887" cy="308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GB" altLang="en-US" sz="1600" b="1">
                <a:latin typeface="Tahoma" panose="020B0604030504040204" pitchFamily="34" charset="0"/>
                <a:cs typeface="Times New Roman" panose="02020603050405020304" pitchFamily="18" charset="0"/>
              </a:rPr>
              <a:t>Word recognition</a:t>
            </a:r>
          </a:p>
        </p:txBody>
      </p:sp>
      <p:sp>
        <p:nvSpPr>
          <p:cNvPr id="88074" name="AutoShape 10"/>
          <p:cNvSpPr>
            <a:spLocks noChangeArrowheads="1"/>
          </p:cNvSpPr>
          <p:nvPr/>
        </p:nvSpPr>
        <p:spPr bwMode="auto">
          <a:xfrm flipH="1">
            <a:off x="2566989" y="981075"/>
            <a:ext cx="1958975" cy="1455738"/>
          </a:xfrm>
          <a:prstGeom prst="wedgeRoundRectCallout">
            <a:avLst>
              <a:gd name="adj1" fmla="val -75773"/>
              <a:gd name="adj2" fmla="val 50000"/>
              <a:gd name="adj3" fmla="val 16667"/>
            </a:avLst>
          </a:prstGeom>
          <a:solidFill>
            <a:srgbClr val="FFFF00"/>
          </a:solidFill>
          <a:ln w="9525">
            <a:solidFill>
              <a:schemeClr val="tx1"/>
            </a:solidFill>
            <a:miter lim="800000"/>
            <a:headEnd/>
            <a:tailEnd/>
          </a:ln>
        </p:spPr>
        <p:txBody>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600" b="1">
                <a:latin typeface="Tahoma" panose="020B0604030504040204" pitchFamily="34" charset="0"/>
                <a:cs typeface="Times New Roman" panose="02020603050405020304" pitchFamily="18" charset="0"/>
              </a:rPr>
              <a:t>Good language comprehension, poor word recognition</a:t>
            </a:r>
          </a:p>
        </p:txBody>
      </p:sp>
      <p:sp>
        <p:nvSpPr>
          <p:cNvPr id="88075" name="AutoShape 11"/>
          <p:cNvSpPr>
            <a:spLocks noChangeArrowheads="1"/>
          </p:cNvSpPr>
          <p:nvPr/>
        </p:nvSpPr>
        <p:spPr bwMode="auto">
          <a:xfrm>
            <a:off x="5808663" y="981075"/>
            <a:ext cx="1892300" cy="1398588"/>
          </a:xfrm>
          <a:prstGeom prst="wedgeRoundRectCallout">
            <a:avLst>
              <a:gd name="adj1" fmla="val -57213"/>
              <a:gd name="adj2" fmla="val 70773"/>
              <a:gd name="adj3" fmla="val 16667"/>
            </a:avLst>
          </a:prstGeom>
          <a:solidFill>
            <a:srgbClr val="FFFF00"/>
          </a:solidFill>
          <a:ln w="9525">
            <a:solidFill>
              <a:schemeClr val="tx1"/>
            </a:solidFill>
            <a:miter lim="800000"/>
            <a:headEnd/>
            <a:tailEnd/>
          </a:ln>
        </p:spPr>
        <p:txBody>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600" b="1">
                <a:latin typeface="Tahoma" panose="020B0604030504040204" pitchFamily="34" charset="0"/>
                <a:cs typeface="Times New Roman" panose="02020603050405020304" pitchFamily="18" charset="0"/>
              </a:rPr>
              <a:t>Good word recognition, good language comprehension</a:t>
            </a:r>
          </a:p>
        </p:txBody>
      </p:sp>
      <p:sp>
        <p:nvSpPr>
          <p:cNvPr id="88076" name="AutoShape 12"/>
          <p:cNvSpPr>
            <a:spLocks noChangeArrowheads="1"/>
          </p:cNvSpPr>
          <p:nvPr/>
        </p:nvSpPr>
        <p:spPr bwMode="auto">
          <a:xfrm flipH="1" flipV="1">
            <a:off x="2424114" y="3716339"/>
            <a:ext cx="2016125" cy="1381125"/>
          </a:xfrm>
          <a:prstGeom prst="wedgeRoundRectCallout">
            <a:avLst>
              <a:gd name="adj1" fmla="val -67639"/>
              <a:gd name="adj2" fmla="val 85861"/>
              <a:gd name="adj3" fmla="val 16667"/>
            </a:avLst>
          </a:prstGeom>
          <a:solidFill>
            <a:srgbClr val="FFFF00"/>
          </a:solidFill>
          <a:ln w="12700">
            <a:solidFill>
              <a:srgbClr val="000000"/>
            </a:solidFill>
            <a:miter lim="800000"/>
            <a:headEnd/>
            <a:tailEnd/>
          </a:ln>
        </p:spPr>
        <p:txBody>
          <a:bodyPr rot="1080000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600" b="1">
                <a:latin typeface="Tahoma" panose="020B0604030504040204" pitchFamily="34" charset="0"/>
                <a:cs typeface="Times New Roman" panose="02020603050405020304" pitchFamily="18" charset="0"/>
              </a:rPr>
              <a:t>Poor word recognition, poor language comprehension</a:t>
            </a:r>
          </a:p>
        </p:txBody>
      </p:sp>
      <p:sp>
        <p:nvSpPr>
          <p:cNvPr id="88077" name="AutoShape 13"/>
          <p:cNvSpPr>
            <a:spLocks noChangeArrowheads="1"/>
          </p:cNvSpPr>
          <p:nvPr/>
        </p:nvSpPr>
        <p:spPr bwMode="auto">
          <a:xfrm flipV="1">
            <a:off x="5951539" y="3789363"/>
            <a:ext cx="1944687" cy="1447800"/>
          </a:xfrm>
          <a:prstGeom prst="wedgeRoundRectCallout">
            <a:avLst>
              <a:gd name="adj1" fmla="val -61921"/>
              <a:gd name="adj2" fmla="val 89144"/>
              <a:gd name="adj3" fmla="val 16667"/>
            </a:avLst>
          </a:prstGeom>
          <a:solidFill>
            <a:srgbClr val="FFFF00"/>
          </a:solidFill>
          <a:ln w="9525">
            <a:solidFill>
              <a:schemeClr val="tx1"/>
            </a:solidFill>
            <a:miter lim="800000"/>
            <a:headEnd/>
            <a:tailEnd/>
          </a:ln>
        </p:spPr>
        <p:txBody>
          <a:bodyPr rot="1080000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600" b="1">
                <a:latin typeface="Tahoma" panose="020B0604030504040204" pitchFamily="34" charset="0"/>
                <a:cs typeface="Times New Roman" panose="02020603050405020304" pitchFamily="18" charset="0"/>
              </a:rPr>
              <a:t>Good word recognition, poor language comprehension</a:t>
            </a:r>
          </a:p>
        </p:txBody>
      </p:sp>
      <p:sp>
        <p:nvSpPr>
          <p:cNvPr id="30734" name="Text Box 14"/>
          <p:cNvSpPr txBox="1">
            <a:spLocks noChangeArrowheads="1"/>
          </p:cNvSpPr>
          <p:nvPr/>
        </p:nvSpPr>
        <p:spPr bwMode="auto">
          <a:xfrm>
            <a:off x="6055705" y="6002338"/>
            <a:ext cx="31432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GB" altLang="en-US" sz="1600" b="1" dirty="0">
                <a:latin typeface="Tahoma" panose="020B0604030504040204" pitchFamily="34" charset="0"/>
                <a:cs typeface="Times New Roman" panose="02020603050405020304" pitchFamily="18" charset="0"/>
              </a:rPr>
              <a:t>Language comprehension</a:t>
            </a:r>
          </a:p>
        </p:txBody>
      </p:sp>
    </p:spTree>
    <p:extLst>
      <p:ext uri="{BB962C8B-B14F-4D97-AF65-F5344CB8AC3E}">
        <p14:creationId xmlns:p14="http://schemas.microsoft.com/office/powerpoint/2010/main" val="319259252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3" fill="hold" grpId="0" nodeType="clickEffect">
                                  <p:stCondLst>
                                    <p:cond delay="0"/>
                                  </p:stCondLst>
                                  <p:childTnLst>
                                    <p:set>
                                      <p:cBhvr>
                                        <p:cTn id="6" dur="1" fill="hold">
                                          <p:stCondLst>
                                            <p:cond delay="0"/>
                                          </p:stCondLst>
                                        </p:cTn>
                                        <p:tgtEl>
                                          <p:spTgt spid="88075"/>
                                        </p:tgtEl>
                                        <p:attrNameLst>
                                          <p:attrName>style.visibility</p:attrName>
                                        </p:attrNameLst>
                                      </p:cBhvr>
                                      <p:to>
                                        <p:strVal val="visible"/>
                                      </p:to>
                                    </p:set>
                                    <p:anim calcmode="lin" valueType="num">
                                      <p:cBhvr additive="base">
                                        <p:cTn id="7" dur="500" fill="hold"/>
                                        <p:tgtEl>
                                          <p:spTgt spid="88075"/>
                                        </p:tgtEl>
                                        <p:attrNameLst>
                                          <p:attrName>ppt_x</p:attrName>
                                        </p:attrNameLst>
                                      </p:cBhvr>
                                      <p:tavLst>
                                        <p:tav tm="0">
                                          <p:val>
                                            <p:strVal val="1+#ppt_w/2"/>
                                          </p:val>
                                        </p:tav>
                                        <p:tav tm="100000">
                                          <p:val>
                                            <p:strVal val="#ppt_x"/>
                                          </p:val>
                                        </p:tav>
                                      </p:tavLst>
                                    </p:anim>
                                    <p:anim calcmode="lin" valueType="num">
                                      <p:cBhvr additive="base">
                                        <p:cTn id="8" dur="500" fill="hold"/>
                                        <p:tgtEl>
                                          <p:spTgt spid="88075"/>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88076"/>
                                        </p:tgtEl>
                                        <p:attrNameLst>
                                          <p:attrName>style.visibility</p:attrName>
                                        </p:attrNameLst>
                                      </p:cBhvr>
                                      <p:to>
                                        <p:strVal val="visible"/>
                                      </p:to>
                                    </p:set>
                                    <p:anim calcmode="lin" valueType="num">
                                      <p:cBhvr additive="base">
                                        <p:cTn id="13" dur="500" fill="hold"/>
                                        <p:tgtEl>
                                          <p:spTgt spid="88076"/>
                                        </p:tgtEl>
                                        <p:attrNameLst>
                                          <p:attrName>ppt_x</p:attrName>
                                        </p:attrNameLst>
                                      </p:cBhvr>
                                      <p:tavLst>
                                        <p:tav tm="0">
                                          <p:val>
                                            <p:strVal val="0-#ppt_w/2"/>
                                          </p:val>
                                        </p:tav>
                                        <p:tav tm="100000">
                                          <p:val>
                                            <p:strVal val="#ppt_x"/>
                                          </p:val>
                                        </p:tav>
                                      </p:tavLst>
                                    </p:anim>
                                    <p:anim calcmode="lin" valueType="num">
                                      <p:cBhvr additive="base">
                                        <p:cTn id="14" dur="500" fill="hold"/>
                                        <p:tgtEl>
                                          <p:spTgt spid="8807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88074"/>
                                        </p:tgtEl>
                                        <p:attrNameLst>
                                          <p:attrName>style.visibility</p:attrName>
                                        </p:attrNameLst>
                                      </p:cBhvr>
                                      <p:to>
                                        <p:strVal val="visible"/>
                                      </p:to>
                                    </p:set>
                                    <p:anim calcmode="lin" valueType="num">
                                      <p:cBhvr additive="base">
                                        <p:cTn id="19" dur="500" fill="hold"/>
                                        <p:tgtEl>
                                          <p:spTgt spid="88074"/>
                                        </p:tgtEl>
                                        <p:attrNameLst>
                                          <p:attrName>ppt_x</p:attrName>
                                        </p:attrNameLst>
                                      </p:cBhvr>
                                      <p:tavLst>
                                        <p:tav tm="0">
                                          <p:val>
                                            <p:strVal val="0-#ppt_w/2"/>
                                          </p:val>
                                        </p:tav>
                                        <p:tav tm="100000">
                                          <p:val>
                                            <p:strVal val="#ppt_x"/>
                                          </p:val>
                                        </p:tav>
                                      </p:tavLst>
                                    </p:anim>
                                    <p:anim calcmode="lin" valueType="num">
                                      <p:cBhvr additive="base">
                                        <p:cTn id="20" dur="500" fill="hold"/>
                                        <p:tgtEl>
                                          <p:spTgt spid="88074"/>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88077"/>
                                        </p:tgtEl>
                                        <p:attrNameLst>
                                          <p:attrName>style.visibility</p:attrName>
                                        </p:attrNameLst>
                                      </p:cBhvr>
                                      <p:to>
                                        <p:strVal val="visible"/>
                                      </p:to>
                                    </p:set>
                                    <p:anim calcmode="lin" valueType="num">
                                      <p:cBhvr additive="base">
                                        <p:cTn id="25" dur="500" fill="hold"/>
                                        <p:tgtEl>
                                          <p:spTgt spid="88077"/>
                                        </p:tgtEl>
                                        <p:attrNameLst>
                                          <p:attrName>ppt_x</p:attrName>
                                        </p:attrNameLst>
                                      </p:cBhvr>
                                      <p:tavLst>
                                        <p:tav tm="0">
                                          <p:val>
                                            <p:strVal val="1+#ppt_w/2"/>
                                          </p:val>
                                        </p:tav>
                                        <p:tav tm="100000">
                                          <p:val>
                                            <p:strVal val="#ppt_x"/>
                                          </p:val>
                                        </p:tav>
                                      </p:tavLst>
                                    </p:anim>
                                    <p:anim calcmode="lin" valueType="num">
                                      <p:cBhvr additive="base">
                                        <p:cTn id="26" dur="500" fill="hold"/>
                                        <p:tgtEl>
                                          <p:spTgt spid="8807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74" grpId="0" animBg="1" autoUpdateAnimBg="0"/>
      <p:bldP spid="88075" grpId="0" animBg="1" autoUpdateAnimBg="0"/>
      <p:bldP spid="88076" grpId="0" animBg="1" autoUpdateAnimBg="0"/>
      <p:bldP spid="88077" grpId="0" animBg="1"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2554778" y="417109"/>
            <a:ext cx="7492538" cy="5097000"/>
          </a:xfrm>
        </p:spPr>
      </p:pic>
    </p:spTree>
    <p:extLst>
      <p:ext uri="{BB962C8B-B14F-4D97-AF65-F5344CB8AC3E}">
        <p14:creationId xmlns:p14="http://schemas.microsoft.com/office/powerpoint/2010/main" val="38713912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052736"/>
            <a:ext cx="8229600" cy="5688632"/>
          </a:xfrm>
        </p:spPr>
        <p:txBody>
          <a:bodyPr>
            <a:normAutofit fontScale="25000" lnSpcReduction="20000"/>
          </a:bodyPr>
          <a:lstStyle/>
          <a:p>
            <a:pPr marL="0" indent="0">
              <a:buNone/>
            </a:pPr>
            <a:r>
              <a:rPr lang="en-GB" sz="8000" dirty="0">
                <a:latin typeface="Arial" panose="020B0604020202020204" pitchFamily="34" charset="0"/>
                <a:cs typeface="Arial" panose="020B0604020202020204" pitchFamily="34" charset="0"/>
              </a:rPr>
              <a:t> Reading = DC  +  </a:t>
            </a:r>
            <a:r>
              <a:rPr lang="en-GB" sz="8000" dirty="0" err="1">
                <a:latin typeface="Arial" panose="020B0604020202020204" pitchFamily="34" charset="0"/>
                <a:cs typeface="Arial" panose="020B0604020202020204" pitchFamily="34" charset="0"/>
              </a:rPr>
              <a:t>LCReading</a:t>
            </a:r>
            <a:r>
              <a:rPr lang="en-GB" sz="8000" dirty="0">
                <a:latin typeface="Arial" panose="020B0604020202020204" pitchFamily="34" charset="0"/>
                <a:cs typeface="Arial" panose="020B0604020202020204" pitchFamily="34" charset="0"/>
              </a:rPr>
              <a:t> = Decoding + Listening comprehension</a:t>
            </a:r>
          </a:p>
          <a:p>
            <a:pPr>
              <a:buNone/>
            </a:pPr>
            <a:r>
              <a:rPr lang="en-GB" sz="8000" dirty="0">
                <a:latin typeface="Arial" panose="020B0604020202020204" pitchFamily="34" charset="0"/>
                <a:cs typeface="Arial" panose="020B0604020202020204" pitchFamily="34" charset="0"/>
              </a:rPr>
              <a:t> ( language comprehension gained through oral language experience)</a:t>
            </a:r>
          </a:p>
          <a:p>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Decoding            At least 5 ways of reading / decoding words</a:t>
            </a:r>
          </a:p>
          <a:p>
            <a:pPr marL="109728" indent="0">
              <a:buNone/>
            </a:pPr>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recognition (memory/matching with stored words)</a:t>
            </a:r>
          </a:p>
          <a:p>
            <a:pPr marL="0" indent="0">
              <a:buNone/>
            </a:pPr>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predict words from cues (letter sounds &amp;context)		</a:t>
            </a:r>
          </a:p>
          <a:p>
            <a:r>
              <a:rPr lang="en-GB" sz="8000" dirty="0">
                <a:latin typeface="Arial" panose="020B0604020202020204" pitchFamily="34" charset="0"/>
                <a:cs typeface="Arial" panose="020B0604020202020204" pitchFamily="34" charset="0"/>
              </a:rPr>
              <a:t>decode – alphabet /  phonic knowledge </a:t>
            </a:r>
          </a:p>
          <a:p>
            <a:pPr marL="0" indent="0">
              <a:buNone/>
            </a:pPr>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make analogies with known words </a:t>
            </a:r>
          </a:p>
          <a:p>
            <a:r>
              <a:rPr lang="en-GB" sz="8000" dirty="0">
                <a:latin typeface="Arial" panose="020B0604020202020204" pitchFamily="34" charset="0"/>
                <a:cs typeface="Arial" panose="020B0604020202020204" pitchFamily="34" charset="0"/>
              </a:rPr>
              <a:t>use orthographic &amp; morphological knowledge</a:t>
            </a:r>
          </a:p>
          <a:p>
            <a:pPr marL="0" indent="0">
              <a:buNone/>
            </a:pPr>
            <a:r>
              <a:rPr lang="en-GB" sz="7200" dirty="0">
                <a:latin typeface="Arial" panose="020B0604020202020204" pitchFamily="34" charset="0"/>
                <a:cs typeface="Arial" panose="020B0604020202020204" pitchFamily="34" charset="0"/>
              </a:rPr>
              <a:t>		</a:t>
            </a:r>
          </a:p>
          <a:p>
            <a:pPr marL="0" indent="0">
              <a:buNone/>
            </a:pPr>
            <a:endParaRPr lang="en-GB" sz="6400" dirty="0"/>
          </a:p>
          <a:p>
            <a:pPr marL="0" indent="0">
              <a:buNone/>
            </a:pPr>
            <a:r>
              <a:rPr lang="en-GB" sz="6400" dirty="0"/>
              <a:t>        </a:t>
            </a:r>
          </a:p>
        </p:txBody>
      </p:sp>
      <p:sp>
        <p:nvSpPr>
          <p:cNvPr id="2" name="Title 1"/>
          <p:cNvSpPr>
            <a:spLocks noGrp="1"/>
          </p:cNvSpPr>
          <p:nvPr>
            <p:ph type="title"/>
          </p:nvPr>
        </p:nvSpPr>
        <p:spPr>
          <a:xfrm>
            <a:off x="1011382" y="235845"/>
            <a:ext cx="8229600" cy="922114"/>
          </a:xfrm>
        </p:spPr>
        <p:txBody>
          <a:bodyPr>
            <a:normAutofit/>
          </a:bodyPr>
          <a:lstStyle/>
          <a:p>
            <a:r>
              <a:rPr lang="en-GB" sz="2400" dirty="0">
                <a:latin typeface="Arial" panose="020B0604020202020204" pitchFamily="34" charset="0"/>
                <a:cs typeface="Arial" panose="020B0604020202020204" pitchFamily="34" charset="0"/>
              </a:rPr>
              <a:t>The simple view of reading (Gough and </a:t>
            </a:r>
            <a:r>
              <a:rPr lang="en-GB" sz="2400" dirty="0" err="1">
                <a:latin typeface="Arial" panose="020B0604020202020204" pitchFamily="34" charset="0"/>
                <a:cs typeface="Arial" panose="020B0604020202020204" pitchFamily="34" charset="0"/>
              </a:rPr>
              <a:t>Tunmer</a:t>
            </a:r>
            <a:r>
              <a:rPr lang="en-GB" sz="2400" dirty="0">
                <a:latin typeface="Arial" panose="020B0604020202020204" pitchFamily="34" charset="0"/>
                <a:cs typeface="Arial" panose="020B0604020202020204" pitchFamily="34" charset="0"/>
              </a:rPr>
              <a:t> 1986) </a:t>
            </a:r>
          </a:p>
        </p:txBody>
      </p:sp>
    </p:spTree>
    <p:extLst>
      <p:ext uri="{BB962C8B-B14F-4D97-AF65-F5344CB8AC3E}">
        <p14:creationId xmlns:p14="http://schemas.microsoft.com/office/powerpoint/2010/main" val="25609500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latin typeface="Arial" panose="020B0604020202020204" pitchFamily="34" charset="0"/>
                <a:cs typeface="Arial" panose="020B0604020202020204" pitchFamily="34" charset="0"/>
              </a:rPr>
              <a:t>Listening comprehension</a:t>
            </a:r>
            <a:r>
              <a:rPr lang="en-GB" dirty="0">
                <a:latin typeface="Arial" panose="020B0604020202020204" pitchFamily="34" charset="0"/>
                <a:cs typeface="Arial" panose="020B0604020202020204" pitchFamily="34" charset="0"/>
              </a:rPr>
              <a:t>: reading depends upon good knowledge of spoken language</a:t>
            </a:r>
          </a:p>
          <a:p>
            <a:r>
              <a:rPr lang="en-GB" b="1" dirty="0">
                <a:latin typeface="Arial" panose="020B0604020202020204" pitchFamily="34" charset="0"/>
                <a:cs typeface="Arial" panose="020B0604020202020204" pitchFamily="34" charset="0"/>
              </a:rPr>
              <a:t>Reading comprehension</a:t>
            </a:r>
            <a:r>
              <a:rPr lang="en-GB" dirty="0">
                <a:latin typeface="Arial" panose="020B0604020202020204" pitchFamily="34" charset="0"/>
                <a:cs typeface="Arial" panose="020B0604020202020204" pitchFamily="34" charset="0"/>
              </a:rPr>
              <a:t> depends on accurate and fluent word reading </a:t>
            </a:r>
          </a:p>
          <a:p>
            <a:r>
              <a:rPr lang="en-GB" b="1" dirty="0">
                <a:latin typeface="Arial" panose="020B0604020202020204" pitchFamily="34" charset="0"/>
                <a:cs typeface="Arial" panose="020B0604020202020204" pitchFamily="34" charset="0"/>
              </a:rPr>
              <a:t>Fluency </a:t>
            </a:r>
            <a:r>
              <a:rPr lang="en-GB" dirty="0">
                <a:latin typeface="Arial" panose="020B0604020202020204" pitchFamily="34" charset="0"/>
                <a:cs typeface="Arial" panose="020B0604020202020204" pitchFamily="34" charset="0"/>
              </a:rPr>
              <a:t>depends on good decoding /   good word recognition skills</a:t>
            </a:r>
          </a:p>
          <a:p>
            <a:r>
              <a:rPr lang="en-GB" b="1" dirty="0">
                <a:latin typeface="Arial" panose="020B0604020202020204" pitchFamily="34" charset="0"/>
                <a:cs typeface="Arial" panose="020B0604020202020204" pitchFamily="34" charset="0"/>
              </a:rPr>
              <a:t>Naming speed</a:t>
            </a:r>
            <a:r>
              <a:rPr lang="en-GB" dirty="0">
                <a:latin typeface="Arial" panose="020B0604020202020204" pitchFamily="34" charset="0"/>
                <a:cs typeface="Arial" panose="020B0604020202020204" pitchFamily="34" charset="0"/>
              </a:rPr>
              <a:t> - rapid access to words in memory - is also a factor in fluency &amp; therefore in comprehension.  (Wolf and Bowers 1999) </a:t>
            </a:r>
          </a:p>
          <a:p>
            <a:endParaRPr lang="en-GB" dirty="0"/>
          </a:p>
        </p:txBody>
      </p:sp>
      <p:sp>
        <p:nvSpPr>
          <p:cNvPr id="3" name="Title 2"/>
          <p:cNvSpPr>
            <a:spLocks noGrp="1"/>
          </p:cNvSpPr>
          <p:nvPr>
            <p:ph type="title"/>
          </p:nvPr>
        </p:nvSpPr>
        <p:spPr/>
        <p:txBody>
          <a:bodyPr>
            <a:normAutofit/>
          </a:bodyPr>
          <a:lstStyle/>
          <a:p>
            <a:r>
              <a:rPr lang="en-GB" sz="4000" dirty="0"/>
              <a:t>Th</a:t>
            </a:r>
            <a:r>
              <a:rPr lang="en-GB" sz="4000" dirty="0">
                <a:latin typeface="Arial" panose="020B0604020202020204" pitchFamily="34" charset="0"/>
                <a:cs typeface="Arial" panose="020B0604020202020204" pitchFamily="34" charset="0"/>
              </a:rPr>
              <a:t>e simple view of reading (Gough and </a:t>
            </a:r>
            <a:r>
              <a:rPr lang="en-GB" sz="4000" dirty="0" err="1">
                <a:latin typeface="Arial" panose="020B0604020202020204" pitchFamily="34" charset="0"/>
                <a:cs typeface="Arial" panose="020B0604020202020204" pitchFamily="34" charset="0"/>
              </a:rPr>
              <a:t>Tunmer</a:t>
            </a:r>
            <a:r>
              <a:rPr lang="en-GB" sz="4000" dirty="0">
                <a:latin typeface="Arial" panose="020B0604020202020204" pitchFamily="34" charset="0"/>
                <a:cs typeface="Arial" panose="020B0604020202020204" pitchFamily="34" charset="0"/>
              </a:rPr>
              <a:t> 1986) </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0" indent="0">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Our knowledge of factors that underpin reading disability has massively increased in recent years and it seems likely that brain function and genetic studies offer much for the future. </a:t>
            </a:r>
          </a:p>
          <a:p>
            <a:r>
              <a:rPr lang="en-GB" dirty="0">
                <a:latin typeface="Arial" panose="020B0604020202020204" pitchFamily="34" charset="0"/>
                <a:cs typeface="Arial" panose="020B0604020202020204" pitchFamily="34" charset="0"/>
              </a:rPr>
              <a:t>Hopefully, such work will ultimately provide valuable guidance in developing increasingly effective interventions. </a:t>
            </a:r>
          </a:p>
          <a:p>
            <a:r>
              <a:rPr lang="en-GB" dirty="0">
                <a:latin typeface="Arial" panose="020B0604020202020204" pitchFamily="34" charset="0"/>
                <a:cs typeface="Arial" panose="020B0604020202020204" pitchFamily="34" charset="0"/>
              </a:rPr>
              <a:t>At the current time, however, splitting poor readers into two groups – dyslexic sheep and ordinary poor-reading goats – has little practical value for dealing with literacy problems. </a:t>
            </a:r>
          </a:p>
          <a:p>
            <a:r>
              <a:rPr lang="en-GB" dirty="0">
                <a:latin typeface="Arial" panose="020B0604020202020204" pitchFamily="34" charset="0"/>
                <a:cs typeface="Arial" panose="020B0604020202020204" pitchFamily="34" charset="0"/>
              </a:rPr>
              <a:t>Rather than pouring resources into dyslexic assessments, we would, at the current time, be wiser to target all poor readers at an early age for intervention. </a:t>
            </a:r>
          </a:p>
          <a:p>
            <a:r>
              <a:rPr lang="en-GB" dirty="0">
                <a:latin typeface="Arial" panose="020B0604020202020204" pitchFamily="34" charset="0"/>
                <a:cs typeface="Arial" panose="020B0604020202020204" pitchFamily="34" charset="0"/>
              </a:rPr>
              <a:t>This is the main point that the programme set out to make</a:t>
            </a:r>
            <a:r>
              <a:rPr lang="en-GB" dirty="0">
                <a:solidFill>
                  <a:srgbClr val="0070C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Professor Julian Elliot Durham University </a:t>
            </a:r>
          </a:p>
          <a:p>
            <a:endParaRPr lang="en-GB" dirty="0"/>
          </a:p>
        </p:txBody>
      </p:sp>
      <p:sp>
        <p:nvSpPr>
          <p:cNvPr id="3" name="Title 2"/>
          <p:cNvSpPr>
            <a:spLocks noGrp="1"/>
          </p:cNvSpPr>
          <p:nvPr>
            <p:ph type="title"/>
          </p:nvPr>
        </p:nvSpPr>
        <p:spPr/>
        <p:txBody>
          <a:bodyPr/>
          <a:lstStyle/>
          <a:p>
            <a:r>
              <a:rPr lang="en-GB" dirty="0">
                <a:latin typeface="Arial" panose="020B0604020202020204" pitchFamily="34" charset="0"/>
                <a:cs typeface="Arial" panose="020B0604020202020204" pitchFamily="34" charset="0"/>
              </a:rPr>
              <a:t>Another view</a:t>
            </a:r>
          </a:p>
        </p:txBody>
      </p:sp>
    </p:spTree>
    <p:extLst>
      <p:ext uri="{BB962C8B-B14F-4D97-AF65-F5344CB8AC3E}">
        <p14:creationId xmlns:p14="http://schemas.microsoft.com/office/powerpoint/2010/main" val="2487776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028" y="321572"/>
            <a:ext cx="8229600" cy="864096"/>
          </a:xfrm>
        </p:spPr>
        <p:txBody>
          <a:bodyPr>
            <a:normAutofit/>
          </a:bodyPr>
          <a:lstStyle/>
          <a:p>
            <a:r>
              <a:rPr lang="en-GB" sz="2400" dirty="0">
                <a:latin typeface="Arial" panose="020B0604020202020204" pitchFamily="34" charset="0"/>
                <a:ea typeface="Times"/>
                <a:cs typeface="Arial" panose="020B0604020202020204" pitchFamily="34" charset="0"/>
              </a:rPr>
              <a:t>Different approaches to teaching reading 1</a:t>
            </a:r>
            <a:br>
              <a:rPr lang="en-GB" sz="2400" dirty="0">
                <a:latin typeface="Arial" panose="020B0604020202020204" pitchFamily="34" charset="0"/>
                <a:ea typeface="Times"/>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6842" y="1352070"/>
            <a:ext cx="11028218" cy="3602315"/>
          </a:xfrm>
        </p:spPr>
        <p:txBody>
          <a:bodyPr>
            <a:normAutofit fontScale="40000" lnSpcReduction="20000"/>
          </a:bodyPr>
          <a:lstStyle/>
          <a:p>
            <a:pPr marL="85725" lvl="1" indent="0">
              <a:buNone/>
            </a:pPr>
            <a:r>
              <a:rPr lang="en-GB" sz="5100" dirty="0">
                <a:latin typeface="Arial" panose="020B0604020202020204" pitchFamily="34" charset="0"/>
                <a:ea typeface="Times"/>
                <a:cs typeface="Arial" panose="020B0604020202020204" pitchFamily="34" charset="0"/>
              </a:rPr>
              <a:t>Traditional  phonic method</a:t>
            </a:r>
            <a:r>
              <a:rPr lang="en-GB" sz="5100" b="1" dirty="0">
                <a:latin typeface="Arial" panose="020B0604020202020204" pitchFamily="34" charset="0"/>
                <a:ea typeface="Times"/>
                <a:cs typeface="Arial" panose="020B0604020202020204" pitchFamily="34" charset="0"/>
              </a:rPr>
              <a:t>;  </a:t>
            </a:r>
            <a:r>
              <a:rPr lang="en-GB" sz="5100" dirty="0">
                <a:latin typeface="Arial" panose="020B0604020202020204" pitchFamily="34" charset="0"/>
                <a:ea typeface="Times"/>
                <a:cs typeface="Arial" panose="020B0604020202020204" pitchFamily="34" charset="0"/>
              </a:rPr>
              <a:t>teach sound-letter correspondence </a:t>
            </a:r>
          </a:p>
          <a:p>
            <a:r>
              <a:rPr lang="en-GB" sz="5100" dirty="0">
                <a:latin typeface="Arial" panose="020B0604020202020204" pitchFamily="34" charset="0"/>
                <a:ea typeface="Times"/>
                <a:cs typeface="Arial" panose="020B0604020202020204" pitchFamily="34" charset="0"/>
              </a:rPr>
              <a:t>decode letters </a:t>
            </a:r>
            <a:r>
              <a:rPr lang="en-GB" sz="5100" dirty="0">
                <a:latin typeface="Arial" panose="020B0604020202020204" pitchFamily="34" charset="0"/>
                <a:ea typeface="Times"/>
                <a:cs typeface="Arial" panose="020B0604020202020204" pitchFamily="34" charset="0"/>
                <a:sym typeface="Wingdings"/>
              </a:rPr>
              <a:t></a:t>
            </a:r>
            <a:r>
              <a:rPr lang="en-GB" sz="5100" dirty="0">
                <a:latin typeface="Arial" panose="020B0604020202020204" pitchFamily="34" charset="0"/>
                <a:ea typeface="Times"/>
                <a:cs typeface="Arial" panose="020B0604020202020204" pitchFamily="34" charset="0"/>
              </a:rPr>
              <a:t> sounds and blend sounds into word </a:t>
            </a:r>
          </a:p>
          <a:p>
            <a:pPr marL="0" indent="0">
              <a:buNone/>
            </a:pPr>
            <a:endParaRPr lang="en-GB" sz="5100" dirty="0">
              <a:latin typeface="Arial" panose="020B0604020202020204" pitchFamily="34" charset="0"/>
              <a:ea typeface="Times"/>
              <a:cs typeface="Arial" panose="020B0604020202020204" pitchFamily="34" charset="0"/>
            </a:endParaRPr>
          </a:p>
          <a:p>
            <a:pPr marL="114300" indent="0">
              <a:buNone/>
            </a:pPr>
            <a:r>
              <a:rPr lang="en-GB" sz="5100" dirty="0">
                <a:latin typeface="Arial" panose="020B0604020202020204" pitchFamily="34" charset="0"/>
                <a:ea typeface="Times"/>
                <a:cs typeface="Arial" panose="020B0604020202020204" pitchFamily="34" charset="0"/>
              </a:rPr>
              <a:t>Alphabetic system:  teach names and name-sound correspondences. </a:t>
            </a:r>
          </a:p>
          <a:p>
            <a:pPr marL="800100" indent="-685800"/>
            <a:r>
              <a:rPr lang="en-GB" sz="5100" dirty="0">
                <a:latin typeface="Arial" panose="020B0604020202020204" pitchFamily="34" charset="0"/>
                <a:ea typeface="Times"/>
                <a:cs typeface="Arial" panose="020B0604020202020204" pitchFamily="34" charset="0"/>
              </a:rPr>
              <a:t>Expectation: children will combine sounds </a:t>
            </a:r>
            <a:r>
              <a:rPr lang="en-GB" sz="5100" dirty="0">
                <a:latin typeface="Arial" panose="020B0604020202020204" pitchFamily="34" charset="0"/>
                <a:ea typeface="Times"/>
                <a:cs typeface="Arial" panose="020B0604020202020204" pitchFamily="34" charset="0"/>
                <a:sym typeface="Wingdings"/>
              </a:rPr>
              <a:t></a:t>
            </a:r>
            <a:r>
              <a:rPr lang="en-GB" sz="5100" dirty="0">
                <a:latin typeface="Arial" panose="020B0604020202020204" pitchFamily="34" charset="0"/>
                <a:ea typeface="Times"/>
                <a:cs typeface="Arial" panose="020B0604020202020204" pitchFamily="34" charset="0"/>
              </a:rPr>
              <a:t>word.</a:t>
            </a:r>
          </a:p>
          <a:p>
            <a:pPr marL="457200" indent="0">
              <a:buNone/>
            </a:pPr>
            <a:endParaRPr lang="en-GB" sz="5100" dirty="0">
              <a:latin typeface="Arial" panose="020B0604020202020204" pitchFamily="34" charset="0"/>
              <a:ea typeface="Times"/>
              <a:cs typeface="Arial" panose="020B0604020202020204" pitchFamily="34" charset="0"/>
            </a:endParaRPr>
          </a:p>
          <a:p>
            <a:pPr marL="114300" indent="0">
              <a:buNone/>
            </a:pPr>
            <a:r>
              <a:rPr lang="en-GB" sz="5100" dirty="0">
                <a:latin typeface="Arial" panose="020B0604020202020204" pitchFamily="34" charset="0"/>
                <a:ea typeface="Times"/>
                <a:cs typeface="Arial" panose="020B0604020202020204" pitchFamily="34" charset="0"/>
              </a:rPr>
              <a:t>Look and Say (</a:t>
            </a:r>
            <a:r>
              <a:rPr lang="en-GB" sz="5100" dirty="0" err="1">
                <a:latin typeface="Arial" panose="020B0604020202020204" pitchFamily="34" charset="0"/>
                <a:ea typeface="Times"/>
                <a:cs typeface="Arial" panose="020B0604020202020204" pitchFamily="34" charset="0"/>
              </a:rPr>
              <a:t>eg</a:t>
            </a:r>
            <a:r>
              <a:rPr lang="en-GB" sz="5100" dirty="0">
                <a:latin typeface="Arial" panose="020B0604020202020204" pitchFamily="34" charset="0"/>
                <a:ea typeface="Times"/>
                <a:cs typeface="Arial" panose="020B0604020202020204" pitchFamily="34" charset="0"/>
              </a:rPr>
              <a:t> Ladybird Key Word system): </a:t>
            </a:r>
          </a:p>
          <a:p>
            <a:pPr marL="800100" indent="-685800"/>
            <a:r>
              <a:rPr lang="en-GB" sz="5100" dirty="0">
                <a:latin typeface="Arial" panose="020B0604020202020204" pitchFamily="34" charset="0"/>
                <a:ea typeface="Times"/>
                <a:cs typeface="Arial" panose="020B0604020202020204" pitchFamily="34" charset="0"/>
              </a:rPr>
              <a:t> teach whole words; structured progression; </a:t>
            </a:r>
          </a:p>
          <a:p>
            <a:pPr marL="800100" indent="-685800"/>
            <a:r>
              <a:rPr lang="en-GB" sz="5100" dirty="0">
                <a:latin typeface="Arial" panose="020B0604020202020204" pitchFamily="34" charset="0"/>
                <a:ea typeface="Times"/>
                <a:cs typeface="Arial" panose="020B0604020202020204" pitchFamily="34" charset="0"/>
              </a:rPr>
              <a:t>plenty of practice along a graded route. </a:t>
            </a:r>
          </a:p>
          <a:p>
            <a:pPr marL="800100" indent="-685800"/>
            <a:r>
              <a:rPr lang="en-GB" sz="5100" dirty="0">
                <a:latin typeface="Arial" panose="020B0604020202020204" pitchFamily="34" charset="0"/>
                <a:ea typeface="Times"/>
                <a:cs typeface="Arial" panose="020B0604020202020204" pitchFamily="34" charset="0"/>
              </a:rPr>
              <a:t>Expectation: children will generalise the phonics from word to word</a:t>
            </a:r>
          </a:p>
          <a:p>
            <a:endParaRPr lang="en-GB" sz="6400" dirty="0"/>
          </a:p>
        </p:txBody>
      </p:sp>
    </p:spTree>
    <p:extLst>
      <p:ext uri="{BB962C8B-B14F-4D97-AF65-F5344CB8AC3E}">
        <p14:creationId xmlns:p14="http://schemas.microsoft.com/office/powerpoint/2010/main" val="33338903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811717F-9FBA-8B50-F842-1C14E3C396CD}"/>
              </a:ext>
            </a:extLst>
          </p:cNvPr>
          <p:cNvSpPr>
            <a:spLocks noGrp="1"/>
          </p:cNvSpPr>
          <p:nvPr>
            <p:ph idx="1"/>
          </p:nvPr>
        </p:nvSpPr>
        <p:spPr/>
        <p:txBody>
          <a:bodyPr>
            <a:normAutofit fontScale="92500" lnSpcReduction="10000"/>
          </a:bodyPr>
          <a:lstStyle/>
          <a:p>
            <a:pPr marL="800100" indent="-685800"/>
            <a:r>
              <a:rPr lang="en-GB" dirty="0">
                <a:latin typeface="Arial" panose="020B0604020202020204" pitchFamily="34" charset="0"/>
                <a:ea typeface="Times"/>
                <a:cs typeface="Arial" panose="020B0604020202020204" pitchFamily="34" charset="0"/>
              </a:rPr>
              <a:t> Whole language (Real Books) </a:t>
            </a:r>
          </a:p>
          <a:p>
            <a:pPr marL="114300" indent="0">
              <a:buNone/>
            </a:pPr>
            <a:r>
              <a:rPr lang="en-GB" dirty="0">
                <a:latin typeface="Arial" panose="020B0604020202020204" pitchFamily="34" charset="0"/>
                <a:ea typeface="Times"/>
                <a:cs typeface="Arial" panose="020B0604020202020204" pitchFamily="34" charset="0"/>
              </a:rPr>
              <a:t>	Children have access to wide range of interesting and colourful books; </a:t>
            </a:r>
          </a:p>
          <a:p>
            <a:pPr marL="114300" indent="0">
              <a:buNone/>
            </a:pPr>
            <a:r>
              <a:rPr lang="en-GB" dirty="0">
                <a:latin typeface="Arial" panose="020B0604020202020204" pitchFamily="34" charset="0"/>
                <a:ea typeface="Times"/>
                <a:cs typeface="Arial" panose="020B0604020202020204" pitchFamily="34" charset="0"/>
              </a:rPr>
              <a:t>	they are encouraged to ‘read’ by using all the cues they can find.</a:t>
            </a:r>
          </a:p>
          <a:p>
            <a:pPr marL="114300" indent="0">
              <a:buNone/>
            </a:pPr>
            <a:endParaRPr lang="en-GB" dirty="0">
              <a:latin typeface="Arial" panose="020B0604020202020204" pitchFamily="34" charset="0"/>
              <a:ea typeface="Times"/>
              <a:cs typeface="Arial" panose="020B0604020202020204" pitchFamily="34" charset="0"/>
            </a:endParaRPr>
          </a:p>
          <a:p>
            <a:pPr marL="457200" indent="0">
              <a:buNone/>
            </a:pPr>
            <a:r>
              <a:rPr lang="en-GB" dirty="0">
                <a:latin typeface="Arial" panose="020B0604020202020204" pitchFamily="34" charset="0"/>
                <a:ea typeface="Times"/>
                <a:cs typeface="Arial" panose="020B0604020202020204" pitchFamily="34" charset="0"/>
              </a:rPr>
              <a:t>	Expectation: children will ‘construct’ the text from cues </a:t>
            </a:r>
          </a:p>
          <a:p>
            <a:pPr marL="914400" indent="0">
              <a:buNone/>
            </a:pPr>
            <a:r>
              <a:rPr lang="en-GB" dirty="0">
                <a:latin typeface="Arial" panose="020B0604020202020204" pitchFamily="34" charset="0"/>
                <a:ea typeface="Times"/>
                <a:cs typeface="Arial" panose="020B0604020202020204" pitchFamily="34" charset="0"/>
              </a:rPr>
              <a:t>   	   &amp; their innate knowledge of language.</a:t>
            </a:r>
          </a:p>
          <a:p>
            <a:pPr marL="457200" indent="0">
              <a:buNone/>
            </a:pPr>
            <a:r>
              <a:rPr lang="en-GB" dirty="0">
                <a:latin typeface="Arial" panose="020B0604020202020204" pitchFamily="34" charset="0"/>
                <a:ea typeface="Times"/>
                <a:cs typeface="Arial" panose="020B0604020202020204" pitchFamily="34" charset="0"/>
              </a:rPr>
              <a:t>	Not a structured progression; no graded readers.</a:t>
            </a:r>
          </a:p>
          <a:p>
            <a:pPr marL="457200" indent="0">
              <a:buNone/>
            </a:pPr>
            <a:r>
              <a:rPr lang="en-GB" dirty="0">
                <a:latin typeface="Arial" panose="020B0604020202020204" pitchFamily="34" charset="0"/>
                <a:ea typeface="Times"/>
                <a:cs typeface="Arial" panose="020B0604020202020204" pitchFamily="34" charset="0"/>
              </a:rPr>
              <a:t>	Books might be graded on a colour-code system (Cliff Moon)</a:t>
            </a:r>
            <a:endParaRPr lang="en-GB" dirty="0"/>
          </a:p>
        </p:txBody>
      </p:sp>
      <p:sp>
        <p:nvSpPr>
          <p:cNvPr id="3" name="Title 2">
            <a:extLst>
              <a:ext uri="{FF2B5EF4-FFF2-40B4-BE49-F238E27FC236}">
                <a16:creationId xmlns:a16="http://schemas.microsoft.com/office/drawing/2014/main" id="{68115804-381A-6381-DB67-1175D9E79AF1}"/>
              </a:ext>
            </a:extLst>
          </p:cNvPr>
          <p:cNvSpPr>
            <a:spLocks noGrp="1"/>
          </p:cNvSpPr>
          <p:nvPr>
            <p:ph type="title"/>
          </p:nvPr>
        </p:nvSpPr>
        <p:spPr/>
        <p:txBody>
          <a:bodyPr/>
          <a:lstStyle/>
          <a:p>
            <a:r>
              <a:rPr lang="en-GB" dirty="0">
                <a:latin typeface="Arial" panose="020B0604020202020204" pitchFamily="34" charset="0"/>
                <a:ea typeface="Times"/>
                <a:cs typeface="Arial" panose="020B0604020202020204" pitchFamily="34" charset="0"/>
              </a:rPr>
              <a:t>Different approaches to teaching reading 1</a:t>
            </a:r>
            <a:endParaRPr lang="en-GB" dirty="0"/>
          </a:p>
        </p:txBody>
      </p:sp>
    </p:spTree>
    <p:extLst>
      <p:ext uri="{BB962C8B-B14F-4D97-AF65-F5344CB8AC3E}">
        <p14:creationId xmlns:p14="http://schemas.microsoft.com/office/powerpoint/2010/main" val="15556168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Different approaches 2:  ‘Searchlights’ model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Reading Recovery  (Clay and </a:t>
            </a:r>
            <a:r>
              <a:rPr lang="en-GB" sz="2400" dirty="0" err="1">
                <a:latin typeface="Arial" panose="020B0604020202020204" pitchFamily="34" charset="0"/>
                <a:cs typeface="Arial" panose="020B0604020202020204" pitchFamily="34" charset="0"/>
              </a:rPr>
              <a:t>Cazdan</a:t>
            </a:r>
            <a:r>
              <a:rPr lang="en-GB" sz="2400" dirty="0">
                <a:latin typeface="Arial" panose="020B0604020202020204" pitchFamily="34" charset="0"/>
                <a:cs typeface="Arial" panose="020B0604020202020204" pitchFamily="34" charset="0"/>
              </a:rPr>
              <a:t> 1990)</a:t>
            </a:r>
          </a:p>
        </p:txBody>
      </p:sp>
      <p:sp>
        <p:nvSpPr>
          <p:cNvPr id="3" name="Content Placeholder 2"/>
          <p:cNvSpPr>
            <a:spLocks noGrp="1"/>
          </p:cNvSpPr>
          <p:nvPr>
            <p:ph idx="1"/>
          </p:nvPr>
        </p:nvSpPr>
        <p:spPr>
          <a:xfrm>
            <a:off x="971885" y="1506917"/>
            <a:ext cx="8229600" cy="4525963"/>
          </a:xfrm>
        </p:spPr>
        <p:txBody>
          <a:bodyPr>
            <a:noAutofit/>
          </a:bodyPr>
          <a:lstStyle/>
          <a:p>
            <a:pPr marL="0" indent="0">
              <a:buNone/>
            </a:pPr>
            <a:r>
              <a:rPr lang="en-GB" sz="1800" b="1" dirty="0">
                <a:latin typeface="Arial" panose="020B0604020202020204" pitchFamily="34" charset="0"/>
                <a:cs typeface="Arial" panose="020B0604020202020204" pitchFamily="34" charset="0"/>
              </a:rPr>
              <a:t>Searchlights model </a:t>
            </a:r>
            <a:r>
              <a:rPr lang="en-GB" sz="1800" dirty="0">
                <a:latin typeface="Arial" panose="020B0604020202020204" pitchFamily="34" charset="0"/>
                <a:cs typeface="Arial" panose="020B0604020202020204" pitchFamily="34" charset="0"/>
              </a:rPr>
              <a:t>assumes that children will have rich language experience at school entry Also assumes that children are able to use a range of strategies  to aid access to print and know how to use them. Based on theory that reading is a ‘problem-solving’ activity.)</a:t>
            </a:r>
          </a:p>
          <a:p>
            <a:pPr marL="361950" indent="-361950">
              <a:buNone/>
            </a:pPr>
            <a:r>
              <a:rPr lang="en-GB" sz="1600" dirty="0">
                <a:latin typeface="Arial" panose="020B0604020202020204" pitchFamily="34" charset="0"/>
                <a:cs typeface="Arial" panose="020B0604020202020204" pitchFamily="34" charset="0"/>
              </a:rPr>
              <a:t>	</a:t>
            </a:r>
          </a:p>
          <a:p>
            <a:pPr marL="361950" indent="-361950">
              <a:buNone/>
            </a:pPr>
            <a:r>
              <a:rPr lang="en-GB" sz="1800" dirty="0">
                <a:latin typeface="Arial" panose="020B0604020202020204" pitchFamily="34" charset="0"/>
                <a:cs typeface="Arial" panose="020B0604020202020204" pitchFamily="34" charset="0"/>
              </a:rPr>
              <a:t>With these assumptions, children are taught to use multiple cues:  </a:t>
            </a:r>
          </a:p>
          <a:p>
            <a:r>
              <a:rPr lang="en-GB" sz="1800" dirty="0">
                <a:latin typeface="Arial" panose="020B0604020202020204" pitchFamily="34" charset="0"/>
                <a:cs typeface="Arial" panose="020B0604020202020204" pitchFamily="34" charset="0"/>
              </a:rPr>
              <a:t>alphabetic/phonic cues </a:t>
            </a:r>
            <a:r>
              <a:rPr lang="en-GB" sz="1800" dirty="0" err="1">
                <a:latin typeface="Arial" panose="020B0604020202020204" pitchFamily="34" charset="0"/>
                <a:cs typeface="Arial" panose="020B0604020202020204" pitchFamily="34" charset="0"/>
              </a:rPr>
              <a:t>eg</a:t>
            </a:r>
            <a:r>
              <a:rPr lang="en-GB" sz="1800" dirty="0">
                <a:latin typeface="Arial" panose="020B0604020202020204" pitchFamily="34" charset="0"/>
                <a:cs typeface="Arial" panose="020B0604020202020204" pitchFamily="34" charset="0"/>
              </a:rPr>
              <a:t> 1</a:t>
            </a:r>
            <a:r>
              <a:rPr lang="en-GB" sz="1800" baseline="30000" dirty="0">
                <a:latin typeface="Arial" panose="020B0604020202020204" pitchFamily="34" charset="0"/>
                <a:cs typeface="Arial" panose="020B0604020202020204" pitchFamily="34" charset="0"/>
              </a:rPr>
              <a:t>st</a:t>
            </a:r>
            <a:r>
              <a:rPr lang="en-GB" sz="1800" dirty="0">
                <a:latin typeface="Arial" panose="020B0604020202020204" pitchFamily="34" charset="0"/>
                <a:cs typeface="Arial" panose="020B0604020202020204" pitchFamily="34" charset="0"/>
              </a:rPr>
              <a:t> letter, familiar letter groups,  blending</a:t>
            </a:r>
          </a:p>
          <a:p>
            <a:pPr marL="0" lvl="3" indent="0">
              <a:buNone/>
            </a:pPr>
            <a:r>
              <a:rPr lang="en-GB" dirty="0">
                <a:latin typeface="Arial" panose="020B0604020202020204" pitchFamily="34" charset="0"/>
                <a:cs typeface="Arial" panose="020B0604020202020204" pitchFamily="34" charset="0"/>
              </a:rPr>
              <a:t>	 knowledge of syntactic (grammatical) structures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morphemes, tenses, 	parts of speech, punctuation </a:t>
            </a:r>
          </a:p>
          <a:p>
            <a:pPr marL="0" lvl="3" indent="0">
              <a:buNone/>
            </a:pPr>
            <a:endParaRPr lang="en-GB"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word-recognition; make analogies</a:t>
            </a:r>
          </a:p>
          <a:p>
            <a:pPr marL="109728"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context:   pictures, ‘read on’/return and check; prior knowledge </a:t>
            </a:r>
          </a:p>
          <a:p>
            <a:pPr marL="0" indent="0">
              <a:buNone/>
            </a:pPr>
            <a:endParaRPr lang="en-GB" sz="1600" dirty="0"/>
          </a:p>
        </p:txBody>
      </p:sp>
    </p:spTree>
    <p:extLst>
      <p:ext uri="{BB962C8B-B14F-4D97-AF65-F5344CB8AC3E}">
        <p14:creationId xmlns:p14="http://schemas.microsoft.com/office/powerpoint/2010/main" val="16234027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Research shows that children who have reading difficulties do use context to aid word reading.  </a:t>
            </a:r>
          </a:p>
          <a:p>
            <a:r>
              <a:rPr lang="en-GB" dirty="0">
                <a:latin typeface="Arial" panose="020B0604020202020204" pitchFamily="34" charset="0"/>
                <a:cs typeface="Arial" panose="020B0604020202020204" pitchFamily="34" charset="0"/>
              </a:rPr>
              <a:t>Skilled readers do not use context to access meaning; they read nearly every word – because they can - but underpinned by good comprehension skills.</a:t>
            </a:r>
          </a:p>
          <a:p>
            <a:pPr marL="109728"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Reading Recovery</a:t>
            </a:r>
            <a:r>
              <a:rPr lang="en-GB" dirty="0">
                <a:latin typeface="Arial" panose="020B0604020202020204" pitchFamily="34" charset="0"/>
                <a:cs typeface="Arial" panose="020B0604020202020204" pitchFamily="34" charset="0"/>
              </a:rPr>
              <a:t> is based on regular guided 1-1 practice with a trained teacher.  It uses        carefully prepared and standard children’s books, teaches children to use different strategies, and contextual cues.  </a:t>
            </a:r>
          </a:p>
          <a:p>
            <a:r>
              <a:rPr lang="en-GB" dirty="0">
                <a:latin typeface="Arial" panose="020B0604020202020204" pitchFamily="34" charset="0"/>
                <a:cs typeface="Arial" panose="020B0604020202020204" pitchFamily="34" charset="0"/>
              </a:rPr>
              <a:t>Emphasises fluency and comprehension.  </a:t>
            </a:r>
          </a:p>
          <a:p>
            <a:endParaRPr lang="en-GB" dirty="0"/>
          </a:p>
        </p:txBody>
      </p:sp>
      <p:sp>
        <p:nvSpPr>
          <p:cNvPr id="3" name="Title 2"/>
          <p:cNvSpPr>
            <a:spLocks noGrp="1"/>
          </p:cNvSpPr>
          <p:nvPr>
            <p:ph type="title"/>
          </p:nvPr>
        </p:nvSpPr>
        <p:spPr/>
        <p:txBody>
          <a:bodyPr/>
          <a:lstStyle/>
          <a:p>
            <a:r>
              <a:rPr lang="en-GB" dirty="0"/>
              <a:t>Oral language</a:t>
            </a:r>
          </a:p>
        </p:txBody>
      </p:sp>
    </p:spTree>
    <p:extLst>
      <p:ext uri="{BB962C8B-B14F-4D97-AF65-F5344CB8AC3E}">
        <p14:creationId xmlns:p14="http://schemas.microsoft.com/office/powerpoint/2010/main" val="39809068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4989" y="188640"/>
            <a:ext cx="9096155" cy="1143000"/>
          </a:xfrm>
        </p:spPr>
        <p:txBody>
          <a:bodyPr>
            <a:normAutofit/>
          </a:bodyPr>
          <a:lstStyle/>
          <a:p>
            <a:r>
              <a:rPr lang="en-GB" sz="3600" dirty="0">
                <a:latin typeface="Arial" panose="020B0604020202020204" pitchFamily="34" charset="0"/>
                <a:cs typeface="Arial" panose="020B0604020202020204" pitchFamily="34" charset="0"/>
              </a:rPr>
              <a:t>Methods of teaching 3</a:t>
            </a:r>
          </a:p>
        </p:txBody>
      </p:sp>
      <p:sp>
        <p:nvSpPr>
          <p:cNvPr id="3" name="Content Placeholder 2"/>
          <p:cNvSpPr>
            <a:spLocks noGrp="1"/>
          </p:cNvSpPr>
          <p:nvPr>
            <p:ph idx="1"/>
          </p:nvPr>
        </p:nvSpPr>
        <p:spPr>
          <a:xfrm>
            <a:off x="719697" y="1778608"/>
            <a:ext cx="9501447" cy="5040560"/>
          </a:xfrm>
        </p:spPr>
        <p:txBody>
          <a:bodyPr>
            <a:noAutofit/>
          </a:bodyPr>
          <a:lstStyle/>
          <a:p>
            <a:pPr marL="400050" indent="-285750"/>
            <a:r>
              <a:rPr lang="en-GB" sz="2000" dirty="0">
                <a:solidFill>
                  <a:srgbClr val="0070C0"/>
                </a:solidFill>
                <a:latin typeface="Times"/>
                <a:ea typeface="Times"/>
                <a:cs typeface="Times New Roman"/>
              </a:rPr>
              <a:t>‘</a:t>
            </a:r>
            <a:r>
              <a:rPr lang="en-GB" sz="2000" b="1" dirty="0">
                <a:latin typeface="Arial" panose="020B0604020202020204" pitchFamily="34" charset="0"/>
                <a:ea typeface="Times"/>
                <a:cs typeface="Arial" panose="020B0604020202020204" pitchFamily="34" charset="0"/>
              </a:rPr>
              <a:t>New phonics’:  </a:t>
            </a:r>
            <a:r>
              <a:rPr lang="en-GB" sz="2000" dirty="0">
                <a:latin typeface="Arial" panose="020B0604020202020204" pitchFamily="34" charset="0"/>
                <a:ea typeface="Times"/>
                <a:cs typeface="Arial" panose="020B0604020202020204" pitchFamily="34" charset="0"/>
              </a:rPr>
              <a:t>sounds are ‘chunked’ intra-syllabically </a:t>
            </a:r>
            <a:r>
              <a:rPr lang="en-GB" sz="2000" dirty="0" err="1">
                <a:latin typeface="Arial" panose="020B0604020202020204" pitchFamily="34" charset="0"/>
                <a:ea typeface="Times"/>
                <a:cs typeface="Arial" panose="020B0604020202020204" pitchFamily="34" charset="0"/>
              </a:rPr>
              <a:t>eg</a:t>
            </a:r>
            <a:r>
              <a:rPr lang="en-GB" sz="2000" dirty="0">
                <a:latin typeface="Arial" panose="020B0604020202020204" pitchFamily="34" charset="0"/>
                <a:ea typeface="Times"/>
                <a:cs typeface="Arial" panose="020B0604020202020204" pitchFamily="34" charset="0"/>
              </a:rPr>
              <a:t> onset + rime, rather than by decoding words into separate sounds   Work with analogies  </a:t>
            </a:r>
            <a:r>
              <a:rPr lang="en-GB" sz="2000" b="1" dirty="0">
                <a:latin typeface="Arial" panose="020B0604020202020204" pitchFamily="34" charset="0"/>
                <a:ea typeface="Times"/>
                <a:cs typeface="Arial" panose="020B0604020202020204" pitchFamily="34" charset="0"/>
              </a:rPr>
              <a:t>bat → cat    beak →peak   </a:t>
            </a:r>
            <a:r>
              <a:rPr lang="en-GB" sz="2000" dirty="0">
                <a:latin typeface="Arial" panose="020B0604020202020204" pitchFamily="34" charset="0"/>
                <a:ea typeface="Times"/>
                <a:cs typeface="Arial" panose="020B0604020202020204" pitchFamily="34" charset="0"/>
              </a:rPr>
              <a:t>(</a:t>
            </a:r>
            <a:r>
              <a:rPr lang="en-GB" sz="2000" dirty="0" err="1">
                <a:latin typeface="Arial" panose="020B0604020202020204" pitchFamily="34" charset="0"/>
                <a:ea typeface="Times"/>
                <a:cs typeface="Arial" panose="020B0604020202020204" pitchFamily="34" charset="0"/>
              </a:rPr>
              <a:t>Goswami</a:t>
            </a:r>
            <a:r>
              <a:rPr lang="en-GB" sz="2000" dirty="0">
                <a:latin typeface="Arial" panose="020B0604020202020204" pitchFamily="34" charset="0"/>
                <a:ea typeface="Times"/>
                <a:cs typeface="Arial" panose="020B0604020202020204" pitchFamily="34" charset="0"/>
              </a:rPr>
              <a:t> 1995)</a:t>
            </a:r>
          </a:p>
          <a:p>
            <a:pPr marL="114300" indent="0">
              <a:buNone/>
            </a:pPr>
            <a:endParaRPr lang="en-GB" sz="2000" dirty="0">
              <a:latin typeface="Arial" panose="020B0604020202020204" pitchFamily="34" charset="0"/>
              <a:ea typeface="Times"/>
              <a:cs typeface="Arial" panose="020B0604020202020204" pitchFamily="34" charset="0"/>
            </a:endParaRPr>
          </a:p>
          <a:p>
            <a:pPr marL="457200"/>
            <a:r>
              <a:rPr lang="en-GB" sz="2000" b="1" dirty="0">
                <a:latin typeface="Arial" panose="020B0604020202020204" pitchFamily="34" charset="0"/>
                <a:ea typeface="Times"/>
                <a:cs typeface="Arial" panose="020B0604020202020204" pitchFamily="34" charset="0"/>
              </a:rPr>
              <a:t>Synthetic phonics:  </a:t>
            </a:r>
            <a:r>
              <a:rPr lang="en-GB" sz="2000" dirty="0">
                <a:latin typeface="Arial" panose="020B0604020202020204" pitchFamily="34" charset="0"/>
                <a:ea typeface="Times"/>
                <a:cs typeface="Arial" panose="020B0604020202020204" pitchFamily="34" charset="0"/>
              </a:rPr>
              <a:t>integrated teaching of reading and spelling with structured programme, starting with segmenting and blending phonemes to build words.                      (</a:t>
            </a:r>
            <a:r>
              <a:rPr lang="en-GB" sz="2000" dirty="0" err="1">
                <a:latin typeface="Arial" panose="020B0604020202020204" pitchFamily="34" charset="0"/>
                <a:ea typeface="Times"/>
                <a:cs typeface="Arial" panose="020B0604020202020204" pitchFamily="34" charset="0"/>
              </a:rPr>
              <a:t>Clackmannonshire</a:t>
            </a:r>
            <a:r>
              <a:rPr lang="en-GB" sz="2000" dirty="0">
                <a:latin typeface="Arial" panose="020B0604020202020204" pitchFamily="34" charset="0"/>
                <a:ea typeface="Times"/>
                <a:cs typeface="Arial" panose="020B0604020202020204" pitchFamily="34" charset="0"/>
              </a:rPr>
              <a:t> study 1997)</a:t>
            </a:r>
          </a:p>
          <a:p>
            <a:pPr marL="447675" indent="-333375">
              <a:buNone/>
            </a:pPr>
            <a:r>
              <a:rPr lang="en-GB" sz="2000" dirty="0">
                <a:latin typeface="Arial" panose="020B0604020202020204" pitchFamily="34" charset="0"/>
                <a:ea typeface="Times"/>
                <a:cs typeface="Arial" panose="020B0604020202020204" pitchFamily="34" charset="0"/>
              </a:rPr>
              <a:t>      (Contrast </a:t>
            </a:r>
            <a:r>
              <a:rPr lang="en-GB" sz="2000" b="1" dirty="0">
                <a:latin typeface="Arial" panose="020B0604020202020204" pitchFamily="34" charset="0"/>
                <a:ea typeface="Times"/>
                <a:cs typeface="Arial" panose="020B0604020202020204" pitchFamily="34" charset="0"/>
              </a:rPr>
              <a:t>analytic phonics </a:t>
            </a:r>
            <a:r>
              <a:rPr lang="en-GB" sz="2000" dirty="0">
                <a:latin typeface="Arial" panose="020B0604020202020204" pitchFamily="34" charset="0"/>
                <a:ea typeface="Times"/>
                <a:cs typeface="Arial" panose="020B0604020202020204" pitchFamily="34" charset="0"/>
              </a:rPr>
              <a:t>where children start with whole words and are taught to extract   phonic elements) </a:t>
            </a:r>
          </a:p>
          <a:p>
            <a:pPr marL="457200"/>
            <a:endParaRPr lang="en-GB" sz="1600" dirty="0">
              <a:latin typeface="Arial" panose="020B0604020202020204" pitchFamily="34" charset="0"/>
              <a:ea typeface="Times"/>
              <a:cs typeface="Arial" panose="020B0604020202020204" pitchFamily="34" charset="0"/>
            </a:endParaRPr>
          </a:p>
          <a:p>
            <a:pPr indent="0">
              <a:buNone/>
            </a:pPr>
            <a:endParaRPr lang="en-GB" sz="1600" dirty="0">
              <a:latin typeface="Arial" panose="020B0604020202020204" pitchFamily="34" charset="0"/>
              <a:ea typeface="Times"/>
              <a:cs typeface="Arial" panose="020B0604020202020204" pitchFamily="34" charset="0"/>
            </a:endParaRPr>
          </a:p>
          <a:p>
            <a:pPr marL="457200"/>
            <a:endParaRPr lang="en-GB" sz="1600" dirty="0">
              <a:latin typeface="Times"/>
              <a:ea typeface="Times"/>
              <a:cs typeface="Times New Roman"/>
            </a:endParaRPr>
          </a:p>
          <a:p>
            <a:pPr marL="457200"/>
            <a:endParaRPr lang="en-GB" sz="1600" dirty="0">
              <a:latin typeface="Times"/>
              <a:ea typeface="Times"/>
              <a:cs typeface="Times New Roman"/>
            </a:endParaRPr>
          </a:p>
          <a:p>
            <a:pPr marL="457200"/>
            <a:endParaRPr lang="en-GB" sz="1600" dirty="0">
              <a:latin typeface="Times"/>
              <a:ea typeface="Times"/>
              <a:cs typeface="Times New Roman"/>
            </a:endParaRPr>
          </a:p>
        </p:txBody>
      </p:sp>
    </p:spTree>
    <p:extLst>
      <p:ext uri="{BB962C8B-B14F-4D97-AF65-F5344CB8AC3E}">
        <p14:creationId xmlns:p14="http://schemas.microsoft.com/office/powerpoint/2010/main" val="26288501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886163D-DBAC-CC33-9C24-B317A540294A}"/>
              </a:ext>
            </a:extLst>
          </p:cNvPr>
          <p:cNvSpPr>
            <a:spLocks noGrp="1"/>
          </p:cNvSpPr>
          <p:nvPr>
            <p:ph idx="1"/>
          </p:nvPr>
        </p:nvSpPr>
        <p:spPr/>
        <p:txBody>
          <a:bodyPr>
            <a:normAutofit fontScale="92500" lnSpcReduction="10000"/>
          </a:bodyPr>
          <a:lstStyle/>
          <a:p>
            <a:pPr marL="457200"/>
            <a:r>
              <a:rPr lang="en-GB" b="1" dirty="0">
                <a:latin typeface="Arial" panose="020B0604020202020204" pitchFamily="34" charset="0"/>
                <a:ea typeface="Times"/>
                <a:cs typeface="Arial" panose="020B0604020202020204" pitchFamily="34" charset="0"/>
              </a:rPr>
              <a:t>Self-teaching</a:t>
            </a:r>
            <a:r>
              <a:rPr lang="en-GB" dirty="0">
                <a:latin typeface="Arial" panose="020B0604020202020204" pitchFamily="34" charset="0"/>
                <a:ea typeface="Times"/>
                <a:cs typeface="Arial" panose="020B0604020202020204" pitchFamily="34" charset="0"/>
              </a:rPr>
              <a:t>: children are taught the rudiments of written language and basic phonic skills.  They store words then teach themselves by practice. (Share 1999) Many children develop reading skills in this way.  Children who have difficulties need a lot of encouragement before they can  work independently.  </a:t>
            </a:r>
          </a:p>
          <a:p>
            <a:pPr marL="114300" indent="0">
              <a:buNone/>
            </a:pPr>
            <a:endParaRPr lang="en-GB" dirty="0">
              <a:latin typeface="Arial" panose="020B0604020202020204" pitchFamily="34" charset="0"/>
              <a:ea typeface="Times"/>
              <a:cs typeface="Arial" panose="020B0604020202020204" pitchFamily="34" charset="0"/>
            </a:endParaRPr>
          </a:p>
          <a:p>
            <a:pPr marL="457200"/>
            <a:r>
              <a:rPr lang="en-GB" b="1" dirty="0">
                <a:latin typeface="Arial" panose="020B0604020202020204" pitchFamily="34" charset="0"/>
                <a:ea typeface="Times"/>
                <a:cs typeface="Arial" panose="020B0604020202020204" pitchFamily="34" charset="0"/>
              </a:rPr>
              <a:t>Wales: Foundation phase</a:t>
            </a:r>
            <a:r>
              <a:rPr lang="en-GB" dirty="0">
                <a:latin typeface="Arial" panose="020B0604020202020204" pitchFamily="34" charset="0"/>
                <a:ea typeface="Times"/>
                <a:cs typeface="Arial" panose="020B0604020202020204" pitchFamily="34" charset="0"/>
              </a:rPr>
              <a:t>.  Emphasis on informal methods, play and discovery.  Reading introduced when child is ‘ready’  .  All children learn Welsh and English. In some counties language of KS1 is Welsh, with formal teaching of English in year 2</a:t>
            </a:r>
            <a:endParaRPr lang="en-GB"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8FBA70F0-0A4A-D698-364B-92A245F3751B}"/>
              </a:ext>
            </a:extLst>
          </p:cNvPr>
          <p:cNvSpPr>
            <a:spLocks noGrp="1"/>
          </p:cNvSpPr>
          <p:nvPr>
            <p:ph type="title"/>
          </p:nvPr>
        </p:nvSpPr>
        <p:spPr/>
        <p:txBody>
          <a:bodyPr/>
          <a:lstStyle/>
          <a:p>
            <a:r>
              <a:rPr lang="en-GB" dirty="0"/>
              <a:t>Methods of teaching 3</a:t>
            </a:r>
          </a:p>
        </p:txBody>
      </p:sp>
    </p:spTree>
    <p:extLst>
      <p:ext uri="{BB962C8B-B14F-4D97-AF65-F5344CB8AC3E}">
        <p14:creationId xmlns:p14="http://schemas.microsoft.com/office/powerpoint/2010/main" val="24317774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856" y="260648"/>
            <a:ext cx="8229600" cy="778098"/>
          </a:xfrm>
        </p:spPr>
        <p:txBody>
          <a:bodyPr>
            <a:normAutofit/>
          </a:bodyPr>
          <a:lstStyle/>
          <a:p>
            <a:r>
              <a:rPr lang="en-GB" sz="3200" dirty="0">
                <a:latin typeface="Arial" panose="020B0604020202020204" pitchFamily="34" charset="0"/>
                <a:cs typeface="Arial" panose="020B0604020202020204" pitchFamily="34" charset="0"/>
              </a:rPr>
              <a:t>Phonics teaching</a:t>
            </a:r>
          </a:p>
        </p:txBody>
      </p:sp>
      <p:sp>
        <p:nvSpPr>
          <p:cNvPr id="3" name="Content Placeholder 2"/>
          <p:cNvSpPr>
            <a:spLocks noGrp="1"/>
          </p:cNvSpPr>
          <p:nvPr>
            <p:ph idx="1"/>
          </p:nvPr>
        </p:nvSpPr>
        <p:spPr>
          <a:xfrm>
            <a:off x="2141066" y="969359"/>
            <a:ext cx="7992888" cy="4752528"/>
          </a:xfrm>
        </p:spPr>
        <p:txBody>
          <a:bodyPr>
            <a:noAutofit/>
          </a:bodyPr>
          <a:lstStyle/>
          <a:p>
            <a:pPr marL="0" indent="0">
              <a:buNone/>
            </a:pPr>
            <a:r>
              <a:rPr lang="en-GB" sz="1600" dirty="0"/>
              <a:t> </a:t>
            </a:r>
            <a:r>
              <a:rPr lang="en-GB" sz="2000" dirty="0">
                <a:latin typeface="Arial" panose="020B0604020202020204" pitchFamily="34" charset="0"/>
                <a:cs typeface="Arial" panose="020B0604020202020204" pitchFamily="34" charset="0"/>
              </a:rPr>
              <a:t>Teaching approach based on the correspondences between the sounds in words and the letters that represent them.  </a:t>
            </a:r>
          </a:p>
          <a:p>
            <a:pPr marL="0" indent="0">
              <a:buNone/>
            </a:pPr>
            <a:r>
              <a:rPr lang="en-GB" sz="2000" dirty="0" err="1">
                <a:latin typeface="Arial" panose="020B0604020202020204" pitchFamily="34" charset="0"/>
                <a:cs typeface="Arial" panose="020B0604020202020204" pitchFamily="34" charset="0"/>
              </a:rPr>
              <a:t>Phon</a:t>
            </a:r>
            <a:r>
              <a:rPr lang="en-GB" sz="2000" dirty="0">
                <a:latin typeface="Arial" panose="020B0604020202020204" pitchFamily="34" charset="0"/>
                <a:cs typeface="Arial" panose="020B0604020202020204" pitchFamily="34" charset="0"/>
              </a:rPr>
              <a:t> (Greek)=sound   </a:t>
            </a:r>
            <a:r>
              <a:rPr lang="en-GB" sz="2000" dirty="0" err="1">
                <a:latin typeface="Arial" panose="020B0604020202020204" pitchFamily="34" charset="0"/>
                <a:cs typeface="Arial" panose="020B0604020202020204" pitchFamily="34" charset="0"/>
              </a:rPr>
              <a:t>cf</a:t>
            </a:r>
            <a:r>
              <a:rPr lang="en-GB" sz="2000" dirty="0">
                <a:latin typeface="Arial" panose="020B0604020202020204" pitchFamily="34" charset="0"/>
                <a:cs typeface="Arial" panose="020B0604020202020204" pitchFamily="34" charset="0"/>
              </a:rPr>
              <a:t>  gramophone, telephone</a:t>
            </a:r>
          </a:p>
          <a:p>
            <a:pPr marL="0" indent="0">
              <a:buNone/>
            </a:pPr>
            <a:r>
              <a:rPr lang="en-GB" sz="1600" dirty="0">
                <a:latin typeface="Arial" panose="020B0604020202020204" pitchFamily="34" charset="0"/>
                <a:cs typeface="Arial" panose="020B0604020202020204" pitchFamily="34" charset="0"/>
              </a:rPr>
              <a:t>	</a:t>
            </a:r>
          </a:p>
          <a:p>
            <a:pPr marL="0" indent="0">
              <a:buNone/>
            </a:pPr>
            <a:endParaRPr lang="en-GB" sz="1600" b="1" i="1" dirty="0">
              <a:latin typeface="Arial" panose="020B0604020202020204" pitchFamily="34" charset="0"/>
              <a:cs typeface="Arial" panose="020B0604020202020204" pitchFamily="34" charset="0"/>
            </a:endParaRPr>
          </a:p>
          <a:p>
            <a:pPr marL="0" indent="0">
              <a:buNone/>
            </a:pPr>
            <a:r>
              <a:rPr lang="en-GB" sz="2000" b="1" i="1" dirty="0">
                <a:latin typeface="Arial" panose="020B0604020202020204" pitchFamily="34" charset="0"/>
                <a:cs typeface="Arial" panose="020B0604020202020204" pitchFamily="34" charset="0"/>
              </a:rPr>
              <a:t>Phonic reading</a:t>
            </a:r>
            <a:r>
              <a:rPr lang="en-GB" sz="2000" dirty="0">
                <a:latin typeface="Arial" panose="020B0604020202020204" pitchFamily="34" charset="0"/>
                <a:cs typeface="Arial" panose="020B0604020202020204" pitchFamily="34" charset="0"/>
              </a:rPr>
              <a:t>:  segmenting words into constituent sounds that letters represent, then blending them together.</a:t>
            </a:r>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2000" b="1" i="1" dirty="0">
              <a:latin typeface="Arial" panose="020B0604020202020204" pitchFamily="34" charset="0"/>
              <a:cs typeface="Arial" panose="020B0604020202020204" pitchFamily="34" charset="0"/>
            </a:endParaRPr>
          </a:p>
          <a:p>
            <a:pPr marL="0" indent="0">
              <a:buNone/>
            </a:pPr>
            <a:r>
              <a:rPr lang="en-GB" sz="2000" b="1" i="1" dirty="0">
                <a:latin typeface="Arial" panose="020B0604020202020204" pitchFamily="34" charset="0"/>
                <a:cs typeface="Arial" panose="020B0604020202020204" pitchFamily="34" charset="0"/>
              </a:rPr>
              <a:t>Phonic spelling</a:t>
            </a:r>
            <a:r>
              <a:rPr lang="en-GB" sz="2000" dirty="0">
                <a:latin typeface="Arial" panose="020B0604020202020204" pitchFamily="34" charset="0"/>
                <a:cs typeface="Arial" panose="020B0604020202020204" pitchFamily="34" charset="0"/>
              </a:rPr>
              <a:t>:  building up words with letters that correspond to the  sounds in a word depends on ability to segment the whole word into separate phonemes</a:t>
            </a:r>
          </a:p>
          <a:p>
            <a:pPr marL="0" indent="0">
              <a:buNone/>
            </a:pPr>
            <a:endParaRPr lang="en-GB" sz="1600" dirty="0"/>
          </a:p>
          <a:p>
            <a:endParaRPr lang="en-GB" sz="1600" dirty="0"/>
          </a:p>
        </p:txBody>
      </p:sp>
      <p:cxnSp>
        <p:nvCxnSpPr>
          <p:cNvPr id="5" name="Straight Arrow Connector 4"/>
          <p:cNvCxnSpPr>
            <a:stCxn id="3" idx="0"/>
            <a:endCxn id="3" idx="0"/>
          </p:cNvCxnSpPr>
          <p:nvPr/>
        </p:nvCxnSpPr>
        <p:spPr>
          <a:xfrm>
            <a:off x="6137510" y="969359"/>
            <a:ext cx="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7956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2135560" y="332656"/>
            <a:ext cx="8229600" cy="5688632"/>
          </a:xfrm>
        </p:spPr>
        <p:txBody>
          <a:bodyPr>
            <a:normAutofit fontScale="47500" lnSpcReduction="20000"/>
          </a:bodyPr>
          <a:lstStyle/>
          <a:p>
            <a:pPr marL="0" indent="0">
              <a:buNone/>
            </a:pPr>
            <a:r>
              <a:rPr lang="en-GB" sz="6700" dirty="0">
                <a:latin typeface="Arial" panose="020B0604020202020204" pitchFamily="34" charset="0"/>
                <a:cs typeface="Arial" panose="020B0604020202020204" pitchFamily="34" charset="0"/>
              </a:rPr>
              <a:t>Method criticised </a:t>
            </a:r>
          </a:p>
          <a:p>
            <a:pPr marL="0" indent="0">
              <a:buNone/>
            </a:pPr>
            <a:r>
              <a:rPr lang="en-GB" sz="3600" dirty="0">
                <a:latin typeface="Arial" panose="020B0604020202020204" pitchFamily="34" charset="0"/>
                <a:cs typeface="Arial" panose="020B0604020202020204" pitchFamily="34" charset="0"/>
              </a:rPr>
              <a:t>a)  the irregular orthography of English makes it unreliable.  </a:t>
            </a:r>
          </a:p>
          <a:p>
            <a:pPr marL="0" indent="0">
              <a:buNone/>
            </a:pPr>
            <a:r>
              <a:rPr lang="en-GB" sz="3600" dirty="0">
                <a:latin typeface="Arial" panose="020B0604020202020204" pitchFamily="34" charset="0"/>
                <a:cs typeface="Arial" panose="020B0604020202020204" pitchFamily="34" charset="0"/>
              </a:rPr>
              <a:t>Children ‘regularise’ words, leading to errors.</a:t>
            </a: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b) ‘sounding and blending’ persists especially if child is unconfident/has poor memory for whole words</a:t>
            </a: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c) discourages visual/memory for whole word strategy.  </a:t>
            </a:r>
          </a:p>
          <a:p>
            <a:pPr marL="0" indent="0">
              <a:buNone/>
            </a:pPr>
            <a:endParaRPr lang="en-GB" sz="3600" b="1" u="sng" dirty="0">
              <a:latin typeface="Arial" panose="020B0604020202020204" pitchFamily="34" charset="0"/>
              <a:cs typeface="Arial" panose="020B0604020202020204" pitchFamily="34" charset="0"/>
            </a:endParaRPr>
          </a:p>
          <a:p>
            <a:pPr marL="0" indent="0">
              <a:buNone/>
            </a:pPr>
            <a:r>
              <a:rPr lang="en-GB" sz="3600" b="1" u="sng" dirty="0">
                <a:latin typeface="Arial" panose="020B0604020202020204" pitchFamily="34" charset="0"/>
                <a:cs typeface="Arial" panose="020B0604020202020204" pitchFamily="34" charset="0"/>
              </a:rPr>
              <a:t>Contrast:</a:t>
            </a:r>
            <a:r>
              <a:rPr lang="en-GB" sz="3600" dirty="0">
                <a:latin typeface="Arial" panose="020B0604020202020204" pitchFamily="34" charset="0"/>
                <a:cs typeface="Arial" panose="020B0604020202020204" pitchFamily="34" charset="0"/>
              </a:rPr>
              <a:t>   Reading</a:t>
            </a:r>
            <a:r>
              <a:rPr lang="en-GB" sz="3600" b="1"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by whole word recognition and guessing words from the context   (Look and Say; Whole/Real Language) spelling by trying to remember the word from its ‘looks’; treats spelling as a visual skill  </a:t>
            </a:r>
          </a:p>
          <a:p>
            <a:pPr marL="0" indent="0">
              <a:buNone/>
            </a:pPr>
            <a:r>
              <a:rPr lang="en-GB" sz="3600" dirty="0">
                <a:latin typeface="Arial" panose="020B0604020202020204" pitchFamily="34" charset="0"/>
                <a:cs typeface="Arial" panose="020B0604020202020204" pitchFamily="34" charset="0"/>
              </a:rPr>
              <a:t> These methods depend on </a:t>
            </a:r>
          </a:p>
          <a:p>
            <a:pPr marL="0" indent="0">
              <a:buNone/>
            </a:pPr>
            <a:endParaRPr lang="en-GB" sz="3600" dirty="0">
              <a:latin typeface="Arial" panose="020B0604020202020204" pitchFamily="34" charset="0"/>
              <a:cs typeface="Arial" panose="020B0604020202020204" pitchFamily="34" charset="0"/>
            </a:endParaRPr>
          </a:p>
          <a:p>
            <a:pPr marL="571500" indent="-571500">
              <a:buAutoNum type="romanLcParenR"/>
            </a:pPr>
            <a:r>
              <a:rPr lang="en-GB" sz="3600" dirty="0">
                <a:latin typeface="Arial" panose="020B0604020202020204" pitchFamily="34" charset="0"/>
                <a:cs typeface="Arial" panose="020B0604020202020204" pitchFamily="34" charset="0"/>
              </a:rPr>
              <a:t>the child’s </a:t>
            </a:r>
            <a:r>
              <a:rPr lang="en-GB" sz="3600" b="1" dirty="0">
                <a:latin typeface="Arial" panose="020B0604020202020204" pitchFamily="34" charset="0"/>
                <a:cs typeface="Arial" panose="020B0604020202020204" pitchFamily="34" charset="0"/>
              </a:rPr>
              <a:t>implicit </a:t>
            </a:r>
            <a:r>
              <a:rPr lang="en-GB" sz="3600" dirty="0">
                <a:latin typeface="Arial" panose="020B0604020202020204" pitchFamily="34" charset="0"/>
                <a:cs typeface="Arial" panose="020B0604020202020204" pitchFamily="34" charset="0"/>
              </a:rPr>
              <a:t>understanding of separate sounds in words and the alphabetic system for writing them</a:t>
            </a: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ii) being able to pick up these skills and apply them  spontaneously. </a:t>
            </a:r>
          </a:p>
          <a:p>
            <a:pPr marL="0" indent="0">
              <a:buNone/>
            </a:pPr>
            <a:endParaRPr lang="en-GB" sz="3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802018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5639" y="260648"/>
            <a:ext cx="8847513" cy="936104"/>
          </a:xfrm>
        </p:spPr>
        <p:txBody>
          <a:bodyPr>
            <a:normAutofit/>
          </a:bodyPr>
          <a:lstStyle/>
          <a:p>
            <a:r>
              <a:rPr lang="en-GB" sz="3200" dirty="0">
                <a:latin typeface="Arial" panose="020B0604020202020204" pitchFamily="34" charset="0"/>
                <a:cs typeface="Arial" panose="020B0604020202020204" pitchFamily="34" charset="0"/>
              </a:rPr>
              <a:t>Lower order skills </a:t>
            </a:r>
          </a:p>
        </p:txBody>
      </p:sp>
      <p:sp>
        <p:nvSpPr>
          <p:cNvPr id="3" name="Content Placeholder 2"/>
          <p:cNvSpPr>
            <a:spLocks noGrp="1"/>
          </p:cNvSpPr>
          <p:nvPr>
            <p:ph idx="1"/>
          </p:nvPr>
        </p:nvSpPr>
        <p:spPr>
          <a:xfrm>
            <a:off x="1363287" y="908720"/>
            <a:ext cx="8847513" cy="5949280"/>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Reading is a complex interactive process dependent on mastery of a number of skills. The skills discussed so far are lower-order, or basic skills. </a:t>
            </a:r>
          </a:p>
          <a:p>
            <a:pPr marL="0" indent="0">
              <a:buNone/>
            </a:pPr>
            <a:r>
              <a:rPr lang="en-GB" sz="1600" dirty="0">
                <a:latin typeface="Arial" panose="020B0604020202020204" pitchFamily="34" charset="0"/>
                <a:cs typeface="Arial" panose="020B0604020202020204" pitchFamily="34" charset="0"/>
              </a:rPr>
              <a:t>    They are mechanical skills. They have to be automatic/immediate.</a:t>
            </a:r>
          </a:p>
          <a:p>
            <a:pPr marL="180975" indent="0">
              <a:buNone/>
            </a:pPr>
            <a:r>
              <a:rPr lang="en-GB" sz="1600" dirty="0">
                <a:latin typeface="Arial" panose="020B0604020202020204" pitchFamily="34" charset="0"/>
                <a:cs typeface="Arial" panose="020B0604020202020204" pitchFamily="34" charset="0"/>
              </a:rPr>
              <a:t> If not automatic they demand attention, and occupy space in working memory, leaving less space for higher-order skills.  All words have to been recognised as ‘sight-words’  for full fluency. </a:t>
            </a:r>
          </a:p>
          <a:p>
            <a:pPr marL="0" indent="0">
              <a:buNone/>
            </a:pPr>
            <a:r>
              <a:rPr lang="en-GB" sz="21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Fluency levels</a:t>
            </a:r>
            <a:r>
              <a:rPr lang="en-GB" sz="1600" dirty="0">
                <a:latin typeface="Arial" panose="020B0604020202020204" pitchFamily="34" charset="0"/>
                <a:cs typeface="Arial" panose="020B0604020202020204" pitchFamily="34" charset="0"/>
              </a:rPr>
              <a:t>:  word, sentence, text  (paragraph &amp; longer text)</a:t>
            </a:r>
          </a:p>
          <a:p>
            <a:pPr marL="0" indent="0">
              <a:buNone/>
            </a:pPr>
            <a:r>
              <a:rPr lang="en-GB" sz="1600" dirty="0">
                <a:latin typeface="Arial" panose="020B0604020202020204" pitchFamily="34" charset="0"/>
                <a:cs typeface="Arial" panose="020B0604020202020204" pitchFamily="34" charset="0"/>
              </a:rPr>
              <a:t>     Fluency also requires memory for </a:t>
            </a:r>
          </a:p>
          <a:p>
            <a:pPr marL="285750" indent="-285750"/>
            <a:r>
              <a:rPr lang="en-GB" sz="1600" dirty="0">
                <a:latin typeface="Arial" panose="020B0604020202020204" pitchFamily="34" charset="0"/>
                <a:cs typeface="Arial" panose="020B0604020202020204" pitchFamily="34" charset="0"/>
              </a:rPr>
              <a:t>construction of meaning</a:t>
            </a:r>
          </a:p>
          <a:p>
            <a:pPr marL="285750" indent="-285750"/>
            <a:r>
              <a:rPr lang="en-GB" sz="1600" dirty="0">
                <a:latin typeface="Arial" panose="020B0604020202020204" pitchFamily="34" charset="0"/>
                <a:cs typeface="Arial" panose="020B0604020202020204" pitchFamily="34" charset="0"/>
              </a:rPr>
              <a:t>knowledge of </a:t>
            </a:r>
            <a:r>
              <a:rPr lang="en-GB" sz="1600" b="1" dirty="0">
                <a:latin typeface="Arial" panose="020B0604020202020204" pitchFamily="34" charset="0"/>
                <a:cs typeface="Arial" panose="020B0604020202020204" pitchFamily="34" charset="0"/>
              </a:rPr>
              <a:t>punctuation</a:t>
            </a:r>
            <a:r>
              <a:rPr lang="en-GB" sz="1600" dirty="0">
                <a:latin typeface="Arial" panose="020B0604020202020204" pitchFamily="34" charset="0"/>
                <a:cs typeface="Arial" panose="020B0604020202020204" pitchFamily="34" charset="0"/>
              </a:rPr>
              <a:t> </a:t>
            </a:r>
          </a:p>
          <a:p>
            <a:pPr marL="285750" indent="-285750"/>
            <a:r>
              <a:rPr lang="en-GB" sz="1600" dirty="0">
                <a:latin typeface="Arial" panose="020B0604020202020204" pitchFamily="34" charset="0"/>
                <a:cs typeface="Arial" panose="020B0604020202020204" pitchFamily="34" charset="0"/>
              </a:rPr>
              <a:t>awareness/observation of different marks as signals and guide to meaning. </a:t>
            </a:r>
          </a:p>
          <a:p>
            <a:pPr marL="0" indent="0">
              <a:buNone/>
            </a:pPr>
            <a:r>
              <a:rPr lang="en-GB" sz="1600" dirty="0">
                <a:latin typeface="Arial" panose="020B0604020202020204" pitchFamily="34" charset="0"/>
                <a:cs typeface="Arial" panose="020B0604020202020204" pitchFamily="34" charset="0"/>
              </a:rPr>
              <a:t>   </a:t>
            </a:r>
          </a:p>
          <a:p>
            <a:pPr marL="0" indent="0">
              <a:buNone/>
            </a:pPr>
            <a:r>
              <a:rPr lang="en-GB" sz="1700" dirty="0">
                <a:latin typeface="Arial" panose="020B0604020202020204" pitchFamily="34" charset="0"/>
                <a:cs typeface="Arial" panose="020B0604020202020204" pitchFamily="34" charset="0"/>
              </a:rPr>
              <a:t>Without good basic skills the reader cannot build higher order skills necessary</a:t>
            </a:r>
          </a:p>
          <a:p>
            <a:pPr marL="0" indent="0">
              <a:buNone/>
            </a:pPr>
            <a:r>
              <a:rPr lang="en-GB" sz="1700" dirty="0">
                <a:latin typeface="Arial" panose="020B0604020202020204" pitchFamily="34" charset="0"/>
                <a:cs typeface="Arial" panose="020B0604020202020204" pitchFamily="34" charset="0"/>
              </a:rPr>
              <a:t>for full comprehension.  Many children, and older students , need help to develop these higher order skills, even when they are – apparently – good readers of text. </a:t>
            </a:r>
          </a:p>
          <a:p>
            <a:pPr marL="0" indent="180975">
              <a:buNone/>
            </a:pPr>
            <a:r>
              <a:rPr lang="en-GB" sz="1700" dirty="0">
                <a:solidFill>
                  <a:srgbClr val="7030A0"/>
                </a:solidFill>
              </a:rPr>
              <a:t>It is important to start work on developing comprehension as soon as reading     	starts.  </a:t>
            </a:r>
          </a:p>
          <a:p>
            <a:pPr marL="0" indent="0">
              <a:buNone/>
            </a:pPr>
            <a:endParaRPr lang="en-GB" sz="1600" dirty="0"/>
          </a:p>
          <a:p>
            <a:pPr marL="0" indent="0">
              <a:buNone/>
            </a:pPr>
            <a:r>
              <a:rPr lang="en-GB" sz="1600" dirty="0"/>
              <a:t>	</a:t>
            </a:r>
          </a:p>
        </p:txBody>
      </p:sp>
    </p:spTree>
    <p:extLst>
      <p:ext uri="{BB962C8B-B14F-4D97-AF65-F5344CB8AC3E}">
        <p14:creationId xmlns:p14="http://schemas.microsoft.com/office/powerpoint/2010/main" val="4438228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268761"/>
            <a:ext cx="8229600" cy="4738531"/>
          </a:xfrm>
        </p:spPr>
        <p:txBody>
          <a:bodyPr>
            <a:normAutofit/>
          </a:bodyPr>
          <a:lstStyle/>
          <a:p>
            <a:pPr marL="0" indent="0">
              <a:buNone/>
            </a:pPr>
            <a:r>
              <a:rPr lang="en-GB" sz="1700" dirty="0">
                <a:ea typeface="Calibri"/>
                <a:cs typeface="Times New Roman" panose="02020603050405020304" pitchFamily="18" charset="0"/>
              </a:rPr>
              <a:t>Clay, M.M. and </a:t>
            </a:r>
            <a:r>
              <a:rPr lang="en-GB" sz="1700" dirty="0" err="1">
                <a:ea typeface="Calibri"/>
                <a:cs typeface="Times New Roman" panose="02020603050405020304" pitchFamily="18" charset="0"/>
              </a:rPr>
              <a:t>Cazdan</a:t>
            </a:r>
            <a:r>
              <a:rPr lang="en-GB" sz="1700" dirty="0">
                <a:ea typeface="Calibri"/>
                <a:cs typeface="Times New Roman" panose="02020603050405020304" pitchFamily="18" charset="0"/>
              </a:rPr>
              <a:t>, C.B. </a:t>
            </a:r>
            <a:r>
              <a:rPr lang="en-GB" sz="1700" dirty="0">
                <a:cs typeface="Times New Roman" panose="02020603050405020304" pitchFamily="18" charset="0"/>
              </a:rPr>
              <a:t>(1990) ‘A </a:t>
            </a:r>
            <a:r>
              <a:rPr lang="en-GB" sz="1700" dirty="0" err="1">
                <a:cs typeface="Times New Roman" panose="02020603050405020304" pitchFamily="18" charset="0"/>
              </a:rPr>
              <a:t>Vygotskian</a:t>
            </a:r>
            <a:r>
              <a:rPr lang="en-GB" sz="1700" dirty="0">
                <a:cs typeface="Times New Roman" panose="02020603050405020304" pitchFamily="18" charset="0"/>
              </a:rPr>
              <a:t> interpretation</a:t>
            </a:r>
          </a:p>
          <a:p>
            <a:pPr marL="0" indent="0">
              <a:buNone/>
            </a:pPr>
            <a:r>
              <a:rPr lang="en-GB" sz="1700" dirty="0">
                <a:cs typeface="Times New Roman" panose="02020603050405020304" pitchFamily="18" charset="0"/>
              </a:rPr>
              <a:t> of reading recovery’, in L. Moll (Ed.) Vygotsky and Education.</a:t>
            </a:r>
          </a:p>
          <a:p>
            <a:pPr marL="0" indent="0">
              <a:buNone/>
            </a:pPr>
            <a:r>
              <a:rPr lang="en-GB" sz="1700" dirty="0">
                <a:cs typeface="Times New Roman" panose="02020603050405020304" pitchFamily="18" charset="0"/>
              </a:rPr>
              <a:t>New York: Cambridge University Press pp. 206–222</a:t>
            </a:r>
            <a:r>
              <a:rPr lang="en-GB" sz="1700" dirty="0"/>
              <a:t>.</a:t>
            </a:r>
          </a:p>
          <a:p>
            <a:pPr marL="0" indent="0">
              <a:buNone/>
            </a:pPr>
            <a:r>
              <a:rPr lang="en-GB" sz="1500" dirty="0"/>
              <a:t>Elliott, Julian G., </a:t>
            </a:r>
            <a:r>
              <a:rPr lang="en-GB" sz="1500" dirty="0" err="1"/>
              <a:t>Grigoroenko</a:t>
            </a:r>
            <a:r>
              <a:rPr lang="en-GB" sz="1500" dirty="0"/>
              <a:t>, Elena L. (2014) The Dyslexia Debate, Cambridge University Press </a:t>
            </a:r>
            <a:endParaRPr lang="en-GB" sz="1700" dirty="0"/>
          </a:p>
          <a:p>
            <a:pPr marL="0" indent="0">
              <a:buNone/>
            </a:pPr>
            <a:r>
              <a:rPr lang="en-GB" sz="1600" dirty="0" err="1">
                <a:cs typeface="Times New Roman" panose="02020603050405020304" pitchFamily="18" charset="0"/>
              </a:rPr>
              <a:t>Goswami</a:t>
            </a:r>
            <a:r>
              <a:rPr lang="en-GB" sz="1600" dirty="0">
                <a:cs typeface="Times New Roman" panose="02020603050405020304" pitchFamily="18" charset="0"/>
              </a:rPr>
              <a:t>, </a:t>
            </a:r>
            <a:r>
              <a:rPr lang="en-GB" sz="1600" dirty="0" err="1">
                <a:cs typeface="Times New Roman" panose="02020603050405020304" pitchFamily="18" charset="0"/>
              </a:rPr>
              <a:t>Usha</a:t>
            </a:r>
            <a:r>
              <a:rPr lang="en-GB" sz="1600" dirty="0">
                <a:cs typeface="Times New Roman" panose="02020603050405020304" pitchFamily="18" charset="0"/>
              </a:rPr>
              <a:t>  </a:t>
            </a:r>
            <a:r>
              <a:rPr lang="en-GB" sz="1600" i="1" dirty="0">
                <a:cs typeface="Times New Roman" panose="02020603050405020304" pitchFamily="18" charset="0"/>
              </a:rPr>
              <a:t>Phonological development and reading by analogy: what is analogy, and what is it not? </a:t>
            </a:r>
            <a:r>
              <a:rPr lang="en-GB" sz="1600" b="1" dirty="0">
                <a:cs typeface="Times New Roman" panose="02020603050405020304" pitchFamily="18" charset="0"/>
              </a:rPr>
              <a:t> </a:t>
            </a:r>
            <a:r>
              <a:rPr lang="en-GB" sz="1600" dirty="0">
                <a:cs typeface="Times New Roman" panose="02020603050405020304" pitchFamily="18" charset="0"/>
              </a:rPr>
              <a:t>Journal of research in reading </a:t>
            </a:r>
            <a:r>
              <a:rPr lang="en-GB" sz="1600" dirty="0" err="1">
                <a:cs typeface="Times New Roman" panose="02020603050405020304" pitchFamily="18" charset="0"/>
              </a:rPr>
              <a:t>Vol</a:t>
            </a:r>
            <a:r>
              <a:rPr lang="en-GB" sz="1600" dirty="0">
                <a:cs typeface="Times New Roman" panose="02020603050405020304" pitchFamily="18" charset="0"/>
              </a:rPr>
              <a:t> 18 Issue 2 139-145  (1995) published online: </a:t>
            </a:r>
            <a:r>
              <a:rPr lang="en-GB" sz="1400" dirty="0">
                <a:cs typeface="Times New Roman" panose="02020603050405020304" pitchFamily="18" charset="0"/>
              </a:rPr>
              <a:t>NOV 2005</a:t>
            </a:r>
          </a:p>
          <a:p>
            <a:pPr marL="0" indent="0">
              <a:buNone/>
            </a:pPr>
            <a:r>
              <a:rPr lang="en-GB" sz="1600" dirty="0" err="1">
                <a:cs typeface="Times New Roman" panose="02020603050405020304" pitchFamily="18" charset="0"/>
              </a:rPr>
              <a:t>Goswami</a:t>
            </a:r>
            <a:r>
              <a:rPr lang="en-GB" sz="1600" dirty="0">
                <a:cs typeface="Times New Roman" panose="02020603050405020304" pitchFamily="18" charset="0"/>
              </a:rPr>
              <a:t>, U and Bryant, B (1990) </a:t>
            </a:r>
            <a:r>
              <a:rPr lang="en-GB" sz="1600" i="1" dirty="0">
                <a:cs typeface="Times New Roman" panose="02020603050405020304" pitchFamily="18" charset="0"/>
              </a:rPr>
              <a:t>Phonological Skills and Learning to Read  </a:t>
            </a:r>
            <a:r>
              <a:rPr lang="en-GB" sz="1600" dirty="0">
                <a:cs typeface="Times New Roman" panose="02020603050405020304" pitchFamily="18" charset="0"/>
              </a:rPr>
              <a:t> New York: Psychology Press</a:t>
            </a:r>
          </a:p>
          <a:p>
            <a:pPr marL="0" indent="0">
              <a:buNone/>
            </a:pPr>
            <a:r>
              <a:rPr lang="en-GB" sz="1600" dirty="0"/>
              <a:t>Johnson, R. and Watson, J. </a:t>
            </a:r>
            <a:r>
              <a:rPr lang="en-GB" sz="1600" i="1" dirty="0"/>
              <a:t>Synthetic Phonics </a:t>
            </a:r>
            <a:r>
              <a:rPr lang="en-GB" sz="1600" dirty="0"/>
              <a:t>(in Reading 1997)</a:t>
            </a:r>
          </a:p>
          <a:p>
            <a:pPr marL="0" indent="0">
              <a:buNone/>
            </a:pPr>
            <a:r>
              <a:rPr lang="en-GB" sz="1600" dirty="0"/>
              <a:t>Linnea, </a:t>
            </a:r>
            <a:r>
              <a:rPr lang="en-GB" sz="1600" dirty="0" err="1"/>
              <a:t>Ehri</a:t>
            </a:r>
            <a:r>
              <a:rPr lang="en-GB" sz="1600" dirty="0"/>
              <a:t>, </a:t>
            </a:r>
            <a:r>
              <a:rPr lang="en-GB" sz="1600" i="1" dirty="0"/>
              <a:t>Reading Processes, Acquisition and Instructional Implications , </a:t>
            </a:r>
            <a:r>
              <a:rPr lang="en-GB" sz="1600" dirty="0"/>
              <a:t>in Reid and Wearmouth, (eds) (2002) Dyslexia and Literacy, pp167-185</a:t>
            </a:r>
          </a:p>
          <a:p>
            <a:pPr marL="0" indent="0">
              <a:buNone/>
            </a:pPr>
            <a:r>
              <a:rPr lang="en-GB" sz="1600" dirty="0">
                <a:cs typeface="Times New Roman" panose="02020603050405020304" pitchFamily="18" charset="0"/>
              </a:rPr>
              <a:t>Muter, V (</a:t>
            </a:r>
            <a:r>
              <a:rPr lang="en-GB" sz="1600" dirty="0"/>
              <a:t>2003)</a:t>
            </a:r>
            <a:r>
              <a:rPr lang="en-GB" sz="1600" dirty="0">
                <a:cs typeface="Times New Roman" panose="02020603050405020304" pitchFamily="18" charset="0"/>
              </a:rPr>
              <a:t> </a:t>
            </a:r>
            <a:r>
              <a:rPr lang="en-GB" sz="1600" i="1" dirty="0">
                <a:cs typeface="Times New Roman" panose="02020603050405020304" pitchFamily="18" charset="0"/>
              </a:rPr>
              <a:t>Early Reading Development and </a:t>
            </a:r>
            <a:r>
              <a:rPr lang="en-GB" sz="1600" i="1" dirty="0"/>
              <a:t>Dyslexia</a:t>
            </a:r>
            <a:r>
              <a:rPr lang="en-GB" sz="1600" dirty="0"/>
              <a:t>, Wiley </a:t>
            </a:r>
          </a:p>
          <a:p>
            <a:pPr marL="0" indent="0">
              <a:buNone/>
            </a:pPr>
            <a:r>
              <a:rPr lang="en-GB" sz="1600" dirty="0">
                <a:ea typeface="Calibri"/>
                <a:cs typeface="Times New Roman" panose="02020603050405020304" pitchFamily="18" charset="0"/>
              </a:rPr>
              <a:t>Rose, J(2006) </a:t>
            </a:r>
            <a:r>
              <a:rPr lang="en-GB" sz="1600" i="1" dirty="0">
                <a:ea typeface="Calibri"/>
                <a:cs typeface="Times New Roman" panose="02020603050405020304" pitchFamily="18" charset="0"/>
              </a:rPr>
              <a:t>Independent Review of the Teaching of Early Reading</a:t>
            </a:r>
            <a:endParaRPr lang="en-GB" sz="1600" dirty="0"/>
          </a:p>
          <a:p>
            <a:pPr marL="0" indent="0">
              <a:buNone/>
            </a:pPr>
            <a:endParaRPr lang="en-GB" sz="1600" dirty="0"/>
          </a:p>
        </p:txBody>
      </p:sp>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44521653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2715</Words>
  <Application>Microsoft Office PowerPoint</Application>
  <PresentationFormat>Widescreen</PresentationFormat>
  <Paragraphs>358</Paragraphs>
  <Slides>45</Slides>
  <Notes>3</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45</vt:i4>
      </vt:variant>
    </vt:vector>
  </HeadingPairs>
  <TitlesOfParts>
    <vt:vector size="59" baseType="lpstr">
      <vt:lpstr>MS PGothic</vt:lpstr>
      <vt:lpstr>Aptos</vt:lpstr>
      <vt:lpstr>Arial</vt:lpstr>
      <vt:lpstr>Calibri</vt:lpstr>
      <vt:lpstr>Calibri Light</vt:lpstr>
      <vt:lpstr>Comic Sans MS</vt:lpstr>
      <vt:lpstr>Tahoma</vt:lpstr>
      <vt:lpstr>Times</vt:lpstr>
      <vt:lpstr>Times New Roman</vt:lpstr>
      <vt:lpstr>Wingdings</vt:lpstr>
      <vt:lpstr>UWTSD Holding Page</vt:lpstr>
      <vt:lpstr>UWTSD Title Page 1</vt:lpstr>
      <vt:lpstr>UWTSD Text 1</vt:lpstr>
      <vt:lpstr>UWTSD Text 2</vt:lpstr>
      <vt:lpstr>PowerPoint Presentation</vt:lpstr>
      <vt:lpstr>PowerPoint Presentation</vt:lpstr>
      <vt:lpstr>Reading:  Processes and Practice  </vt:lpstr>
      <vt:lpstr>Objectives                  </vt:lpstr>
      <vt:lpstr>Reading…</vt:lpstr>
      <vt:lpstr>Reading…</vt:lpstr>
      <vt:lpstr>PowerPoint Presentation</vt:lpstr>
      <vt:lpstr>Reading is a skill</vt:lpstr>
      <vt:lpstr>PowerPoint Presentation</vt:lpstr>
      <vt:lpstr>Can you read this?</vt:lpstr>
      <vt:lpstr>So how do we learn to read?</vt:lpstr>
      <vt:lpstr>PowerPoint Presentation</vt:lpstr>
      <vt:lpstr>Analogy and generalisation</vt:lpstr>
      <vt:lpstr>Phonemic segmentation</vt:lpstr>
      <vt:lpstr>PowerPoint Presentation</vt:lpstr>
      <vt:lpstr>PowerPoint Presentation</vt:lpstr>
      <vt:lpstr>PowerPoint Presentation</vt:lpstr>
      <vt:lpstr>PowerPoint Presentation</vt:lpstr>
      <vt:lpstr>Dual –route model of reading (after Thomson, 2000)</vt:lpstr>
      <vt:lpstr>The dual route model proposes that there are two processes</vt:lpstr>
      <vt:lpstr>Frith’s original model  proposed three stages of  reading and spelling</vt:lpstr>
      <vt:lpstr>Logographic</vt:lpstr>
      <vt:lpstr> </vt:lpstr>
      <vt:lpstr>Frith’s Model</vt:lpstr>
      <vt:lpstr>PowerPoint Presentation</vt:lpstr>
      <vt:lpstr>  Linea Ehri’s model of reading development</vt:lpstr>
      <vt:lpstr>Partial alphabetic:</vt:lpstr>
      <vt:lpstr>Full alphabetic phase:</vt:lpstr>
      <vt:lpstr>Orthographic stage</vt:lpstr>
      <vt:lpstr>Consolidated alphabetic phase  </vt:lpstr>
      <vt:lpstr>PowerPoint Presentation</vt:lpstr>
      <vt:lpstr>PowerPoint Presentation</vt:lpstr>
      <vt:lpstr>The simple view of reading (Gough and Tunmer 1986) </vt:lpstr>
      <vt:lpstr>The simple view of reading (Gough and Tunmer 1986) </vt:lpstr>
      <vt:lpstr>Another view</vt:lpstr>
      <vt:lpstr>Different approaches to teaching reading 1 </vt:lpstr>
      <vt:lpstr>Different approaches to teaching reading 1</vt:lpstr>
      <vt:lpstr>Different approaches 2:  ‘Searchlights’ model  Reading Recovery  (Clay and Cazdan 1990)</vt:lpstr>
      <vt:lpstr>Oral language</vt:lpstr>
      <vt:lpstr>Methods of teaching 3</vt:lpstr>
      <vt:lpstr>Methods of teaching 3</vt:lpstr>
      <vt:lpstr>Phonics teaching</vt:lpstr>
      <vt:lpstr>PowerPoint Presentation</vt:lpstr>
      <vt:lpstr>Lower order skills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2026-08-21T07:30:46Z</dcterms:modified>
</cp:coreProperties>
</file>