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3"/>
  </p:notesMasterIdLst>
  <p:sldIdLst>
    <p:sldId id="259" r:id="rId5"/>
    <p:sldId id="261" r:id="rId6"/>
    <p:sldId id="263" r:id="rId7"/>
    <p:sldId id="262" r:id="rId8"/>
    <p:sldId id="264" r:id="rId9"/>
    <p:sldId id="265" r:id="rId10"/>
    <p:sldId id="267" r:id="rId11"/>
    <p:sldId id="268" r:id="rId12"/>
    <p:sldId id="269" r:id="rId13"/>
    <p:sldId id="270" r:id="rId14"/>
    <p:sldId id="271" r:id="rId15"/>
    <p:sldId id="272" r:id="rId16"/>
    <p:sldId id="277" r:id="rId17"/>
    <p:sldId id="278" r:id="rId18"/>
    <p:sldId id="279" r:id="rId19"/>
    <p:sldId id="280" r:id="rId20"/>
    <p:sldId id="281" r:id="rId21"/>
    <p:sldId id="26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59" autoAdjust="0"/>
    <p:restoredTop sz="90117"/>
  </p:normalViewPr>
  <p:slideViewPr>
    <p:cSldViewPr snapToGrid="0">
      <p:cViewPr>
        <p:scale>
          <a:sx n="250" d="100"/>
          <a:sy n="250" d="100"/>
        </p:scale>
        <p:origin x="-456" y="-4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BB0E0A-233F-CD40-9ABB-3C3CB5907055}" type="datetimeFigureOut">
              <a:rPr lang="en-US" smtClean="0"/>
              <a:t>4/9/23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19D00C-1863-A84A-BD15-338E67B54F62}" type="slidenum">
              <a:rPr lang="en-US" smtClean="0"/>
              <a:t>‹#›</a:t>
            </a:fld>
            <a:endParaRPr lang="en-US"/>
          </a:p>
        </p:txBody>
      </p:sp>
    </p:spTree>
    <p:extLst>
      <p:ext uri="{BB962C8B-B14F-4D97-AF65-F5344CB8AC3E}">
        <p14:creationId xmlns:p14="http://schemas.microsoft.com/office/powerpoint/2010/main" val="2210145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19D00C-1863-A84A-BD15-338E67B54F62}" type="slidenum">
              <a:rPr lang="en-US" smtClean="0"/>
              <a:t>4</a:t>
            </a:fld>
            <a:endParaRPr lang="en-US"/>
          </a:p>
        </p:txBody>
      </p:sp>
    </p:spTree>
    <p:extLst>
      <p:ext uri="{BB962C8B-B14F-4D97-AF65-F5344CB8AC3E}">
        <p14:creationId xmlns:p14="http://schemas.microsoft.com/office/powerpoint/2010/main" val="2351746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effectLst/>
                <a:latin typeface="Times" pitchFamily="2" charset="0"/>
              </a:rPr>
              <a:t>Engine mounted components undergo severe vibration loadings produced by a rotating machine. Phenomena such as combustion firing, misalignment of the pistons or the rotating axis, and balancing issues generate a complex acceleration speed of the main shaft. The amplitude of the acceleration is proportional to the speed of the main shaft: the higher the engine speed (RPM) the higher the vibrations (figure). Multiples of the fundamental speed are called harmonics. They are usually referred as </a:t>
            </a:r>
            <a:r>
              <a:rPr lang="en-GB" sz="1100" dirty="0" err="1">
                <a:effectLst/>
                <a:latin typeface="Times" pitchFamily="2" charset="0"/>
              </a:rPr>
              <a:t>Hn</a:t>
            </a:r>
            <a:r>
              <a:rPr lang="en-GB" sz="1100" dirty="0">
                <a:effectLst/>
                <a:latin typeface="Times" pitchFamily="2" charset="0"/>
              </a:rPr>
              <a:t>, where n represent the number of occurrences per crankshaft revolution. The number and severity of the orders are related to the torsion characteristics of the engine which is further related to the number of cylinders, firing order, crankshaft design, etc. For a 4-stroke 4-cylinder engine, the dominant harmonic is the H2 (two occurrences per revolution) provoked by the combustion during piston firing.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effectLst/>
              <a:latin typeface="Times"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Times" pitchFamily="2" charset="0"/>
              </a:rPr>
              <a:t>In fuel system, high frequency excitation can cause fuel pressure oscillation, leading to engine instability and poor combustion. In cooling system, vibrations can cause the coolant to foam, reducing its effectiveness in engine cooling. It can cause electrical contacts fail, resulting in power loss or other electrical problems. High frequency vibrations can cause microcracks in the bearings and cause wearing due to simultaneous impact on the particular point. Vibration cause the piston to knock against the cylinder wall. In addition, vibration cause the crankshaft to resonate, resulting in torsional vibration and damage to the engine timing gears and other components.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Times" pitchFamily="2" charset="0"/>
            </a:endParaRPr>
          </a:p>
          <a:p>
            <a:endParaRPr lang="en-US" dirty="0"/>
          </a:p>
        </p:txBody>
      </p:sp>
      <p:sp>
        <p:nvSpPr>
          <p:cNvPr id="4" name="Slide Number Placeholder 3"/>
          <p:cNvSpPr>
            <a:spLocks noGrp="1"/>
          </p:cNvSpPr>
          <p:nvPr>
            <p:ph type="sldNum" sz="quarter" idx="5"/>
          </p:nvPr>
        </p:nvSpPr>
        <p:spPr/>
        <p:txBody>
          <a:bodyPr/>
          <a:lstStyle/>
          <a:p>
            <a:fld id="{4D19D00C-1863-A84A-BD15-338E67B54F62}" type="slidenum">
              <a:rPr lang="en-US" smtClean="0"/>
              <a:t>5</a:t>
            </a:fld>
            <a:endParaRPr lang="en-US"/>
          </a:p>
        </p:txBody>
      </p:sp>
    </p:spTree>
    <p:extLst>
      <p:ext uri="{BB962C8B-B14F-4D97-AF65-F5344CB8AC3E}">
        <p14:creationId xmlns:p14="http://schemas.microsoft.com/office/powerpoint/2010/main" val="314410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19D00C-1863-A84A-BD15-338E67B54F62}" type="slidenum">
              <a:rPr lang="en-US" smtClean="0"/>
              <a:t>6</a:t>
            </a:fld>
            <a:endParaRPr lang="en-US"/>
          </a:p>
        </p:txBody>
      </p:sp>
    </p:spTree>
    <p:extLst>
      <p:ext uri="{BB962C8B-B14F-4D97-AF65-F5344CB8AC3E}">
        <p14:creationId xmlns:p14="http://schemas.microsoft.com/office/powerpoint/2010/main" val="2124834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imes" pitchFamily="2" charset="0"/>
              </a:rPr>
              <a:t>Accelerometers are commonly used to measure engine vibration because they are sensitive to small changes in acceleration, which can be used to determine the vibrational characteristics of the engine. They are typically attached to the engine block or other engine components to measure the vibration levels. Accelerometers can be used to measure both high-frequency and low-frequency vibrations, making them suitable for most engine applications.</a:t>
            </a:r>
            <a:endParaRPr lang="en-US" dirty="0"/>
          </a:p>
        </p:txBody>
      </p:sp>
      <p:sp>
        <p:nvSpPr>
          <p:cNvPr id="4" name="Slide Number Placeholder 3"/>
          <p:cNvSpPr>
            <a:spLocks noGrp="1"/>
          </p:cNvSpPr>
          <p:nvPr>
            <p:ph type="sldNum" sz="quarter" idx="5"/>
          </p:nvPr>
        </p:nvSpPr>
        <p:spPr/>
        <p:txBody>
          <a:bodyPr/>
          <a:lstStyle/>
          <a:p>
            <a:fld id="{4D19D00C-1863-A84A-BD15-338E67B54F62}" type="slidenum">
              <a:rPr lang="en-US" smtClean="0"/>
              <a:t>7</a:t>
            </a:fld>
            <a:endParaRPr lang="en-US"/>
          </a:p>
        </p:txBody>
      </p:sp>
    </p:spTree>
    <p:extLst>
      <p:ext uri="{BB962C8B-B14F-4D97-AF65-F5344CB8AC3E}">
        <p14:creationId xmlns:p14="http://schemas.microsoft.com/office/powerpoint/2010/main" val="3450729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Wow….. Accelerometers have become ubiquitous in modern portable electronics, such as cellphones, MP3 players, and handheld gaming consoles. These devices use accelerometers to detect changes in orientation or motion, such as tilting or shaking. For instance, iPhones and iPod Touches automatically switch between portrait and landscape screen layouts based on the accelerometer's readings. Additionally, many apps and games on portable devices utilize accelerometer technology to detect movement and input from the user. This is achieved through the use of tiny accelerometer chips embedded within the device's hardware.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pitchFamily="2" charset="0"/>
              </a:rPr>
              <a:t>An accelerometer operates on the principle of a mass attached to a spring, which is damped to limit the motion of the mass. When the accelerometer experiences acceleration, the mass is displaced relative to the housing due to the inertia of the mass. The displacement is proportional to the acceleration, and this value is used to measure the acceleration. The mass returns to its original position due to the spring's elasticity, allowing the accelerometer to measure additional accelerations.</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D19D00C-1863-A84A-BD15-338E67B54F62}" type="slidenum">
              <a:rPr lang="en-US" smtClean="0"/>
              <a:t>8</a:t>
            </a:fld>
            <a:endParaRPr lang="en-US"/>
          </a:p>
        </p:txBody>
      </p:sp>
    </p:spTree>
    <p:extLst>
      <p:ext uri="{BB962C8B-B14F-4D97-AF65-F5344CB8AC3E}">
        <p14:creationId xmlns:p14="http://schemas.microsoft.com/office/powerpoint/2010/main" val="3727237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example, the 1</a:t>
            </a:r>
            <a:r>
              <a:rPr lang="en-US" baseline="30000" dirty="0"/>
              <a:t>st</a:t>
            </a:r>
            <a:r>
              <a:rPr lang="en-US" dirty="0"/>
              <a:t> order represent the vibration or frequency component that repeats once per revolution of the engine. Similarly, the 2</a:t>
            </a:r>
            <a:r>
              <a:rPr lang="en-US" baseline="30000" dirty="0"/>
              <a:t>nd</a:t>
            </a:r>
            <a:r>
              <a:rPr lang="en-US" dirty="0"/>
              <a:t> order represents the vibration or frequency component that repeats twice per revolution.</a:t>
            </a:r>
          </a:p>
        </p:txBody>
      </p:sp>
      <p:sp>
        <p:nvSpPr>
          <p:cNvPr id="4" name="Slide Number Placeholder 3"/>
          <p:cNvSpPr>
            <a:spLocks noGrp="1"/>
          </p:cNvSpPr>
          <p:nvPr>
            <p:ph type="sldNum" sz="quarter" idx="5"/>
          </p:nvPr>
        </p:nvSpPr>
        <p:spPr/>
        <p:txBody>
          <a:bodyPr/>
          <a:lstStyle/>
          <a:p>
            <a:fld id="{4D19D00C-1863-A84A-BD15-338E67B54F62}" type="slidenum">
              <a:rPr lang="en-US" smtClean="0"/>
              <a:t>10</a:t>
            </a:fld>
            <a:endParaRPr lang="en-US"/>
          </a:p>
        </p:txBody>
      </p:sp>
    </p:spTree>
    <p:extLst>
      <p:ext uri="{BB962C8B-B14F-4D97-AF65-F5344CB8AC3E}">
        <p14:creationId xmlns:p14="http://schemas.microsoft.com/office/powerpoint/2010/main" val="48589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19D00C-1863-A84A-BD15-338E67B54F62}" type="slidenum">
              <a:rPr lang="en-US" smtClean="0"/>
              <a:t>12</a:t>
            </a:fld>
            <a:endParaRPr lang="en-US"/>
          </a:p>
        </p:txBody>
      </p:sp>
    </p:spTree>
    <p:extLst>
      <p:ext uri="{BB962C8B-B14F-4D97-AF65-F5344CB8AC3E}">
        <p14:creationId xmlns:p14="http://schemas.microsoft.com/office/powerpoint/2010/main" val="37629017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seen that sound intensity is increasing with increasing in engine speed in both operation. In case of 4-cylinder operation, maximum sound can be heard on 2</a:t>
            </a:r>
            <a:r>
              <a:rPr lang="en-US" baseline="30000" dirty="0"/>
              <a:t>nd</a:t>
            </a:r>
            <a:r>
              <a:rPr lang="en-US" dirty="0"/>
              <a:t> order that means every revolution of crank shaft, there is generating frequency of sound twice. This is may be due to firing in cylinder, because in 4 stroke s-cylinder engine, every cylinder will fire after 2 complete revolution of crank shaft. The resonance sound frequency can be seen from speed-frequency graph, which is generated at 2750 rpm and the frequency is around 100 Hz. While on the other hand, in case of 2-cylinder operation, maximum sound can be heard during every single revolution of crankshaft (1</a:t>
            </a:r>
            <a:r>
              <a:rPr lang="en-US" baseline="30000" dirty="0"/>
              <a:t>st</a:t>
            </a:r>
            <a:r>
              <a:rPr lang="en-US" dirty="0"/>
              <a:t> order). But, in 2-cylinder operation, maximum sound would be generated during maximum speed (6000 rpm) instead of 2750 rpm in case of 4-cylinder.</a:t>
            </a:r>
          </a:p>
        </p:txBody>
      </p:sp>
      <p:sp>
        <p:nvSpPr>
          <p:cNvPr id="4" name="Slide Number Placeholder 3"/>
          <p:cNvSpPr>
            <a:spLocks noGrp="1"/>
          </p:cNvSpPr>
          <p:nvPr>
            <p:ph type="sldNum" sz="quarter" idx="5"/>
          </p:nvPr>
        </p:nvSpPr>
        <p:spPr/>
        <p:txBody>
          <a:bodyPr/>
          <a:lstStyle/>
          <a:p>
            <a:fld id="{4D19D00C-1863-A84A-BD15-338E67B54F62}" type="slidenum">
              <a:rPr lang="en-US" smtClean="0"/>
              <a:t>13</a:t>
            </a:fld>
            <a:endParaRPr lang="en-US"/>
          </a:p>
        </p:txBody>
      </p:sp>
    </p:spTree>
    <p:extLst>
      <p:ext uri="{BB962C8B-B14F-4D97-AF65-F5344CB8AC3E}">
        <p14:creationId xmlns:p14="http://schemas.microsoft.com/office/powerpoint/2010/main" val="3176563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source of Vertical vibration in the engine is reciprocating motion of the pitons in the cylinder.</a:t>
            </a:r>
          </a:p>
          <a:p>
            <a:r>
              <a:rPr lang="en-US" dirty="0"/>
              <a:t> Same as sound, vertical vibration in cylinder head is increasing with increasing speed in both case. Maximum vibration amplitude in both case are almost same, but in 4-cylinder firing operation, significant vibration experiencing between 15 to 25 order. In higher engine speed, vibration frequency component repeating 15 to 25 time per revolution of crankshaft. This is because there are multiple sources of vibrations in the engine, such as the reciprocating motion of pistons, the rotating of the crankshaft, and the firing of the spark plug. In case of 2 cylinder firing, higher order are associated with the firing of the spark plugs and the rotational motion of the crankshaft during the power stroke of the non-firing cylinder, which are not contributing to the engine output. Since these cylinders are nit firing, they are not producing power and ultimately vibrations.</a:t>
            </a:r>
          </a:p>
        </p:txBody>
      </p:sp>
      <p:sp>
        <p:nvSpPr>
          <p:cNvPr id="4" name="Slide Number Placeholder 3"/>
          <p:cNvSpPr>
            <a:spLocks noGrp="1"/>
          </p:cNvSpPr>
          <p:nvPr>
            <p:ph type="sldNum" sz="quarter" idx="5"/>
          </p:nvPr>
        </p:nvSpPr>
        <p:spPr/>
        <p:txBody>
          <a:bodyPr/>
          <a:lstStyle/>
          <a:p>
            <a:fld id="{4D19D00C-1863-A84A-BD15-338E67B54F62}" type="slidenum">
              <a:rPr lang="en-US" smtClean="0"/>
              <a:t>14</a:t>
            </a:fld>
            <a:endParaRPr lang="en-US"/>
          </a:p>
        </p:txBody>
      </p:sp>
    </p:spTree>
    <p:extLst>
      <p:ext uri="{BB962C8B-B14F-4D97-AF65-F5344CB8AC3E}">
        <p14:creationId xmlns:p14="http://schemas.microsoft.com/office/powerpoint/2010/main" val="262360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source of the lateral vibration in the engine are rotating components such as crankshaft, flywheel, gears.</a:t>
            </a:r>
          </a:p>
          <a:p>
            <a:r>
              <a:rPr lang="en-US" dirty="0"/>
              <a:t>It can be seen that in both operating condition of the engine, the lateral vibration are experienced by the engine are same. The reason behind it is may be due to same rotating component working in same condition like in 4-cylinder fire case. A little variation in both case is due to non-power stroke in 2 cylinders. The vibration magnitude in first case is 63.9 m/s^2 while in second case(2 cylinder) is 42.3 m/s^2. That means the intensity of the vibration in 4-cylinder case is higher than 2-cylinder.</a:t>
            </a:r>
          </a:p>
        </p:txBody>
      </p:sp>
      <p:sp>
        <p:nvSpPr>
          <p:cNvPr id="4" name="Slide Number Placeholder 3"/>
          <p:cNvSpPr>
            <a:spLocks noGrp="1"/>
          </p:cNvSpPr>
          <p:nvPr>
            <p:ph type="sldNum" sz="quarter" idx="5"/>
          </p:nvPr>
        </p:nvSpPr>
        <p:spPr/>
        <p:txBody>
          <a:bodyPr/>
          <a:lstStyle/>
          <a:p>
            <a:fld id="{4D19D00C-1863-A84A-BD15-338E67B54F62}" type="slidenum">
              <a:rPr lang="en-US" smtClean="0"/>
              <a:t>15</a:t>
            </a:fld>
            <a:endParaRPr lang="en-US"/>
          </a:p>
        </p:txBody>
      </p:sp>
    </p:spTree>
    <p:extLst>
      <p:ext uri="{BB962C8B-B14F-4D97-AF65-F5344CB8AC3E}">
        <p14:creationId xmlns:p14="http://schemas.microsoft.com/office/powerpoint/2010/main" val="3496840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Overhead tank experienced same vibration in both cases. The magnitude in the vibration is too high in 4-cylinder case. That means tank experienced intensive vibration in this case. </a:t>
            </a:r>
          </a:p>
          <a:p>
            <a:r>
              <a:rPr lang="en-US" dirty="0"/>
              <a:t>Highest vibration can be measured during 2 order. That means in every revolution of crankshaft, the tank would vibrate twice.  </a:t>
            </a:r>
          </a:p>
        </p:txBody>
      </p:sp>
      <p:sp>
        <p:nvSpPr>
          <p:cNvPr id="4" name="Slide Number Placeholder 3"/>
          <p:cNvSpPr>
            <a:spLocks noGrp="1"/>
          </p:cNvSpPr>
          <p:nvPr>
            <p:ph type="sldNum" sz="quarter" idx="5"/>
          </p:nvPr>
        </p:nvSpPr>
        <p:spPr/>
        <p:txBody>
          <a:bodyPr/>
          <a:lstStyle/>
          <a:p>
            <a:fld id="{4D19D00C-1863-A84A-BD15-338E67B54F62}" type="slidenum">
              <a:rPr lang="en-US" smtClean="0"/>
              <a:t>16</a:t>
            </a:fld>
            <a:endParaRPr lang="en-US"/>
          </a:p>
        </p:txBody>
      </p:sp>
    </p:spTree>
    <p:extLst>
      <p:ext uri="{BB962C8B-B14F-4D97-AF65-F5344CB8AC3E}">
        <p14:creationId xmlns:p14="http://schemas.microsoft.com/office/powerpoint/2010/main" val="8813769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19D00C-1863-A84A-BD15-338E67B54F62}" type="slidenum">
              <a:rPr lang="en-US" smtClean="0"/>
              <a:t>18</a:t>
            </a:fld>
            <a:endParaRPr lang="en-US"/>
          </a:p>
        </p:txBody>
      </p:sp>
    </p:spTree>
    <p:extLst>
      <p:ext uri="{BB962C8B-B14F-4D97-AF65-F5344CB8AC3E}">
        <p14:creationId xmlns:p14="http://schemas.microsoft.com/office/powerpoint/2010/main" val="1113598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03/04/2023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03/04/2023</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03/04/2023</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7"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elprocus.com/accelerometer-sensor-working-and-application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youtube.com/watch?v=N18xts5aJYI" TargetMode="External"/><Relationship Id="rId5" Type="http://schemas.openxmlformats.org/officeDocument/2006/relationships/hyperlink" Target="https://www.youtube.com/watch?v=Xxr9aMutAVo" TargetMode="External"/><Relationship Id="rId4" Type="http://schemas.openxmlformats.org/officeDocument/2006/relationships/hyperlink" Target="https://www.explainthatstuff.com/accelerometer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1432" y="832422"/>
            <a:ext cx="8735568" cy="1782762"/>
          </a:xfrm>
        </p:spPr>
        <p:txBody>
          <a:bodyPr>
            <a:noAutofit/>
          </a:bodyPr>
          <a:lstStyle/>
          <a:p>
            <a:r>
              <a:rPr lang="en-GB" sz="4800" b="1" i="1" dirty="0">
                <a:latin typeface="Times" pitchFamily="2" charset="0"/>
              </a:rPr>
              <a:t>Noise, Vibration, Harshness (NVH) Analysis</a:t>
            </a:r>
          </a:p>
        </p:txBody>
      </p:sp>
      <p:sp>
        <p:nvSpPr>
          <p:cNvPr id="3" name="Content Placeholder 2"/>
          <p:cNvSpPr>
            <a:spLocks noGrp="1"/>
          </p:cNvSpPr>
          <p:nvPr>
            <p:ph idx="1"/>
          </p:nvPr>
        </p:nvSpPr>
        <p:spPr>
          <a:xfrm>
            <a:off x="236306" y="3086399"/>
            <a:ext cx="11517330" cy="2325859"/>
          </a:xfrm>
        </p:spPr>
        <p:txBody>
          <a:bodyPr>
            <a:normAutofit fontScale="70000" lnSpcReduction="20000"/>
          </a:bodyPr>
          <a:lstStyle/>
          <a:p>
            <a:pPr marL="0" indent="0" algn="ctr">
              <a:buNone/>
            </a:pPr>
            <a:r>
              <a:rPr lang="en-GB" sz="4000" dirty="0">
                <a:latin typeface="Times" pitchFamily="2" charset="0"/>
              </a:rPr>
              <a:t>Advanced Vehicle Dynamic Behaviour</a:t>
            </a:r>
          </a:p>
          <a:p>
            <a:pPr marL="0" indent="0" algn="ctr">
              <a:buNone/>
            </a:pPr>
            <a:r>
              <a:rPr lang="en-GB" sz="4000" dirty="0">
                <a:latin typeface="Times" pitchFamily="2" charset="0"/>
              </a:rPr>
              <a:t>ACEA7003</a:t>
            </a:r>
          </a:p>
          <a:p>
            <a:pPr marL="0" indent="0" algn="ctr">
              <a:buNone/>
            </a:pPr>
            <a:endParaRPr lang="en-GB" sz="4000" dirty="0">
              <a:latin typeface="Times" pitchFamily="2" charset="0"/>
            </a:endParaRPr>
          </a:p>
          <a:p>
            <a:pPr marL="0" indent="0" algn="ctr">
              <a:buNone/>
            </a:pPr>
            <a:r>
              <a:rPr lang="en-GB" sz="2400" dirty="0">
                <a:latin typeface="Times" pitchFamily="2" charset="0"/>
              </a:rPr>
              <a:t>Lecturer: Mark Stanford</a:t>
            </a:r>
          </a:p>
          <a:p>
            <a:pPr marL="0" indent="0" algn="ctr">
              <a:buNone/>
            </a:pPr>
            <a:r>
              <a:rPr lang="en-GB" sz="2400" dirty="0">
                <a:latin typeface="Times" pitchFamily="2" charset="0"/>
              </a:rPr>
              <a:t>Student: </a:t>
            </a:r>
            <a:r>
              <a:rPr lang="en-GB" sz="2400" dirty="0" err="1">
                <a:latin typeface="Times" pitchFamily="2" charset="0"/>
              </a:rPr>
              <a:t>Jaimish</a:t>
            </a:r>
            <a:r>
              <a:rPr lang="en-GB" sz="2400" dirty="0">
                <a:latin typeface="Times" pitchFamily="2" charset="0"/>
              </a:rPr>
              <a:t> V. Navadiya</a:t>
            </a:r>
          </a:p>
          <a:p>
            <a:pPr marL="0" indent="0" algn="ctr">
              <a:buNone/>
            </a:pPr>
            <a:r>
              <a:rPr lang="en-GB" sz="2400" dirty="0">
                <a:latin typeface="Times" pitchFamily="2" charset="0"/>
              </a:rPr>
              <a:t>Student ID: 2109787</a:t>
            </a:r>
          </a:p>
          <a:p>
            <a:pPr marL="0" indent="0" algn="ctr">
              <a:buNone/>
            </a:pPr>
            <a:r>
              <a:rPr lang="en-GB" sz="2400" dirty="0">
                <a:latin typeface="Times" pitchFamily="2" charset="0"/>
              </a:rPr>
              <a:t>Date: 3</a:t>
            </a:r>
            <a:r>
              <a:rPr lang="en-GB" sz="2400" baseline="30000" dirty="0">
                <a:latin typeface="Times" pitchFamily="2" charset="0"/>
              </a:rPr>
              <a:t>rd</a:t>
            </a:r>
            <a:r>
              <a:rPr lang="en-GB" sz="2400" dirty="0">
                <a:latin typeface="Times" pitchFamily="2" charset="0"/>
              </a:rPr>
              <a:t> March 2023</a:t>
            </a:r>
          </a:p>
          <a:p>
            <a:pPr marL="0" indent="0" algn="ctr">
              <a:buNone/>
            </a:pPr>
            <a:endParaRPr lang="en-GB" sz="2400" dirty="0">
              <a:latin typeface="Times" pitchFamily="2" charset="0"/>
            </a:endParaRPr>
          </a:p>
        </p:txBody>
      </p:sp>
      <p:pic>
        <p:nvPicPr>
          <p:cNvPr id="5" name="Picture 4">
            <a:extLst>
              <a:ext uri="{FF2B5EF4-FFF2-40B4-BE49-F238E27FC236}">
                <a16:creationId xmlns:a16="http://schemas.microsoft.com/office/drawing/2014/main" id="{22CC291F-68D1-319E-ED7F-30C502AC881D}"/>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738D-75B9-88CB-4B14-FE1A83A5E876}"/>
              </a:ext>
            </a:extLst>
          </p:cNvPr>
          <p:cNvSpPr>
            <a:spLocks noGrp="1"/>
          </p:cNvSpPr>
          <p:nvPr>
            <p:ph type="ctrTitle"/>
          </p:nvPr>
        </p:nvSpPr>
        <p:spPr/>
        <p:txBody>
          <a:bodyPr>
            <a:normAutofit/>
          </a:bodyPr>
          <a:lstStyle/>
          <a:p>
            <a:r>
              <a:rPr lang="en-GB" sz="3600" b="1" i="1" u="sng" dirty="0">
                <a:effectLst/>
                <a:latin typeface="Times" pitchFamily="2" charset="0"/>
              </a:rPr>
              <a:t>Task 1: Investigation of NVH concepts, measurement and effects on humans</a:t>
            </a:r>
            <a:r>
              <a:rPr lang="en-GB" sz="3600" b="1" i="1" u="sng" dirty="0">
                <a:solidFill>
                  <a:srgbClr val="000000"/>
                </a:solidFill>
                <a:effectLst/>
                <a:latin typeface="Times" pitchFamily="2" charset="0"/>
              </a:rPr>
              <a:t>​</a:t>
            </a:r>
            <a:endParaRPr lang="en-GB" sz="3600" b="1" i="1" u="sng" dirty="0">
              <a:latin typeface="Times" pitchFamily="2" charset="0"/>
            </a:endParaRPr>
          </a:p>
        </p:txBody>
      </p:sp>
      <p:sp>
        <p:nvSpPr>
          <p:cNvPr id="4" name="Content Placeholder 2">
            <a:extLst>
              <a:ext uri="{FF2B5EF4-FFF2-40B4-BE49-F238E27FC236}">
                <a16:creationId xmlns:a16="http://schemas.microsoft.com/office/drawing/2014/main" id="{CCB75F74-A7CC-0F34-8269-F07C4F0A7674}"/>
              </a:ext>
            </a:extLst>
          </p:cNvPr>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Tree>
    <p:extLst>
      <p:ext uri="{BB962C8B-B14F-4D97-AF65-F5344CB8AC3E}">
        <p14:creationId xmlns:p14="http://schemas.microsoft.com/office/powerpoint/2010/main" val="2766868246"/>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763CC-EE4F-FAA5-9F6C-C941C8F1880A}"/>
              </a:ext>
            </a:extLst>
          </p:cNvPr>
          <p:cNvSpPr>
            <a:spLocks noGrp="1"/>
          </p:cNvSpPr>
          <p:nvPr>
            <p:ph type="title"/>
          </p:nvPr>
        </p:nvSpPr>
        <p:spPr>
          <a:xfrm>
            <a:off x="609600" y="274638"/>
            <a:ext cx="10972800" cy="1143000"/>
          </a:xfrm>
        </p:spPr>
        <p:txBody>
          <a:bodyPr anchor="ctr">
            <a:normAutofit/>
          </a:bodyPr>
          <a:lstStyle/>
          <a:p>
            <a:r>
              <a:rPr lang="en-US" sz="3200" b="1" i="1" dirty="0">
                <a:latin typeface="Times" pitchFamily="2" charset="0"/>
              </a:rPr>
              <a:t>Introduction:  NVH</a:t>
            </a:r>
            <a:endParaRPr lang="en-US" sz="3200" dirty="0">
              <a:latin typeface="Times" pitchFamily="2" charset="0"/>
            </a:endParaRPr>
          </a:p>
        </p:txBody>
      </p:sp>
      <p:sp>
        <p:nvSpPr>
          <p:cNvPr id="3" name="Content Placeholder 2">
            <a:extLst>
              <a:ext uri="{FF2B5EF4-FFF2-40B4-BE49-F238E27FC236}">
                <a16:creationId xmlns:a16="http://schemas.microsoft.com/office/drawing/2014/main" id="{66B20336-C401-D9F5-277D-73EA27EF4006}"/>
              </a:ext>
            </a:extLst>
          </p:cNvPr>
          <p:cNvSpPr>
            <a:spLocks noGrp="1"/>
          </p:cNvSpPr>
          <p:nvPr>
            <p:ph sz="half" idx="1"/>
          </p:nvPr>
        </p:nvSpPr>
        <p:spPr>
          <a:xfrm>
            <a:off x="609600" y="1600201"/>
            <a:ext cx="5384800" cy="3989040"/>
          </a:xfrm>
        </p:spPr>
        <p:txBody>
          <a:bodyPr>
            <a:normAutofit/>
          </a:bodyPr>
          <a:lstStyle/>
          <a:p>
            <a:pPr>
              <a:lnSpc>
                <a:spcPct val="90000"/>
              </a:lnSpc>
            </a:pPr>
            <a:r>
              <a:rPr lang="en-GB" sz="1800" b="1" i="1" dirty="0">
                <a:latin typeface="Times" pitchFamily="2" charset="0"/>
              </a:rPr>
              <a:t>What is NVH?</a:t>
            </a:r>
          </a:p>
          <a:p>
            <a:pPr>
              <a:lnSpc>
                <a:spcPct val="90000"/>
              </a:lnSpc>
            </a:pPr>
            <a:r>
              <a:rPr lang="en-GB" sz="1800" dirty="0">
                <a:latin typeface="Times" pitchFamily="2" charset="0"/>
              </a:rPr>
              <a:t>Unpleasant, unwanted, disturbing sound is generally treated as noise and is a highly subjective feeling</a:t>
            </a:r>
            <a:r>
              <a:rPr lang="en-US" sz="1800" dirty="0">
                <a:latin typeface="Times" pitchFamily="2" charset="0"/>
              </a:rPr>
              <a:t> </a:t>
            </a:r>
          </a:p>
          <a:p>
            <a:pPr>
              <a:lnSpc>
                <a:spcPct val="90000"/>
              </a:lnSpc>
            </a:pPr>
            <a:r>
              <a:rPr lang="en-US" sz="1800" dirty="0">
                <a:latin typeface="Times" pitchFamily="2" charset="0"/>
              </a:rPr>
              <a:t>People can perceive the same noise and vibration differently. To some it may be annoying, to others merely unpleasant while others may not notice it.</a:t>
            </a:r>
          </a:p>
          <a:p>
            <a:pPr marL="0" indent="0">
              <a:lnSpc>
                <a:spcPct val="90000"/>
              </a:lnSpc>
              <a:buNone/>
            </a:pPr>
            <a:endParaRPr lang="en-US" sz="1800" dirty="0">
              <a:latin typeface="Times" pitchFamily="2" charset="0"/>
            </a:endParaRPr>
          </a:p>
          <a:p>
            <a:pPr>
              <a:lnSpc>
                <a:spcPct val="90000"/>
              </a:lnSpc>
            </a:pPr>
            <a:r>
              <a:rPr lang="en-US" sz="1800" b="1" i="1" dirty="0">
                <a:latin typeface="Times" pitchFamily="2" charset="0"/>
              </a:rPr>
              <a:t>How is NVH felt?</a:t>
            </a:r>
          </a:p>
          <a:p>
            <a:pPr>
              <a:lnSpc>
                <a:spcPct val="90000"/>
              </a:lnSpc>
            </a:pPr>
            <a:endParaRPr lang="en-GB" sz="1800" dirty="0">
              <a:latin typeface="Times" pitchFamily="2" charset="0"/>
            </a:endParaRPr>
          </a:p>
        </p:txBody>
      </p:sp>
      <p:pic>
        <p:nvPicPr>
          <p:cNvPr id="5" name="Picture 4" descr="Logo, icon&#10;&#10;Description automatically generated">
            <a:extLst>
              <a:ext uri="{FF2B5EF4-FFF2-40B4-BE49-F238E27FC236}">
                <a16:creationId xmlns:a16="http://schemas.microsoft.com/office/drawing/2014/main" id="{346DCAB3-87E9-76AC-B89F-AD4069ABF8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2" y="1709473"/>
            <a:ext cx="5384800" cy="1507744"/>
          </a:xfrm>
          <a:prstGeom prst="rect">
            <a:avLst/>
          </a:prstGeom>
          <a:noFill/>
        </p:spPr>
      </p:pic>
      <p:pic>
        <p:nvPicPr>
          <p:cNvPr id="7" name="Picture 6" descr="A picture containing text, clipart&#10;&#10;Description automatically generated">
            <a:extLst>
              <a:ext uri="{FF2B5EF4-FFF2-40B4-BE49-F238E27FC236}">
                <a16:creationId xmlns:a16="http://schemas.microsoft.com/office/drawing/2014/main" id="{13DDC114-8E79-8CE4-225F-4F17BE15FF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8409" y="3931725"/>
            <a:ext cx="5239193" cy="1657516"/>
          </a:xfrm>
          <a:prstGeom prst="rect">
            <a:avLst/>
          </a:prstGeom>
        </p:spPr>
      </p:pic>
    </p:spTree>
    <p:extLst>
      <p:ext uri="{BB962C8B-B14F-4D97-AF65-F5344CB8AC3E}">
        <p14:creationId xmlns:p14="http://schemas.microsoft.com/office/powerpoint/2010/main" val="1731309358"/>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E3486-C733-ABAD-CF77-13E418C5694F}"/>
              </a:ext>
            </a:extLst>
          </p:cNvPr>
          <p:cNvSpPr>
            <a:spLocks noGrp="1"/>
          </p:cNvSpPr>
          <p:nvPr>
            <p:ph type="title"/>
          </p:nvPr>
        </p:nvSpPr>
        <p:spPr>
          <a:xfrm>
            <a:off x="609600" y="274638"/>
            <a:ext cx="10972800" cy="1143000"/>
          </a:xfrm>
        </p:spPr>
        <p:txBody>
          <a:bodyPr anchor="ctr">
            <a:normAutofit/>
          </a:bodyPr>
          <a:lstStyle/>
          <a:p>
            <a:r>
              <a:rPr lang="en-US" sz="3200" b="1" i="1" dirty="0">
                <a:latin typeface="Times" pitchFamily="2" charset="0"/>
              </a:rPr>
              <a:t>Component Harmonic Vibration</a:t>
            </a:r>
          </a:p>
        </p:txBody>
      </p:sp>
      <p:sp>
        <p:nvSpPr>
          <p:cNvPr id="3" name="Content Placeholder 2">
            <a:extLst>
              <a:ext uri="{FF2B5EF4-FFF2-40B4-BE49-F238E27FC236}">
                <a16:creationId xmlns:a16="http://schemas.microsoft.com/office/drawing/2014/main" id="{0A1F3B46-EC36-76C3-F309-DE528148931A}"/>
              </a:ext>
            </a:extLst>
          </p:cNvPr>
          <p:cNvSpPr>
            <a:spLocks noGrp="1"/>
          </p:cNvSpPr>
          <p:nvPr>
            <p:ph sz="half" idx="1"/>
          </p:nvPr>
        </p:nvSpPr>
        <p:spPr>
          <a:xfrm>
            <a:off x="609599" y="1434480"/>
            <a:ext cx="6262255" cy="3989040"/>
          </a:xfrm>
        </p:spPr>
        <p:txBody>
          <a:bodyPr>
            <a:noAutofit/>
          </a:bodyPr>
          <a:lstStyle/>
          <a:p>
            <a:pPr>
              <a:lnSpc>
                <a:spcPct val="90000"/>
              </a:lnSpc>
            </a:pPr>
            <a:r>
              <a:rPr lang="en-GB" sz="1800" b="0" i="0" u="none" strike="noStrike" dirty="0">
                <a:effectLst/>
                <a:latin typeface="Times" pitchFamily="2" charset="0"/>
              </a:rPr>
              <a:t>Harmonic vibration refers to the motion of an object that repeats itself over time with a fixed frequency, and can be described mathematically as a sine or cosine wave. A component of harmonic vibration is a specific frequency that contributes to the overall harmonic motion of the object.</a:t>
            </a:r>
          </a:p>
          <a:p>
            <a:pPr>
              <a:lnSpc>
                <a:spcPct val="90000"/>
              </a:lnSpc>
            </a:pPr>
            <a:r>
              <a:rPr lang="en-GB" sz="1800" b="0" i="0" u="none" strike="noStrike" dirty="0">
                <a:effectLst/>
                <a:latin typeface="Times" pitchFamily="2" charset="0"/>
              </a:rPr>
              <a:t>For example, a guitar string vibrating at a certain frequency will produce a sound wave with that frequency as its fundamental frequency. However, the sound produced by the guitar string will also contain harmonics, which are integer multiples of the fundamental frequency. These harmonics are components of the overall harmonic vibration of the guitar string, and they contribute to the overall tone and quality of the sound produced.</a:t>
            </a:r>
          </a:p>
          <a:p>
            <a:pPr>
              <a:lnSpc>
                <a:spcPct val="90000"/>
              </a:lnSpc>
            </a:pPr>
            <a:r>
              <a:rPr lang="en-GB" sz="1800" dirty="0">
                <a:effectLst/>
                <a:latin typeface="Times" pitchFamily="2" charset="0"/>
              </a:rPr>
              <a:t>In summary, the concept of a component of harmonic vibration refers to </a:t>
            </a:r>
            <a:r>
              <a:rPr lang="en-GB" sz="1800" i="1" dirty="0">
                <a:effectLst/>
                <a:latin typeface="Times" pitchFamily="2" charset="0"/>
              </a:rPr>
              <a:t>a specific frequency that contributes to the overall harmonic motion of an object. </a:t>
            </a:r>
            <a:br>
              <a:rPr lang="en-GB" sz="1800" i="1" dirty="0">
                <a:effectLst/>
                <a:latin typeface="Times" pitchFamily="2" charset="0"/>
              </a:rPr>
            </a:br>
            <a:endParaRPr lang="en-GB" sz="1800" i="1" dirty="0">
              <a:effectLst/>
              <a:latin typeface="Times" pitchFamily="2" charset="0"/>
            </a:endParaRPr>
          </a:p>
          <a:p>
            <a:pPr marL="0" indent="0">
              <a:lnSpc>
                <a:spcPct val="90000"/>
              </a:lnSpc>
              <a:buNone/>
            </a:pPr>
            <a:endParaRPr lang="en-US" sz="1800" dirty="0">
              <a:latin typeface="Times" pitchFamily="2" charset="0"/>
            </a:endParaRPr>
          </a:p>
        </p:txBody>
      </p:sp>
      <p:pic>
        <p:nvPicPr>
          <p:cNvPr id="5" name="Picture 4" descr="Chart, line chart&#10;&#10;Description automatically generated">
            <a:extLst>
              <a:ext uri="{FF2B5EF4-FFF2-40B4-BE49-F238E27FC236}">
                <a16:creationId xmlns:a16="http://schemas.microsoft.com/office/drawing/2014/main" id="{466B2563-27B5-3BAE-1EDA-C59C6DEA46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5818" y="2067972"/>
            <a:ext cx="4516582" cy="2561167"/>
          </a:xfrm>
          <a:prstGeom prst="rect">
            <a:avLst/>
          </a:prstGeom>
          <a:noFill/>
          <a:ln>
            <a:solidFill>
              <a:schemeClr val="accent1"/>
            </a:solidFill>
          </a:ln>
        </p:spPr>
      </p:pic>
      <p:sp>
        <p:nvSpPr>
          <p:cNvPr id="6" name="TextBox 5">
            <a:extLst>
              <a:ext uri="{FF2B5EF4-FFF2-40B4-BE49-F238E27FC236}">
                <a16:creationId xmlns:a16="http://schemas.microsoft.com/office/drawing/2014/main" id="{2EA0DD42-C67F-33B0-BD08-8555DD35212E}"/>
              </a:ext>
            </a:extLst>
          </p:cNvPr>
          <p:cNvSpPr txBox="1"/>
          <p:nvPr/>
        </p:nvSpPr>
        <p:spPr>
          <a:xfrm>
            <a:off x="7065819" y="4740864"/>
            <a:ext cx="4516582" cy="800219"/>
          </a:xfrm>
          <a:prstGeom prst="rect">
            <a:avLst/>
          </a:prstGeom>
          <a:noFill/>
        </p:spPr>
        <p:txBody>
          <a:bodyPr wrap="square" rtlCol="0">
            <a:spAutoFit/>
          </a:bodyPr>
          <a:lstStyle/>
          <a:p>
            <a:r>
              <a:rPr lang="en-GB" sz="1400" i="1" dirty="0">
                <a:latin typeface="Times" pitchFamily="2" charset="0"/>
              </a:rPr>
              <a:t>Example of</a:t>
            </a:r>
            <a:r>
              <a:rPr lang="en-GB" sz="1400" i="1" dirty="0">
                <a:effectLst/>
                <a:latin typeface="Times" pitchFamily="2" charset="0"/>
              </a:rPr>
              <a:t> Vibration signal decomposition into two harmonic components </a:t>
            </a:r>
            <a:endParaRPr lang="en-GB" sz="1400" i="1" dirty="0">
              <a:latin typeface="Times" pitchFamily="2" charset="0"/>
            </a:endParaRPr>
          </a:p>
          <a:p>
            <a:endParaRPr lang="en-US" dirty="0"/>
          </a:p>
        </p:txBody>
      </p:sp>
    </p:spTree>
    <p:extLst>
      <p:ext uri="{BB962C8B-B14F-4D97-AF65-F5344CB8AC3E}">
        <p14:creationId xmlns:p14="http://schemas.microsoft.com/office/powerpoint/2010/main" val="947309468"/>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6C0F6-CE38-A596-EC14-1D294928F994}"/>
              </a:ext>
            </a:extLst>
          </p:cNvPr>
          <p:cNvSpPr>
            <a:spLocks noGrp="1"/>
          </p:cNvSpPr>
          <p:nvPr>
            <p:ph type="title"/>
          </p:nvPr>
        </p:nvSpPr>
        <p:spPr>
          <a:xfrm>
            <a:off x="609600" y="274638"/>
            <a:ext cx="10972800" cy="1143000"/>
          </a:xfrm>
        </p:spPr>
        <p:txBody>
          <a:bodyPr anchor="ctr">
            <a:normAutofit/>
          </a:bodyPr>
          <a:lstStyle/>
          <a:p>
            <a:r>
              <a:rPr lang="en-US" sz="3200" b="1" i="1" dirty="0">
                <a:latin typeface="Times" pitchFamily="2" charset="0"/>
              </a:rPr>
              <a:t>Vibration in Engine</a:t>
            </a:r>
            <a:endParaRPr lang="en-US" sz="3200" dirty="0">
              <a:latin typeface="Times" pitchFamily="2" charset="0"/>
            </a:endParaRPr>
          </a:p>
        </p:txBody>
      </p:sp>
      <p:sp>
        <p:nvSpPr>
          <p:cNvPr id="3" name="Content Placeholder 2">
            <a:extLst>
              <a:ext uri="{FF2B5EF4-FFF2-40B4-BE49-F238E27FC236}">
                <a16:creationId xmlns:a16="http://schemas.microsoft.com/office/drawing/2014/main" id="{BE5C66BC-3ABD-1E49-1306-508EB52AB43F}"/>
              </a:ext>
            </a:extLst>
          </p:cNvPr>
          <p:cNvSpPr>
            <a:spLocks noGrp="1"/>
          </p:cNvSpPr>
          <p:nvPr>
            <p:ph sz="half" idx="1"/>
          </p:nvPr>
        </p:nvSpPr>
        <p:spPr>
          <a:xfrm>
            <a:off x="609600" y="1600201"/>
            <a:ext cx="5384800" cy="3989040"/>
          </a:xfrm>
        </p:spPr>
        <p:txBody>
          <a:bodyPr>
            <a:normAutofit/>
          </a:bodyPr>
          <a:lstStyle/>
          <a:p>
            <a:pPr marL="0" indent="0">
              <a:buNone/>
            </a:pPr>
            <a:r>
              <a:rPr lang="en-US" sz="1800" dirty="0">
                <a:latin typeface="Times" pitchFamily="2" charset="0"/>
              </a:rPr>
              <a:t>Cause of vibration and sound in the engine:</a:t>
            </a:r>
          </a:p>
          <a:p>
            <a:r>
              <a:rPr lang="en-US" sz="1800" dirty="0">
                <a:latin typeface="Times" pitchFamily="2" charset="0"/>
              </a:rPr>
              <a:t>Critical speed</a:t>
            </a:r>
          </a:p>
          <a:p>
            <a:r>
              <a:rPr lang="en-US" sz="1800" dirty="0">
                <a:latin typeface="Times" pitchFamily="2" charset="0"/>
              </a:rPr>
              <a:t>Excitation resonance (Weakness)</a:t>
            </a:r>
          </a:p>
          <a:p>
            <a:r>
              <a:rPr lang="en-US" sz="1800" dirty="0">
                <a:latin typeface="Times" pitchFamily="2" charset="0"/>
              </a:rPr>
              <a:t>Instability</a:t>
            </a:r>
          </a:p>
          <a:p>
            <a:r>
              <a:rPr lang="en-US" sz="1800" dirty="0">
                <a:latin typeface="Times" pitchFamily="2" charset="0"/>
              </a:rPr>
              <a:t>Varying loads</a:t>
            </a:r>
          </a:p>
          <a:p>
            <a:endParaRPr lang="en-US" sz="1800" dirty="0">
              <a:latin typeface="Times" pitchFamily="2" charset="0"/>
            </a:endParaRPr>
          </a:p>
          <a:p>
            <a:pPr marL="0" indent="0">
              <a:buNone/>
            </a:pPr>
            <a:r>
              <a:rPr lang="en-US" sz="1800" dirty="0">
                <a:latin typeface="Times" pitchFamily="2" charset="0"/>
              </a:rPr>
              <a:t>Excitation order on a test engine can have various effects on its components. </a:t>
            </a:r>
          </a:p>
          <a:p>
            <a:r>
              <a:rPr lang="en-US" sz="1800" dirty="0">
                <a:latin typeface="Times" pitchFamily="2" charset="0"/>
              </a:rPr>
              <a:t>Fuel system , Cooling system, Electrical system, Exhaust system, Bearing, Pistons and Cylinders, Valves, Turbocharger, Crankshaft, Engine mounts.</a:t>
            </a:r>
          </a:p>
          <a:p>
            <a:endParaRPr lang="en-US" dirty="0"/>
          </a:p>
        </p:txBody>
      </p:sp>
      <p:pic>
        <p:nvPicPr>
          <p:cNvPr id="9" name="Picture 8" descr="Diagram&#10;&#10;Description automatically generated">
            <a:extLst>
              <a:ext uri="{FF2B5EF4-FFF2-40B4-BE49-F238E27FC236}">
                <a16:creationId xmlns:a16="http://schemas.microsoft.com/office/drawing/2014/main" id="{DE69C69D-2963-DFA2-7D1C-C386E51EEF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2" y="1600201"/>
            <a:ext cx="5384800" cy="2921253"/>
          </a:xfrm>
          <a:prstGeom prst="rect">
            <a:avLst/>
          </a:prstGeom>
          <a:noFill/>
        </p:spPr>
      </p:pic>
      <p:sp>
        <p:nvSpPr>
          <p:cNvPr id="10" name="TextBox 9">
            <a:extLst>
              <a:ext uri="{FF2B5EF4-FFF2-40B4-BE49-F238E27FC236}">
                <a16:creationId xmlns:a16="http://schemas.microsoft.com/office/drawing/2014/main" id="{696E491A-96A1-9252-152B-0017525E68BF}"/>
              </a:ext>
            </a:extLst>
          </p:cNvPr>
          <p:cNvSpPr txBox="1"/>
          <p:nvPr/>
        </p:nvSpPr>
        <p:spPr>
          <a:xfrm>
            <a:off x="6278537" y="4704017"/>
            <a:ext cx="5222929" cy="738664"/>
          </a:xfrm>
          <a:prstGeom prst="rect">
            <a:avLst/>
          </a:prstGeom>
          <a:noFill/>
        </p:spPr>
        <p:txBody>
          <a:bodyPr wrap="square" rtlCol="0">
            <a:spAutoFit/>
          </a:bodyPr>
          <a:lstStyle/>
          <a:p>
            <a:r>
              <a:rPr lang="en-US" sz="1400" i="1" dirty="0">
                <a:latin typeface="Times" pitchFamily="2" charset="0"/>
              </a:rPr>
              <a:t>Ford IC 4-cylinder 4 stroke engine slow ramped runup, Engine sound (top), Engine RPM (2</a:t>
            </a:r>
            <a:r>
              <a:rPr lang="en-US" sz="1400" i="1" baseline="30000" dirty="0">
                <a:latin typeface="Times" pitchFamily="2" charset="0"/>
              </a:rPr>
              <a:t>nd</a:t>
            </a:r>
            <a:r>
              <a:rPr lang="en-US" sz="1400" i="1" dirty="0">
                <a:latin typeface="Times" pitchFamily="2" charset="0"/>
              </a:rPr>
              <a:t>), Engine mounting vertical and lateral vibration (3</a:t>
            </a:r>
            <a:r>
              <a:rPr lang="en-US" sz="1400" i="1" baseline="30000" dirty="0">
                <a:latin typeface="Times" pitchFamily="2" charset="0"/>
              </a:rPr>
              <a:t>rd</a:t>
            </a:r>
            <a:r>
              <a:rPr lang="en-US" sz="1400" i="1" dirty="0">
                <a:latin typeface="Times" pitchFamily="2" charset="0"/>
              </a:rPr>
              <a:t> and 4</a:t>
            </a:r>
            <a:r>
              <a:rPr lang="en-US" sz="1400" i="1" baseline="30000" dirty="0">
                <a:latin typeface="Times" pitchFamily="2" charset="0"/>
              </a:rPr>
              <a:t>th</a:t>
            </a:r>
            <a:r>
              <a:rPr lang="en-US" sz="1400" i="1" dirty="0">
                <a:latin typeface="Times" pitchFamily="2" charset="0"/>
              </a:rPr>
              <a:t>), Overhead tank vibration (bottom) </a:t>
            </a:r>
          </a:p>
        </p:txBody>
      </p:sp>
    </p:spTree>
    <p:extLst>
      <p:ext uri="{BB962C8B-B14F-4D97-AF65-F5344CB8AC3E}">
        <p14:creationId xmlns:p14="http://schemas.microsoft.com/office/powerpoint/2010/main" val="845234402"/>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B0AC72-8170-462B-3E36-7EA189CAF429}"/>
              </a:ext>
            </a:extLst>
          </p:cNvPr>
          <p:cNvSpPr>
            <a:spLocks noGrp="1"/>
          </p:cNvSpPr>
          <p:nvPr>
            <p:ph type="title"/>
          </p:nvPr>
        </p:nvSpPr>
        <p:spPr/>
        <p:txBody>
          <a:bodyPr>
            <a:normAutofit/>
          </a:bodyPr>
          <a:lstStyle/>
          <a:p>
            <a:r>
              <a:rPr lang="en-US" sz="3200" b="1" i="1" dirty="0">
                <a:latin typeface="Times" pitchFamily="2" charset="0"/>
              </a:rPr>
              <a:t>Measurement of Mechanical Vibration and Acoustic air Pressure Wave</a:t>
            </a:r>
            <a:endParaRPr lang="en-US" sz="3200" dirty="0"/>
          </a:p>
        </p:txBody>
      </p:sp>
      <p:sp>
        <p:nvSpPr>
          <p:cNvPr id="6" name="Content Placeholder 5">
            <a:extLst>
              <a:ext uri="{FF2B5EF4-FFF2-40B4-BE49-F238E27FC236}">
                <a16:creationId xmlns:a16="http://schemas.microsoft.com/office/drawing/2014/main" id="{8384A3C4-7E99-D0E0-8B23-D0E13280FDD4}"/>
              </a:ext>
            </a:extLst>
          </p:cNvPr>
          <p:cNvSpPr>
            <a:spLocks noGrp="1"/>
          </p:cNvSpPr>
          <p:nvPr>
            <p:ph idx="1"/>
          </p:nvPr>
        </p:nvSpPr>
        <p:spPr>
          <a:xfrm>
            <a:off x="609600" y="1470484"/>
            <a:ext cx="10972800" cy="4071334"/>
          </a:xfrm>
        </p:spPr>
        <p:txBody>
          <a:bodyPr>
            <a:noAutofit/>
          </a:bodyPr>
          <a:lstStyle/>
          <a:p>
            <a:pPr marL="0" indent="0">
              <a:buNone/>
            </a:pPr>
            <a:r>
              <a:rPr lang="en-US" sz="1600" dirty="0">
                <a:latin typeface="Times" pitchFamily="2" charset="0"/>
              </a:rPr>
              <a:t>Mechanical vibration and acoustic air pressure waves can be measured using various techniques and instruments. Here are some common methods for measuring mechanical vibration and acoustic air pressure waves:</a:t>
            </a:r>
          </a:p>
          <a:p>
            <a:r>
              <a:rPr lang="en-US" sz="1600" dirty="0">
                <a:latin typeface="Times" pitchFamily="2" charset="0"/>
              </a:rPr>
              <a:t>Accelerometers: Accelerometers are sensors that measure acceleration, which can be used to determine mechanical vibration. Accelerometers can be attached to a vibrating object or structure to measure its vibration.</a:t>
            </a:r>
          </a:p>
          <a:p>
            <a:r>
              <a:rPr lang="en-US" sz="1600" dirty="0">
                <a:latin typeface="Times" pitchFamily="2" charset="0"/>
              </a:rPr>
              <a:t>Laser Doppler Vibrometer: Laser Doppler Vibrometer is a non-contact technique that measures the vibration of a surface by analyzing the Doppler shift of laser light reflected from the surface. </a:t>
            </a:r>
          </a:p>
          <a:p>
            <a:r>
              <a:rPr lang="en-US" sz="1600" dirty="0">
                <a:latin typeface="Times" pitchFamily="2" charset="0"/>
              </a:rPr>
              <a:t>Microphones: Microphones are used to measure acoustic air pressure waves. They convert sound waves into an electrical signal that can be analyzed. </a:t>
            </a:r>
          </a:p>
          <a:p>
            <a:r>
              <a:rPr lang="en-US" sz="1600" dirty="0">
                <a:latin typeface="Times" pitchFamily="2" charset="0"/>
              </a:rPr>
              <a:t>Sound Level Meters: Sound Level Meters are instruments used to measure the intensity of sound waves in decibels. They can be used to measure both the overall sound level and the frequency content of the sound.</a:t>
            </a:r>
          </a:p>
          <a:p>
            <a:r>
              <a:rPr lang="en-US" sz="1600" dirty="0">
                <a:latin typeface="Times" pitchFamily="2" charset="0"/>
              </a:rPr>
              <a:t>Pressure Transducers: Pressure transducers are sensors that measure changes in air pressure. They can be used to measure acoustic air pressure waves. </a:t>
            </a:r>
          </a:p>
          <a:p>
            <a:r>
              <a:rPr lang="en-US" sz="1600" dirty="0">
                <a:latin typeface="Times" pitchFamily="2" charset="0"/>
              </a:rPr>
              <a:t>FFT Analyzers: Fast Fourier Transform (FFT) analyzers are instruments used to analyze the frequency content of a signal. They can be used to analyze both mechanical vibration and acoustic air pressure waves. FFT analyzers convert a time-domain signal into a frequency-domain signal, allowing the frequency content of the signal to be analyzed.</a:t>
            </a:r>
          </a:p>
          <a:p>
            <a:endParaRPr lang="en-US" sz="1600" dirty="0">
              <a:latin typeface="Times" pitchFamily="2" charset="0"/>
            </a:endParaRPr>
          </a:p>
        </p:txBody>
      </p:sp>
    </p:spTree>
    <p:extLst>
      <p:ext uri="{BB962C8B-B14F-4D97-AF65-F5344CB8AC3E}">
        <p14:creationId xmlns:p14="http://schemas.microsoft.com/office/powerpoint/2010/main" val="3981421311"/>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5FD66-5315-DB08-0407-C07D9547A4A0}"/>
              </a:ext>
            </a:extLst>
          </p:cNvPr>
          <p:cNvSpPr>
            <a:spLocks noGrp="1"/>
          </p:cNvSpPr>
          <p:nvPr>
            <p:ph type="title"/>
          </p:nvPr>
        </p:nvSpPr>
        <p:spPr>
          <a:xfrm>
            <a:off x="609600" y="274638"/>
            <a:ext cx="10972800" cy="1143000"/>
          </a:xfrm>
        </p:spPr>
        <p:txBody>
          <a:bodyPr anchor="ctr">
            <a:normAutofit/>
          </a:bodyPr>
          <a:lstStyle/>
          <a:p>
            <a:r>
              <a:rPr lang="en-US" sz="3200" b="1" i="1" dirty="0">
                <a:latin typeface="Times" pitchFamily="2" charset="0"/>
              </a:rPr>
              <a:t>Sensor selection Criteria</a:t>
            </a:r>
            <a:endParaRPr lang="en-US" sz="3200" dirty="0">
              <a:latin typeface="Times" pitchFamily="2" charset="0"/>
            </a:endParaRPr>
          </a:p>
        </p:txBody>
      </p:sp>
      <p:sp>
        <p:nvSpPr>
          <p:cNvPr id="3" name="Content Placeholder 2">
            <a:extLst>
              <a:ext uri="{FF2B5EF4-FFF2-40B4-BE49-F238E27FC236}">
                <a16:creationId xmlns:a16="http://schemas.microsoft.com/office/drawing/2014/main" id="{A6C4DCA3-6F56-C1FE-8E32-4385EEDB5691}"/>
              </a:ext>
            </a:extLst>
          </p:cNvPr>
          <p:cNvSpPr>
            <a:spLocks noGrp="1"/>
          </p:cNvSpPr>
          <p:nvPr>
            <p:ph sz="half" idx="1"/>
          </p:nvPr>
        </p:nvSpPr>
        <p:spPr>
          <a:xfrm>
            <a:off x="609599" y="1600201"/>
            <a:ext cx="8270930" cy="3989040"/>
          </a:xfrm>
        </p:spPr>
        <p:txBody>
          <a:bodyPr>
            <a:noAutofit/>
          </a:bodyPr>
          <a:lstStyle/>
          <a:p>
            <a:pPr marL="0" indent="0">
              <a:lnSpc>
                <a:spcPct val="90000"/>
              </a:lnSpc>
              <a:buNone/>
            </a:pPr>
            <a:endParaRPr lang="en-US" sz="1800" dirty="0">
              <a:latin typeface="Times" pitchFamily="2" charset="0"/>
            </a:endParaRPr>
          </a:p>
          <a:p>
            <a:pPr>
              <a:lnSpc>
                <a:spcPct val="90000"/>
              </a:lnSpc>
            </a:pPr>
            <a:r>
              <a:rPr lang="en-US" sz="1800" i="1" dirty="0">
                <a:latin typeface="Times" pitchFamily="2" charset="0"/>
              </a:rPr>
              <a:t>Accelerometers</a:t>
            </a:r>
            <a:r>
              <a:rPr lang="en-US" sz="1800" dirty="0">
                <a:latin typeface="Times" pitchFamily="2" charset="0"/>
              </a:rPr>
              <a:t>: For measuring vibration on an engine, an accelerometer is a suitable sensor choice because it can detect small changes in acceleration caused by engine vibration, and can be attached to various engine components to measure the vibration levels at different locations.</a:t>
            </a:r>
          </a:p>
          <a:p>
            <a:pPr>
              <a:lnSpc>
                <a:spcPct val="90000"/>
              </a:lnSpc>
            </a:pPr>
            <a:r>
              <a:rPr lang="en-US" sz="1800" i="1" dirty="0">
                <a:latin typeface="Times" pitchFamily="2" charset="0"/>
              </a:rPr>
              <a:t>Microphones</a:t>
            </a:r>
            <a:r>
              <a:rPr lang="en-US" sz="1800" dirty="0">
                <a:latin typeface="Times" pitchFamily="2" charset="0"/>
              </a:rPr>
              <a:t>: Microphones are often used to measure engine sound because they are sensitive to changes in air pressure caused by sound waves. Microphones can be placed near the engine to measure the sound levels at different locations, or they can be used in combination with other sensors to measure the sound pressure levels and frequency content of the engine noise. Microphones can measure sound pressure levels in a wide range of frequencies, making them suitable for most engine applications. For measuring engine sound, a microphone is typically used because it is sensitive to changes in air pressure caused by sound waves and can be placed near the engine to measure the sound levels. </a:t>
            </a:r>
          </a:p>
          <a:p>
            <a:pPr>
              <a:lnSpc>
                <a:spcPct val="90000"/>
              </a:lnSpc>
            </a:pPr>
            <a:r>
              <a:rPr lang="en-US" sz="1800" i="1" dirty="0">
                <a:latin typeface="Times" pitchFamily="2" charset="0"/>
              </a:rPr>
              <a:t>Tachometers</a:t>
            </a:r>
            <a:r>
              <a:rPr lang="en-US" sz="1800" dirty="0">
                <a:latin typeface="Times" pitchFamily="2" charset="0"/>
              </a:rPr>
              <a:t>: Tachometers are used to measure the rotational speed of the engine.</a:t>
            </a:r>
          </a:p>
          <a:p>
            <a:pPr>
              <a:lnSpc>
                <a:spcPct val="90000"/>
              </a:lnSpc>
            </a:pPr>
            <a:endParaRPr lang="en-US" sz="1800" dirty="0">
              <a:latin typeface="Times" pitchFamily="2" charset="0"/>
            </a:endParaRPr>
          </a:p>
          <a:p>
            <a:pPr>
              <a:lnSpc>
                <a:spcPct val="90000"/>
              </a:lnSpc>
            </a:pPr>
            <a:endParaRPr lang="en-US" sz="1800" dirty="0">
              <a:latin typeface="Times" pitchFamily="2" charset="0"/>
            </a:endParaRPr>
          </a:p>
          <a:p>
            <a:pPr>
              <a:lnSpc>
                <a:spcPct val="90000"/>
              </a:lnSpc>
            </a:pPr>
            <a:endParaRPr lang="en-US" sz="1800" dirty="0">
              <a:latin typeface="Times" pitchFamily="2" charset="0"/>
            </a:endParaRPr>
          </a:p>
        </p:txBody>
      </p:sp>
      <p:pic>
        <p:nvPicPr>
          <p:cNvPr id="5" name="Picture 4">
            <a:extLst>
              <a:ext uri="{FF2B5EF4-FFF2-40B4-BE49-F238E27FC236}">
                <a16:creationId xmlns:a16="http://schemas.microsoft.com/office/drawing/2014/main" id="{F491C61E-AD51-174C-1CDA-CC8F2E3147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27842" y="1600201"/>
            <a:ext cx="1456050" cy="1143000"/>
          </a:xfrm>
          <a:prstGeom prst="rect">
            <a:avLst/>
          </a:prstGeom>
          <a:noFill/>
        </p:spPr>
      </p:pic>
      <p:pic>
        <p:nvPicPr>
          <p:cNvPr id="7" name="Picture 6">
            <a:extLst>
              <a:ext uri="{FF2B5EF4-FFF2-40B4-BE49-F238E27FC236}">
                <a16:creationId xmlns:a16="http://schemas.microsoft.com/office/drawing/2014/main" id="{FB601021-2A8F-550B-3848-918F5A1B65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27842" y="3594721"/>
            <a:ext cx="1689423" cy="1689423"/>
          </a:xfrm>
          <a:prstGeom prst="rect">
            <a:avLst/>
          </a:prstGeom>
        </p:spPr>
      </p:pic>
      <p:sp>
        <p:nvSpPr>
          <p:cNvPr id="8" name="TextBox 7">
            <a:extLst>
              <a:ext uri="{FF2B5EF4-FFF2-40B4-BE49-F238E27FC236}">
                <a16:creationId xmlns:a16="http://schemas.microsoft.com/office/drawing/2014/main" id="{DBF42769-08A2-DBB4-2A94-1A2E0E49ACD8}"/>
              </a:ext>
            </a:extLst>
          </p:cNvPr>
          <p:cNvSpPr txBox="1"/>
          <p:nvPr/>
        </p:nvSpPr>
        <p:spPr>
          <a:xfrm>
            <a:off x="9727842" y="2743201"/>
            <a:ext cx="1396536" cy="338554"/>
          </a:xfrm>
          <a:prstGeom prst="rect">
            <a:avLst/>
          </a:prstGeom>
          <a:noFill/>
        </p:spPr>
        <p:txBody>
          <a:bodyPr wrap="none" rtlCol="0">
            <a:spAutoFit/>
          </a:bodyPr>
          <a:lstStyle/>
          <a:p>
            <a:r>
              <a:rPr lang="en-US" sz="1600" i="1" dirty="0">
                <a:latin typeface="Times" pitchFamily="2" charset="0"/>
              </a:rPr>
              <a:t>Accelerometer</a:t>
            </a:r>
          </a:p>
        </p:txBody>
      </p:sp>
      <p:sp>
        <p:nvSpPr>
          <p:cNvPr id="9" name="TextBox 8">
            <a:extLst>
              <a:ext uri="{FF2B5EF4-FFF2-40B4-BE49-F238E27FC236}">
                <a16:creationId xmlns:a16="http://schemas.microsoft.com/office/drawing/2014/main" id="{B820200A-656F-7A04-F8AA-2D4A472035C0}"/>
              </a:ext>
            </a:extLst>
          </p:cNvPr>
          <p:cNvSpPr txBox="1"/>
          <p:nvPr/>
        </p:nvSpPr>
        <p:spPr>
          <a:xfrm>
            <a:off x="9841424" y="5284144"/>
            <a:ext cx="1153008" cy="338554"/>
          </a:xfrm>
          <a:prstGeom prst="rect">
            <a:avLst/>
          </a:prstGeom>
          <a:noFill/>
        </p:spPr>
        <p:txBody>
          <a:bodyPr wrap="none" rtlCol="0">
            <a:spAutoFit/>
          </a:bodyPr>
          <a:lstStyle/>
          <a:p>
            <a:r>
              <a:rPr lang="en-US" sz="1600" i="1" dirty="0">
                <a:latin typeface="Times" pitchFamily="2" charset="0"/>
              </a:rPr>
              <a:t>Tachometer</a:t>
            </a:r>
          </a:p>
        </p:txBody>
      </p:sp>
    </p:spTree>
    <p:extLst>
      <p:ext uri="{BB962C8B-B14F-4D97-AF65-F5344CB8AC3E}">
        <p14:creationId xmlns:p14="http://schemas.microsoft.com/office/powerpoint/2010/main" val="2264841491"/>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EC46EDB-2680-A83F-EC3B-F6146730572F}"/>
              </a:ext>
            </a:extLst>
          </p:cNvPr>
          <p:cNvSpPr>
            <a:spLocks noGrp="1"/>
          </p:cNvSpPr>
          <p:nvPr>
            <p:ph type="title"/>
          </p:nvPr>
        </p:nvSpPr>
        <p:spPr>
          <a:xfrm>
            <a:off x="609600" y="274638"/>
            <a:ext cx="10972800" cy="1143000"/>
          </a:xfrm>
        </p:spPr>
        <p:txBody>
          <a:bodyPr>
            <a:normAutofit/>
          </a:bodyPr>
          <a:lstStyle/>
          <a:p>
            <a:r>
              <a:rPr lang="en-US" sz="3200" b="1" i="1" dirty="0">
                <a:latin typeface="Times" pitchFamily="2" charset="0"/>
              </a:rPr>
              <a:t>Working of Accelerometer</a:t>
            </a:r>
          </a:p>
        </p:txBody>
      </p:sp>
      <p:sp>
        <p:nvSpPr>
          <p:cNvPr id="3" name="Content Placeholder 2">
            <a:extLst>
              <a:ext uri="{FF2B5EF4-FFF2-40B4-BE49-F238E27FC236}">
                <a16:creationId xmlns:a16="http://schemas.microsoft.com/office/drawing/2014/main" id="{6D7CF98F-C93F-D01D-CF31-38C640A91A2E}"/>
              </a:ext>
            </a:extLst>
          </p:cNvPr>
          <p:cNvSpPr>
            <a:spLocks noGrp="1"/>
          </p:cNvSpPr>
          <p:nvPr>
            <p:ph sz="half" idx="1"/>
          </p:nvPr>
        </p:nvSpPr>
        <p:spPr>
          <a:xfrm>
            <a:off x="609600" y="1600201"/>
            <a:ext cx="5384800" cy="3989040"/>
          </a:xfrm>
        </p:spPr>
        <p:txBody>
          <a:bodyPr>
            <a:normAutofit/>
          </a:bodyPr>
          <a:lstStyle/>
          <a:p>
            <a:pPr>
              <a:lnSpc>
                <a:spcPct val="90000"/>
              </a:lnSpc>
            </a:pPr>
            <a:r>
              <a:rPr lang="en-US" sz="1800" dirty="0">
                <a:latin typeface="Times" pitchFamily="2" charset="0"/>
              </a:rPr>
              <a:t>Accelerometers operate based on the fundamental equation that describes acceleration </a:t>
            </a:r>
            <a:r>
              <a:rPr lang="en-US" sz="1800" i="1" dirty="0">
                <a:latin typeface="Times" pitchFamily="2" charset="0"/>
              </a:rPr>
              <a:t>F=ma</a:t>
            </a:r>
            <a:r>
              <a:rPr lang="en-US" sz="1800" dirty="0">
                <a:latin typeface="Times" pitchFamily="2" charset="0"/>
              </a:rPr>
              <a:t>, which is the rate of change of velocity over time. Rather than measuring changes in velocity directly, however, accelerometers measure the force associated with acceleration. This is typically achieved by sensing the amount of pressure exerted by a mass when a force acts on it. By measuring this force, accelerometers can accurately determine the magnitude and direction of the acceleration being experienced.</a:t>
            </a:r>
          </a:p>
          <a:p>
            <a:pPr>
              <a:lnSpc>
                <a:spcPct val="90000"/>
              </a:lnSpc>
            </a:pPr>
            <a:endParaRPr lang="en-US" sz="1800" dirty="0">
              <a:latin typeface="Times" pitchFamily="2" charset="0"/>
            </a:endParaRPr>
          </a:p>
          <a:p>
            <a:pPr>
              <a:lnSpc>
                <a:spcPct val="90000"/>
              </a:lnSpc>
            </a:pPr>
            <a:endParaRPr lang="en-US" sz="1800" dirty="0">
              <a:latin typeface="Times" pitchFamily="2" charset="0"/>
            </a:endParaRPr>
          </a:p>
        </p:txBody>
      </p:sp>
      <p:pic>
        <p:nvPicPr>
          <p:cNvPr id="5" name="Picture 4" descr="Diagram&#10;&#10;Description automatically generated">
            <a:extLst>
              <a:ext uri="{FF2B5EF4-FFF2-40B4-BE49-F238E27FC236}">
                <a16:creationId xmlns:a16="http://schemas.microsoft.com/office/drawing/2014/main" id="{B9FFBC3E-BE27-6A61-85AD-A3DD8F54E2EB}"/>
              </a:ext>
            </a:extLst>
          </p:cNvPr>
          <p:cNvPicPr>
            <a:picLocks noChangeAspect="1"/>
          </p:cNvPicPr>
          <p:nvPr/>
        </p:nvPicPr>
        <p:blipFill rotWithShape="1">
          <a:blip r:embed="rId3">
            <a:extLst>
              <a:ext uri="{28A0092B-C50C-407E-A947-70E740481C1C}">
                <a14:useLocalDpi xmlns:a14="http://schemas.microsoft.com/office/drawing/2010/main" val="0"/>
              </a:ext>
            </a:extLst>
          </a:blip>
          <a:srcRect t="6706" b="23623"/>
          <a:stretch/>
        </p:blipFill>
        <p:spPr>
          <a:xfrm>
            <a:off x="6381017" y="1859797"/>
            <a:ext cx="5017965" cy="2696705"/>
          </a:xfrm>
          <a:prstGeom prst="rect">
            <a:avLst/>
          </a:prstGeom>
          <a:noFill/>
        </p:spPr>
      </p:pic>
      <p:sp>
        <p:nvSpPr>
          <p:cNvPr id="6" name="TextBox 5">
            <a:extLst>
              <a:ext uri="{FF2B5EF4-FFF2-40B4-BE49-F238E27FC236}">
                <a16:creationId xmlns:a16="http://schemas.microsoft.com/office/drawing/2014/main" id="{E5E08DA8-419E-72C8-D88D-08221D452D32}"/>
              </a:ext>
            </a:extLst>
          </p:cNvPr>
          <p:cNvSpPr txBox="1"/>
          <p:nvPr/>
        </p:nvSpPr>
        <p:spPr>
          <a:xfrm>
            <a:off x="8353586" y="4788976"/>
            <a:ext cx="1968231" cy="307777"/>
          </a:xfrm>
          <a:prstGeom prst="rect">
            <a:avLst/>
          </a:prstGeom>
          <a:noFill/>
        </p:spPr>
        <p:txBody>
          <a:bodyPr wrap="none" rtlCol="0">
            <a:spAutoFit/>
          </a:bodyPr>
          <a:lstStyle/>
          <a:p>
            <a:r>
              <a:rPr lang="en-US" sz="1400" i="1" dirty="0">
                <a:latin typeface="Times" pitchFamily="2" charset="0"/>
              </a:rPr>
              <a:t>Piezoelectric Vibrometer</a:t>
            </a:r>
          </a:p>
        </p:txBody>
      </p:sp>
    </p:spTree>
    <p:extLst>
      <p:ext uri="{BB962C8B-B14F-4D97-AF65-F5344CB8AC3E}">
        <p14:creationId xmlns:p14="http://schemas.microsoft.com/office/powerpoint/2010/main" val="1570128674"/>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DF97-C8CB-E731-6F0F-FA3F60EBFE95}"/>
              </a:ext>
            </a:extLst>
          </p:cNvPr>
          <p:cNvSpPr>
            <a:spLocks noGrp="1"/>
          </p:cNvSpPr>
          <p:nvPr>
            <p:ph type="title"/>
          </p:nvPr>
        </p:nvSpPr>
        <p:spPr>
          <a:xfrm>
            <a:off x="609600" y="2286000"/>
            <a:ext cx="10972800" cy="1143000"/>
          </a:xfrm>
        </p:spPr>
        <p:txBody>
          <a:bodyPr>
            <a:normAutofit/>
          </a:bodyPr>
          <a:lstStyle/>
          <a:p>
            <a:r>
              <a:rPr lang="en-US" sz="3600" b="1" i="1" u="sng" dirty="0">
                <a:latin typeface="Times" pitchFamily="2" charset="0"/>
              </a:rPr>
              <a:t>Task 2: Analysis of measured NVH Data</a:t>
            </a:r>
          </a:p>
        </p:txBody>
      </p:sp>
    </p:spTree>
    <p:extLst>
      <p:ext uri="{BB962C8B-B14F-4D97-AF65-F5344CB8AC3E}">
        <p14:creationId xmlns:p14="http://schemas.microsoft.com/office/powerpoint/2010/main" val="3167525200"/>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8C9C9D-5658-F671-387B-A46ADB3EDB79}"/>
              </a:ext>
            </a:extLst>
          </p:cNvPr>
          <p:cNvSpPr>
            <a:spLocks noGrp="1"/>
          </p:cNvSpPr>
          <p:nvPr>
            <p:ph type="title"/>
          </p:nvPr>
        </p:nvSpPr>
        <p:spPr/>
        <p:txBody>
          <a:bodyPr>
            <a:normAutofit/>
          </a:bodyPr>
          <a:lstStyle/>
          <a:p>
            <a:r>
              <a:rPr lang="en-US" sz="3200" b="1" i="1" dirty="0">
                <a:latin typeface="Times" pitchFamily="2" charset="0"/>
              </a:rPr>
              <a:t>Order Analysis</a:t>
            </a:r>
          </a:p>
        </p:txBody>
      </p:sp>
      <p:sp>
        <p:nvSpPr>
          <p:cNvPr id="4" name="Content Placeholder 3">
            <a:extLst>
              <a:ext uri="{FF2B5EF4-FFF2-40B4-BE49-F238E27FC236}">
                <a16:creationId xmlns:a16="http://schemas.microsoft.com/office/drawing/2014/main" id="{307B8ED8-9697-1A57-0999-189D03D986F5}"/>
              </a:ext>
            </a:extLst>
          </p:cNvPr>
          <p:cNvSpPr>
            <a:spLocks noGrp="1"/>
          </p:cNvSpPr>
          <p:nvPr>
            <p:ph idx="1"/>
          </p:nvPr>
        </p:nvSpPr>
        <p:spPr/>
        <p:txBody>
          <a:bodyPr>
            <a:normAutofit/>
          </a:bodyPr>
          <a:lstStyle/>
          <a:p>
            <a:pPr marL="0" indent="0">
              <a:buNone/>
            </a:pPr>
            <a:r>
              <a:rPr lang="en-US" sz="1800" dirty="0">
                <a:latin typeface="Times" pitchFamily="2" charset="0"/>
              </a:rPr>
              <a:t>Principle of Order Analysis</a:t>
            </a:r>
          </a:p>
          <a:p>
            <a:r>
              <a:rPr lang="en-US" sz="1800" dirty="0">
                <a:latin typeface="Times" pitchFamily="2" charset="0"/>
              </a:rPr>
              <a:t>The key to sound and vibration analysis on rotating machine is measurement of the rotational speed of the machine simultaneously with measurement of sound and vibration.</a:t>
            </a:r>
          </a:p>
          <a:p>
            <a:r>
              <a:rPr lang="en-US" sz="1800" dirty="0">
                <a:latin typeface="Times" pitchFamily="2" charset="0"/>
              </a:rPr>
              <a:t>When the analysis is related to rotational speed is called </a:t>
            </a:r>
            <a:r>
              <a:rPr lang="en-US" sz="1800" i="1" dirty="0">
                <a:latin typeface="Times" pitchFamily="2" charset="0"/>
              </a:rPr>
              <a:t>Order Analysis.</a:t>
            </a:r>
          </a:p>
          <a:p>
            <a:r>
              <a:rPr lang="en-US" sz="1800" dirty="0">
                <a:latin typeface="Times" pitchFamily="2" charset="0"/>
              </a:rPr>
              <a:t>Rotational speed = RPM = Revolution / minute = First order.</a:t>
            </a:r>
          </a:p>
          <a:p>
            <a:r>
              <a:rPr lang="en-US" sz="1800" dirty="0">
                <a:latin typeface="Times" pitchFamily="2" charset="0"/>
              </a:rPr>
              <a:t>Frequency at which combustion is occurring is called engine firing frequency.</a:t>
            </a:r>
          </a:p>
          <a:p>
            <a:r>
              <a:rPr lang="en-US" sz="1800" dirty="0">
                <a:latin typeface="Times" pitchFamily="2" charset="0"/>
              </a:rPr>
              <a:t>Sometimes, the steering column vibrating in some old diesel engine cars because the steering column is fixed to the firing wall. </a:t>
            </a:r>
          </a:p>
          <a:p>
            <a:r>
              <a:rPr lang="en-US" sz="1800" dirty="0">
                <a:latin typeface="Times" pitchFamily="2" charset="0"/>
              </a:rPr>
              <a:t>In order analysis, </a:t>
            </a:r>
            <a:r>
              <a:rPr lang="en-US" sz="1800" i="1" dirty="0">
                <a:latin typeface="Times" pitchFamily="2" charset="0"/>
              </a:rPr>
              <a:t>order </a:t>
            </a:r>
            <a:r>
              <a:rPr lang="en-US" sz="1800" dirty="0">
                <a:latin typeface="Times" pitchFamily="2" charset="0"/>
              </a:rPr>
              <a:t>refers to the number of times a particular vibration or frequency component repeats per revolution of a rotating system, such as an internal combustion engine. </a:t>
            </a:r>
          </a:p>
          <a:p>
            <a:r>
              <a:rPr lang="en-US" sz="1800" dirty="0">
                <a:latin typeface="Times" pitchFamily="2" charset="0"/>
              </a:rPr>
              <a:t>The rotational speed of engine is typically measured in RPM, and the frequency content of vibration signal is analyzed in terms of engine order.</a:t>
            </a:r>
          </a:p>
        </p:txBody>
      </p:sp>
    </p:spTree>
    <p:extLst>
      <p:ext uri="{BB962C8B-B14F-4D97-AF65-F5344CB8AC3E}">
        <p14:creationId xmlns:p14="http://schemas.microsoft.com/office/powerpoint/2010/main" val="2243226426"/>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0E80F-15F4-BC5B-080D-EA3C8C340CAE}"/>
              </a:ext>
            </a:extLst>
          </p:cNvPr>
          <p:cNvSpPr>
            <a:spLocks noGrp="1"/>
          </p:cNvSpPr>
          <p:nvPr>
            <p:ph type="title"/>
          </p:nvPr>
        </p:nvSpPr>
        <p:spPr/>
        <p:txBody>
          <a:bodyPr>
            <a:normAutofit/>
          </a:bodyPr>
          <a:lstStyle/>
          <a:p>
            <a:r>
              <a:rPr lang="en-US" sz="3200" b="1" i="1" dirty="0">
                <a:latin typeface="Times" pitchFamily="2" charset="0"/>
              </a:rPr>
              <a:t>Ford Internal Combustion Engine</a:t>
            </a:r>
            <a:endParaRPr lang="en-US" sz="3200" b="1" dirty="0"/>
          </a:p>
        </p:txBody>
      </p:sp>
      <p:sp>
        <p:nvSpPr>
          <p:cNvPr id="3" name="Content Placeholder 2">
            <a:extLst>
              <a:ext uri="{FF2B5EF4-FFF2-40B4-BE49-F238E27FC236}">
                <a16:creationId xmlns:a16="http://schemas.microsoft.com/office/drawing/2014/main" id="{A3D9DDEF-6E57-422C-0DB9-0710D36635C7}"/>
              </a:ext>
            </a:extLst>
          </p:cNvPr>
          <p:cNvSpPr>
            <a:spLocks noGrp="1"/>
          </p:cNvSpPr>
          <p:nvPr>
            <p:ph idx="1"/>
          </p:nvPr>
        </p:nvSpPr>
        <p:spPr/>
        <p:txBody>
          <a:bodyPr>
            <a:normAutofit fontScale="92500" lnSpcReduction="10000"/>
          </a:bodyPr>
          <a:lstStyle/>
          <a:p>
            <a:r>
              <a:rPr lang="en-US" sz="1800" dirty="0">
                <a:latin typeface="Times" pitchFamily="2" charset="0"/>
              </a:rPr>
              <a:t>Ford internal combustion 4-stroke 4-cylinder natural aspire gasoline engine is used for analyze the NVH data measured from </a:t>
            </a:r>
            <a:r>
              <a:rPr lang="en-US" sz="1800" dirty="0" err="1">
                <a:latin typeface="Times" pitchFamily="2" charset="0"/>
              </a:rPr>
              <a:t>Dewesoft</a:t>
            </a:r>
            <a:r>
              <a:rPr lang="en-US" sz="1800" dirty="0">
                <a:latin typeface="Times" pitchFamily="2" charset="0"/>
              </a:rPr>
              <a:t> software. </a:t>
            </a:r>
          </a:p>
          <a:p>
            <a:r>
              <a:rPr lang="en-US" sz="1800" dirty="0">
                <a:latin typeface="Times" pitchFamily="2" charset="0"/>
              </a:rPr>
              <a:t>Two different operating  condition data had been measured to compare to identify the vibration orders and harmonic resonance.</a:t>
            </a:r>
          </a:p>
          <a:p>
            <a:r>
              <a:rPr lang="en-US" sz="1800" dirty="0">
                <a:latin typeface="Times" pitchFamily="2" charset="0"/>
              </a:rPr>
              <a:t>Operating condition 1: All 4-cylinder were fired, runup to maximum RPM (6000).</a:t>
            </a:r>
          </a:p>
          <a:p>
            <a:r>
              <a:rPr lang="en-US" sz="1800" dirty="0">
                <a:latin typeface="Times" pitchFamily="2" charset="0"/>
              </a:rPr>
              <a:t>Operating condition 2: only 2-cylinder were fired, other 2 were running without fire, runup to maximum RPM (6000).</a:t>
            </a:r>
          </a:p>
          <a:p>
            <a:pPr marL="0" indent="0">
              <a:buNone/>
            </a:pPr>
            <a:endParaRPr lang="en-US" sz="1800" dirty="0">
              <a:latin typeface="Times" pitchFamily="2" charset="0"/>
            </a:endParaRPr>
          </a:p>
          <a:p>
            <a:pPr marL="0" indent="0">
              <a:buNone/>
            </a:pPr>
            <a:r>
              <a:rPr lang="en-US" sz="1800" dirty="0">
                <a:latin typeface="Times" pitchFamily="2" charset="0"/>
              </a:rPr>
              <a:t>Sensor Position</a:t>
            </a:r>
          </a:p>
          <a:p>
            <a:r>
              <a:rPr lang="en-US" sz="1800" dirty="0">
                <a:latin typeface="Times" pitchFamily="2" charset="0"/>
              </a:rPr>
              <a:t>Microphone sensor set to near engine to measure noise of engine in both operating condition </a:t>
            </a:r>
            <a:r>
              <a:rPr lang="en-US" sz="1800" i="1" dirty="0">
                <a:latin typeface="Times" pitchFamily="2" charset="0"/>
              </a:rPr>
              <a:t>(Slide 12, Figure 4).</a:t>
            </a:r>
            <a:endParaRPr lang="en-US" sz="1800" dirty="0">
              <a:latin typeface="Times" pitchFamily="2" charset="0"/>
            </a:endParaRPr>
          </a:p>
          <a:p>
            <a:r>
              <a:rPr lang="en-US" sz="1800" dirty="0">
                <a:latin typeface="Times" pitchFamily="2" charset="0"/>
              </a:rPr>
              <a:t>Tachometer used to measure flywheel RPM </a:t>
            </a:r>
            <a:r>
              <a:rPr lang="en-US" sz="1800" i="1" dirty="0">
                <a:latin typeface="Times" pitchFamily="2" charset="0"/>
              </a:rPr>
              <a:t>(Slide 12, Figure 5).</a:t>
            </a:r>
            <a:endParaRPr lang="en-US" sz="1800" dirty="0">
              <a:latin typeface="Times" pitchFamily="2" charset="0"/>
            </a:endParaRPr>
          </a:p>
          <a:p>
            <a:r>
              <a:rPr lang="en-US" sz="1800" dirty="0">
                <a:latin typeface="Times" pitchFamily="2" charset="0"/>
              </a:rPr>
              <a:t>Two accelerometer sensor fixed on the cylinder head of engine to measure vertical and lateral vibration of engine    </a:t>
            </a:r>
            <a:r>
              <a:rPr lang="en-US" sz="1800" i="1" dirty="0">
                <a:latin typeface="Times" pitchFamily="2" charset="0"/>
              </a:rPr>
              <a:t>(Slide 12, Figure 3)</a:t>
            </a:r>
            <a:r>
              <a:rPr lang="en-US" sz="1800" dirty="0">
                <a:latin typeface="Times" pitchFamily="2" charset="0"/>
              </a:rPr>
              <a:t>.</a:t>
            </a:r>
          </a:p>
          <a:p>
            <a:r>
              <a:rPr lang="en-US" sz="1800" dirty="0">
                <a:latin typeface="Times" pitchFamily="2" charset="0"/>
              </a:rPr>
              <a:t>One accelerometer fixed on the overhead tank to measure engine mounts vibration </a:t>
            </a:r>
            <a:r>
              <a:rPr lang="en-US" sz="1800" i="1" dirty="0">
                <a:latin typeface="Times" pitchFamily="2" charset="0"/>
              </a:rPr>
              <a:t>(Slide 12, Figure 4).</a:t>
            </a:r>
            <a:endParaRPr lang="en-US" sz="1800" dirty="0">
              <a:latin typeface="Times" pitchFamily="2" charset="0"/>
            </a:endParaRPr>
          </a:p>
        </p:txBody>
      </p:sp>
    </p:spTree>
    <p:extLst>
      <p:ext uri="{BB962C8B-B14F-4D97-AF65-F5344CB8AC3E}">
        <p14:creationId xmlns:p14="http://schemas.microsoft.com/office/powerpoint/2010/main" val="1024926101"/>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19840C-6895-0F52-07AA-4E09855F9C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5338" y="0"/>
            <a:ext cx="2107769" cy="2817403"/>
          </a:xfrm>
          <a:prstGeom prst="rect">
            <a:avLst/>
          </a:prstGeom>
        </p:spPr>
      </p:pic>
      <p:pic>
        <p:nvPicPr>
          <p:cNvPr id="11" name="Picture 10" descr="A close-up of a car engine&#10;&#10;Description automatically generated with medium confidence">
            <a:extLst>
              <a:ext uri="{FF2B5EF4-FFF2-40B4-BE49-F238E27FC236}">
                <a16:creationId xmlns:a16="http://schemas.microsoft.com/office/drawing/2014/main" id="{35213AD7-6A3A-B9AF-A629-7698E8F6EC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69981" y="0"/>
            <a:ext cx="2107769" cy="2817403"/>
          </a:xfrm>
          <a:prstGeom prst="rect">
            <a:avLst/>
          </a:prstGeom>
        </p:spPr>
      </p:pic>
      <p:pic>
        <p:nvPicPr>
          <p:cNvPr id="13" name="Picture 12" descr="A car engine with its hood open&#10;&#10;Description automatically generated with medium confidence">
            <a:extLst>
              <a:ext uri="{FF2B5EF4-FFF2-40B4-BE49-F238E27FC236}">
                <a16:creationId xmlns:a16="http://schemas.microsoft.com/office/drawing/2014/main" id="{FA90E42A-06E7-FBB0-73A5-A94FFD51EA0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08895" y="-3"/>
            <a:ext cx="2107769" cy="2817403"/>
          </a:xfrm>
          <a:prstGeom prst="rect">
            <a:avLst/>
          </a:prstGeom>
        </p:spPr>
      </p:pic>
      <p:pic>
        <p:nvPicPr>
          <p:cNvPr id="15" name="Picture 14" descr="A picture containing indoor, floor&#10;&#10;Description automatically generated">
            <a:extLst>
              <a:ext uri="{FF2B5EF4-FFF2-40B4-BE49-F238E27FC236}">
                <a16:creationId xmlns:a16="http://schemas.microsoft.com/office/drawing/2014/main" id="{08993969-5490-757F-B11D-D868A59A31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2817401"/>
            <a:ext cx="2107769" cy="2817402"/>
          </a:xfrm>
          <a:prstGeom prst="rect">
            <a:avLst/>
          </a:prstGeom>
          <a:ln>
            <a:solidFill>
              <a:schemeClr val="accent1"/>
            </a:solidFill>
          </a:ln>
        </p:spPr>
      </p:pic>
      <p:pic>
        <p:nvPicPr>
          <p:cNvPr id="17" name="Picture 16" descr="A picture containing indoor, floor, cluttered&#10;&#10;Description automatically generated">
            <a:extLst>
              <a:ext uri="{FF2B5EF4-FFF2-40B4-BE49-F238E27FC236}">
                <a16:creationId xmlns:a16="http://schemas.microsoft.com/office/drawing/2014/main" id="{6EF095A7-86B5-8F3E-AB95-5C1B2067B81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0"/>
            <a:ext cx="2107769" cy="2817402"/>
          </a:xfrm>
          <a:prstGeom prst="rect">
            <a:avLst/>
          </a:prstGeom>
          <a:ln>
            <a:solidFill>
              <a:schemeClr val="accent1"/>
            </a:solidFill>
          </a:ln>
        </p:spPr>
      </p:pic>
      <p:sp>
        <p:nvSpPr>
          <p:cNvPr id="18" name="TextBox 17">
            <a:extLst>
              <a:ext uri="{FF2B5EF4-FFF2-40B4-BE49-F238E27FC236}">
                <a16:creationId xmlns:a16="http://schemas.microsoft.com/office/drawing/2014/main" id="{745D1DD2-0248-58FE-FF7E-94509EEE7AD6}"/>
              </a:ext>
            </a:extLst>
          </p:cNvPr>
          <p:cNvSpPr txBox="1"/>
          <p:nvPr/>
        </p:nvSpPr>
        <p:spPr>
          <a:xfrm>
            <a:off x="2327564" y="5361709"/>
            <a:ext cx="4724400" cy="338554"/>
          </a:xfrm>
          <a:prstGeom prst="rect">
            <a:avLst/>
          </a:prstGeom>
          <a:noFill/>
        </p:spPr>
        <p:txBody>
          <a:bodyPr wrap="square" rtlCol="0">
            <a:spAutoFit/>
          </a:bodyPr>
          <a:lstStyle/>
          <a:p>
            <a:r>
              <a:rPr lang="en-US" sz="1600" i="1" dirty="0">
                <a:latin typeface="Times" pitchFamily="2" charset="0"/>
              </a:rPr>
              <a:t>Figure 1 &amp; 2: Experimental setup</a:t>
            </a:r>
          </a:p>
        </p:txBody>
      </p:sp>
      <p:sp>
        <p:nvSpPr>
          <p:cNvPr id="19" name="TextBox 18">
            <a:extLst>
              <a:ext uri="{FF2B5EF4-FFF2-40B4-BE49-F238E27FC236}">
                <a16:creationId xmlns:a16="http://schemas.microsoft.com/office/drawing/2014/main" id="{35E610D9-C48F-CB37-F519-A2163DB35284}"/>
              </a:ext>
            </a:extLst>
          </p:cNvPr>
          <p:cNvSpPr txBox="1"/>
          <p:nvPr/>
        </p:nvSpPr>
        <p:spPr>
          <a:xfrm>
            <a:off x="9669981" y="2826860"/>
            <a:ext cx="2107769" cy="584775"/>
          </a:xfrm>
          <a:prstGeom prst="rect">
            <a:avLst/>
          </a:prstGeom>
          <a:noFill/>
        </p:spPr>
        <p:txBody>
          <a:bodyPr wrap="square" rtlCol="0">
            <a:spAutoFit/>
          </a:bodyPr>
          <a:lstStyle/>
          <a:p>
            <a:r>
              <a:rPr lang="en-US" sz="1600" i="1" dirty="0">
                <a:latin typeface="Times" pitchFamily="2" charset="0"/>
              </a:rPr>
              <a:t>Figure 5: Tachometer position</a:t>
            </a:r>
          </a:p>
        </p:txBody>
      </p:sp>
      <p:sp>
        <p:nvSpPr>
          <p:cNvPr id="20" name="TextBox 19">
            <a:extLst>
              <a:ext uri="{FF2B5EF4-FFF2-40B4-BE49-F238E27FC236}">
                <a16:creationId xmlns:a16="http://schemas.microsoft.com/office/drawing/2014/main" id="{D9ACB06A-8204-FEEB-C952-E0031E267D21}"/>
              </a:ext>
            </a:extLst>
          </p:cNvPr>
          <p:cNvSpPr txBox="1"/>
          <p:nvPr/>
        </p:nvSpPr>
        <p:spPr>
          <a:xfrm>
            <a:off x="3408220" y="2823776"/>
            <a:ext cx="2107770" cy="830997"/>
          </a:xfrm>
          <a:prstGeom prst="rect">
            <a:avLst/>
          </a:prstGeom>
          <a:noFill/>
        </p:spPr>
        <p:txBody>
          <a:bodyPr wrap="square" rtlCol="0">
            <a:spAutoFit/>
          </a:bodyPr>
          <a:lstStyle/>
          <a:p>
            <a:r>
              <a:rPr lang="en-US" sz="1600" i="1" dirty="0">
                <a:latin typeface="Times" pitchFamily="2" charset="0"/>
              </a:rPr>
              <a:t>Figure 3: Two accelerometer on engine cylinder head</a:t>
            </a:r>
          </a:p>
        </p:txBody>
      </p:sp>
      <p:sp>
        <p:nvSpPr>
          <p:cNvPr id="21" name="TextBox 20">
            <a:extLst>
              <a:ext uri="{FF2B5EF4-FFF2-40B4-BE49-F238E27FC236}">
                <a16:creationId xmlns:a16="http://schemas.microsoft.com/office/drawing/2014/main" id="{1D775AC6-6779-BF9F-8143-75419CB6086B}"/>
              </a:ext>
            </a:extLst>
          </p:cNvPr>
          <p:cNvSpPr txBox="1"/>
          <p:nvPr/>
        </p:nvSpPr>
        <p:spPr>
          <a:xfrm>
            <a:off x="6675338" y="2817400"/>
            <a:ext cx="2107769" cy="1077218"/>
          </a:xfrm>
          <a:prstGeom prst="rect">
            <a:avLst/>
          </a:prstGeom>
          <a:noFill/>
        </p:spPr>
        <p:txBody>
          <a:bodyPr wrap="square" rtlCol="0">
            <a:spAutoFit/>
          </a:bodyPr>
          <a:lstStyle/>
          <a:p>
            <a:r>
              <a:rPr lang="en-US" sz="1600" i="1" dirty="0">
                <a:latin typeface="Times" pitchFamily="2" charset="0"/>
              </a:rPr>
              <a:t>Figure 4:microphone sensor and  Accelerometer on overhead tank</a:t>
            </a:r>
          </a:p>
        </p:txBody>
      </p:sp>
    </p:spTree>
    <p:extLst>
      <p:ext uri="{BB962C8B-B14F-4D97-AF65-F5344CB8AC3E}">
        <p14:creationId xmlns:p14="http://schemas.microsoft.com/office/powerpoint/2010/main" val="365677706"/>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8D87F-C52E-6D65-AD05-057217929F81}"/>
              </a:ext>
            </a:extLst>
          </p:cNvPr>
          <p:cNvSpPr>
            <a:spLocks noGrp="1"/>
          </p:cNvSpPr>
          <p:nvPr>
            <p:ph type="title"/>
          </p:nvPr>
        </p:nvSpPr>
        <p:spPr/>
        <p:txBody>
          <a:bodyPr>
            <a:normAutofit/>
          </a:bodyPr>
          <a:lstStyle/>
          <a:p>
            <a:r>
              <a:rPr lang="en-US" sz="3200" b="1" i="1" dirty="0">
                <a:latin typeface="Times" pitchFamily="2" charset="0"/>
              </a:rPr>
              <a:t>Sound resonance Frequency</a:t>
            </a:r>
          </a:p>
        </p:txBody>
      </p:sp>
      <p:pic>
        <p:nvPicPr>
          <p:cNvPr id="5" name="Content Placeholder 4">
            <a:extLst>
              <a:ext uri="{FF2B5EF4-FFF2-40B4-BE49-F238E27FC236}">
                <a16:creationId xmlns:a16="http://schemas.microsoft.com/office/drawing/2014/main" id="{63D14E93-F88B-6187-5795-9B2594FF085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802" b="41806"/>
          <a:stretch/>
        </p:blipFill>
        <p:spPr>
          <a:xfrm>
            <a:off x="609600" y="1417638"/>
            <a:ext cx="5375564" cy="2279073"/>
          </a:xfrm>
          <a:ln>
            <a:solidFill>
              <a:schemeClr val="accent1"/>
            </a:solidFill>
          </a:ln>
        </p:spPr>
      </p:pic>
      <p:pic>
        <p:nvPicPr>
          <p:cNvPr id="7" name="Picture 6">
            <a:extLst>
              <a:ext uri="{FF2B5EF4-FFF2-40B4-BE49-F238E27FC236}">
                <a16:creationId xmlns:a16="http://schemas.microsoft.com/office/drawing/2014/main" id="{F561FE9B-0577-3289-0AF7-C5FFE62FCD8A}"/>
              </a:ext>
            </a:extLst>
          </p:cNvPr>
          <p:cNvPicPr>
            <a:picLocks noChangeAspect="1"/>
          </p:cNvPicPr>
          <p:nvPr/>
        </p:nvPicPr>
        <p:blipFill rotWithShape="1">
          <a:blip r:embed="rId4">
            <a:extLst>
              <a:ext uri="{28A0092B-C50C-407E-A947-70E740481C1C}">
                <a14:useLocalDpi xmlns:a14="http://schemas.microsoft.com/office/drawing/2010/main" val="0"/>
              </a:ext>
            </a:extLst>
          </a:blip>
          <a:srcRect l="47856" t="15212" b="40100"/>
          <a:stretch/>
        </p:blipFill>
        <p:spPr>
          <a:xfrm>
            <a:off x="5985164" y="1417638"/>
            <a:ext cx="4729980" cy="2279073"/>
          </a:xfrm>
          <a:prstGeom prst="rect">
            <a:avLst/>
          </a:prstGeom>
          <a:ln>
            <a:solidFill>
              <a:schemeClr val="accent1"/>
            </a:solidFill>
          </a:ln>
        </p:spPr>
      </p:pic>
      <p:pic>
        <p:nvPicPr>
          <p:cNvPr id="11" name="Picture 10" descr="Graphical user interface&#10;&#10;Description automatically generated">
            <a:extLst>
              <a:ext uri="{FF2B5EF4-FFF2-40B4-BE49-F238E27FC236}">
                <a16:creationId xmlns:a16="http://schemas.microsoft.com/office/drawing/2014/main" id="{227761E9-E190-4851-F508-6FFF3C4C017C}"/>
              </a:ext>
            </a:extLst>
          </p:cNvPr>
          <p:cNvPicPr>
            <a:picLocks noChangeAspect="1"/>
          </p:cNvPicPr>
          <p:nvPr/>
        </p:nvPicPr>
        <p:blipFill rotWithShape="1">
          <a:blip r:embed="rId5">
            <a:extLst>
              <a:ext uri="{28A0092B-C50C-407E-A947-70E740481C1C}">
                <a14:useLocalDpi xmlns:a14="http://schemas.microsoft.com/office/drawing/2010/main" val="0"/>
              </a:ext>
            </a:extLst>
          </a:blip>
          <a:srcRect l="13559" b="41873"/>
          <a:stretch/>
        </p:blipFill>
        <p:spPr>
          <a:xfrm>
            <a:off x="581600" y="3696712"/>
            <a:ext cx="5374800" cy="2032035"/>
          </a:xfrm>
          <a:prstGeom prst="rect">
            <a:avLst/>
          </a:prstGeom>
          <a:ln>
            <a:solidFill>
              <a:schemeClr val="accent1"/>
            </a:solidFill>
          </a:ln>
        </p:spPr>
      </p:pic>
    </p:spTree>
    <p:extLst>
      <p:ext uri="{BB962C8B-B14F-4D97-AF65-F5344CB8AC3E}">
        <p14:creationId xmlns:p14="http://schemas.microsoft.com/office/powerpoint/2010/main" val="1035362917"/>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3DA77-7E9E-3D72-CF3C-90C6839F1074}"/>
              </a:ext>
            </a:extLst>
          </p:cNvPr>
          <p:cNvSpPr>
            <a:spLocks noGrp="1"/>
          </p:cNvSpPr>
          <p:nvPr>
            <p:ph type="title"/>
          </p:nvPr>
        </p:nvSpPr>
        <p:spPr/>
        <p:txBody>
          <a:bodyPr>
            <a:normAutofit/>
          </a:bodyPr>
          <a:lstStyle/>
          <a:p>
            <a:r>
              <a:rPr lang="en-US" sz="3200" b="1" i="1" dirty="0">
                <a:latin typeface="Times" pitchFamily="2" charset="0"/>
              </a:rPr>
              <a:t>Cylinder head vertical resonance Frequency</a:t>
            </a:r>
          </a:p>
        </p:txBody>
      </p:sp>
      <p:pic>
        <p:nvPicPr>
          <p:cNvPr id="5" name="Content Placeholder 4">
            <a:extLst>
              <a:ext uri="{FF2B5EF4-FFF2-40B4-BE49-F238E27FC236}">
                <a16:creationId xmlns:a16="http://schemas.microsoft.com/office/drawing/2014/main" id="{5EFA9F01-EE02-A259-DBC7-CE4C6F45573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602" b="41806"/>
          <a:stretch/>
        </p:blipFill>
        <p:spPr>
          <a:xfrm>
            <a:off x="609600" y="1417637"/>
            <a:ext cx="6018293" cy="2279073"/>
          </a:xfrm>
          <a:ln>
            <a:solidFill>
              <a:schemeClr val="accent1"/>
            </a:solidFill>
          </a:ln>
        </p:spPr>
      </p:pic>
      <p:pic>
        <p:nvPicPr>
          <p:cNvPr id="7" name="Picture 6" descr="Graphical user interface&#10;&#10;Description automatically generated">
            <a:extLst>
              <a:ext uri="{FF2B5EF4-FFF2-40B4-BE49-F238E27FC236}">
                <a16:creationId xmlns:a16="http://schemas.microsoft.com/office/drawing/2014/main" id="{9F2BC829-FEB4-990E-095C-AE291E24F2ED}"/>
              </a:ext>
            </a:extLst>
          </p:cNvPr>
          <p:cNvPicPr>
            <a:picLocks noChangeAspect="1"/>
          </p:cNvPicPr>
          <p:nvPr/>
        </p:nvPicPr>
        <p:blipFill rotWithShape="1">
          <a:blip r:embed="rId4">
            <a:extLst>
              <a:ext uri="{28A0092B-C50C-407E-A947-70E740481C1C}">
                <a14:useLocalDpi xmlns:a14="http://schemas.microsoft.com/office/drawing/2010/main" val="0"/>
              </a:ext>
            </a:extLst>
          </a:blip>
          <a:srcRect l="47950" t="15180" b="39482"/>
          <a:stretch/>
        </p:blipFill>
        <p:spPr>
          <a:xfrm>
            <a:off x="6627893" y="1417638"/>
            <a:ext cx="4653769" cy="2279072"/>
          </a:xfrm>
          <a:prstGeom prst="rect">
            <a:avLst/>
          </a:prstGeom>
          <a:ln>
            <a:solidFill>
              <a:schemeClr val="accent1"/>
            </a:solidFill>
          </a:ln>
        </p:spPr>
      </p:pic>
      <p:pic>
        <p:nvPicPr>
          <p:cNvPr id="9" name="Picture 8" descr="Graphical user interface&#10;&#10;Description automatically generated">
            <a:extLst>
              <a:ext uri="{FF2B5EF4-FFF2-40B4-BE49-F238E27FC236}">
                <a16:creationId xmlns:a16="http://schemas.microsoft.com/office/drawing/2014/main" id="{12E9F144-2E02-76DC-189C-C1011A62420A}"/>
              </a:ext>
            </a:extLst>
          </p:cNvPr>
          <p:cNvPicPr>
            <a:picLocks noChangeAspect="1"/>
          </p:cNvPicPr>
          <p:nvPr/>
        </p:nvPicPr>
        <p:blipFill rotWithShape="1">
          <a:blip r:embed="rId5">
            <a:extLst>
              <a:ext uri="{28A0092B-C50C-407E-A947-70E740481C1C}">
                <a14:useLocalDpi xmlns:a14="http://schemas.microsoft.com/office/drawing/2010/main" val="0"/>
              </a:ext>
            </a:extLst>
          </a:blip>
          <a:srcRect l="13360" b="42228"/>
          <a:stretch/>
        </p:blipFill>
        <p:spPr>
          <a:xfrm>
            <a:off x="548672" y="3696710"/>
            <a:ext cx="6079221" cy="2279072"/>
          </a:xfrm>
          <a:prstGeom prst="rect">
            <a:avLst/>
          </a:prstGeom>
          <a:ln>
            <a:solidFill>
              <a:schemeClr val="accent1"/>
            </a:solidFill>
          </a:ln>
        </p:spPr>
      </p:pic>
      <p:pic>
        <p:nvPicPr>
          <p:cNvPr id="11" name="Picture 10" descr="Graphical user interface&#10;&#10;Description automatically generated">
            <a:extLst>
              <a:ext uri="{FF2B5EF4-FFF2-40B4-BE49-F238E27FC236}">
                <a16:creationId xmlns:a16="http://schemas.microsoft.com/office/drawing/2014/main" id="{4E7ED8D8-9F94-5BDA-489A-99DD51AA1576}"/>
              </a:ext>
            </a:extLst>
          </p:cNvPr>
          <p:cNvPicPr>
            <a:picLocks noChangeAspect="1"/>
          </p:cNvPicPr>
          <p:nvPr/>
        </p:nvPicPr>
        <p:blipFill rotWithShape="1">
          <a:blip r:embed="rId6">
            <a:extLst>
              <a:ext uri="{28A0092B-C50C-407E-A947-70E740481C1C}">
                <a14:useLocalDpi xmlns:a14="http://schemas.microsoft.com/office/drawing/2010/main" val="0"/>
              </a:ext>
            </a:extLst>
          </a:blip>
          <a:srcRect l="47856" t="15212" b="42582"/>
          <a:stretch/>
        </p:blipFill>
        <p:spPr>
          <a:xfrm>
            <a:off x="6627893" y="3696710"/>
            <a:ext cx="4653769" cy="2117777"/>
          </a:xfrm>
          <a:prstGeom prst="rect">
            <a:avLst/>
          </a:prstGeom>
          <a:ln>
            <a:solidFill>
              <a:schemeClr val="accent1"/>
            </a:solidFill>
          </a:ln>
        </p:spPr>
      </p:pic>
    </p:spTree>
    <p:extLst>
      <p:ext uri="{BB962C8B-B14F-4D97-AF65-F5344CB8AC3E}">
        <p14:creationId xmlns:p14="http://schemas.microsoft.com/office/powerpoint/2010/main" val="977526911"/>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9F131-BB95-0ED2-C7D6-80E92318B2D2}"/>
              </a:ext>
            </a:extLst>
          </p:cNvPr>
          <p:cNvSpPr>
            <a:spLocks noGrp="1"/>
          </p:cNvSpPr>
          <p:nvPr>
            <p:ph type="title"/>
          </p:nvPr>
        </p:nvSpPr>
        <p:spPr/>
        <p:txBody>
          <a:bodyPr>
            <a:normAutofit/>
          </a:bodyPr>
          <a:lstStyle/>
          <a:p>
            <a:r>
              <a:rPr lang="en-US" sz="3200" b="1" i="1" dirty="0">
                <a:latin typeface="Times" pitchFamily="2" charset="0"/>
              </a:rPr>
              <a:t>Cylinder head lateral resonance Frequency</a:t>
            </a:r>
          </a:p>
        </p:txBody>
      </p:sp>
      <p:pic>
        <p:nvPicPr>
          <p:cNvPr id="7" name="Picture 6" descr="A screenshot of a computer&#10;&#10;Description automatically generated with medium confidence">
            <a:extLst>
              <a:ext uri="{FF2B5EF4-FFF2-40B4-BE49-F238E27FC236}">
                <a16:creationId xmlns:a16="http://schemas.microsoft.com/office/drawing/2014/main" id="{BFAF6D37-7E00-1B1A-53FE-8F59306F3F8F}"/>
              </a:ext>
            </a:extLst>
          </p:cNvPr>
          <p:cNvPicPr>
            <a:picLocks noChangeAspect="1"/>
          </p:cNvPicPr>
          <p:nvPr/>
        </p:nvPicPr>
        <p:blipFill rotWithShape="1">
          <a:blip r:embed="rId3">
            <a:extLst>
              <a:ext uri="{28A0092B-C50C-407E-A947-70E740481C1C}">
                <a14:useLocalDpi xmlns:a14="http://schemas.microsoft.com/office/drawing/2010/main" val="0"/>
              </a:ext>
            </a:extLst>
          </a:blip>
          <a:srcRect l="13559" b="42228"/>
          <a:stretch/>
        </p:blipFill>
        <p:spPr>
          <a:xfrm>
            <a:off x="609600" y="1404535"/>
            <a:ext cx="6064505" cy="2278800"/>
          </a:xfrm>
          <a:prstGeom prst="rect">
            <a:avLst/>
          </a:prstGeom>
          <a:ln>
            <a:solidFill>
              <a:schemeClr val="accent1"/>
            </a:solidFill>
          </a:ln>
        </p:spPr>
      </p:pic>
      <p:pic>
        <p:nvPicPr>
          <p:cNvPr id="11" name="Picture 10" descr="A screenshot of a computer&#10;&#10;Description automatically generated with medium confidence">
            <a:extLst>
              <a:ext uri="{FF2B5EF4-FFF2-40B4-BE49-F238E27FC236}">
                <a16:creationId xmlns:a16="http://schemas.microsoft.com/office/drawing/2014/main" id="{ED4A6D68-35BE-7A2C-0E3F-C5DD8323DE64}"/>
              </a:ext>
            </a:extLst>
          </p:cNvPr>
          <p:cNvPicPr>
            <a:picLocks noChangeAspect="1"/>
          </p:cNvPicPr>
          <p:nvPr/>
        </p:nvPicPr>
        <p:blipFill rotWithShape="1">
          <a:blip r:embed="rId4">
            <a:extLst>
              <a:ext uri="{28A0092B-C50C-407E-A947-70E740481C1C}">
                <a14:useLocalDpi xmlns:a14="http://schemas.microsoft.com/office/drawing/2010/main" val="0"/>
              </a:ext>
            </a:extLst>
          </a:blip>
          <a:srcRect l="48654" t="15567" b="42228"/>
          <a:stretch/>
        </p:blipFill>
        <p:spPr>
          <a:xfrm>
            <a:off x="6674105" y="1417639"/>
            <a:ext cx="4908295" cy="2268300"/>
          </a:xfrm>
          <a:prstGeom prst="rect">
            <a:avLst/>
          </a:prstGeom>
          <a:ln>
            <a:solidFill>
              <a:schemeClr val="accent1"/>
            </a:solidFill>
          </a:ln>
        </p:spPr>
      </p:pic>
      <p:pic>
        <p:nvPicPr>
          <p:cNvPr id="13" name="Picture 12" descr="A screenshot of a computer&#10;&#10;Description automatically generated with medium confidence">
            <a:extLst>
              <a:ext uri="{FF2B5EF4-FFF2-40B4-BE49-F238E27FC236}">
                <a16:creationId xmlns:a16="http://schemas.microsoft.com/office/drawing/2014/main" id="{2E394FFA-9CA4-DFBA-0206-9F8E04094D1A}"/>
              </a:ext>
            </a:extLst>
          </p:cNvPr>
          <p:cNvPicPr>
            <a:picLocks noChangeAspect="1"/>
          </p:cNvPicPr>
          <p:nvPr/>
        </p:nvPicPr>
        <p:blipFill rotWithShape="1">
          <a:blip r:embed="rId5">
            <a:extLst>
              <a:ext uri="{28A0092B-C50C-407E-A947-70E740481C1C}">
                <a14:useLocalDpi xmlns:a14="http://schemas.microsoft.com/office/drawing/2010/main" val="0"/>
              </a:ext>
            </a:extLst>
          </a:blip>
          <a:srcRect l="13056" b="42111"/>
          <a:stretch/>
        </p:blipFill>
        <p:spPr>
          <a:xfrm>
            <a:off x="609601" y="3696438"/>
            <a:ext cx="6059466" cy="2268300"/>
          </a:xfrm>
          <a:prstGeom prst="rect">
            <a:avLst/>
          </a:prstGeom>
          <a:ln>
            <a:solidFill>
              <a:schemeClr val="accent1"/>
            </a:solidFill>
          </a:ln>
        </p:spPr>
      </p:pic>
      <p:pic>
        <p:nvPicPr>
          <p:cNvPr id="15" name="Picture 14">
            <a:extLst>
              <a:ext uri="{FF2B5EF4-FFF2-40B4-BE49-F238E27FC236}">
                <a16:creationId xmlns:a16="http://schemas.microsoft.com/office/drawing/2014/main" id="{7074513C-9CC7-C66F-FF1D-322CA1F18A4F}"/>
              </a:ext>
            </a:extLst>
          </p:cNvPr>
          <p:cNvPicPr>
            <a:picLocks noChangeAspect="1"/>
          </p:cNvPicPr>
          <p:nvPr/>
        </p:nvPicPr>
        <p:blipFill rotWithShape="1">
          <a:blip r:embed="rId6">
            <a:extLst>
              <a:ext uri="{28A0092B-C50C-407E-A947-70E740481C1C}">
                <a14:useLocalDpi xmlns:a14="http://schemas.microsoft.com/office/drawing/2010/main" val="0"/>
              </a:ext>
            </a:extLst>
          </a:blip>
          <a:srcRect l="48350" t="15528" b="41856"/>
          <a:stretch/>
        </p:blipFill>
        <p:spPr>
          <a:xfrm>
            <a:off x="6669067" y="3706936"/>
            <a:ext cx="4912380" cy="2278799"/>
          </a:xfrm>
          <a:prstGeom prst="rect">
            <a:avLst/>
          </a:prstGeom>
          <a:ln>
            <a:solidFill>
              <a:schemeClr val="accent1"/>
            </a:solidFill>
          </a:ln>
        </p:spPr>
      </p:pic>
      <p:sp>
        <p:nvSpPr>
          <p:cNvPr id="16" name="Oval 15">
            <a:extLst>
              <a:ext uri="{FF2B5EF4-FFF2-40B4-BE49-F238E27FC236}">
                <a16:creationId xmlns:a16="http://schemas.microsoft.com/office/drawing/2014/main" id="{ABEAD21A-3E46-C84D-859A-5A88C1870AF0}"/>
              </a:ext>
            </a:extLst>
          </p:cNvPr>
          <p:cNvSpPr/>
          <p:nvPr/>
        </p:nvSpPr>
        <p:spPr>
          <a:xfrm>
            <a:off x="3639334" y="2297620"/>
            <a:ext cx="182880" cy="248920"/>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7E0925C-5554-9386-60E0-C104CAE5EFC4}"/>
              </a:ext>
            </a:extLst>
          </p:cNvPr>
          <p:cNvSpPr/>
          <p:nvPr/>
        </p:nvSpPr>
        <p:spPr>
          <a:xfrm>
            <a:off x="3690134" y="4597414"/>
            <a:ext cx="211306" cy="269225"/>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7677751"/>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6FC69-7F3F-35CE-F53B-52704302C48F}"/>
              </a:ext>
            </a:extLst>
          </p:cNvPr>
          <p:cNvSpPr>
            <a:spLocks noGrp="1"/>
          </p:cNvSpPr>
          <p:nvPr>
            <p:ph type="title"/>
          </p:nvPr>
        </p:nvSpPr>
        <p:spPr/>
        <p:txBody>
          <a:bodyPr>
            <a:normAutofit/>
          </a:bodyPr>
          <a:lstStyle/>
          <a:p>
            <a:r>
              <a:rPr lang="en-US" sz="3200" b="1" i="1" dirty="0">
                <a:latin typeface="Times" pitchFamily="2" charset="0"/>
              </a:rPr>
              <a:t>Overhead tank vertical resonance Frequency</a:t>
            </a:r>
          </a:p>
        </p:txBody>
      </p:sp>
      <p:pic>
        <p:nvPicPr>
          <p:cNvPr id="5" name="Content Placeholder 4" descr="Graphical user interface&#10;&#10;Description automatically generated">
            <a:extLst>
              <a:ext uri="{FF2B5EF4-FFF2-40B4-BE49-F238E27FC236}">
                <a16:creationId xmlns:a16="http://schemas.microsoft.com/office/drawing/2014/main" id="{C1044BB0-A573-EF99-6F62-EAE519B3AF53}"/>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659" b="41531"/>
          <a:stretch/>
        </p:blipFill>
        <p:spPr>
          <a:xfrm>
            <a:off x="609600" y="1417638"/>
            <a:ext cx="6014301" cy="2289875"/>
          </a:xfrm>
          <a:ln>
            <a:solidFill>
              <a:schemeClr val="tx1"/>
            </a:solidFill>
          </a:ln>
        </p:spPr>
      </p:pic>
      <p:pic>
        <p:nvPicPr>
          <p:cNvPr id="7" name="Picture 6" descr="Graphical user interface&#10;&#10;Description automatically generated">
            <a:extLst>
              <a:ext uri="{FF2B5EF4-FFF2-40B4-BE49-F238E27FC236}">
                <a16:creationId xmlns:a16="http://schemas.microsoft.com/office/drawing/2014/main" id="{6D8A327C-2F84-4A54-6827-7642C18DD437}"/>
              </a:ext>
            </a:extLst>
          </p:cNvPr>
          <p:cNvPicPr>
            <a:picLocks noChangeAspect="1"/>
          </p:cNvPicPr>
          <p:nvPr/>
        </p:nvPicPr>
        <p:blipFill rotWithShape="1">
          <a:blip r:embed="rId4">
            <a:extLst>
              <a:ext uri="{28A0092B-C50C-407E-A947-70E740481C1C}">
                <a14:useLocalDpi xmlns:a14="http://schemas.microsoft.com/office/drawing/2010/main" val="0"/>
              </a:ext>
            </a:extLst>
          </a:blip>
          <a:srcRect l="48255" t="15213" b="41873"/>
          <a:stretch/>
        </p:blipFill>
        <p:spPr>
          <a:xfrm>
            <a:off x="6623901" y="1417638"/>
            <a:ext cx="4910930" cy="2289875"/>
          </a:xfrm>
          <a:prstGeom prst="rect">
            <a:avLst/>
          </a:prstGeom>
          <a:ln>
            <a:solidFill>
              <a:schemeClr val="accent1"/>
            </a:solidFill>
          </a:ln>
        </p:spPr>
      </p:pic>
      <p:pic>
        <p:nvPicPr>
          <p:cNvPr id="9" name="Picture 8" descr="Graphical user interface&#10;&#10;Description automatically generated">
            <a:extLst>
              <a:ext uri="{FF2B5EF4-FFF2-40B4-BE49-F238E27FC236}">
                <a16:creationId xmlns:a16="http://schemas.microsoft.com/office/drawing/2014/main" id="{E03E3E62-F41A-29CA-C949-EBD116E891D2}"/>
              </a:ext>
            </a:extLst>
          </p:cNvPr>
          <p:cNvPicPr>
            <a:picLocks noChangeAspect="1"/>
          </p:cNvPicPr>
          <p:nvPr/>
        </p:nvPicPr>
        <p:blipFill rotWithShape="1">
          <a:blip r:embed="rId5">
            <a:extLst>
              <a:ext uri="{28A0092B-C50C-407E-A947-70E740481C1C}">
                <a14:useLocalDpi xmlns:a14="http://schemas.microsoft.com/office/drawing/2010/main" val="0"/>
              </a:ext>
            </a:extLst>
          </a:blip>
          <a:srcRect l="13486" b="42111"/>
          <a:stretch/>
        </p:blipFill>
        <p:spPr>
          <a:xfrm>
            <a:off x="609600" y="3707513"/>
            <a:ext cx="6014301" cy="2262594"/>
          </a:xfrm>
          <a:prstGeom prst="rect">
            <a:avLst/>
          </a:prstGeom>
          <a:ln>
            <a:solidFill>
              <a:schemeClr val="tx1"/>
            </a:solidFill>
          </a:ln>
        </p:spPr>
      </p:pic>
      <p:pic>
        <p:nvPicPr>
          <p:cNvPr id="11" name="Picture 10" descr="Graphical user interface&#10;&#10;Description automatically generated">
            <a:extLst>
              <a:ext uri="{FF2B5EF4-FFF2-40B4-BE49-F238E27FC236}">
                <a16:creationId xmlns:a16="http://schemas.microsoft.com/office/drawing/2014/main" id="{F8E5F820-2965-63A0-C4CF-6E1764537E9F}"/>
              </a:ext>
            </a:extLst>
          </p:cNvPr>
          <p:cNvPicPr>
            <a:picLocks noChangeAspect="1"/>
          </p:cNvPicPr>
          <p:nvPr/>
        </p:nvPicPr>
        <p:blipFill rotWithShape="1">
          <a:blip r:embed="rId6">
            <a:extLst>
              <a:ext uri="{28A0092B-C50C-407E-A947-70E740481C1C}">
                <a14:useLocalDpi xmlns:a14="http://schemas.microsoft.com/office/drawing/2010/main" val="0"/>
              </a:ext>
            </a:extLst>
          </a:blip>
          <a:srcRect l="47919" t="15016" b="42622"/>
          <a:stretch/>
        </p:blipFill>
        <p:spPr>
          <a:xfrm>
            <a:off x="6623901" y="3707512"/>
            <a:ext cx="4947720" cy="2262593"/>
          </a:xfrm>
          <a:prstGeom prst="rect">
            <a:avLst/>
          </a:prstGeom>
          <a:ln>
            <a:solidFill>
              <a:schemeClr val="accent1"/>
            </a:solidFill>
          </a:ln>
        </p:spPr>
      </p:pic>
    </p:spTree>
    <p:extLst>
      <p:ext uri="{BB962C8B-B14F-4D97-AF65-F5344CB8AC3E}">
        <p14:creationId xmlns:p14="http://schemas.microsoft.com/office/powerpoint/2010/main" val="626402817"/>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55875-02CE-9C52-A877-AD62D85C5AC3}"/>
              </a:ext>
            </a:extLst>
          </p:cNvPr>
          <p:cNvSpPr>
            <a:spLocks noGrp="1"/>
          </p:cNvSpPr>
          <p:nvPr>
            <p:ph type="title"/>
          </p:nvPr>
        </p:nvSpPr>
        <p:spPr/>
        <p:txBody>
          <a:bodyPr>
            <a:normAutofit/>
          </a:bodyPr>
          <a:lstStyle/>
          <a:p>
            <a:r>
              <a:rPr lang="en-US" sz="3200" b="1" i="1" dirty="0">
                <a:latin typeface="Times" pitchFamily="2" charset="0"/>
              </a:rPr>
              <a:t>Conclusion</a:t>
            </a:r>
          </a:p>
        </p:txBody>
      </p:sp>
      <p:sp>
        <p:nvSpPr>
          <p:cNvPr id="3" name="Content Placeholder 2">
            <a:extLst>
              <a:ext uri="{FF2B5EF4-FFF2-40B4-BE49-F238E27FC236}">
                <a16:creationId xmlns:a16="http://schemas.microsoft.com/office/drawing/2014/main" id="{16CFDA2B-D96A-F510-AC92-F88228DDC187}"/>
              </a:ext>
            </a:extLst>
          </p:cNvPr>
          <p:cNvSpPr>
            <a:spLocks noGrp="1"/>
          </p:cNvSpPr>
          <p:nvPr>
            <p:ph idx="1"/>
          </p:nvPr>
        </p:nvSpPr>
        <p:spPr/>
        <p:txBody>
          <a:bodyPr>
            <a:normAutofit/>
          </a:bodyPr>
          <a:lstStyle/>
          <a:p>
            <a:r>
              <a:rPr lang="en-US" sz="1800" dirty="0">
                <a:latin typeface="Times" pitchFamily="2" charset="0"/>
              </a:rPr>
              <a:t>Typically, variations in vibration levels resulting from changes in machine speeds or leads are analyzed using waterfall plots, which are also referred to as cascade plots or spectral maps. These plots comprise a sequence of spectrums arranged in a 3D graph, with frequency on the X-axis, vibration amplitude on the Y-axis, and time or engine speed on the Z-axis. Waterfall plots are particularly helpful in detecting resonances, which are caused by the high energy levels of rotating components that stimulate structural resonances. If an engine operates under these conditions for an extended period, it can result in damage to the bearings, shafts, or other structural elements of the machine.</a:t>
            </a:r>
          </a:p>
        </p:txBody>
      </p:sp>
    </p:spTree>
    <p:extLst>
      <p:ext uri="{BB962C8B-B14F-4D97-AF65-F5344CB8AC3E}">
        <p14:creationId xmlns:p14="http://schemas.microsoft.com/office/powerpoint/2010/main" val="2110166490"/>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7556C1-B229-5254-65E2-11F53CF051AD}"/>
              </a:ext>
            </a:extLst>
          </p:cNvPr>
          <p:cNvSpPr>
            <a:spLocks noGrp="1"/>
          </p:cNvSpPr>
          <p:nvPr>
            <p:ph type="title"/>
          </p:nvPr>
        </p:nvSpPr>
        <p:spPr/>
        <p:txBody>
          <a:bodyPr>
            <a:normAutofit/>
          </a:bodyPr>
          <a:lstStyle/>
          <a:p>
            <a:r>
              <a:rPr lang="en-US" sz="3200" b="1" i="1" dirty="0">
                <a:latin typeface="Times" pitchFamily="2" charset="0"/>
              </a:rPr>
              <a:t>Bibliography</a:t>
            </a:r>
          </a:p>
        </p:txBody>
      </p:sp>
      <p:sp>
        <p:nvSpPr>
          <p:cNvPr id="6" name="Content Placeholder 5">
            <a:extLst>
              <a:ext uri="{FF2B5EF4-FFF2-40B4-BE49-F238E27FC236}">
                <a16:creationId xmlns:a16="http://schemas.microsoft.com/office/drawing/2014/main" id="{B478D316-2029-FAB5-5962-AEC2FA300896}"/>
              </a:ext>
            </a:extLst>
          </p:cNvPr>
          <p:cNvSpPr>
            <a:spLocks noGrp="1"/>
          </p:cNvSpPr>
          <p:nvPr>
            <p:ph idx="1"/>
          </p:nvPr>
        </p:nvSpPr>
        <p:spPr/>
        <p:txBody>
          <a:bodyPr>
            <a:normAutofit/>
          </a:bodyPr>
          <a:lstStyle/>
          <a:p>
            <a:r>
              <a:rPr lang="en-US" sz="1800" dirty="0">
                <a:latin typeface="Times" pitchFamily="2" charset="0"/>
              </a:rPr>
              <a:t>Wang, Liang &amp; Burger, Robert &amp; Aloe, Alan. (2017). Considerations of Vibration Fatigue for Automotive Components. SAE International Journal of Commercial Vehicles. 10. 10.4271/2017-01-0380. </a:t>
            </a:r>
          </a:p>
          <a:p>
            <a:r>
              <a:rPr lang="en-US" sz="1800" dirty="0">
                <a:latin typeface="Times" pitchFamily="2" charset="0"/>
                <a:hlinkClick r:id="rId3"/>
              </a:rPr>
              <a:t>https://www.elprocus.com/accelerometer-sensor-working-and-applications/</a:t>
            </a:r>
            <a:endParaRPr lang="en-US" sz="1800" dirty="0">
              <a:latin typeface="Times" pitchFamily="2" charset="0"/>
            </a:endParaRPr>
          </a:p>
          <a:p>
            <a:r>
              <a:rPr lang="en-US" sz="1800" dirty="0">
                <a:latin typeface="Times" pitchFamily="2" charset="0"/>
                <a:hlinkClick r:id="rId4"/>
              </a:rPr>
              <a:t>https://www.explainthatstuff.com/accelerometers.html</a:t>
            </a:r>
            <a:endParaRPr lang="en-US" sz="1800" dirty="0">
              <a:latin typeface="Times" pitchFamily="2" charset="0"/>
            </a:endParaRPr>
          </a:p>
          <a:p>
            <a:r>
              <a:rPr lang="en-US" sz="1800" dirty="0">
                <a:latin typeface="Times" pitchFamily="2" charset="0"/>
                <a:hlinkClick r:id="rId5"/>
              </a:rPr>
              <a:t>https://www.youtube.com/watch?v=Xxr9aMutAVo</a:t>
            </a:r>
            <a:endParaRPr lang="en-US" sz="1800" dirty="0">
              <a:latin typeface="Times" pitchFamily="2" charset="0"/>
            </a:endParaRPr>
          </a:p>
          <a:p>
            <a:r>
              <a:rPr lang="en-US" sz="1800" dirty="0">
                <a:latin typeface="Times" pitchFamily="2" charset="0"/>
                <a:hlinkClick r:id="rId6"/>
              </a:rPr>
              <a:t>https://www.youtube.com/watch?v=N18xts5aJYI</a:t>
            </a:r>
            <a:endParaRPr lang="en-US" sz="1800" dirty="0">
              <a:latin typeface="Times" pitchFamily="2" charset="0"/>
            </a:endParaRPr>
          </a:p>
          <a:p>
            <a:endParaRPr lang="en-US" sz="1800" dirty="0">
              <a:latin typeface="Times" pitchFamily="2" charset="0"/>
            </a:endParaRPr>
          </a:p>
          <a:p>
            <a:endParaRPr lang="en-US" sz="1800" dirty="0">
              <a:latin typeface="Times" pitchFamily="2" charset="0"/>
            </a:endParaRPr>
          </a:p>
          <a:p>
            <a:endParaRPr lang="en-US" sz="1800" dirty="0">
              <a:latin typeface="Times" pitchFamily="2" charset="0"/>
            </a:endParaRPr>
          </a:p>
          <a:p>
            <a:endParaRPr lang="en-US" sz="1800" dirty="0">
              <a:latin typeface="Times" pitchFamily="2" charset="0"/>
            </a:endParaRPr>
          </a:p>
        </p:txBody>
      </p:sp>
    </p:spTree>
    <p:extLst>
      <p:ext uri="{BB962C8B-B14F-4D97-AF65-F5344CB8AC3E}">
        <p14:creationId xmlns:p14="http://schemas.microsoft.com/office/powerpoint/2010/main" val="3314614699"/>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D7A882-B4F1-4C8A-8754-F8E954F94D12}">
  <ds:schemaRefs>
    <ds:schemaRef ds:uri="http://www.w3.org/XML/1998/namespace"/>
    <ds:schemaRef ds:uri="a10d8f8d-edad-497e-a32d-7628af93f474"/>
    <ds:schemaRef ds:uri="http://purl.org/dc/dcmitype/"/>
    <ds:schemaRef ds:uri="http://schemas.microsoft.com/office/infopath/2007/PartnerControls"/>
    <ds:schemaRef ds:uri="http://schemas.microsoft.com/office/2006/metadata/properties"/>
    <ds:schemaRef ds:uri="http://schemas.microsoft.com/office/2006/documentManagement/types"/>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9603</TotalTime>
  <Words>2555</Words>
  <Application>Microsoft Macintosh PowerPoint</Application>
  <PresentationFormat>Widescreen</PresentationFormat>
  <Paragraphs>116</Paragraphs>
  <Slides>18</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Myriad Pro</vt:lpstr>
      <vt:lpstr>Times</vt:lpstr>
      <vt:lpstr>UWTSD PPT Theme</vt:lpstr>
      <vt:lpstr>Noise, Vibration, Harshness (NVH) Analysis</vt:lpstr>
      <vt:lpstr>Task 1: Investigation of NVH concepts, measurement and effects on humans​</vt:lpstr>
      <vt:lpstr>Introduction:  NVH</vt:lpstr>
      <vt:lpstr>Component Harmonic Vibration</vt:lpstr>
      <vt:lpstr>Vibration in Engine</vt:lpstr>
      <vt:lpstr>Measurement of Mechanical Vibration and Acoustic air Pressure Wave</vt:lpstr>
      <vt:lpstr>Sensor selection Criteria</vt:lpstr>
      <vt:lpstr>Working of Accelerometer</vt:lpstr>
      <vt:lpstr>Task 2: Analysis of measured NVH Data</vt:lpstr>
      <vt:lpstr>Order Analysis</vt:lpstr>
      <vt:lpstr>Ford Internal Combustion Engine</vt:lpstr>
      <vt:lpstr>PowerPoint Presentation</vt:lpstr>
      <vt:lpstr>Sound resonance Frequency</vt:lpstr>
      <vt:lpstr>Cylinder head vertical resonance Frequency</vt:lpstr>
      <vt:lpstr>Cylinder head lateral resonance Frequency</vt:lpstr>
      <vt:lpstr>Overhead tank vertical resonance Frequency</vt:lpstr>
      <vt:lpstr>Conclusion</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Jaimishkumar Navadiya (2109787)</cp:lastModifiedBy>
  <cp:revision>49</cp:revision>
  <dcterms:created xsi:type="dcterms:W3CDTF">2020-09-30T08:21:31Z</dcterms:created>
  <dcterms:modified xsi:type="dcterms:W3CDTF">2023-04-10T05:21:40Z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