
<file path=[Content_Types].xml><?xml version="1.0" encoding="utf-8"?>
<Types xmlns="http://schemas.openxmlformats.org/package/2006/content-types">
  <Default Extension="xml" ContentType="application/xml"/>
  <Default Extension="png" ContentType="image/png"/>
  <Default Extension="rels" ContentType="application/vnd.openxmlformats-package.relationship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7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"/>
  </p:notesMasterIdLst>
  <p:handoutMasterIdLst>
    <p:handoutMasterId r:id="rId11"/>
  </p:handoutMasterIdLst>
  <p:sldIdLst>
    <p:sldId id="306" r:id="rId3"/>
    <p:sldId id="313" r:id="rId5"/>
    <p:sldId id="308" r:id="rId6"/>
    <p:sldId id="309" r:id="rId7"/>
    <p:sldId id="322" r:id="rId8"/>
    <p:sldId id="325" r:id="rId9"/>
    <p:sldId id="312" r:id="rId10"/>
  </p:sldIdLst>
  <p:sldSz cx="12192000" cy="6858000"/>
  <p:notesSz cx="6858000" cy="9144000"/>
  <p:custDataLst>
    <p:tags r:id="rId18"/>
  </p:custDataLst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65" userDrawn="1">
          <p15:clr>
            <a:srgbClr val="A4A3A4"/>
          </p15:clr>
        </p15:guide>
        <p15:guide id="2" pos="7056" userDrawn="1">
          <p15:clr>
            <a:srgbClr val="A4A3A4"/>
          </p15:clr>
        </p15:guide>
        <p15:guide id="3" orient="horz" pos="3168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6" autoAdjust="0"/>
    <p:restoredTop sz="84967" autoAdjust="0"/>
  </p:normalViewPr>
  <p:slideViewPr>
    <p:cSldViewPr snapToGrid="0" showGuides="1">
      <p:cViewPr varScale="1">
        <p:scale>
          <a:sx n="160" d="100"/>
          <a:sy n="160" d="100"/>
        </p:scale>
        <p:origin x="108" y="124"/>
      </p:cViewPr>
      <p:guideLst>
        <p:guide orient="horz" pos="1365"/>
        <p:guide pos="7056"/>
        <p:guide orient="horz" pos="316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7" d="100"/>
          <a:sy n="87" d="100"/>
        </p:scale>
        <p:origin x="3798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8" Type="http://schemas.openxmlformats.org/officeDocument/2006/relationships/tags" Target="tags/tag7.xml"/><Relationship Id="rId17" Type="http://schemas.openxmlformats.org/officeDocument/2006/relationships/customXml" Target="../customXml/item3.xml"/><Relationship Id="rId16" Type="http://schemas.openxmlformats.org/officeDocument/2006/relationships/customXml" Target="../customXml/item2.xml"/><Relationship Id="rId15" Type="http://schemas.openxmlformats.org/officeDocument/2006/relationships/customXml" Target="../customXml/item1.xml"/><Relationship Id="rId14" Type="http://schemas.openxmlformats.org/officeDocument/2006/relationships/tableStyles" Target="tableStyles.xml"/><Relationship Id="rId13" Type="http://schemas.openxmlformats.org/officeDocument/2006/relationships/viewProps" Target="viewProps.xml"/><Relationship Id="rId12" Type="http://schemas.openxmlformats.org/officeDocument/2006/relationships/presProps" Target="presProps.xml"/><Relationship Id="rId11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36B27D-C1ED-4C55-9062-2279210E96ED}" type="datetime1">
              <a:rPr lang="en-GB" smtClean="0"/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C5AD26-F754-4E27-9D95-B069583ABB63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61EAF8-BEF3-4EDD-99CF-6435314FE1C9}" type="datetime1">
              <a:rPr lang="en-GB" smtClean="0"/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  <a:endParaRPr lang="en-GB" noProof="0"/>
          </a:p>
          <a:p>
            <a:pPr lvl="1" rtl="0"/>
            <a:r>
              <a:rPr lang="en-GB" noProof="0"/>
              <a:t>Second level</a:t>
            </a:r>
            <a:endParaRPr lang="en-GB" noProof="0"/>
          </a:p>
          <a:p>
            <a:pPr lvl="2" rtl="0"/>
            <a:r>
              <a:rPr lang="en-GB" noProof="0"/>
              <a:t>Third level</a:t>
            </a:r>
            <a:endParaRPr lang="en-GB" noProof="0"/>
          </a:p>
          <a:p>
            <a:pPr lvl="3" rtl="0"/>
            <a:r>
              <a:rPr lang="en-GB" noProof="0"/>
              <a:t>Quarter level</a:t>
            </a:r>
            <a:endParaRPr lang="en-GB" noProof="0"/>
          </a:p>
          <a:p>
            <a:pPr lvl="4" rtl="0"/>
            <a:r>
              <a:rPr lang="en-GB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5939589-3E79-4C82-AA4A-FE78234FAA59}" type="slidenum">
              <a:rPr lang="en-GB" noProof="0" smtClean="0"/>
            </a:fld>
            <a:endParaRPr lang="en-GB" noProof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l">
              <a:defRPr sz="6000" b="1" i="0" cap="all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 Slid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8448" y="594360"/>
            <a:ext cx="6272784" cy="2843784"/>
          </a:xfrm>
        </p:spPr>
        <p:txBody>
          <a:bodyPr rtlCol="0" anchor="b"/>
          <a:lstStyle>
            <a:lvl1pPr algn="l">
              <a:defRPr sz="5400" b="1" i="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641848" y="4700016"/>
            <a:ext cx="5093208" cy="1197864"/>
          </a:xfrm>
        </p:spPr>
        <p:txBody>
          <a:bodyPr rtlCol="0">
            <a:norm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cxnSp>
        <p:nvCxnSpPr>
          <p:cNvPr id="9" name="Straight Connector 8"/>
          <p:cNvCxnSpPr/>
          <p:nvPr userDrawn="1"/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Graphic 12"/>
          <p:cNvSpPr/>
          <p:nvPr userDrawn="1"/>
        </p:nvSpPr>
        <p:spPr>
          <a:xfrm>
            <a:off x="8217780" y="29738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1" name="Graphic 13"/>
          <p:cNvSpPr/>
          <p:nvPr userDrawn="1"/>
        </p:nvSpPr>
        <p:spPr>
          <a:xfrm>
            <a:off x="7859002" y="27445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3" name="Graphic 15"/>
          <p:cNvSpPr/>
          <p:nvPr userDrawn="1"/>
        </p:nvSpPr>
        <p:spPr>
          <a:xfrm>
            <a:off x="7843462" y="31982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/>
          <p:cNvSpPr>
            <a:spLocks noGrp="1"/>
          </p:cNvSpPr>
          <p:nvPr>
            <p:ph type="pic" sz="quarter" idx="14"/>
          </p:nvPr>
        </p:nvSpPr>
        <p:spPr>
          <a:xfrm>
            <a:off x="1366432" y="2530058"/>
            <a:ext cx="3707972" cy="3707971"/>
          </a:xfrm>
          <a:custGeom>
            <a:avLst/>
            <a:gdLst>
              <a:gd name="connsiteX0" fmla="*/ 1853986 w 3707972"/>
              <a:gd name="connsiteY0" fmla="*/ 0 h 3707971"/>
              <a:gd name="connsiteX1" fmla="*/ 3707972 w 3707972"/>
              <a:gd name="connsiteY1" fmla="*/ 1853986 h 3707971"/>
              <a:gd name="connsiteX2" fmla="*/ 2043545 w 3707972"/>
              <a:gd name="connsiteY2" fmla="*/ 3698400 h 3707971"/>
              <a:gd name="connsiteX3" fmla="*/ 1854006 w 3707972"/>
              <a:gd name="connsiteY3" fmla="*/ 3707971 h 3707971"/>
              <a:gd name="connsiteX4" fmla="*/ 1853966 w 3707972"/>
              <a:gd name="connsiteY4" fmla="*/ 3707971 h 3707971"/>
              <a:gd name="connsiteX5" fmla="*/ 1664427 w 3707972"/>
              <a:gd name="connsiteY5" fmla="*/ 3698400 h 3707971"/>
              <a:gd name="connsiteX6" fmla="*/ 0 w 3707972"/>
              <a:gd name="connsiteY6" fmla="*/ 1853986 h 3707971"/>
              <a:gd name="connsiteX7" fmla="*/ 1853986 w 3707972"/>
              <a:gd name="connsiteY7" fmla="*/ 0 h 3707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07972" h="3707971">
                <a:moveTo>
                  <a:pt x="1853986" y="0"/>
                </a:moveTo>
                <a:cubicBezTo>
                  <a:pt x="2877914" y="0"/>
                  <a:pt x="3707972" y="830058"/>
                  <a:pt x="3707972" y="1853986"/>
                </a:cubicBezTo>
                <a:cubicBezTo>
                  <a:pt x="3707972" y="2813919"/>
                  <a:pt x="2978429" y="3603458"/>
                  <a:pt x="2043545" y="3698400"/>
                </a:cubicBezTo>
                <a:lnTo>
                  <a:pt x="1854006" y="3707971"/>
                </a:lnTo>
                <a:lnTo>
                  <a:pt x="1853966" y="3707971"/>
                </a:lnTo>
                <a:lnTo>
                  <a:pt x="1664427" y="3698400"/>
                </a:lnTo>
                <a:cubicBezTo>
                  <a:pt x="729543" y="3603458"/>
                  <a:pt x="0" y="2813919"/>
                  <a:pt x="0" y="1853986"/>
                </a:cubicBezTo>
                <a:cubicBezTo>
                  <a:pt x="0" y="830058"/>
                  <a:pt x="830058" y="0"/>
                  <a:pt x="1853986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6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202936" y="585216"/>
            <a:ext cx="5833872" cy="2276856"/>
          </a:xfrm>
        </p:spPr>
        <p:txBody>
          <a:bodyPr rtlCol="0" anchor="b"/>
          <a:lstStyle>
            <a:lvl1pPr algn="r">
              <a:defRPr sz="6000" b="1" cap="all" spc="4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Title</a:t>
            </a:r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</a:fld>
            <a:endParaRPr lang="en-GB" noProof="0"/>
          </a:p>
        </p:txBody>
      </p:sp>
      <p:cxnSp>
        <p:nvCxnSpPr>
          <p:cNvPr id="14" name="Straight Connector 13"/>
          <p:cNvCxnSpPr/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/>
          <p:cNvSpPr>
            <a:spLocks noGrp="1"/>
          </p:cNvSpPr>
          <p:nvPr>
            <p:ph type="body" sz="quarter" idx="13"/>
          </p:nvPr>
        </p:nvSpPr>
        <p:spPr>
          <a:xfrm>
            <a:off x="5202936" y="3127248"/>
            <a:ext cx="5833872" cy="3118104"/>
          </a:xfrm>
        </p:spPr>
        <p:txBody>
          <a:bodyPr rtlCol="0"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  <a:endParaRPr lang="en-US" noProof="0"/>
          </a:p>
        </p:txBody>
      </p:sp>
      <p:sp>
        <p:nvSpPr>
          <p:cNvPr id="11" name="Graphic 12"/>
          <p:cNvSpPr/>
          <p:nvPr userDrawn="1"/>
        </p:nvSpPr>
        <p:spPr>
          <a:xfrm>
            <a:off x="4745394" y="276027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3" name="Graphic 13"/>
          <p:cNvSpPr/>
          <p:nvPr userDrawn="1"/>
        </p:nvSpPr>
        <p:spPr>
          <a:xfrm>
            <a:off x="4386614" y="253098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7" name="Graphic 15"/>
          <p:cNvSpPr/>
          <p:nvPr userDrawn="1"/>
        </p:nvSpPr>
        <p:spPr>
          <a:xfrm>
            <a:off x="1669987" y="6031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7451965" y="1665520"/>
            <a:ext cx="4266960" cy="4266968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1335024"/>
            <a:ext cx="6190488" cy="1179576"/>
          </a:xfrm>
        </p:spPr>
        <p:txBody>
          <a:bodyPr lIns="91440" tIns="45720" rIns="91440" bIns="45720" rtlCol="0" anchor="b"/>
          <a:lstStyle>
            <a:lvl1pPr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0392" y="2825496"/>
            <a:ext cx="6190488" cy="3346704"/>
          </a:xfrm>
        </p:spPr>
        <p:txBody>
          <a:bodyPr rtlCol="0"/>
          <a:lstStyle>
            <a:lvl1pPr marL="0" indent="0">
              <a:lnSpc>
                <a:spcPct val="110000"/>
              </a:lnSpc>
              <a:buNone/>
              <a:defRPr sz="2000"/>
            </a:lvl1pPr>
            <a:lvl2pPr marL="228600">
              <a:defRPr sz="1800"/>
            </a:lvl2pPr>
            <a:lvl3pPr marL="457200">
              <a:defRPr sz="1600"/>
            </a:lvl3pPr>
            <a:lvl4pPr marL="685800"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  <a:endParaRPr lang="en-US" noProof="0"/>
          </a:p>
          <a:p>
            <a:pPr lvl="1" rtl="0"/>
            <a:r>
              <a:rPr lang="en-US" noProof="0"/>
              <a:t>Second level</a:t>
            </a:r>
            <a:endParaRPr lang="en-US" noProof="0"/>
          </a:p>
          <a:p>
            <a:pPr lvl="2" rtl="0"/>
            <a:r>
              <a:rPr lang="en-US" noProof="0"/>
              <a:t>Third level</a:t>
            </a:r>
            <a:endParaRPr lang="en-US" noProof="0"/>
          </a:p>
          <a:p>
            <a:pPr lvl="3" rtl="0"/>
            <a:r>
              <a:rPr lang="en-US" noProof="0"/>
              <a:t>Fourth level</a:t>
            </a:r>
            <a:endParaRPr lang="en-US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964424" y="621792"/>
            <a:ext cx="4114800" cy="365125"/>
          </a:xfrm>
        </p:spPr>
        <p:txBody>
          <a:bodyPr rtlCol="0"/>
          <a:lstStyle>
            <a:lvl1pPr>
              <a:defRPr baseline="0"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</a:fld>
            <a:endParaRPr lang="en-GB" noProof="0"/>
          </a:p>
        </p:txBody>
      </p:sp>
      <p:cxnSp>
        <p:nvCxnSpPr>
          <p:cNvPr id="9" name="Straight Connector 8"/>
          <p:cNvCxnSpPr/>
          <p:nvPr userDrawn="1"/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0"/>
          <p:cNvSpPr/>
          <p:nvPr userDrawn="1"/>
        </p:nvSpPr>
        <p:spPr>
          <a:xfrm>
            <a:off x="11281590" y="2070656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9" name="Graphic 11"/>
          <p:cNvSpPr/>
          <p:nvPr userDrawn="1"/>
        </p:nvSpPr>
        <p:spPr>
          <a:xfrm>
            <a:off x="10969280" y="178001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Header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463040"/>
            <a:ext cx="9144000" cy="2340864"/>
          </a:xfrm>
        </p:spPr>
        <p:txBody>
          <a:bodyPr rtlCol="0" anchor="b">
            <a:normAutofit/>
          </a:bodyPr>
          <a:lstStyle>
            <a:lvl1pPr algn="ctr">
              <a:defRPr sz="6000" b="1" i="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7048" y="3858768"/>
            <a:ext cx="9144000" cy="1325880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Graphic 12"/>
          <p:cNvSpPr/>
          <p:nvPr userDrawn="1"/>
        </p:nvSpPr>
        <p:spPr>
          <a:xfrm>
            <a:off x="10772266" y="3054359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5" name="Graphic 13"/>
          <p:cNvSpPr/>
          <p:nvPr userDrawn="1"/>
        </p:nvSpPr>
        <p:spPr>
          <a:xfrm>
            <a:off x="10724364" y="2515838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6" name="Graphic 15"/>
          <p:cNvSpPr/>
          <p:nvPr userDrawn="1"/>
        </p:nvSpPr>
        <p:spPr>
          <a:xfrm>
            <a:off x="11024834" y="2787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7" name="Graphic 22"/>
          <p:cNvSpPr/>
          <p:nvPr userDrawn="1"/>
        </p:nvSpPr>
        <p:spPr>
          <a:xfrm>
            <a:off x="1261869" y="2633448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1" name="Graphic 21"/>
          <p:cNvSpPr/>
          <p:nvPr userDrawn="1"/>
        </p:nvSpPr>
        <p:spPr>
          <a:xfrm>
            <a:off x="1064053" y="3083338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chemeClr val="bg1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3" name="Graphic 23"/>
          <p:cNvSpPr/>
          <p:nvPr userDrawn="1"/>
        </p:nvSpPr>
        <p:spPr>
          <a:xfrm>
            <a:off x="1413405" y="349287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  <a:endParaRPr lang="en-US" noProof="0"/>
          </a:p>
          <a:p>
            <a:pPr lvl="1" rtl="0"/>
            <a:r>
              <a:rPr lang="en-US" noProof="0"/>
              <a:t>Second level</a:t>
            </a:r>
            <a:endParaRPr lang="en-US" noProof="0"/>
          </a:p>
          <a:p>
            <a:pPr lvl="2" rtl="0"/>
            <a:r>
              <a:rPr lang="en-US" noProof="0"/>
              <a:t>Third level</a:t>
            </a:r>
            <a:endParaRPr lang="en-US" noProof="0"/>
          </a:p>
          <a:p>
            <a:pPr lvl="3" rtl="0"/>
            <a:r>
              <a:rPr lang="en-US" noProof="0"/>
              <a:t>Fourth level</a:t>
            </a:r>
            <a:endParaRPr lang="en-US" noProof="0"/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</a:fld>
            <a:endParaRPr lang="en-GB" noProof="0"/>
          </a:p>
        </p:txBody>
      </p:sp>
      <p:cxnSp>
        <p:nvCxnSpPr>
          <p:cNvPr id="7" name="Straight Connector 6"/>
          <p:cNvCxnSpPr/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91656" y="841248"/>
            <a:ext cx="4434840" cy="3236976"/>
          </a:xfrm>
        </p:spPr>
        <p:txBody>
          <a:bodyPr rtlCol="0" anchor="b"/>
          <a:lstStyle>
            <a:lvl1pPr algn="l">
              <a:lnSpc>
                <a:spcPct val="110000"/>
              </a:lnSpc>
              <a:spcBef>
                <a:spcPts val="1000"/>
              </a:spcBef>
              <a:defRPr sz="3600" b="0" i="0" cap="none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91655" y="4498848"/>
            <a:ext cx="4434835" cy="510474"/>
          </a:xfrm>
        </p:spPr>
        <p:txBody>
          <a:bodyPr rtlCol="0"/>
          <a:lstStyle>
            <a:lvl1pPr marL="0" indent="0" algn="l">
              <a:lnSpc>
                <a:spcPct val="11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</a:fld>
            <a:endParaRPr lang="en-GB" noProof="0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/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83464" y="301752"/>
            <a:ext cx="5221224" cy="6263640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72" y="365125"/>
            <a:ext cx="10771632" cy="1325563"/>
          </a:xfrm>
        </p:spPr>
        <p:txBody>
          <a:bodyPr rtlCol="0"/>
          <a:lstStyle>
            <a:lvl1pPr>
              <a:defRPr sz="5400" b="1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Title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6072" y="1825625"/>
            <a:ext cx="10771632" cy="4351338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  <a:endParaRPr lang="en-US" noProof="0"/>
          </a:p>
          <a:p>
            <a:pPr lvl="1" rtl="0"/>
            <a:r>
              <a:rPr lang="en-US" noProof="0"/>
              <a:t>Second level</a:t>
            </a:r>
            <a:endParaRPr lang="en-US" noProof="0"/>
          </a:p>
          <a:p>
            <a:pPr lvl="2" rtl="0"/>
            <a:r>
              <a:rPr lang="en-US" noProof="0"/>
              <a:t>Third level</a:t>
            </a:r>
            <a:endParaRPr lang="en-US" noProof="0"/>
          </a:p>
          <a:p>
            <a:pPr lvl="3" rtl="0"/>
            <a:r>
              <a:rPr lang="en-US" noProof="0"/>
              <a:t>Fourth level</a:t>
            </a:r>
            <a:endParaRPr lang="en-US" noProof="0"/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368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03920" y="841248"/>
            <a:ext cx="3630168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</a:fld>
            <a:endParaRPr lang="en-GB" noProof="0"/>
          </a:p>
        </p:txBody>
      </p:sp>
      <p:sp>
        <p:nvSpPr>
          <p:cNvPr id="9" name="Graphic 22"/>
          <p:cNvSpPr/>
          <p:nvPr userDrawn="1"/>
        </p:nvSpPr>
        <p:spPr>
          <a:xfrm>
            <a:off x="11202264" y="344083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1" name="Graphic 23"/>
          <p:cNvSpPr/>
          <p:nvPr userDrawn="1"/>
        </p:nvSpPr>
        <p:spPr>
          <a:xfrm>
            <a:off x="11563141" y="59091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4752" y="1825625"/>
            <a:ext cx="4553712" cy="4351338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  <a:endParaRPr lang="en-US" noProof="0"/>
          </a:p>
          <a:p>
            <a:pPr lvl="1" rtl="0"/>
            <a:r>
              <a:rPr lang="en-US" noProof="0"/>
              <a:t>Second level</a:t>
            </a:r>
            <a:endParaRPr lang="en-US" noProof="0"/>
          </a:p>
          <a:p>
            <a:pPr lvl="2" rtl="0"/>
            <a:r>
              <a:rPr lang="en-US" noProof="0"/>
              <a:t>Third level</a:t>
            </a:r>
            <a:endParaRPr lang="en-US" noProof="0"/>
          </a:p>
          <a:p>
            <a:pPr lvl="3" rtl="0"/>
            <a:r>
              <a:rPr lang="en-US" noProof="0"/>
              <a:t>Fourth level</a:t>
            </a:r>
            <a:endParaRPr lang="en-US" noProof="0"/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84848" y="1825625"/>
            <a:ext cx="4553712" cy="4351338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  <a:endParaRPr lang="en-US" noProof="0"/>
          </a:p>
          <a:p>
            <a:pPr lvl="1" rtl="0"/>
            <a:r>
              <a:rPr lang="en-US" noProof="0"/>
              <a:t>Second level</a:t>
            </a:r>
            <a:endParaRPr lang="en-US" noProof="0"/>
          </a:p>
          <a:p>
            <a:pPr lvl="2" rtl="0"/>
            <a:r>
              <a:rPr lang="en-US" noProof="0"/>
              <a:t>Third level</a:t>
            </a:r>
            <a:endParaRPr lang="en-US" noProof="0"/>
          </a:p>
          <a:p>
            <a:pPr lvl="3" rtl="0"/>
            <a:r>
              <a:rPr lang="en-US" noProof="0"/>
              <a:t>Fourth level</a:t>
            </a:r>
            <a:endParaRPr lang="en-US" noProof="0"/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8" name="Straight Connector 7"/>
          <p:cNvCxnSpPr/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Graphic 15"/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2" name="Graphic 16"/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4" name="Graphic 14"/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4553712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  <a:endParaRPr lang="en-US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4553712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  <a:endParaRPr lang="en-US" noProof="0"/>
          </a:p>
          <a:p>
            <a:pPr lvl="1" rtl="0"/>
            <a:r>
              <a:rPr lang="en-US" noProof="0"/>
              <a:t>Second level</a:t>
            </a:r>
            <a:endParaRPr lang="en-US" noProof="0"/>
          </a:p>
          <a:p>
            <a:pPr lvl="2" rtl="0"/>
            <a:r>
              <a:rPr lang="en-US" noProof="0"/>
              <a:t>Third level</a:t>
            </a:r>
            <a:endParaRPr lang="en-US" noProof="0"/>
          </a:p>
          <a:p>
            <a:pPr lvl="3" rtl="0"/>
            <a:r>
              <a:rPr lang="en-US" noProof="0"/>
              <a:t>Fourth level</a:t>
            </a:r>
            <a:endParaRPr lang="en-US" noProof="0"/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784848" y="1681163"/>
            <a:ext cx="4553712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  <a:endParaRPr lang="en-US" noProof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784848" y="2505075"/>
            <a:ext cx="4553712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  <a:endParaRPr lang="en-US" noProof="0"/>
          </a:p>
          <a:p>
            <a:pPr lvl="1" rtl="0"/>
            <a:r>
              <a:rPr lang="en-US" noProof="0"/>
              <a:t>Second level</a:t>
            </a:r>
            <a:endParaRPr lang="en-US" noProof="0"/>
          </a:p>
          <a:p>
            <a:pPr lvl="2" rtl="0"/>
            <a:r>
              <a:rPr lang="en-US" noProof="0"/>
              <a:t>Third level</a:t>
            </a:r>
            <a:endParaRPr lang="en-US" noProof="0"/>
          </a:p>
          <a:p>
            <a:pPr lvl="3" rtl="0"/>
            <a:r>
              <a:rPr lang="en-US" noProof="0"/>
              <a:t>Fourth level</a:t>
            </a:r>
            <a:endParaRPr lang="en-US" noProof="0"/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/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4" name="Graphic 16"/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6" name="Graphic 14"/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28346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  <a:endParaRPr lang="en-US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28346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  <a:endParaRPr lang="en-US" noProof="0"/>
          </a:p>
          <a:p>
            <a:pPr lvl="1" rtl="0"/>
            <a:r>
              <a:rPr lang="en-US" noProof="0"/>
              <a:t>Second level</a:t>
            </a:r>
            <a:endParaRPr lang="en-US" noProof="0"/>
          </a:p>
          <a:p>
            <a:pPr lvl="2" rtl="0"/>
            <a:r>
              <a:rPr lang="en-US" noProof="0"/>
              <a:t>Third level</a:t>
            </a:r>
            <a:endParaRPr lang="en-US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3480" y="1681163"/>
            <a:ext cx="28346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  <a:endParaRPr lang="en-US" noProof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83480" y="2505075"/>
            <a:ext cx="28346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  <a:endParaRPr lang="en-US" noProof="0"/>
          </a:p>
          <a:p>
            <a:pPr lvl="1" rtl="0"/>
            <a:r>
              <a:rPr lang="en-US" noProof="0"/>
              <a:t>Second level</a:t>
            </a:r>
            <a:endParaRPr lang="en-US" noProof="0"/>
          </a:p>
          <a:p>
            <a:pPr lvl="2" rtl="0"/>
            <a:r>
              <a:rPr lang="en-US" noProof="0"/>
              <a:t>Third level</a:t>
            </a:r>
            <a:endParaRPr lang="en-US" noProof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/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4" name="Graphic 16"/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6" name="Graphic 14"/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531352" y="1769269"/>
            <a:ext cx="28346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  <a:endParaRPr lang="en-US" noProof="0"/>
          </a:p>
        </p:txBody>
      </p:sp>
      <p:sp>
        <p:nvSpPr>
          <p:cNvPr id="17" name="Content Placeholder 5"/>
          <p:cNvSpPr>
            <a:spLocks noGrp="1"/>
          </p:cNvSpPr>
          <p:nvPr>
            <p:ph sz="quarter" idx="14"/>
          </p:nvPr>
        </p:nvSpPr>
        <p:spPr>
          <a:xfrm>
            <a:off x="8531352" y="2593181"/>
            <a:ext cx="28346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  <a:endParaRPr lang="en-US" noProof="0"/>
          </a:p>
          <a:p>
            <a:pPr lvl="1" rtl="0"/>
            <a:r>
              <a:rPr lang="en-US" noProof="0"/>
              <a:t>Second level</a:t>
            </a:r>
            <a:endParaRPr lang="en-US" noProof="0"/>
          </a:p>
          <a:p>
            <a:pPr lvl="2" rtl="0"/>
            <a:r>
              <a:rPr lang="en-US" noProof="0"/>
              <a:t>Third level</a:t>
            </a:r>
            <a:endParaRPr lang="en-US" noProof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391656" y="804672"/>
            <a:ext cx="4434840" cy="886968"/>
          </a:xfrm>
        </p:spPr>
        <p:txBody>
          <a:bodyPr rtlCol="0" anchor="b"/>
          <a:lstStyle>
            <a:lvl1pPr algn="l">
              <a:defRPr sz="5400" b="0" i="0" cap="none" baseline="0"/>
            </a:lvl1pPr>
          </a:lstStyle>
          <a:p>
            <a:pPr rtl="0"/>
            <a:r>
              <a:rPr lang="en-GB" noProof="0"/>
              <a:t>Title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91654" y="1801368"/>
            <a:ext cx="4434840" cy="4754880"/>
          </a:xfrm>
        </p:spPr>
        <p:txBody>
          <a:bodyPr rtlCol="0">
            <a:normAutofit/>
          </a:bodyPr>
          <a:lstStyle>
            <a:lvl1pPr marL="0" indent="0" algn="l">
              <a:lnSpc>
                <a:spcPct val="11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</a:fld>
            <a:endParaRPr lang="en-GB" noProof="0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/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83464" y="3108960"/>
            <a:ext cx="5221224" cy="3447288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83464" y="301752"/>
            <a:ext cx="2459736" cy="2505456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3044952" y="301752"/>
            <a:ext cx="2459736" cy="2505456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icture Placeholder 32"/>
          <p:cNvSpPr>
            <a:spLocks noGrp="1"/>
          </p:cNvSpPr>
          <p:nvPr>
            <p:ph type="pic" sz="quarter" idx="14"/>
          </p:nvPr>
        </p:nvSpPr>
        <p:spPr>
          <a:xfrm>
            <a:off x="1777111" y="407499"/>
            <a:ext cx="1952279" cy="1952279"/>
          </a:xfrm>
          <a:custGeom>
            <a:avLst/>
            <a:gdLst>
              <a:gd name="connsiteX0" fmla="*/ 976140 w 1952279"/>
              <a:gd name="connsiteY0" fmla="*/ 0 h 1952279"/>
              <a:gd name="connsiteX1" fmla="*/ 1952279 w 1952279"/>
              <a:gd name="connsiteY1" fmla="*/ 976140 h 1952279"/>
              <a:gd name="connsiteX2" fmla="*/ 976140 w 1952279"/>
              <a:gd name="connsiteY2" fmla="*/ 1952279 h 1952279"/>
              <a:gd name="connsiteX3" fmla="*/ 0 w 1952279"/>
              <a:gd name="connsiteY3" fmla="*/ 976140 h 1952279"/>
              <a:gd name="connsiteX4" fmla="*/ 976140 w 1952279"/>
              <a:gd name="connsiteY4" fmla="*/ 0 h 1952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2279" h="1952279">
                <a:moveTo>
                  <a:pt x="976140" y="0"/>
                </a:moveTo>
                <a:cubicBezTo>
                  <a:pt x="1515247" y="0"/>
                  <a:pt x="1952279" y="437033"/>
                  <a:pt x="1952279" y="976140"/>
                </a:cubicBezTo>
                <a:cubicBezTo>
                  <a:pt x="1952279" y="1515246"/>
                  <a:pt x="1515247" y="1952279"/>
                  <a:pt x="976140" y="1952279"/>
                </a:cubicBezTo>
                <a:cubicBezTo>
                  <a:pt x="437033" y="1952279"/>
                  <a:pt x="0" y="1515246"/>
                  <a:pt x="0" y="976140"/>
                </a:cubicBezTo>
                <a:cubicBezTo>
                  <a:pt x="0" y="437033"/>
                  <a:pt x="437033" y="0"/>
                  <a:pt x="976140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2" name="Picture Placeholder 31"/>
          <p:cNvSpPr>
            <a:spLocks noGrp="1"/>
          </p:cNvSpPr>
          <p:nvPr>
            <p:ph type="pic" sz="quarter" idx="15"/>
          </p:nvPr>
        </p:nvSpPr>
        <p:spPr>
          <a:xfrm>
            <a:off x="3528345" y="1972581"/>
            <a:ext cx="2290065" cy="2273502"/>
          </a:xfrm>
          <a:custGeom>
            <a:avLst/>
            <a:gdLst>
              <a:gd name="connsiteX0" fmla="*/ 1145032 w 2290065"/>
              <a:gd name="connsiteY0" fmla="*/ 0 h 2273502"/>
              <a:gd name="connsiteX1" fmla="*/ 2290065 w 2290065"/>
              <a:gd name="connsiteY1" fmla="*/ 1145033 h 2273502"/>
              <a:gd name="connsiteX2" fmla="*/ 1375797 w 2290065"/>
              <a:gd name="connsiteY2" fmla="*/ 2266803 h 2273502"/>
              <a:gd name="connsiteX3" fmla="*/ 1331903 w 2290065"/>
              <a:gd name="connsiteY3" fmla="*/ 2273502 h 2273502"/>
              <a:gd name="connsiteX4" fmla="*/ 958162 w 2290065"/>
              <a:gd name="connsiteY4" fmla="*/ 2273502 h 2273502"/>
              <a:gd name="connsiteX5" fmla="*/ 914268 w 2290065"/>
              <a:gd name="connsiteY5" fmla="*/ 2266803 h 2273502"/>
              <a:gd name="connsiteX6" fmla="*/ 5911 w 2290065"/>
              <a:gd name="connsiteY6" fmla="*/ 1262106 h 2273502"/>
              <a:gd name="connsiteX7" fmla="*/ 0 w 2290065"/>
              <a:gd name="connsiteY7" fmla="*/ 1145053 h 2273502"/>
              <a:gd name="connsiteX8" fmla="*/ 0 w 2290065"/>
              <a:gd name="connsiteY8" fmla="*/ 1145014 h 2273502"/>
              <a:gd name="connsiteX9" fmla="*/ 5911 w 2290065"/>
              <a:gd name="connsiteY9" fmla="*/ 1027960 h 2273502"/>
              <a:gd name="connsiteX10" fmla="*/ 1145032 w 2290065"/>
              <a:gd name="connsiteY10" fmla="*/ 0 h 227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90065" h="2273502">
                <a:moveTo>
                  <a:pt x="1145032" y="0"/>
                </a:moveTo>
                <a:cubicBezTo>
                  <a:pt x="1777417" y="0"/>
                  <a:pt x="2290065" y="512649"/>
                  <a:pt x="2290065" y="1145033"/>
                </a:cubicBezTo>
                <a:cubicBezTo>
                  <a:pt x="2290065" y="1698370"/>
                  <a:pt x="1897569" y="2160033"/>
                  <a:pt x="1375797" y="2266803"/>
                </a:cubicBezTo>
                <a:lnTo>
                  <a:pt x="1331903" y="2273502"/>
                </a:lnTo>
                <a:lnTo>
                  <a:pt x="958162" y="2273502"/>
                </a:lnTo>
                <a:lnTo>
                  <a:pt x="914268" y="2266803"/>
                </a:lnTo>
                <a:cubicBezTo>
                  <a:pt x="429765" y="2167660"/>
                  <a:pt x="56730" y="1762511"/>
                  <a:pt x="5911" y="1262106"/>
                </a:cubicBezTo>
                <a:lnTo>
                  <a:pt x="0" y="1145053"/>
                </a:lnTo>
                <a:lnTo>
                  <a:pt x="0" y="1145014"/>
                </a:lnTo>
                <a:lnTo>
                  <a:pt x="5911" y="1027960"/>
                </a:lnTo>
                <a:cubicBezTo>
                  <a:pt x="64548" y="450571"/>
                  <a:pt x="552172" y="0"/>
                  <a:pt x="1145032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Picture Placeholder 30"/>
          <p:cNvSpPr>
            <a:spLocks noGrp="1"/>
          </p:cNvSpPr>
          <p:nvPr>
            <p:ph type="pic" sz="quarter" idx="16"/>
          </p:nvPr>
        </p:nvSpPr>
        <p:spPr>
          <a:xfrm>
            <a:off x="5579539" y="4386312"/>
            <a:ext cx="3119293" cy="2462810"/>
          </a:xfrm>
          <a:custGeom>
            <a:avLst/>
            <a:gdLst>
              <a:gd name="connsiteX0" fmla="*/ 1559647 w 3119293"/>
              <a:gd name="connsiteY0" fmla="*/ 0 h 2462810"/>
              <a:gd name="connsiteX1" fmla="*/ 3119293 w 3119293"/>
              <a:gd name="connsiteY1" fmla="*/ 1559647 h 2462810"/>
              <a:gd name="connsiteX2" fmla="*/ 2852930 w 3119293"/>
              <a:gd name="connsiteY2" fmla="*/ 2431660 h 2462810"/>
              <a:gd name="connsiteX3" fmla="*/ 2829636 w 3119293"/>
              <a:gd name="connsiteY3" fmla="*/ 2462810 h 2462810"/>
              <a:gd name="connsiteX4" fmla="*/ 289658 w 3119293"/>
              <a:gd name="connsiteY4" fmla="*/ 2462810 h 2462810"/>
              <a:gd name="connsiteX5" fmla="*/ 266363 w 3119293"/>
              <a:gd name="connsiteY5" fmla="*/ 2431660 h 2462810"/>
              <a:gd name="connsiteX6" fmla="*/ 0 w 3119293"/>
              <a:gd name="connsiteY6" fmla="*/ 1559647 h 2462810"/>
              <a:gd name="connsiteX7" fmla="*/ 1559647 w 3119293"/>
              <a:gd name="connsiteY7" fmla="*/ 0 h 2462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19293" h="2462810">
                <a:moveTo>
                  <a:pt x="1559647" y="0"/>
                </a:moveTo>
                <a:cubicBezTo>
                  <a:pt x="2421016" y="0"/>
                  <a:pt x="3119293" y="698278"/>
                  <a:pt x="3119293" y="1559647"/>
                </a:cubicBezTo>
                <a:cubicBezTo>
                  <a:pt x="3119293" y="1882660"/>
                  <a:pt x="3021098" y="2182739"/>
                  <a:pt x="2852930" y="2431660"/>
                </a:cubicBezTo>
                <a:lnTo>
                  <a:pt x="2829636" y="2462810"/>
                </a:lnTo>
                <a:lnTo>
                  <a:pt x="289658" y="2462810"/>
                </a:lnTo>
                <a:lnTo>
                  <a:pt x="266363" y="2431660"/>
                </a:lnTo>
                <a:cubicBezTo>
                  <a:pt x="98195" y="2182739"/>
                  <a:pt x="0" y="1882660"/>
                  <a:pt x="0" y="1559647"/>
                </a:cubicBezTo>
                <a:cubicBezTo>
                  <a:pt x="0" y="698278"/>
                  <a:pt x="698278" y="0"/>
                  <a:pt x="1559647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0" name="Picture Placeholder 29"/>
          <p:cNvSpPr>
            <a:spLocks noGrp="1"/>
          </p:cNvSpPr>
          <p:nvPr>
            <p:ph type="pic" sz="quarter" idx="17"/>
          </p:nvPr>
        </p:nvSpPr>
        <p:spPr>
          <a:xfrm>
            <a:off x="1092905" y="4018982"/>
            <a:ext cx="3854161" cy="2839018"/>
          </a:xfrm>
          <a:custGeom>
            <a:avLst/>
            <a:gdLst>
              <a:gd name="connsiteX0" fmla="*/ 1927061 w 3854161"/>
              <a:gd name="connsiteY0" fmla="*/ 0 h 2839018"/>
              <a:gd name="connsiteX1" fmla="*/ 1927101 w 3854161"/>
              <a:gd name="connsiteY1" fmla="*/ 0 h 2839018"/>
              <a:gd name="connsiteX2" fmla="*/ 2124114 w 3854161"/>
              <a:gd name="connsiteY2" fmla="*/ 9948 h 2839018"/>
              <a:gd name="connsiteX3" fmla="*/ 3854161 w 3854161"/>
              <a:gd name="connsiteY3" fmla="*/ 1927080 h 2839018"/>
              <a:gd name="connsiteX4" fmla="*/ 3702722 w 3854161"/>
              <a:gd name="connsiteY4" fmla="*/ 2677187 h 2839018"/>
              <a:gd name="connsiteX5" fmla="*/ 3624763 w 3854161"/>
              <a:gd name="connsiteY5" fmla="*/ 2839018 h 2839018"/>
              <a:gd name="connsiteX6" fmla="*/ 229398 w 3854161"/>
              <a:gd name="connsiteY6" fmla="*/ 2839018 h 2839018"/>
              <a:gd name="connsiteX7" fmla="*/ 151440 w 3854161"/>
              <a:gd name="connsiteY7" fmla="*/ 2677187 h 2839018"/>
              <a:gd name="connsiteX8" fmla="*/ 0 w 3854161"/>
              <a:gd name="connsiteY8" fmla="*/ 1927080 h 2839018"/>
              <a:gd name="connsiteX9" fmla="*/ 1730048 w 3854161"/>
              <a:gd name="connsiteY9" fmla="*/ 9948 h 2839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54161" h="2839018">
                <a:moveTo>
                  <a:pt x="1927061" y="0"/>
                </a:moveTo>
                <a:lnTo>
                  <a:pt x="1927101" y="0"/>
                </a:lnTo>
                <a:lnTo>
                  <a:pt x="2124114" y="9948"/>
                </a:lnTo>
                <a:cubicBezTo>
                  <a:pt x="3095856" y="108634"/>
                  <a:pt x="3854161" y="929301"/>
                  <a:pt x="3854161" y="1927080"/>
                </a:cubicBezTo>
                <a:cubicBezTo>
                  <a:pt x="3854161" y="2193154"/>
                  <a:pt x="3800237" y="2446634"/>
                  <a:pt x="3702722" y="2677187"/>
                </a:cubicBezTo>
                <a:lnTo>
                  <a:pt x="3624763" y="2839018"/>
                </a:lnTo>
                <a:lnTo>
                  <a:pt x="229398" y="2839018"/>
                </a:lnTo>
                <a:lnTo>
                  <a:pt x="151440" y="2677187"/>
                </a:lnTo>
                <a:cubicBezTo>
                  <a:pt x="53924" y="2446634"/>
                  <a:pt x="0" y="2193154"/>
                  <a:pt x="0" y="1927080"/>
                </a:cubicBezTo>
                <a:cubicBezTo>
                  <a:pt x="0" y="929301"/>
                  <a:pt x="758305" y="108634"/>
                  <a:pt x="1730048" y="9948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60720" y="585216"/>
            <a:ext cx="5276088" cy="2276856"/>
          </a:xfrm>
        </p:spPr>
        <p:txBody>
          <a:bodyPr rtlCol="0" anchor="b"/>
          <a:lstStyle>
            <a:lvl1pPr algn="r">
              <a:defRPr sz="4800" b="1" cap="all" spc="4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</a:fld>
            <a:endParaRPr lang="en-GB" noProof="0"/>
          </a:p>
        </p:txBody>
      </p:sp>
      <p:sp>
        <p:nvSpPr>
          <p:cNvPr id="8" name="Graphic 32"/>
          <p:cNvSpPr/>
          <p:nvPr userDrawn="1"/>
        </p:nvSpPr>
        <p:spPr>
          <a:xfrm>
            <a:off x="1472366" y="185953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0" name="Graphic 33"/>
          <p:cNvSpPr/>
          <p:nvPr userDrawn="1"/>
        </p:nvSpPr>
        <p:spPr>
          <a:xfrm>
            <a:off x="2014523" y="3146867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2" name="Graphic 31"/>
          <p:cNvSpPr/>
          <p:nvPr userDrawn="1"/>
        </p:nvSpPr>
        <p:spPr>
          <a:xfrm>
            <a:off x="5404920" y="4508295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cxnSp>
        <p:nvCxnSpPr>
          <p:cNvPr id="14" name="Straight Connector 13"/>
          <p:cNvCxnSpPr/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/>
          <p:cNvSpPr>
            <a:spLocks noGrp="1"/>
          </p:cNvSpPr>
          <p:nvPr>
            <p:ph type="body" sz="quarter" idx="13"/>
          </p:nvPr>
        </p:nvSpPr>
        <p:spPr>
          <a:xfrm>
            <a:off x="5760720" y="3127248"/>
            <a:ext cx="5276088" cy="1124712"/>
          </a:xfrm>
        </p:spPr>
        <p:txBody>
          <a:bodyPr rtlCol="0"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  <a:endParaRPr lang="en-US" noProof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</a:fld>
            <a:endParaRPr lang="en-GB" noProof="0"/>
          </a:p>
        </p:txBody>
      </p:sp>
      <p:cxnSp>
        <p:nvCxnSpPr>
          <p:cNvPr id="6" name="Straight Connector 5"/>
          <p:cNvCxnSpPr/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</a:fld>
            <a:endParaRPr lang="en-GB" noProof="0"/>
          </a:p>
        </p:txBody>
      </p:sp>
      <p:cxnSp>
        <p:nvCxnSpPr>
          <p:cNvPr id="5" name="Straight Connector 4"/>
          <p:cNvCxnSpPr/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  <a:endParaRPr lang="en-US" noProof="0"/>
          </a:p>
          <a:p>
            <a:pPr lvl="1" rtl="0"/>
            <a:r>
              <a:rPr lang="en-US" noProof="0"/>
              <a:t>Second level</a:t>
            </a:r>
            <a:endParaRPr lang="en-US" noProof="0"/>
          </a:p>
          <a:p>
            <a:pPr lvl="2" rtl="0"/>
            <a:r>
              <a:rPr lang="en-US" noProof="0"/>
              <a:t>Third level</a:t>
            </a:r>
            <a:endParaRPr lang="en-US" noProof="0"/>
          </a:p>
          <a:p>
            <a:pPr lvl="3" rtl="0"/>
            <a:r>
              <a:rPr lang="en-US" noProof="0"/>
              <a:t>Fourth level</a:t>
            </a:r>
            <a:endParaRPr lang="en-US" noProof="0"/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  <a:endParaRPr lang="en-US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</a:fld>
            <a:endParaRPr lang="en-GB" noProof="0"/>
          </a:p>
        </p:txBody>
      </p:sp>
      <p:cxnSp>
        <p:nvCxnSpPr>
          <p:cNvPr id="8" name="Straight Connector 7"/>
          <p:cNvCxnSpPr/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  <a:endParaRPr lang="en-US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</a:fld>
            <a:endParaRPr lang="en-GB" noProof="0"/>
          </a:p>
        </p:txBody>
      </p:sp>
      <p:cxnSp>
        <p:nvCxnSpPr>
          <p:cNvPr id="8" name="Straight Connector 7"/>
          <p:cNvCxnSpPr/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8" Type="http://schemas.openxmlformats.org/officeDocument/2006/relationships/theme" Target="../theme/theme1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  <a:endParaRPr lang="en-GB" noProof="0"/>
          </a:p>
          <a:p>
            <a:pPr lvl="1" rtl="0"/>
            <a:r>
              <a:rPr lang="en-GB" noProof="0"/>
              <a:t>Second level</a:t>
            </a:r>
            <a:endParaRPr lang="en-GB" noProof="0"/>
          </a:p>
          <a:p>
            <a:pPr lvl="2" rtl="0"/>
            <a:r>
              <a:rPr lang="en-GB" noProof="0"/>
              <a:t>Third level</a:t>
            </a:r>
            <a:endParaRPr lang="en-GB" noProof="0"/>
          </a:p>
          <a:p>
            <a:pPr lvl="3" rtl="0"/>
            <a:r>
              <a:rPr lang="en-GB" noProof="0"/>
              <a:t>Quarter level</a:t>
            </a:r>
            <a:endParaRPr lang="en-GB" noProof="0"/>
          </a:p>
          <a:p>
            <a:pPr lvl="4" rtl="0"/>
            <a:r>
              <a:rPr lang="en-GB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</a:fld>
            <a:endParaRPr lang="en-GB" noProof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8.xml"/><Relationship Id="rId1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5.xml"/><Relationship Id="rId6" Type="http://schemas.openxmlformats.org/officeDocument/2006/relationships/slideLayout" Target="../slideLayouts/slideLayout4.xml"/><Relationship Id="rId5" Type="http://schemas.openxmlformats.org/officeDocument/2006/relationships/image" Target="../media/image4.png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image" Target="../media/image3.png"/><Relationship Id="rId1" Type="http://schemas.openxmlformats.org/officeDocument/2006/relationships/tags" Target="../tags/tag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7.xml"/><Relationship Id="rId5" Type="http://schemas.openxmlformats.org/officeDocument/2006/relationships/slideLayout" Target="../slideLayouts/slideLayout13.xml"/><Relationship Id="rId4" Type="http://schemas.openxmlformats.org/officeDocument/2006/relationships/image" Target="../media/image8.png"/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sz="4800" b="1" dirty="0">
                <a:effectLst/>
                <a:latin typeface="Calibri" panose="020F0502020204030204" pitchFamily="34" charset="0"/>
                <a:ea typeface="Yu Mincho" panose="02020400000000000000" pitchFamily="18" charset="-128"/>
              </a:rPr>
              <a:t>Factors affecting consumer behaviour in Amazon</a:t>
            </a:r>
            <a:endParaRPr lang="en-GB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US" altLang="en-GB" sz="1800" dirty="0">
                <a:effectLst/>
                <a:latin typeface="Calibri" panose="020F0502020204030204" pitchFamily="34" charset="0"/>
                <a:ea typeface="Yu Mincho" panose="02020400000000000000" pitchFamily="18" charset="-128"/>
              </a:rPr>
              <a:t>C</a:t>
            </a:r>
            <a:r>
              <a:rPr lang="en-GB" sz="1800" dirty="0">
                <a:effectLst/>
                <a:latin typeface="Calibri" panose="020F0502020204030204" pitchFamily="34" charset="0"/>
                <a:ea typeface="Yu Mincho" panose="02020400000000000000" pitchFamily="18" charset="-128"/>
              </a:rPr>
              <a:t>onghui He Part</a:t>
            </a:r>
            <a:endParaRPr lang="en-GB" sz="2000" dirty="0">
              <a:solidFill>
                <a:schemeClr val="bg1"/>
              </a:solidFill>
            </a:endParaRPr>
          </a:p>
          <a:p>
            <a:pPr rtl="0"/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Team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Presentation Title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dirty="0"/>
              <a:t>9/3/20XX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</a:fld>
            <a:endParaRPr lang="en-GB" dirty="0"/>
          </a:p>
        </p:txBody>
      </p:sp>
      <p:pic>
        <p:nvPicPr>
          <p:cNvPr id="3" name="内容占位符 2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4603115" y="2074545"/>
            <a:ext cx="2459355" cy="1844675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4157345" y="4057650"/>
            <a:ext cx="3059430" cy="69215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/>
            <a:r>
              <a:rPr lang="en-US" altLang="zh-CN">
                <a:latin typeface="Arial" panose="020B0604020202020204" pitchFamily="34" charset="0"/>
                <a:cs typeface="Arial" panose="020B0604020202020204" pitchFamily="34" charset="0"/>
              </a:rPr>
              <a:t>TASK 2 - Conghui He</a:t>
            </a:r>
            <a:endParaRPr lang="en-US" altLang="zh-CN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altLang="zh-CN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ID:2234026</a:t>
            </a:r>
            <a:endParaRPr lang="en-US" altLang="zh-CN">
              <a:solidFill>
                <a:schemeClr val="dk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  <a:p>
            <a:pPr algn="ctr"/>
            <a:endParaRPr lang="en-US" altLang="zh-CN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altLang="zh-CN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92557" y="1335024"/>
            <a:ext cx="6190488" cy="1179576"/>
          </a:xfrm>
        </p:spPr>
        <p:txBody>
          <a:bodyPr rtlCol="0"/>
          <a:lstStyle/>
          <a:p>
            <a:pPr rtl="0"/>
            <a:r>
              <a:rPr lang="en-GB" sz="5400"/>
              <a:t>Introduction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92430" y="2825750"/>
            <a:ext cx="6996430" cy="3346450"/>
          </a:xfrm>
        </p:spPr>
        <p:txBody>
          <a:bodyPr rtlCol="0"/>
          <a:lstStyle/>
          <a:p>
            <a:pPr rtl="0"/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Online shopping is a common, globally found activity</a:t>
            </a:r>
            <a:r>
              <a:rPr lang="en-US" altLang="en-GB" sz="200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alt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/>
            <a:r>
              <a:rPr lang="en-US" altLang="en-GB" sz="1400"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(Erjavec and Manfreda, 2021; Shao et al., 2022)</a:t>
            </a:r>
            <a:endParaRPr lang="en-US" altLang="en-GB" sz="1400"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  <a:p>
            <a:pPr rtl="0"/>
            <a:r>
              <a:rPr lang="en-US" altLang="en-GB" sz="2000"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Due to unique features of offerings to the customer, consumer behaviour towards online shopping becomes totally different than traditional marketing.</a:t>
            </a:r>
            <a:r>
              <a:rPr lang="en-US" altLang="en-GB" sz="1400"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（Jigar J.N,2021)</a:t>
            </a:r>
            <a:endParaRPr lang="en-US" altLang="en-GB" sz="1400"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  <a:p>
            <a:pPr rtl="0"/>
            <a:endParaRPr lang="en-US" altLang="en-GB" sz="1400"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  <a:p>
            <a:pPr rtl="0"/>
            <a:endParaRPr lang="en-US" altLang="en-GB" sz="1400"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8" name="Picture Placeholder 7" descr="mountains under the night sky just before dawn"/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1"/>
          <a:srcRect l="71" r="71"/>
          <a:stretch>
            <a:fillRect/>
          </a:stretch>
        </p:blipFill>
        <p:spPr/>
      </p:pic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9/3/20XX</a:t>
            </a:r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Presentation Title</a:t>
            </a:r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896110"/>
            <a:ext cx="9144000" cy="2340864"/>
          </a:xfrm>
        </p:spPr>
        <p:txBody>
          <a:bodyPr rtlCol="0"/>
          <a:lstStyle/>
          <a:p>
            <a:pPr rtl="0"/>
            <a:r>
              <a:rPr lang="en-US" altLang="en-GB" b="1" cap="all" spc="400">
                <a:solidFill>
                  <a:schemeClr val="bg1"/>
                </a:solidFill>
                <a:latin typeface="+mn-lt"/>
              </a:rPr>
              <a:t>Porter's five forces analysis</a:t>
            </a:r>
            <a:endParaRPr lang="en-US" altLang="en-GB" b="1" cap="all" spc="400">
              <a:solidFill>
                <a:schemeClr val="bg1"/>
              </a:solidFill>
              <a:latin typeface="+mn-l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08330" y="6272530"/>
            <a:ext cx="1390650" cy="581025"/>
          </a:xfrm>
          <a:prstGeom prst="rect">
            <a:avLst/>
          </a:prstGeom>
        </p:spPr>
      </p:pic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9/3/20XX</a:t>
            </a:r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Presentation Title</a:t>
            </a:r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</a:fld>
            <a:endParaRPr lang="en-GB"/>
          </a:p>
        </p:txBody>
      </p:sp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0" y="829310"/>
            <a:ext cx="5080000" cy="18148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indent="0"/>
            <a:r>
              <a:rPr lang="en-US" sz="1400" b="1"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Threat of New Entrants:</a:t>
            </a:r>
            <a:endParaRPr lang="en-US" sz="1400" b="1">
              <a:solidFill>
                <a:srgbClr val="000000"/>
              </a:solidFill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  <a:p>
            <a:pPr indent="0"/>
            <a:r>
              <a:rPr lang="en-US" sz="1400"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-Many offline retailers are also starting to build online platforms and offers delivery or pick-up of online orders(Haddon, 2019a).-Start using AI technology or robots Reduce costs and improve efficiency Otto wants to automate its fulfilment activities and increase its operational efficiency (</a:t>
            </a:r>
            <a:r>
              <a:rPr lang="en-US" sz="1400"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Jasmijn,2023)</a:t>
            </a:r>
            <a:r>
              <a:rPr lang="en-US" sz="1400"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. </a:t>
            </a:r>
            <a:endParaRPr lang="en-US" altLang="en-US" sz="1400">
              <a:solidFill>
                <a:srgbClr val="000000"/>
              </a:solidFill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7785" y="431165"/>
            <a:ext cx="5644515" cy="3371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en-GB" sz="1600" b="1" cap="all" spc="40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Porter's five forces analysis</a:t>
            </a:r>
            <a:endParaRPr lang="en-US" altLang="en-GB" sz="1600" b="1" cap="all" spc="400"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57785" y="4540885"/>
            <a:ext cx="5080000" cy="22453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p>
            <a:pPr indent="0"/>
            <a:r>
              <a:rPr lang="en-US" sz="1400" b="1"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Supplier Power:</a:t>
            </a:r>
            <a:r>
              <a:rPr lang="en-US" sz="1400"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-Amazon remains a driving retail force.</a:t>
            </a:r>
            <a:r>
              <a:rPr lang="en-US" sz="1400">
                <a:solidFill>
                  <a:srgbClr val="2A2B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-Amazon cultivates customers' shopping habits</a:t>
            </a:r>
            <a:r>
              <a:rPr lang="en-US" sz="1400">
                <a:solidFill>
                  <a:srgbClr val="2A2B2E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.</a:t>
            </a:r>
            <a:r>
              <a:rPr lang="en-US" sz="1400">
                <a:solidFill>
                  <a:srgbClr val="2A2B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- Amazon has and continues to prioritize their consumer experience, and it shows.</a:t>
            </a:r>
            <a:r>
              <a:rPr lang="en-US" sz="1400">
                <a:solidFill>
                  <a:srgbClr val="2A2B2E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- Amazon has a full range of categories, and the search experience is also very good and convenient.-More Amazon customer like private label product.Amazon private label product have better low price,quality,Low shipping cost and similar Product reviews.</a:t>
            </a:r>
            <a:endParaRPr lang="en-US" altLang="en-US" sz="1400">
              <a:solidFill>
                <a:srgbClr val="2A2B2E"/>
              </a:solidFill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7014845" y="4756150"/>
            <a:ext cx="5146675" cy="203009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/>
            <a:r>
              <a:rPr lang="en-US" sz="1400" b="1">
                <a:solidFill>
                  <a:srgbClr val="2A2B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Threat of Substitute:</a:t>
            </a:r>
            <a:r>
              <a:rPr lang="en-US" sz="1400">
                <a:solidFill>
                  <a:srgbClr val="2A2B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-Social media is also has also become competition for online platforms,Some consumers surveyed reported making a purchase from social media in the past times.</a:t>
            </a:r>
            <a:endParaRPr lang="en-US" sz="1400">
              <a:solidFill>
                <a:srgbClr val="2A2B2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0"/>
            <a:r>
              <a:rPr lang="en-US" sz="1400" b="1">
                <a:solidFill>
                  <a:srgbClr val="2A2B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Rivalry:</a:t>
            </a:r>
            <a:endParaRPr lang="en-US" sz="1400" b="1">
              <a:solidFill>
                <a:srgbClr val="2A2B2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0"/>
            <a:r>
              <a:rPr lang="en-US" sz="1400">
                <a:solidFill>
                  <a:srgbClr val="2A2B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-With the development of science and technology, the rise of more forms may impact the e-commerce industry. For example, online red belt goods can also replace Amazon and other e-commerce markets.</a:t>
            </a:r>
            <a:endParaRPr lang="en-US" sz="1400">
              <a:solidFill>
                <a:srgbClr val="2A2B2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6948805" y="829310"/>
            <a:ext cx="5130165" cy="203009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/>
            <a:r>
              <a:rPr lang="en-US" sz="1400" b="1">
                <a:solidFill>
                  <a:srgbClr val="0000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Buyer Power:</a:t>
            </a:r>
            <a:endParaRPr lang="en-US" sz="1400" b="1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indent="0"/>
            <a:r>
              <a:rPr lang="en-US" sz="1400">
                <a:latin typeface="Arial" panose="020B0604020202020204" pitchFamily="34" charset="0"/>
                <a:ea typeface="宋体" panose="02010600030101010101" pitchFamily="2" charset="-122"/>
              </a:rPr>
              <a:t>-Amazon continues to be the first place consumers look for product informationazon can motivate customers to spend.-More and more customers have the behaviour of shopping on Amazon every day.-More Amazon customers are choosing to search for products in Amazon.-More Amazon customer think price is the most important factor when selecting a product.</a:t>
            </a:r>
            <a:endParaRPr lang="en-US" altLang="en-US" sz="1400" b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pic>
        <p:nvPicPr>
          <p:cNvPr id="19" name="图片 1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048635" y="1400175"/>
            <a:ext cx="5360670" cy="487235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Presentation Title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dirty="0"/>
              <a:t>9/3/20XX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</a:fld>
            <a:endParaRPr lang="en-GB" dirty="0"/>
          </a:p>
        </p:txBody>
      </p:sp>
      <p:sp>
        <p:nvSpPr>
          <p:cNvPr id="100" name="文本框 99"/>
          <p:cNvSpPr txBox="1"/>
          <p:nvPr/>
        </p:nvSpPr>
        <p:spPr>
          <a:xfrm>
            <a:off x="308610" y="1102995"/>
            <a:ext cx="11676380" cy="465899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p>
            <a:pPr indent="0"/>
            <a:r>
              <a:rPr lang="en-US" b="1">
                <a:solidFill>
                  <a:srgbClr val="13141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US" b="1">
                <a:solidFill>
                  <a:srgbClr val="131413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:</a:t>
            </a:r>
            <a:endParaRPr lang="en-US" b="1">
              <a:solidFill>
                <a:srgbClr val="131413"/>
              </a:solidFill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  <a:p>
            <a:pPr indent="0"/>
            <a:r>
              <a:rPr lang="en-US" sz="1600" b="0"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Chin, K., &amp; Nassauer, S. (2018). Walmart tries out own home-delivery service. The Wall Street Journal September 5.</a:t>
            </a:r>
            <a:endParaRPr lang="en-US" sz="1600" b="0"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  <a:p>
            <a:pPr indent="0"/>
            <a:r>
              <a:rPr lang="en-US" sz="1600" b="0"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Erjavec, J., Manfreda, A., 2021. Online shopping adoption during COVID-19 and social isolation: extending the UTAUT model with herd behavior. J. Retailing Consum. Serv. 65, 102867.</a:t>
            </a:r>
            <a:endParaRPr lang="en-US" sz="1600" b="0"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  <a:p>
            <a:pPr indent="0"/>
            <a:r>
              <a:rPr lang="en-US" sz="1600" b="0"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Haddon, H. (2019a). Kroger shares fall as online investments dent profit. The Wall Street Journal March 7.</a:t>
            </a:r>
            <a:endParaRPr lang="en-US" sz="1600" b="0"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  <a:p>
            <a:pPr indent="0"/>
            <a:r>
              <a:rPr lang="en-US" sz="1600" b="0"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Jigar Jagdishbhai Nagvadia,(2021).FACTORS INFLUENCING CONSUMER’S ONLINE BUYING BEHAVIOR: AN EMPIRICAL STUDY,pp.4</a:t>
            </a:r>
            <a:endParaRPr lang="en-US" sz="1600" b="0"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  <a:p>
            <a:pPr indent="0"/>
            <a:r>
              <a:rPr lang="en-US" sz="1600" b="0"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Jasmijn,(2023).Otto partners with AI-startup Covariant,[online] Available: https://ecommercenews.eu/otto-partners-with-ai-startup-covariant,Accessed 2023,May 9</a:t>
            </a:r>
            <a:r>
              <a:rPr lang="en-US" sz="1600" b="0" baseline="30000"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th</a:t>
            </a:r>
            <a:endParaRPr lang="en-US" sz="1600" b="0" baseline="30000"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  <a:p>
            <a:pPr indent="0"/>
            <a:r>
              <a:rPr lang="en-US" sz="1600" b="0"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Shao, R., Derudder, B., Witlox, F., 2022. The geography of e-shopping in China: on the role of physical and virtual accessibility. J. Retailing Consum. Serv. 64, 102753.</a:t>
            </a:r>
            <a:endParaRPr lang="en-US" altLang="en-US" sz="1600" b="0"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9/3/20XX</a:t>
            </a:r>
            <a:endParaRPr lang="en-GB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Presentation Title</a:t>
            </a:r>
            <a:endParaRPr lang="en-GB"/>
          </a:p>
        </p:txBody>
      </p:sp>
      <p:pic>
        <p:nvPicPr>
          <p:cNvPr id="9" name="Picture Placeholder 8" descr="mountains at sunset"/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1"/>
          <a:srcRect t="41" b="41"/>
          <a:stretch>
            <a:fillRect/>
          </a:stretch>
        </p:blipFill>
        <p:spPr/>
      </p:pic>
      <p:pic>
        <p:nvPicPr>
          <p:cNvPr id="11" name="Picture Placeholder 10" descr="mountains at sunset"/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2"/>
          <a:srcRect t="347" b="347"/>
          <a:stretch>
            <a:fillRect/>
          </a:stretch>
        </p:blipFill>
        <p:spPr/>
      </p:pic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Thank you</a:t>
            </a:r>
            <a:endParaRPr lang="en-GB"/>
          </a:p>
        </p:txBody>
      </p:sp>
      <p:pic>
        <p:nvPicPr>
          <p:cNvPr id="15" name="Picture Placeholder 14" descr="mountains under near dusk sky"/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3"/>
          <a:srcRect l="16" r="16"/>
          <a:stretch>
            <a:fillRect/>
          </a:stretch>
        </p:blipFill>
        <p:spPr/>
      </p:pic>
      <p:pic>
        <p:nvPicPr>
          <p:cNvPr id="13" name="Picture Placeholder 12" descr="mountains under the night sky just before dawn"/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4"/>
          <a:srcRect t="108" b="108"/>
          <a:stretch>
            <a:fillRect/>
          </a:stretch>
        </p:blipFill>
        <p:spPr/>
      </p:pic>
    </p:spTree>
  </p:cSld>
  <p:clrMapOvr>
    <a:masterClrMapping/>
  </p:clrMapOvr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PP_MARK_KEY" val="172c7fba-bcb1-41dd-889f-746bb0c376a9"/>
  <p:tag name="COMMONDATA" val="eyJoZGlkIjoiODc5ZmU1ZTkzOTQ2M2E3NWQzYzE0ODA0NzcwMzBmNWUifQ=="/>
</p:tagLst>
</file>

<file path=ppt/theme/theme1.xml><?xml version="1.0" encoding="utf-8"?>
<a:theme xmlns:a="http://schemas.openxmlformats.org/drawingml/2006/main" name="GradientUnivers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item1.xml>��
</file>

<file path=customXml/item2.xml>���ech�e�^�ech0qQ�N�[a�qQ�N�[a���~�Oo`�Q�[{|�Wh��
</file>

<file path=customXml/item3.xml>��
</file>

<file path=customXml/itemProps4.xml><?xml version="1.0" encoding="utf-8"?>
<ds:datastoreItem xmlns:ds="http://schemas.openxmlformats.org/officeDocument/2006/customXml" ds:itemID="{99919F73-B6C2-4A43-95E2-833EC48925FE}">
  <ds:schemaRefs/>
</ds:datastoreItem>
</file>

<file path=customXml/itemProps5.xml><?xml version="1.0" encoding="utf-8"?>
<ds:datastoreItem xmlns:ds="http://schemas.openxmlformats.org/officeDocument/2006/customXml" ds:itemID="{3511CFE7-6C38-4C5E-A7BB-EA6333F6470E}">
  <ds:schemaRefs/>
</ds:datastoreItem>
</file>

<file path=customXml/itemProps6.xml><?xml version="1.0" encoding="utf-8"?>
<ds:datastoreItem xmlns:ds="http://schemas.openxmlformats.org/officeDocument/2006/customXml" ds:itemID="{3C8E00D1-8EA3-4E42-801D-0253E1EAFC21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{4143E640-29DC-4FD7-AD9B-90F556C6AB2F}tf89338750_win32</Template>
  <TotalTime>0</TotalTime>
  <Words>2936</Words>
  <Application>WPS 演示</Application>
  <PresentationFormat>Widescreen</PresentationFormat>
  <Paragraphs>93</Paragraphs>
  <Slides>7</Slides>
  <Notes>13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7</vt:i4>
      </vt:variant>
    </vt:vector>
  </HeadingPairs>
  <TitlesOfParts>
    <vt:vector size="19" baseType="lpstr">
      <vt:lpstr>Arial</vt:lpstr>
      <vt:lpstr>宋体</vt:lpstr>
      <vt:lpstr>Wingdings</vt:lpstr>
      <vt:lpstr>Calibri</vt:lpstr>
      <vt:lpstr>Yu Mincho</vt:lpstr>
      <vt:lpstr>Yu Gothic UI Semilight</vt:lpstr>
      <vt:lpstr>Univers</vt:lpstr>
      <vt:lpstr>Microsoft Himalaya</vt:lpstr>
      <vt:lpstr>微软雅黑</vt:lpstr>
      <vt:lpstr>Arial Unicode MS</vt:lpstr>
      <vt:lpstr>等线</vt:lpstr>
      <vt:lpstr>GradientUnivers</vt:lpstr>
      <vt:lpstr>Factors affecting consumer behaviour in Amazon</vt:lpstr>
      <vt:lpstr>Team</vt:lpstr>
      <vt:lpstr>Introduction</vt:lpstr>
      <vt:lpstr>Porter's five forces analysis</vt:lpstr>
      <vt:lpstr>PowerPoint 演示文稿</vt:lpstr>
      <vt:lpstr>PowerPoint 演示文稿</vt:lpstr>
      <vt:lpstr>Thank you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Factors affecting consumer behaviour in Amazon</dc:title>
  <dc:creator>Jose Felix Garcia Sarmiento (2007193)</dc:creator>
  <cp:lastModifiedBy>@你</cp:lastModifiedBy>
  <cp:revision>21</cp:revision>
  <dcterms:created xsi:type="dcterms:W3CDTF">2023-06-17T13:22:00Z</dcterms:created>
  <dcterms:modified xsi:type="dcterms:W3CDTF">2023-06-21T23:41:42Z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0x01010050276C9F849C534789590F477B415462</vt:lpwstr>
  </property>
  <property fmtid="{D5CDD505-2E9C-101B-9397-08002B2CF9AE}" pid="3" name="ICV">
    <vt:lpwstr>D24E9054926F4389984A1B596553CB9C_12</vt:lpwstr>
  </property>
  <property fmtid="{D5CDD505-2E9C-101B-9397-08002B2CF9AE}" pid="4" name="KSOProductBuildVer">
    <vt:lpwstr>2052-11.1.0.14309</vt:lpwstr>
  </property>
</Properties>
</file>