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6" r:id="rId3"/>
    <p:sldId id="257" r:id="rId4"/>
    <p:sldId id="261" r:id="rId5"/>
    <p:sldId id="271" r:id="rId6"/>
    <p:sldId id="272" r:id="rId7"/>
    <p:sldId id="273" r:id="rId8"/>
    <p:sldId id="274" r:id="rId9"/>
    <p:sldId id="267" r:id="rId10"/>
    <p:sldId id="259" r:id="rId11"/>
    <p:sldId id="260" r:id="rId12"/>
    <p:sldId id="275" r:id="rId13"/>
    <p:sldId id="263" r:id="rId14"/>
    <p:sldId id="264" r:id="rId15"/>
    <p:sldId id="265" r:id="rId16"/>
    <p:sldId id="268" r:id="rId17"/>
    <p:sldId id="266" r:id="rId18"/>
    <p:sldId id="26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3"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7A7E1B-A89E-4B21-997F-D0B3F6FD250E}" type="datetimeFigureOut">
              <a:rPr lang="en-GB" smtClean="0"/>
              <a:t>09/05/2022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3258185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7A7E1B-A89E-4B21-997F-D0B3F6FD250E}" type="datetimeFigureOut">
              <a:rPr lang="en-GB" smtClean="0"/>
              <a:t>09/05/2022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406065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A7E1B-A89E-4B21-997F-D0B3F6FD250E}" type="datetimeFigureOut">
              <a:rPr lang="en-GB" smtClean="0"/>
              <a:t>09/05/2022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1263363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7A7E1B-A89E-4B21-997F-D0B3F6FD250E}" type="datetimeFigureOut">
              <a:rPr lang="en-GB" smtClean="0"/>
              <a:t>09/05/2022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2636549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7A7E1B-A89E-4B21-997F-D0B3F6FD250E}" type="datetimeFigureOut">
              <a:rPr lang="en-GB" smtClean="0"/>
              <a:t>09/05/2022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3758847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7A7E1B-A89E-4B21-997F-D0B3F6FD250E}" type="datetimeFigureOut">
              <a:rPr lang="en-GB" smtClean="0"/>
              <a:t>09/05/2022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150186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7A7E1B-A89E-4B21-997F-D0B3F6FD250E}" type="datetimeFigureOut">
              <a:rPr lang="en-GB" smtClean="0"/>
              <a:t>09/05/2022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1663741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7A7E1B-A89E-4B21-997F-D0B3F6FD250E}" type="datetimeFigureOut">
              <a:rPr lang="en-GB" smtClean="0"/>
              <a:t>09/05/2022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2206201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7A7E1B-A89E-4B21-997F-D0B3F6FD250E}" type="datetimeFigureOut">
              <a:rPr lang="en-GB" smtClean="0"/>
              <a:t>09/05/2022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3121857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7A7E1B-A89E-4B21-997F-D0B3F6FD250E}" type="datetimeFigureOut">
              <a:rPr lang="en-GB" smtClean="0"/>
              <a:t>09/05/2022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3709501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7A7E1B-A89E-4B21-997F-D0B3F6FD250E}" type="datetimeFigureOut">
              <a:rPr lang="en-GB" smtClean="0"/>
              <a:t>09/05/2022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4A97-87C8-4CD2-8BDA-97745F449824}" type="slidenum">
              <a:rPr lang="en-GB" smtClean="0"/>
              <a:t>‹#›</a:t>
            </a:fld>
            <a:endParaRPr lang="en-GB"/>
          </a:p>
        </p:txBody>
      </p:sp>
    </p:spTree>
    <p:extLst>
      <p:ext uri="{BB962C8B-B14F-4D97-AF65-F5344CB8AC3E}">
        <p14:creationId xmlns:p14="http://schemas.microsoft.com/office/powerpoint/2010/main" val="3582994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7A7E1B-A89E-4B21-997F-D0B3F6FD250E}" type="datetimeFigureOut">
              <a:rPr lang="en-GB" smtClean="0"/>
              <a:t>09/05/2022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D84A97-87C8-4CD2-8BDA-97745F449824}" type="slidenum">
              <a:rPr lang="en-GB" smtClean="0"/>
              <a:t>‹#›</a:t>
            </a:fld>
            <a:endParaRPr lang="en-GB"/>
          </a:p>
        </p:txBody>
      </p:sp>
    </p:spTree>
    <p:extLst>
      <p:ext uri="{BB962C8B-B14F-4D97-AF65-F5344CB8AC3E}">
        <p14:creationId xmlns:p14="http://schemas.microsoft.com/office/powerpoint/2010/main" val="24156332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cnbc.com/2016/09/20/biggest-megacities-in-china.html#slide=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openforumevents.co.uk/events/2018/smart-cities-and-communities-solving-urban-challenges/?utm_source=OFE+S2.1+SMART+WC+16.04.18+S2.1+ACADEMIC+9+&amp;utm_medium=email&amp;utm_campaign=OFE+S2.1+SMART+WC+16.04.1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dirty="0">
                <a:latin typeface="+mn-lt"/>
              </a:rPr>
              <a:t>HPAN5023/6023</a:t>
            </a:r>
            <a:r>
              <a:rPr lang="en-GB" sz="8000" b="1" dirty="0"/>
              <a:t> </a:t>
            </a:r>
            <a:br>
              <a:rPr lang="en-GB" sz="8000" b="1" dirty="0"/>
            </a:br>
            <a:r>
              <a:rPr lang="en-GB" sz="3100" b="1" dirty="0">
                <a:latin typeface="+mn-lt"/>
              </a:rPr>
              <a:t>Population Growth, </a:t>
            </a:r>
            <a:r>
              <a:rPr lang="en-GB" sz="3100" b="1" dirty="0">
                <a:solidFill>
                  <a:srgbClr val="FF0000"/>
                </a:solidFill>
                <a:latin typeface="+mn-lt"/>
              </a:rPr>
              <a:t>Urbanisation and Sustainability</a:t>
            </a:r>
          </a:p>
        </p:txBody>
      </p:sp>
      <p:sp>
        <p:nvSpPr>
          <p:cNvPr id="3" name="Content Placeholder 2"/>
          <p:cNvSpPr>
            <a:spLocks noGrp="1"/>
          </p:cNvSpPr>
          <p:nvPr>
            <p:ph idx="1"/>
          </p:nvPr>
        </p:nvSpPr>
        <p:spPr/>
        <p:txBody>
          <a:bodyPr/>
          <a:lstStyle/>
          <a:p>
            <a:pPr marL="0" indent="0">
              <a:buNone/>
            </a:pPr>
            <a:r>
              <a:rPr lang="en-GB" b="1" dirty="0"/>
              <a:t>Section 3: The Mega-City; Sustainable Cities; The Smart City</a:t>
            </a:r>
          </a:p>
          <a:p>
            <a:pPr marL="0" indent="0">
              <a:buNone/>
            </a:pPr>
            <a:endParaRPr lang="en-GB" b="1" dirty="0"/>
          </a:p>
          <a:p>
            <a:pPr marL="0" indent="0">
              <a:buNone/>
            </a:pP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476" y="2666449"/>
            <a:ext cx="6006662" cy="3596488"/>
          </a:xfrm>
          <a:prstGeom prst="rect">
            <a:avLst/>
          </a:prstGeom>
        </p:spPr>
      </p:pic>
    </p:spTree>
    <p:extLst>
      <p:ext uri="{BB962C8B-B14F-4D97-AF65-F5344CB8AC3E}">
        <p14:creationId xmlns:p14="http://schemas.microsoft.com/office/powerpoint/2010/main" val="1896780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800" b="1" dirty="0">
                <a:latin typeface="+mn-lt"/>
              </a:rPr>
              <a:t>UN Sustainable Development Goals 2015-2030</a:t>
            </a:r>
            <a:br>
              <a:rPr lang="en-GB" sz="2800" b="1" dirty="0">
                <a:latin typeface="+mn-lt"/>
              </a:rPr>
            </a:br>
            <a:r>
              <a:rPr lang="en-GB" b="1" dirty="0">
                <a:latin typeface="+mn-lt"/>
              </a:rPr>
              <a:t>Goal 11: SUSTAINABLE CITIES AND COMMUNITIES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1169" y="1825625"/>
            <a:ext cx="6521661" cy="4351338"/>
          </a:xfrm>
        </p:spPr>
      </p:pic>
    </p:spTree>
    <p:extLst>
      <p:ext uri="{BB962C8B-B14F-4D97-AF65-F5344CB8AC3E}">
        <p14:creationId xmlns:p14="http://schemas.microsoft.com/office/powerpoint/2010/main" val="899135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Goal 11: SUSTAINABLE </a:t>
            </a:r>
            <a:br>
              <a:rPr lang="en-GB" b="1" dirty="0">
                <a:latin typeface="+mn-lt"/>
              </a:rPr>
            </a:br>
            <a:r>
              <a:rPr lang="en-GB" b="1" dirty="0">
                <a:latin typeface="+mn-lt"/>
              </a:rPr>
              <a:t>CITIES AND COMMUNITIES</a:t>
            </a:r>
          </a:p>
        </p:txBody>
      </p:sp>
      <p:sp>
        <p:nvSpPr>
          <p:cNvPr id="3" name="Content Placeholder 2"/>
          <p:cNvSpPr>
            <a:spLocks noGrp="1"/>
          </p:cNvSpPr>
          <p:nvPr>
            <p:ph idx="1"/>
          </p:nvPr>
        </p:nvSpPr>
        <p:spPr/>
        <p:txBody>
          <a:bodyPr>
            <a:normAutofit fontScale="70000" lnSpcReduction="20000"/>
          </a:bodyPr>
          <a:lstStyle/>
          <a:p>
            <a:r>
              <a:rPr lang="en-GB" b="1" dirty="0"/>
              <a:t>More than half of the world’s population now live in urban areas. </a:t>
            </a:r>
            <a:r>
              <a:rPr lang="en-GB" dirty="0"/>
              <a:t>By 2050, that figure will have risen to 6.5 billion people – two-thirds of all humanity. Sustainable development cannot be achieved without significantly transforming the way we build and manage our urban spaces.</a:t>
            </a:r>
          </a:p>
          <a:p>
            <a:r>
              <a:rPr lang="en-GB" b="1" dirty="0"/>
              <a:t>The rapid growth of cities in the developing world, coupled with increasing rural to urban migration, has led to a boom in mega-cities. </a:t>
            </a:r>
            <a:r>
              <a:rPr lang="en-GB" dirty="0"/>
              <a:t>In 1990, there were ten mega-cities with 10 million inhabitants or more. In 2014, there are 28 mega-cities, home to a total 453 million people.</a:t>
            </a:r>
          </a:p>
          <a:p>
            <a:r>
              <a:rPr lang="en-GB" b="1" dirty="0"/>
              <a:t>Extreme poverty is often concentrated in urban spaces, and national and city governments struggle to accommodate the rising population in these areas. </a:t>
            </a:r>
            <a:r>
              <a:rPr lang="en-GB" dirty="0"/>
              <a:t>Making cities safe and sustainable means ensuring access to safe and affordable housing, and upgrading slum settlements. It also involves investment in public transport, creating green public spaces, and improving urban planning and management in a way that is both participatory and inclusive. </a:t>
            </a:r>
          </a:p>
          <a:p>
            <a:pPr marL="0" indent="0">
              <a:buNone/>
            </a:pPr>
            <a:r>
              <a:rPr lang="en-GB" sz="2300" b="1" dirty="0"/>
              <a:t>Source: UNDP Sustainable Development Goals website</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3737" y="365126"/>
            <a:ext cx="1338263" cy="1338263"/>
          </a:xfrm>
          <a:prstGeom prst="rect">
            <a:avLst/>
          </a:prstGeom>
        </p:spPr>
      </p:pic>
    </p:spTree>
    <p:extLst>
      <p:ext uri="{BB962C8B-B14F-4D97-AF65-F5344CB8AC3E}">
        <p14:creationId xmlns:p14="http://schemas.microsoft.com/office/powerpoint/2010/main" val="1540091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Facts and Figures (UNDP)</a:t>
            </a:r>
          </a:p>
        </p:txBody>
      </p:sp>
      <p:sp>
        <p:nvSpPr>
          <p:cNvPr id="3" name="Content Placeholder 2"/>
          <p:cNvSpPr>
            <a:spLocks noGrp="1"/>
          </p:cNvSpPr>
          <p:nvPr>
            <p:ph idx="1"/>
          </p:nvPr>
        </p:nvSpPr>
        <p:spPr>
          <a:xfrm>
            <a:off x="628650" y="1532586"/>
            <a:ext cx="7886700" cy="4644377"/>
          </a:xfrm>
        </p:spPr>
        <p:txBody>
          <a:bodyPr>
            <a:normAutofit fontScale="47500" lnSpcReduction="20000"/>
          </a:bodyPr>
          <a:lstStyle/>
          <a:p>
            <a:r>
              <a:rPr lang="en-GB" sz="3300" dirty="0">
                <a:latin typeface="Arial" panose="020B0604020202020204" pitchFamily="34" charset="0"/>
                <a:cs typeface="Arial" panose="020B0604020202020204" pitchFamily="34" charset="0"/>
              </a:rPr>
              <a:t>Half of humanity – 3.5 billion people – lives in cities today</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By 2030, almost 60 per cent of the world’s population will live in urban areas</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95 per cent of urban expansion in the next decades will take place in developing world</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828 million people live in slums today and the number keeps rising</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The world’s cities occupy just 3 per cent of the Earth’s land, but account for 60-80 per cent of energy consumption and 75 per cent of carbon emissions</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Rapid urbanization is exerting pressure on fresh water supplies, sewage, the living environment, and public health</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But the high density of cities can bring efficiency gains and technological innovation, while reducing resource and energy consumption</a:t>
            </a:r>
          </a:p>
          <a:p>
            <a:pPr marL="0" indent="0">
              <a:buNone/>
            </a:pPr>
            <a:r>
              <a:rPr lang="en-GB" sz="3400" b="1" dirty="0"/>
              <a:t>Source: UNDP Sustainable Development Goals website</a:t>
            </a:r>
          </a:p>
          <a:p>
            <a:pPr marL="0" indent="0">
              <a:buNone/>
            </a:pPr>
            <a:endParaRPr lang="en-GB" sz="3400" dirty="0"/>
          </a:p>
          <a:p>
            <a:pPr marL="0" indent="0">
              <a:buNone/>
            </a:pPr>
            <a:endParaRPr lang="en-GB" sz="33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7987" y="365126"/>
            <a:ext cx="1585913" cy="1585913"/>
          </a:xfrm>
          <a:prstGeom prst="rect">
            <a:avLst/>
          </a:prstGeom>
        </p:spPr>
      </p:pic>
    </p:spTree>
    <p:extLst>
      <p:ext uri="{BB962C8B-B14F-4D97-AF65-F5344CB8AC3E}">
        <p14:creationId xmlns:p14="http://schemas.microsoft.com/office/powerpoint/2010/main" val="2644129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b="1" dirty="0">
                <a:latin typeface="+mn-lt"/>
              </a:rPr>
              <a:t>Sustainable cities, </a:t>
            </a:r>
            <a:br>
              <a:rPr lang="en-GB" b="1" dirty="0">
                <a:latin typeface="+mn-lt"/>
              </a:rPr>
            </a:br>
            <a:r>
              <a:rPr lang="en-GB" b="1" dirty="0">
                <a:latin typeface="+mn-lt"/>
              </a:rPr>
              <a:t>urban populations </a:t>
            </a:r>
            <a:br>
              <a:rPr lang="en-GB" b="1" dirty="0">
                <a:latin typeface="+mn-lt"/>
              </a:rPr>
            </a:br>
            <a:r>
              <a:rPr lang="en-GB" b="1" dirty="0">
                <a:latin typeface="+mn-lt"/>
              </a:rPr>
              <a:t>and human rights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0099" y="2550045"/>
            <a:ext cx="7153275" cy="3869805"/>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1125" y="365126"/>
            <a:ext cx="2762250" cy="1657350"/>
          </a:xfrm>
          <a:prstGeom prst="rect">
            <a:avLst/>
          </a:prstGeom>
        </p:spPr>
      </p:pic>
    </p:spTree>
    <p:extLst>
      <p:ext uri="{BB962C8B-B14F-4D97-AF65-F5344CB8AC3E}">
        <p14:creationId xmlns:p14="http://schemas.microsoft.com/office/powerpoint/2010/main" val="824215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Text Placeholder 5"/>
          <p:cNvSpPr>
            <a:spLocks noGrp="1"/>
          </p:cNvSpPr>
          <p:nvPr>
            <p:ph type="body" idx="1"/>
          </p:nvPr>
        </p:nvSpPr>
        <p:spPr>
          <a:xfrm>
            <a:off x="623888" y="4562476"/>
            <a:ext cx="7886700" cy="1500187"/>
          </a:xfrm>
        </p:spPr>
        <p:txBody>
          <a:bodyPr>
            <a:noAutofit/>
          </a:bodyPr>
          <a:lstStyle/>
          <a:p>
            <a:endParaRPr lang="en-GB" sz="2800" b="1"/>
          </a:p>
          <a:p>
            <a:r>
              <a:rPr lang="en-GB" sz="2800" b="1"/>
              <a:t>A </a:t>
            </a:r>
            <a:r>
              <a:rPr lang="en-GB" sz="2800" b="1" dirty="0"/>
              <a:t>tale of two cities? old and new, informal and formal, poor and rich. São Paulo, Brazil</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88" y="383354"/>
            <a:ext cx="7434260" cy="4179122"/>
          </a:xfrm>
          <a:prstGeom prst="rect">
            <a:avLst/>
          </a:prstGeom>
        </p:spPr>
      </p:pic>
    </p:spTree>
    <p:extLst>
      <p:ext uri="{BB962C8B-B14F-4D97-AF65-F5344CB8AC3E}">
        <p14:creationId xmlns:p14="http://schemas.microsoft.com/office/powerpoint/2010/main" val="1936214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normAutofit fontScale="92500" lnSpcReduction="20000"/>
          </a:bodyPr>
          <a:lstStyle/>
          <a:p>
            <a:endParaRPr lang="en-GB" dirty="0"/>
          </a:p>
          <a:p>
            <a:endParaRPr lang="en-GB" dirty="0"/>
          </a:p>
          <a:p>
            <a:r>
              <a:rPr lang="en-GB" sz="3000" b="1" dirty="0"/>
              <a:t>Building and rebuilding. Guangzhou (formerly Canton), China</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541" y="628650"/>
            <a:ext cx="7862047" cy="4419600"/>
          </a:xfrm>
          <a:prstGeom prst="rect">
            <a:avLst/>
          </a:prstGeom>
        </p:spPr>
      </p:pic>
    </p:spTree>
    <p:extLst>
      <p:ext uri="{BB962C8B-B14F-4D97-AF65-F5344CB8AC3E}">
        <p14:creationId xmlns:p14="http://schemas.microsoft.com/office/powerpoint/2010/main" val="4100230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normAutofit fontScale="92500" lnSpcReduction="20000"/>
          </a:bodyPr>
          <a:lstStyle/>
          <a:p>
            <a:endParaRPr lang="en-GB" dirty="0"/>
          </a:p>
          <a:p>
            <a:endParaRPr lang="en-GB" dirty="0"/>
          </a:p>
          <a:p>
            <a:r>
              <a:rPr lang="en-GB" sz="3000" b="1" dirty="0"/>
              <a:t>Urban transportation and commuting. Dhaka, Bangladesh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87" y="673937"/>
            <a:ext cx="7886701" cy="4433459"/>
          </a:xfrm>
          <a:prstGeom prst="rect">
            <a:avLst/>
          </a:prstGeom>
        </p:spPr>
      </p:pic>
    </p:spTree>
    <p:extLst>
      <p:ext uri="{BB962C8B-B14F-4D97-AF65-F5344CB8AC3E}">
        <p14:creationId xmlns:p14="http://schemas.microsoft.com/office/powerpoint/2010/main" val="3037453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b="1" dirty="0">
                <a:latin typeface="+mn-lt"/>
              </a:rPr>
              <a:t>Goal 11 Targets</a:t>
            </a:r>
            <a:br>
              <a:rPr lang="en-GB" b="1" dirty="0">
                <a:latin typeface="+mn-lt"/>
              </a:rPr>
            </a:br>
            <a:r>
              <a:rPr lang="en-GB" sz="3100" b="1" dirty="0">
                <a:latin typeface="+mn-lt"/>
              </a:rPr>
              <a:t>A more detailed breakdown of SDG No. 11 </a:t>
            </a:r>
            <a:br>
              <a:rPr lang="en-GB" sz="3100" b="1" dirty="0">
                <a:latin typeface="+mn-lt"/>
              </a:rPr>
            </a:br>
            <a:r>
              <a:rPr lang="en-GB" sz="1800" b="1" dirty="0">
                <a:latin typeface="+mn-lt"/>
              </a:rPr>
              <a:t>Source: UNDP Sustainable Development Goals website</a:t>
            </a:r>
            <a:br>
              <a:rPr lang="en-GB" b="1" dirty="0"/>
            </a:br>
            <a:endParaRPr lang="en-GB" b="1" dirty="0">
              <a:latin typeface="+mn-lt"/>
            </a:endParaRPr>
          </a:p>
        </p:txBody>
      </p:sp>
      <p:sp>
        <p:nvSpPr>
          <p:cNvPr id="3" name="Content Placeholder 2"/>
          <p:cNvSpPr>
            <a:spLocks noGrp="1"/>
          </p:cNvSpPr>
          <p:nvPr>
            <p:ph idx="1"/>
          </p:nvPr>
        </p:nvSpPr>
        <p:spPr/>
        <p:txBody>
          <a:bodyPr>
            <a:normAutofit fontScale="62500" lnSpcReduction="20000"/>
          </a:bodyPr>
          <a:lstStyle/>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a:t>
            </a:r>
          </a:p>
          <a:p>
            <a:pPr marL="0" lvl="0" indent="0" eaLnBrk="0" fontAlgn="base" hangingPunct="0">
              <a:lnSpc>
                <a:spcPct val="100000"/>
              </a:lnSpc>
              <a:spcBef>
                <a:spcPct val="0"/>
              </a:spcBef>
              <a:spcAft>
                <a:spcPct val="0"/>
              </a:spcAft>
              <a:buFontTx/>
              <a:buChar char="•"/>
            </a:pPr>
            <a:r>
              <a:rPr lang="en-US" altLang="en-US" dirty="0">
                <a:latin typeface="Arial" panose="020B0604020202020204" pitchFamily="34" charset="0"/>
              </a:rPr>
              <a:t>   By 2030, ensure access for all to adequate, safe and affordable housing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and basic services and upgrade slums</a:t>
            </a:r>
            <a:br>
              <a:rPr lang="en-US" altLang="en-US" dirty="0">
                <a:latin typeface="Arial" panose="020B0604020202020204" pitchFamily="34" charset="0"/>
              </a:rPr>
            </a:br>
            <a:endParaRPr lang="en-US" altLang="en-US" dirty="0">
              <a:latin typeface="Arial" panose="020B0604020202020204" pitchFamily="34" charset="0"/>
            </a:endParaRPr>
          </a:p>
          <a:p>
            <a:pPr marL="0" lvl="0" indent="0" eaLnBrk="0" fontAlgn="base" hangingPunct="0">
              <a:lnSpc>
                <a:spcPct val="100000"/>
              </a:lnSpc>
              <a:spcBef>
                <a:spcPct val="0"/>
              </a:spcBef>
              <a:spcAft>
                <a:spcPct val="0"/>
              </a:spcAft>
              <a:buFontTx/>
              <a:buChar char="•"/>
            </a:pPr>
            <a:r>
              <a:rPr lang="en-US" altLang="en-US" dirty="0">
                <a:latin typeface="Arial" panose="020B0604020202020204" pitchFamily="34" charset="0"/>
              </a:rPr>
              <a:t>   By 2030, provide access to safe, affordable, accessible and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sustainable transport systems for all, improving road safety, notably by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expanding public transport, with special attention to the needs of those in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vulnerable situations, women, children, persons with disabilities and older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persons</a:t>
            </a:r>
            <a:br>
              <a:rPr lang="en-US" altLang="en-US" dirty="0">
                <a:latin typeface="Arial" panose="020B0604020202020204" pitchFamily="34" charset="0"/>
              </a:rPr>
            </a:br>
            <a:endParaRPr lang="en-US" altLang="en-US" dirty="0">
              <a:latin typeface="Arial" panose="020B0604020202020204" pitchFamily="34" charset="0"/>
            </a:endParaRPr>
          </a:p>
          <a:p>
            <a:pPr marL="0" lvl="0" indent="0" eaLnBrk="0" fontAlgn="base" hangingPunct="0">
              <a:lnSpc>
                <a:spcPct val="100000"/>
              </a:lnSpc>
              <a:spcBef>
                <a:spcPct val="0"/>
              </a:spcBef>
              <a:spcAft>
                <a:spcPct val="0"/>
              </a:spcAft>
              <a:buFontTx/>
              <a:buChar char="•"/>
            </a:pPr>
            <a:r>
              <a:rPr lang="en-US" altLang="en-US" dirty="0">
                <a:latin typeface="Arial" panose="020B0604020202020204" pitchFamily="34" charset="0"/>
              </a:rPr>
              <a:t>   By 2030, enhance inclusive and sustainable urbanization and capacity for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participatory, integrated and sustainable human settlement planning and </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management in all countries </a:t>
            </a:r>
          </a:p>
          <a:p>
            <a:pPr marL="0" lvl="0" indent="0" eaLnBrk="0" fontAlgn="base" hangingPunct="0">
              <a:lnSpc>
                <a:spcPct val="100000"/>
              </a:lnSpc>
              <a:spcBef>
                <a:spcPct val="0"/>
              </a:spcBef>
              <a:spcAft>
                <a:spcPct val="0"/>
              </a:spcAft>
              <a:buNone/>
            </a:pPr>
            <a:endParaRPr lang="en-US" altLang="en-US" dirty="0">
              <a:latin typeface="Arial" panose="020B0604020202020204" pitchFamily="34" charset="0"/>
            </a:endParaRPr>
          </a:p>
          <a:p>
            <a:pPr eaLnBrk="0" fontAlgn="base" hangingPunct="0">
              <a:lnSpc>
                <a:spcPct val="100000"/>
              </a:lnSpc>
              <a:spcBef>
                <a:spcPct val="0"/>
              </a:spcBef>
              <a:spcAft>
                <a:spcPct val="0"/>
              </a:spcAft>
            </a:pPr>
            <a:r>
              <a:rPr lang="en-GB" dirty="0">
                <a:latin typeface="Arial" panose="020B0604020202020204" pitchFamily="34" charset="0"/>
                <a:cs typeface="Arial" panose="020B0604020202020204" pitchFamily="34" charset="0"/>
              </a:rPr>
              <a:t>Strengthen efforts to protect and safeguard the world’s cultural and   natural heritage</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4851" y="297657"/>
            <a:ext cx="1460499" cy="1460499"/>
          </a:xfrm>
          <a:prstGeom prst="rect">
            <a:avLst/>
          </a:prstGeom>
        </p:spPr>
      </p:pic>
    </p:spTree>
    <p:extLst>
      <p:ext uri="{BB962C8B-B14F-4D97-AF65-F5344CB8AC3E}">
        <p14:creationId xmlns:p14="http://schemas.microsoft.com/office/powerpoint/2010/main" val="1274281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Goal 11 Targets (p.2)</a:t>
            </a:r>
          </a:p>
        </p:txBody>
      </p:sp>
      <p:sp>
        <p:nvSpPr>
          <p:cNvPr id="3" name="Content Placeholder 2"/>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By 2030, significantly reduce the number of deaths and the number of people affected and substantially decrease the direct economic losses relative to global gross domestic product caused by disasters, including water-related disasters, with a focus on protecting the poor and people in vulnerable situations</a:t>
            </a:r>
          </a:p>
          <a:p>
            <a:r>
              <a:rPr lang="en-GB" sz="1800" dirty="0">
                <a:latin typeface="Arial" panose="020B0604020202020204" pitchFamily="34" charset="0"/>
                <a:cs typeface="Arial" panose="020B0604020202020204" pitchFamily="34" charset="0"/>
              </a:rPr>
              <a:t>By 2030, reduce the adverse per capita environmental impact of cities, including by paying special attention to air quality and municipal and other waste management</a:t>
            </a:r>
          </a:p>
          <a:p>
            <a:r>
              <a:rPr lang="en-GB" sz="1800" dirty="0">
                <a:latin typeface="Arial" panose="020B0604020202020204" pitchFamily="34" charset="0"/>
                <a:cs typeface="Arial" panose="020B0604020202020204" pitchFamily="34" charset="0"/>
              </a:rPr>
              <a:t>By 2030, provide universal access to safe, inclusive and accessible, green and public spaces, in particular for women and children, older persons and persons with disabilities</a:t>
            </a:r>
          </a:p>
          <a:p>
            <a:r>
              <a:rPr lang="en-GB" sz="1800" dirty="0">
                <a:latin typeface="Arial" panose="020B0604020202020204" pitchFamily="34" charset="0"/>
                <a:cs typeface="Arial" panose="020B0604020202020204" pitchFamily="34" charset="0"/>
              </a:rPr>
              <a:t>Support positive economic, social and environmental links between urban, </a:t>
            </a:r>
            <a:r>
              <a:rPr lang="en-GB" sz="1800" dirty="0" err="1">
                <a:latin typeface="Arial" panose="020B0604020202020204" pitchFamily="34" charset="0"/>
                <a:cs typeface="Arial" panose="020B0604020202020204" pitchFamily="34" charset="0"/>
              </a:rPr>
              <a:t>peri</a:t>
            </a:r>
            <a:r>
              <a:rPr lang="en-GB" sz="1800" dirty="0">
                <a:latin typeface="Arial" panose="020B0604020202020204" pitchFamily="34" charset="0"/>
                <a:cs typeface="Arial" panose="020B0604020202020204" pitchFamily="34" charset="0"/>
              </a:rPr>
              <a:t>-urban and rural areas by strengthening national and regional development planning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8475" y="347664"/>
            <a:ext cx="1343025" cy="1343025"/>
          </a:xfrm>
          <a:prstGeom prst="rect">
            <a:avLst/>
          </a:prstGeom>
        </p:spPr>
      </p:pic>
    </p:spTree>
    <p:extLst>
      <p:ext uri="{BB962C8B-B14F-4D97-AF65-F5344CB8AC3E}">
        <p14:creationId xmlns:p14="http://schemas.microsoft.com/office/powerpoint/2010/main" val="642846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Goal 11 Targets (p.3)</a:t>
            </a:r>
            <a:endParaRPr lang="en-GB" dirty="0">
              <a:latin typeface="+mn-lt"/>
            </a:endParaRPr>
          </a:p>
        </p:txBody>
      </p:sp>
      <p:sp>
        <p:nvSpPr>
          <p:cNvPr id="3" name="Content Placeholder 2"/>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By 2020, substantially increase the number of cities and human settlements adopting and implementing integrated policies and plans towards inclusion, resource efficiency, mitigation and adaptation to climate change, resilience to disasters, and develop and implement, in line with the Sendai Framework for Disaster Risk Reduction 2015-2030, holistic disaster risk management at all levels</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Support least developed countries, including through financial and technical assistance, in building sustainable and resilient buildings utilizing local materials</a:t>
            </a:r>
            <a:endParaRPr lang="en-GB" b="1"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8787" y="365126"/>
            <a:ext cx="1382713" cy="1382713"/>
          </a:xfrm>
          <a:prstGeom prst="rect">
            <a:avLst/>
          </a:prstGeom>
        </p:spPr>
      </p:pic>
    </p:spTree>
    <p:extLst>
      <p:ext uri="{BB962C8B-B14F-4D97-AF65-F5344CB8AC3E}">
        <p14:creationId xmlns:p14="http://schemas.microsoft.com/office/powerpoint/2010/main" val="1278961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Era of the mega-city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1520031"/>
            <a:ext cx="6858000" cy="3857625"/>
          </a:xfrm>
        </p:spPr>
      </p:pic>
      <p:sp>
        <p:nvSpPr>
          <p:cNvPr id="5" name="Rectangle 4"/>
          <p:cNvSpPr/>
          <p:nvPr/>
        </p:nvSpPr>
        <p:spPr>
          <a:xfrm>
            <a:off x="781050" y="3116241"/>
            <a:ext cx="7867650" cy="3200876"/>
          </a:xfrm>
          <a:prstGeom prst="rect">
            <a:avLst/>
          </a:prstGeom>
        </p:spPr>
        <p:txBody>
          <a:bodyPr wrap="square">
            <a:spAutoFit/>
          </a:bodyPr>
          <a:lstStyle/>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r>
              <a:rPr lang="en-GB" sz="2000" b="1" dirty="0"/>
              <a:t>The Pearl River Mega-city, China. Plans for a city of 80m people by 2030 (Guangdong—Hong Kong—Macau Greater Bay Area.) </a:t>
            </a:r>
          </a:p>
        </p:txBody>
      </p:sp>
    </p:spTree>
    <p:extLst>
      <p:ext uri="{BB962C8B-B14F-4D97-AF65-F5344CB8AC3E}">
        <p14:creationId xmlns:p14="http://schemas.microsoft.com/office/powerpoint/2010/main" val="4217741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b="1" dirty="0">
                <a:latin typeface="+mn-lt"/>
              </a:rPr>
              <a:t>China’s mega-cities</a:t>
            </a:r>
            <a:br>
              <a:rPr lang="en-GB" b="1" dirty="0">
                <a:latin typeface="+mn-lt"/>
              </a:rPr>
            </a:br>
            <a:r>
              <a:rPr lang="en-GB" sz="3100" b="1" dirty="0">
                <a:latin typeface="+mn-lt"/>
              </a:rPr>
              <a:t>CNBC Feature on China’s 8 largest mega-cities:</a:t>
            </a:r>
            <a:br>
              <a:rPr lang="en-GB" sz="3100" b="1" dirty="0">
                <a:latin typeface="+mn-lt"/>
              </a:rPr>
            </a:br>
            <a:endParaRPr lang="en-GB" sz="3100" b="1" dirty="0">
              <a:latin typeface="+mn-lt"/>
            </a:endParaRPr>
          </a:p>
        </p:txBody>
      </p:sp>
      <p:sp>
        <p:nvSpPr>
          <p:cNvPr id="3" name="Content Placeholder 2"/>
          <p:cNvSpPr>
            <a:spLocks noGrp="1"/>
          </p:cNvSpPr>
          <p:nvPr>
            <p:ph idx="1"/>
          </p:nvPr>
        </p:nvSpPr>
        <p:spPr>
          <a:xfrm>
            <a:off x="628650" y="1276350"/>
            <a:ext cx="7886700" cy="4900613"/>
          </a:xfrm>
        </p:spPr>
        <p:txBody>
          <a:bodyPr/>
          <a:lstStyle/>
          <a:p>
            <a:pPr marL="0" indent="0">
              <a:buNone/>
            </a:pPr>
            <a:endParaRPr lang="en-GB" sz="2400" i="1" dirty="0"/>
          </a:p>
          <a:p>
            <a:pPr marL="0" indent="0">
              <a:buNone/>
            </a:pPr>
            <a:r>
              <a:rPr lang="en-GB" sz="2400" i="1" dirty="0"/>
              <a:t>China boasts approximately 15 cities with a population in excess of 10 million, which therefore qualify as “megacities”. Here CNBC look at 8 of the largest…</a:t>
            </a:r>
          </a:p>
          <a:p>
            <a:pPr marL="0" indent="0">
              <a:buNone/>
            </a:pPr>
            <a:r>
              <a:rPr lang="en-GB" dirty="0">
                <a:hlinkClick r:id="rId2"/>
              </a:rPr>
              <a:t>https://www.cnbc.com/2016/09/20/biggest-megacities-in-china.html#slide=1</a:t>
            </a:r>
            <a:endParaRPr lang="en-GB"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500" y="3714750"/>
            <a:ext cx="5109633" cy="2874169"/>
          </a:xfrm>
          <a:prstGeom prst="rect">
            <a:avLst/>
          </a:prstGeom>
        </p:spPr>
      </p:pic>
    </p:spTree>
    <p:extLst>
      <p:ext uri="{BB962C8B-B14F-4D97-AF65-F5344CB8AC3E}">
        <p14:creationId xmlns:p14="http://schemas.microsoft.com/office/powerpoint/2010/main" val="3960107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concept of the smart-city</a:t>
            </a:r>
          </a:p>
        </p:txBody>
      </p:sp>
      <p:sp>
        <p:nvSpPr>
          <p:cNvPr id="3" name="Content Placeholder 2"/>
          <p:cNvSpPr>
            <a:spLocks noGrp="1"/>
          </p:cNvSpPr>
          <p:nvPr>
            <p:ph idx="1"/>
          </p:nvPr>
        </p:nvSpPr>
        <p:spPr/>
        <p:txBody>
          <a:bodyPr>
            <a:normAutofit fontScale="62500" lnSpcReduction="20000"/>
          </a:bodyPr>
          <a:lstStyle/>
          <a:p>
            <a:pPr marL="0" indent="0">
              <a:buNone/>
            </a:pPr>
            <a:r>
              <a:rPr lang="en-GB" b="1" dirty="0"/>
              <a:t>Smart Cities and Communities: Solving Urban Challenges – Manchester, 27 September 2018</a:t>
            </a:r>
          </a:p>
          <a:p>
            <a:pPr marL="0" indent="0">
              <a:buNone/>
            </a:pPr>
            <a:r>
              <a:rPr lang="en-GB" dirty="0"/>
              <a:t>Our cities and communities are facing increasing pressures on housing, energy, transportation, infrastructure and healthcare due to rapid urbanisation and ageing populations. The UN estimates that by 2030, 5 billion people will be living in cities across the world. To address these societal challenges governments across the globe are embracing the smart city concept and developing cutting-edge technologies to improve the quality of life for citizens. New innovations at the forefront of smart projects include Artificial Intelligence, open data, Internet of Things, remote healthcare monitoring and clean technologies to improve sustainability. Smart services can make our cities better but as digital technology and transformation evolves there are challenges as well as opportunities for both citizens and stakeholders.</a:t>
            </a:r>
          </a:p>
          <a:p>
            <a:pPr marL="0" indent="0">
              <a:buNone/>
            </a:pPr>
            <a:r>
              <a:rPr lang="en-GB" sz="2600" b="1" dirty="0"/>
              <a:t>Source: Open Forum Events</a:t>
            </a:r>
          </a:p>
          <a:p>
            <a:pPr marL="0" indent="0">
              <a:buNone/>
            </a:pPr>
            <a:r>
              <a:rPr lang="en-GB" dirty="0">
                <a:hlinkClick r:id="rId2"/>
              </a:rPr>
              <a:t>https://openforumevents.co.uk/events/2018/smart-cities-and-communities-solving-urban challenges/?utm_source=OFE+S2.1+SMART+WC+16.04.18+S2.1+ACADEMIC+9+&amp;utm_medium=email&amp;utm_campaign=OFE+S2.1+SMART+WC+16.04.18</a:t>
            </a:r>
            <a:endParaRPr lang="en-GB" dirty="0"/>
          </a:p>
          <a:p>
            <a:pPr marL="0" indent="0">
              <a:buNone/>
            </a:pPr>
            <a:endParaRPr lang="en-GB" dirty="0"/>
          </a:p>
        </p:txBody>
      </p:sp>
    </p:spTree>
    <p:extLst>
      <p:ext uri="{BB962C8B-B14F-4D97-AF65-F5344CB8AC3E}">
        <p14:creationId xmlns:p14="http://schemas.microsoft.com/office/powerpoint/2010/main" val="351718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 </a:t>
            </a:r>
            <a:r>
              <a:rPr lang="en-GB" b="1" i="1" dirty="0">
                <a:latin typeface="+mn-lt"/>
              </a:rPr>
              <a:t>commercial</a:t>
            </a:r>
            <a:r>
              <a:rPr lang="en-GB" b="1" dirty="0">
                <a:latin typeface="+mn-lt"/>
              </a:rPr>
              <a:t> view of </a:t>
            </a:r>
            <a:br>
              <a:rPr lang="en-GB" b="1" dirty="0">
                <a:latin typeface="+mn-lt"/>
              </a:rPr>
            </a:br>
            <a:r>
              <a:rPr lang="en-GB" b="1" dirty="0">
                <a:latin typeface="+mn-lt"/>
              </a:rPr>
              <a:t>the Smart City </a:t>
            </a:r>
            <a:r>
              <a:rPr lang="en-GB" sz="2800" b="1" dirty="0">
                <a:latin typeface="+mn-lt"/>
              </a:rPr>
              <a:t>(from Open Forum Events)</a:t>
            </a:r>
          </a:p>
        </p:txBody>
      </p:sp>
      <p:sp>
        <p:nvSpPr>
          <p:cNvPr id="3" name="Content Placeholder 2"/>
          <p:cNvSpPr>
            <a:spLocks noGrp="1"/>
          </p:cNvSpPr>
          <p:nvPr>
            <p:ph idx="1"/>
          </p:nvPr>
        </p:nvSpPr>
        <p:spPr>
          <a:xfrm>
            <a:off x="628650" y="1825624"/>
            <a:ext cx="7886700" cy="5032375"/>
          </a:xfrm>
        </p:spPr>
        <p:txBody>
          <a:bodyPr>
            <a:normAutofit/>
          </a:bodyPr>
          <a:lstStyle/>
          <a:p>
            <a:r>
              <a:rPr lang="en-GB" sz="2000" b="1" i="1" dirty="0"/>
              <a:t>Smart city strategies </a:t>
            </a:r>
            <a:r>
              <a:rPr lang="en-GB" sz="2000" dirty="0"/>
              <a:t>are typically underpinned by a drive to improve economic, social and environmental outcomes through digital transformation and ICT solutions. </a:t>
            </a:r>
          </a:p>
          <a:p>
            <a:r>
              <a:rPr lang="en-GB" sz="2000" dirty="0"/>
              <a:t>In recent years the narrative has shifted from a technology-led focus on reducing costs and improving service efficiencies </a:t>
            </a:r>
            <a:r>
              <a:rPr lang="en-GB" sz="2000" b="1" i="1" dirty="0"/>
              <a:t>to a more citizen-centric approach</a:t>
            </a:r>
            <a:r>
              <a:rPr lang="en-GB" sz="2000" dirty="0"/>
              <a:t>, focusing on how services and infrastructure can be transformed to improve quality of life and empower citizens. Local authorities have become more proactive engaging with citizens through service co-design, innovation hubs, digital platforms, open data portals and crowd-funding schemes.</a:t>
            </a:r>
          </a:p>
        </p:txBody>
      </p:sp>
    </p:spTree>
    <p:extLst>
      <p:ext uri="{BB962C8B-B14F-4D97-AF65-F5344CB8AC3E}">
        <p14:creationId xmlns:p14="http://schemas.microsoft.com/office/powerpoint/2010/main" val="2335653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“Third Wave of the Smart City”</a:t>
            </a:r>
          </a:p>
        </p:txBody>
      </p:sp>
      <p:sp>
        <p:nvSpPr>
          <p:cNvPr id="3" name="Content Placeholder 2"/>
          <p:cNvSpPr>
            <a:spLocks noGrp="1"/>
          </p:cNvSpPr>
          <p:nvPr>
            <p:ph idx="1"/>
          </p:nvPr>
        </p:nvSpPr>
        <p:spPr/>
        <p:txBody>
          <a:bodyPr>
            <a:normAutofit fontScale="92500" lnSpcReduction="20000"/>
          </a:bodyPr>
          <a:lstStyle/>
          <a:p>
            <a:r>
              <a:rPr lang="en-GB" sz="2200" dirty="0"/>
              <a:t>Now we are in the third wave of the smart city, one bypassing old systems and focusing on the consumer, with tech companies using digital technology at scale to transform cities. </a:t>
            </a:r>
          </a:p>
          <a:p>
            <a:r>
              <a:rPr lang="en-GB" sz="2200" b="1" i="1" dirty="0"/>
              <a:t>The digital connectivity and infrastructure of cities is being utilised as a platform for companies to create their own markets and providing consumer services such as food deliveries, taxis, </a:t>
            </a:r>
            <a:r>
              <a:rPr lang="en-GB" sz="2200" dirty="0"/>
              <a:t>accommodation and travel planning. </a:t>
            </a:r>
          </a:p>
          <a:p>
            <a:r>
              <a:rPr lang="en-GB" sz="2200" dirty="0"/>
              <a:t>Alongside the opportunities of </a:t>
            </a:r>
            <a:r>
              <a:rPr lang="en-GB" sz="2200" b="1" i="1" dirty="0"/>
              <a:t>disruptive technologies </a:t>
            </a:r>
            <a:r>
              <a:rPr lang="en-GB" sz="2200" dirty="0"/>
              <a:t>in the marketplace there are also challenges, </a:t>
            </a:r>
            <a:r>
              <a:rPr lang="en-GB" sz="2200" b="1" i="1" dirty="0"/>
              <a:t>for example the strong evidence that Airbnb can drive up rental prices</a:t>
            </a:r>
            <a:r>
              <a:rPr lang="en-GB" sz="2200" dirty="0"/>
              <a:t>. Governments are having to manage the implications of digital disruption and take measures to protect their citizens and their data in this new marketplace. </a:t>
            </a:r>
          </a:p>
          <a:p>
            <a:r>
              <a:rPr lang="en-GB" sz="2200" dirty="0"/>
              <a:t>How can local government play a more active role in enhancing the positive impacts of technology and safeguard against the negative consequences? How can new technology be harnessed to be more inclusive, transparent and help empower citizens?</a:t>
            </a:r>
          </a:p>
          <a:p>
            <a:pPr marL="0" indent="0">
              <a:buNone/>
            </a:pPr>
            <a:r>
              <a:rPr lang="en-GB" sz="2200" dirty="0"/>
              <a:t>     </a:t>
            </a:r>
            <a:r>
              <a:rPr lang="en-GB" sz="2200" b="1" i="1" dirty="0"/>
              <a:t>[My emphasis, Andy Bevan]</a:t>
            </a:r>
          </a:p>
          <a:p>
            <a:pPr marL="0" indent="0">
              <a:buNone/>
            </a:pPr>
            <a:endParaRPr lang="en-GB" dirty="0"/>
          </a:p>
        </p:txBody>
      </p:sp>
    </p:spTree>
    <p:extLst>
      <p:ext uri="{BB962C8B-B14F-4D97-AF65-F5344CB8AC3E}">
        <p14:creationId xmlns:p14="http://schemas.microsoft.com/office/powerpoint/2010/main" val="848141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Other ways to define </a:t>
            </a:r>
            <a:br>
              <a:rPr lang="en-GB" b="1" dirty="0">
                <a:latin typeface="+mn-lt"/>
              </a:rPr>
            </a:br>
            <a:r>
              <a:rPr lang="en-GB" b="1" dirty="0">
                <a:latin typeface="+mn-lt"/>
              </a:rPr>
              <a:t>a </a:t>
            </a:r>
            <a:r>
              <a:rPr lang="en-GB" b="1" i="1" dirty="0">
                <a:latin typeface="+mn-lt"/>
              </a:rPr>
              <a:t>smart city</a:t>
            </a:r>
            <a:r>
              <a:rPr lang="en-GB" b="1" dirty="0">
                <a:latin typeface="+mn-lt"/>
              </a:rPr>
              <a:t>? </a:t>
            </a:r>
          </a:p>
        </p:txBody>
      </p:sp>
      <p:sp>
        <p:nvSpPr>
          <p:cNvPr id="3" name="Content Placeholder 2"/>
          <p:cNvSpPr>
            <a:spLocks noGrp="1"/>
          </p:cNvSpPr>
          <p:nvPr>
            <p:ph idx="1"/>
          </p:nvPr>
        </p:nvSpPr>
        <p:spPr/>
        <p:txBody>
          <a:bodyPr/>
          <a:lstStyle/>
          <a:p>
            <a:pPr marL="0" indent="0">
              <a:buNone/>
            </a:pPr>
            <a:r>
              <a:rPr lang="en-GB" dirty="0"/>
              <a:t>Let’s look at those last two questions more closely:</a:t>
            </a:r>
          </a:p>
          <a:p>
            <a:pPr marL="0" indent="0">
              <a:buNone/>
            </a:pPr>
            <a:endParaRPr lang="en-GB" dirty="0"/>
          </a:p>
          <a:p>
            <a:r>
              <a:rPr lang="en-GB" dirty="0"/>
              <a:t>How can local government play a more active role in enhancing the positive impacts of technology and safeguard against the negative consequences? </a:t>
            </a:r>
          </a:p>
          <a:p>
            <a:r>
              <a:rPr lang="en-GB" dirty="0"/>
              <a:t>How can new technology be harnessed to be more inclusive, transparent and help empower citizens?</a:t>
            </a:r>
          </a:p>
          <a:p>
            <a:pPr marL="0" indent="0">
              <a:buNone/>
            </a:pPr>
            <a:r>
              <a:rPr lang="en-GB" dirty="0"/>
              <a:t> </a:t>
            </a:r>
          </a:p>
        </p:txBody>
      </p:sp>
    </p:spTree>
    <p:extLst>
      <p:ext uri="{BB962C8B-B14F-4D97-AF65-F5344CB8AC3E}">
        <p14:creationId xmlns:p14="http://schemas.microsoft.com/office/powerpoint/2010/main" val="1004451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Urban Challenges: Planning, Governance and Representation</a:t>
            </a:r>
          </a:p>
        </p:txBody>
      </p:sp>
      <p:sp>
        <p:nvSpPr>
          <p:cNvPr id="3" name="Content Placeholder 2"/>
          <p:cNvSpPr>
            <a:spLocks noGrp="1"/>
          </p:cNvSpPr>
          <p:nvPr>
            <p:ph idx="1"/>
          </p:nvPr>
        </p:nvSpPr>
        <p:spPr/>
        <p:txBody>
          <a:bodyPr/>
          <a:lstStyle/>
          <a:p>
            <a:r>
              <a:rPr lang="en-GB" dirty="0"/>
              <a:t>Appropriate planning: incremental approaches, site and services, self-help, local skills and materials</a:t>
            </a:r>
          </a:p>
          <a:p>
            <a:r>
              <a:rPr lang="en-GB" dirty="0"/>
              <a:t>Land Security</a:t>
            </a:r>
          </a:p>
          <a:p>
            <a:r>
              <a:rPr lang="en-GB" dirty="0"/>
              <a:t>Inclusive planning: community-based and representative planning</a:t>
            </a:r>
          </a:p>
          <a:p>
            <a:r>
              <a:rPr lang="en-GB" dirty="0"/>
              <a:t>Human rights in the mega-city: shelter, health, education, safety, security, sanitation and waste</a:t>
            </a:r>
          </a:p>
          <a:p>
            <a:r>
              <a:rPr lang="en-GB" dirty="0"/>
              <a:t>Planning for sustainability</a:t>
            </a:r>
          </a:p>
          <a:p>
            <a:endParaRPr lang="en-GB" dirty="0"/>
          </a:p>
        </p:txBody>
      </p:sp>
    </p:spTree>
    <p:extLst>
      <p:ext uri="{BB962C8B-B14F-4D97-AF65-F5344CB8AC3E}">
        <p14:creationId xmlns:p14="http://schemas.microsoft.com/office/powerpoint/2010/main" val="11850913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208</TotalTime>
  <Words>1486</Words>
  <Application>Microsoft Office PowerPoint</Application>
  <PresentationFormat>On-screen Show (4:3)</PresentationFormat>
  <Paragraphs>90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HPAN5023/6023  Population Growth, Urbanisation and Sustainability</vt:lpstr>
      <vt:lpstr>UN Sustainable Development Goals 2015-2030 Goal 11: SUSTAINABLE CITIES AND COMMUNITIES</vt:lpstr>
      <vt:lpstr>Goal 11: SUSTAINABLE  CITIES AND COMMUNITIES</vt:lpstr>
      <vt:lpstr>Facts and Figures (UNDP)</vt:lpstr>
      <vt:lpstr> Sustainable cities,  urban populations  and human rights</vt:lpstr>
      <vt:lpstr>PowerPoint Presentation</vt:lpstr>
      <vt:lpstr>PowerPoint Presentation</vt:lpstr>
      <vt:lpstr>PowerPoint Presentation</vt:lpstr>
      <vt:lpstr> Goal 11 Targets A more detailed breakdown of SDG No. 11  Source: UNDP Sustainable Development Goals website </vt:lpstr>
      <vt:lpstr>Goal 11 Targets (p.2)</vt:lpstr>
      <vt:lpstr>Goal 11 Targets (p.3)</vt:lpstr>
      <vt:lpstr>The Era of the mega-city</vt:lpstr>
      <vt:lpstr> China’s mega-cities CNBC Feature on China’s 8 largest mega-cities: </vt:lpstr>
      <vt:lpstr>The concept of the smart-city</vt:lpstr>
      <vt:lpstr>A commercial view of  the Smart City (from Open Forum Events)</vt:lpstr>
      <vt:lpstr>The “Third Wave of the Smart City”</vt:lpstr>
      <vt:lpstr>Other ways to define  a smart city? </vt:lpstr>
      <vt:lpstr>Urban Challenges: Planning, Governance and Representation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 Sustainable Development Goals 2015-2030 Goal 11: SUSTAINABLE CITIES AND COMMUNITIES</dc:title>
  <dc:creator>Andy Bevan</dc:creator>
  <cp:lastModifiedBy>Andy Bevan</cp:lastModifiedBy>
  <cp:revision>31</cp:revision>
  <dcterms:created xsi:type="dcterms:W3CDTF">2018-04-17T09:47:22Z</dcterms:created>
  <dcterms:modified xsi:type="dcterms:W3CDTF">2022-05-09T13:43:51Z</dcterms:modified>
</cp:coreProperties>
</file>