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3" r:id="rId2"/>
    <p:sldId id="256" r:id="rId3"/>
    <p:sldId id="258" r:id="rId4"/>
    <p:sldId id="259" r:id="rId5"/>
    <p:sldId id="260" r:id="rId6"/>
    <p:sldId id="271" r:id="rId7"/>
    <p:sldId id="277" r:id="rId8"/>
    <p:sldId id="279" r:id="rId9"/>
    <p:sldId id="278" r:id="rId10"/>
    <p:sldId id="272" r:id="rId11"/>
    <p:sldId id="262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84" y="6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80B8E0-54B6-4A6F-9795-19C01B483D02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E5ACE9-0040-4FD7-8971-A09E51290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461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fld id="{4E8398AE-C0E2-4A6D-B99B-2C66BAAEE704}" type="slidenum">
              <a:rPr lang="en-US" altLang="en-US" sz="1200"/>
              <a:pPr algn="r" eaLnBrk="1" hangingPunct="1"/>
              <a:t>7</a:t>
            </a:fld>
            <a:endParaRPr lang="en-US" altLang="en-US" sz="120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68145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fld id="{EFB46A7E-F0A3-4F45-A345-C80304C6534D}" type="slidenum">
              <a:rPr lang="en-US" altLang="en-US" sz="1200"/>
              <a:pPr algn="r" eaLnBrk="1" hangingPunct="1"/>
              <a:t>9</a:t>
            </a:fld>
            <a:endParaRPr lang="en-US" altLang="en-US" sz="12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58466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734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712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78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360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817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636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111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089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52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920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EF4B7-1409-4DF0-AE70-CB2100474F09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359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0EF4B7-1409-4DF0-AE70-CB2100474F09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2780FD-8437-470B-8D3E-4B1A98652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697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5" Type="http://schemas.openxmlformats.org/officeDocument/2006/relationships/image" Target="../media/image2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Relationship Id="rId1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png"/><Relationship Id="rId18" Type="http://schemas.openxmlformats.org/officeDocument/2006/relationships/image" Target="../media/image4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17" Type="http://schemas.openxmlformats.org/officeDocument/2006/relationships/image" Target="../media/image40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39.png"/><Relationship Id="rId20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5" Type="http://schemas.openxmlformats.org/officeDocument/2006/relationships/image" Target="../media/image38.png"/><Relationship Id="rId10" Type="http://schemas.openxmlformats.org/officeDocument/2006/relationships/image" Target="../media/image33.png"/><Relationship Id="rId19" Type="http://schemas.openxmlformats.org/officeDocument/2006/relationships/image" Target="../media/image42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Relationship Id="rId14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>
                <a:solidFill>
                  <a:srgbClr val="FF0000"/>
                </a:solidFill>
              </a:rPr>
              <a:t>Angles and Triangles</a:t>
            </a:r>
            <a:endParaRPr lang="en-GB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0484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214313" y="1288331"/>
            <a:ext cx="8750300" cy="3652837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endParaRPr lang="en-US" sz="2400" b="1" dirty="0" smtClean="0">
              <a:solidFill>
                <a:srgbClr val="C00000"/>
              </a:solidFill>
              <a:latin typeface="Times New Roman" panose="02020603050405020304" pitchFamily="18" charset="0"/>
              <a:ea typeface="Kozuka Gothic Pro M" pitchFamily="34" charset="-128"/>
              <a:cs typeface="Times New Roman" panose="02020603050405020304" pitchFamily="18" charset="0"/>
            </a:endParaRPr>
          </a:p>
          <a:p>
            <a:pPr marL="0" indent="0">
              <a:buFontTx/>
              <a:buNone/>
              <a:defRPr/>
            </a:pPr>
            <a:endParaRPr lang="en-US" sz="2400" dirty="0" smtClean="0">
              <a:solidFill>
                <a:srgbClr val="C00000"/>
              </a:solidFill>
              <a:latin typeface="Times New Roman" panose="02020603050405020304" pitchFamily="18" charset="0"/>
              <a:ea typeface="Kozuka Gothic Pro M" pitchFamily="34" charset="-128"/>
              <a:cs typeface="Times New Roman" panose="02020603050405020304" pitchFamily="18" charset="0"/>
            </a:endParaRPr>
          </a:p>
          <a:p>
            <a:pPr>
              <a:defRPr/>
            </a:pPr>
            <a:r>
              <a:rPr lang="en-US" sz="4000" dirty="0" smtClean="0">
                <a:latin typeface="Times New Roman" panose="02020603050405020304" pitchFamily="18" charset="0"/>
                <a:ea typeface="Kozuka Gothic Pro M" pitchFamily="34" charset="-128"/>
                <a:cs typeface="Times New Roman" panose="02020603050405020304" pitchFamily="18" charset="0"/>
              </a:rPr>
              <a:t>Different types of angles</a:t>
            </a:r>
            <a:endParaRPr lang="en-US" sz="4000" dirty="0" smtClean="0">
              <a:latin typeface="Times New Roman" panose="02020603050405020304" pitchFamily="18" charset="0"/>
              <a:ea typeface="Kozuka Gothic Pro M" pitchFamily="34" charset="-128"/>
              <a:cs typeface="Times New Roman" panose="02020603050405020304" pitchFamily="18" charset="0"/>
            </a:endParaRPr>
          </a:p>
          <a:p>
            <a:pPr marL="0" indent="0">
              <a:buNone/>
              <a:defRPr/>
            </a:pPr>
            <a:endParaRPr lang="en-US" sz="4000" dirty="0" smtClean="0">
              <a:latin typeface="Times New Roman" panose="02020603050405020304" pitchFamily="18" charset="0"/>
              <a:ea typeface="Kozuka Gothic Pro M" pitchFamily="34" charset="-128"/>
              <a:cs typeface="Times New Roman" panose="02020603050405020304" pitchFamily="18" charset="0"/>
            </a:endParaRPr>
          </a:p>
          <a:p>
            <a:pPr>
              <a:defRPr/>
            </a:pPr>
            <a:r>
              <a:rPr lang="en-US" sz="4000" dirty="0" smtClean="0">
                <a:latin typeface="Times New Roman" panose="02020603050405020304" pitchFamily="18" charset="0"/>
                <a:ea typeface="Kozuka Gothic Pro M" pitchFamily="34" charset="-128"/>
                <a:cs typeface="Times New Roman" panose="02020603050405020304" pitchFamily="18" charset="0"/>
              </a:rPr>
              <a:t>Different types of triangles</a:t>
            </a:r>
            <a:endParaRPr lang="en-US" sz="4000" dirty="0" smtClean="0">
              <a:latin typeface="Times New Roman" panose="02020603050405020304" pitchFamily="18" charset="0"/>
              <a:ea typeface="Kozuka Gothic Pro M" pitchFamily="34" charset="-128"/>
              <a:cs typeface="Times New Roman" panose="02020603050405020304" pitchFamily="18" charset="0"/>
            </a:endParaRPr>
          </a:p>
          <a:p>
            <a:pPr marL="0" indent="0">
              <a:buNone/>
              <a:defRPr/>
            </a:pPr>
            <a:endParaRPr lang="en-US" sz="4000" dirty="0" smtClean="0">
              <a:latin typeface="Times New Roman" panose="02020603050405020304" pitchFamily="18" charset="0"/>
              <a:ea typeface="Kozuka Gothic Pro M" pitchFamily="34" charset="-128"/>
              <a:cs typeface="Times New Roman" panose="02020603050405020304" pitchFamily="18" charset="0"/>
            </a:endParaRPr>
          </a:p>
          <a:p>
            <a:pPr>
              <a:defRPr/>
            </a:pPr>
            <a:r>
              <a:rPr lang="en-US" sz="4000" dirty="0" smtClean="0">
                <a:latin typeface="Times New Roman" panose="02020603050405020304" pitchFamily="18" charset="0"/>
                <a:ea typeface="Kozuka Gothic Pro M" pitchFamily="34" charset="-128"/>
                <a:cs typeface="Times New Roman" panose="02020603050405020304" pitchFamily="18" charset="0"/>
              </a:rPr>
              <a:t>Pythagoras theorem</a:t>
            </a:r>
            <a:endParaRPr lang="en-US" sz="4000" dirty="0" smtClean="0">
              <a:latin typeface="Times New Roman" panose="02020603050405020304" pitchFamily="18" charset="0"/>
              <a:ea typeface="Kozuka Gothic Pro M" pitchFamily="34" charset="-128"/>
              <a:cs typeface="Times New Roman" panose="02020603050405020304" pitchFamily="18" charset="0"/>
            </a:endParaRPr>
          </a:p>
          <a:p>
            <a:pPr marL="0" indent="0">
              <a:buNone/>
              <a:defRPr/>
            </a:pPr>
            <a:endParaRPr lang="en-US" sz="4000" dirty="0" smtClean="0">
              <a:latin typeface="Times New Roman" panose="02020603050405020304" pitchFamily="18" charset="0"/>
              <a:ea typeface="Kozuka Gothic Pro M" pitchFamily="34" charset="-128"/>
              <a:cs typeface="Times New Roman" panose="02020603050405020304" pitchFamily="18" charset="0"/>
            </a:endParaRPr>
          </a:p>
          <a:p>
            <a:pPr>
              <a:defRPr/>
            </a:pPr>
            <a:r>
              <a:rPr lang="en-US" sz="4000" dirty="0" smtClean="0">
                <a:latin typeface="Times New Roman" panose="02020603050405020304" pitchFamily="18" charset="0"/>
                <a:ea typeface="Kozuka Gothic Pro M" pitchFamily="34" charset="-128"/>
                <a:cs typeface="Times New Roman" panose="02020603050405020304" pitchFamily="18" charset="0"/>
              </a:rPr>
              <a:t>Similar triangles</a:t>
            </a:r>
            <a:endParaRPr lang="en-US" sz="4000" dirty="0">
              <a:latin typeface="Times New Roman" panose="02020603050405020304" pitchFamily="18" charset="0"/>
              <a:ea typeface="Kozuka Gothic Pro M" pitchFamily="34" charset="-128"/>
              <a:cs typeface="Times New Roman" panose="02020603050405020304" pitchFamily="18" charset="0"/>
            </a:endParaRPr>
          </a:p>
          <a:p>
            <a:pPr>
              <a:defRPr/>
            </a:pPr>
            <a:endParaRPr lang="en-US" sz="2400" b="1" dirty="0" smtClean="0">
              <a:solidFill>
                <a:srgbClr val="660066"/>
              </a:solidFill>
              <a:latin typeface="Times New Roman" panose="02020603050405020304" pitchFamily="18" charset="0"/>
              <a:ea typeface="Kozuka Gothic Pro M" pitchFamily="34" charset="-128"/>
              <a:cs typeface="Times New Roman" panose="02020603050405020304" pitchFamily="18" charset="0"/>
            </a:endParaRPr>
          </a:p>
          <a:p>
            <a:pPr marL="0" indent="0">
              <a:buFontTx/>
              <a:buNone/>
              <a:defRPr/>
            </a:pPr>
            <a:endParaRPr lang="en-US" sz="2400" b="1" dirty="0" smtClean="0">
              <a:solidFill>
                <a:srgbClr val="FF3399"/>
              </a:solidFill>
              <a:latin typeface="Comic Sans MS" pitchFamily="66" charset="0"/>
              <a:ea typeface="Kozuka Gothic Pro M" pitchFamily="34" charset="-128"/>
            </a:endParaRPr>
          </a:p>
          <a:p>
            <a:pPr marL="0" indent="0">
              <a:buFontTx/>
              <a:buNone/>
              <a:defRPr/>
            </a:pPr>
            <a:endParaRPr lang="en-US" sz="2400" b="1" dirty="0" smtClean="0">
              <a:solidFill>
                <a:srgbClr val="16AA1D"/>
              </a:solidFill>
              <a:latin typeface="Comic Sans MS" pitchFamily="66" charset="0"/>
              <a:ea typeface="Kozuka Gothic Pro M" pitchFamily="34" charset="-128"/>
            </a:endParaRPr>
          </a:p>
        </p:txBody>
      </p:sp>
      <p:sp>
        <p:nvSpPr>
          <p:cNvPr id="13" name="Rectangle 9"/>
          <p:cNvSpPr>
            <a:spLocks noChangeArrowheads="1"/>
          </p:cNvSpPr>
          <p:nvPr/>
        </p:nvSpPr>
        <p:spPr bwMode="auto">
          <a:xfrm>
            <a:off x="214313" y="256257"/>
            <a:ext cx="6115050" cy="652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4800" dirty="0">
                <a:solidFill>
                  <a:srgbClr val="C00000"/>
                </a:solidFill>
                <a:latin typeface="Corbel" panose="020B0503020204020204" pitchFamily="34" charset="0"/>
              </a:rPr>
              <a:t>		</a:t>
            </a:r>
          </a:p>
          <a:p>
            <a:pPr eaLnBrk="1" hangingPunct="1"/>
            <a:r>
              <a:rPr lang="en-US" altLang="en-US" sz="4800" dirty="0">
                <a:solidFill>
                  <a:srgbClr val="C00000"/>
                </a:solidFill>
                <a:latin typeface="Corbel" panose="020B0503020204020204" pitchFamily="34" charset="0"/>
              </a:rPr>
              <a:t>	</a:t>
            </a:r>
          </a:p>
          <a:p>
            <a:pPr eaLnBrk="1" hangingPunct="1"/>
            <a:r>
              <a:rPr lang="en-US" altLang="en-US" sz="3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LESSON OBJECTIVES</a:t>
            </a:r>
          </a:p>
          <a:p>
            <a:pPr eaLnBrk="1" hangingPunct="1"/>
            <a:r>
              <a:rPr lang="en-US" altLang="en-US" sz="4800" dirty="0">
                <a:solidFill>
                  <a:srgbClr val="C00000"/>
                </a:solidFill>
                <a:latin typeface="Corbel" panose="020B0503020204020204" pitchFamily="34" charset="0"/>
              </a:rPr>
              <a:t>   </a:t>
            </a:r>
            <a:r>
              <a:rPr lang="en-US" altLang="en-US" sz="4800" dirty="0" smtClean="0">
                <a:solidFill>
                  <a:srgbClr val="C00000"/>
                </a:solidFill>
                <a:latin typeface="Corbel" panose="020B0503020204020204" pitchFamily="34" charset="0"/>
              </a:rPr>
              <a:t>            </a:t>
            </a:r>
            <a:endParaRPr lang="en-US" altLang="en-US" sz="4800" dirty="0">
              <a:solidFill>
                <a:srgbClr val="C00000"/>
              </a:solidFill>
              <a:latin typeface="Corbel" panose="020B05030202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1219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332656"/>
            <a:ext cx="4609443" cy="561662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1653" y="476672"/>
            <a:ext cx="3616731" cy="172819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1016" y="2624663"/>
            <a:ext cx="4543472" cy="217028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1327" y="4794943"/>
            <a:ext cx="4717177" cy="1646144"/>
          </a:xfrm>
          <a:prstGeom prst="rect">
            <a:avLst/>
          </a:prstGeom>
        </p:spPr>
      </p:pic>
      <p:cxnSp>
        <p:nvCxnSpPr>
          <p:cNvPr id="11" name="Straight Connector 10"/>
          <p:cNvCxnSpPr/>
          <p:nvPr/>
        </p:nvCxnSpPr>
        <p:spPr>
          <a:xfrm>
            <a:off x="4211960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220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332656"/>
            <a:ext cx="7128792" cy="5851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0674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548680"/>
            <a:ext cx="8024239" cy="5832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051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476672"/>
            <a:ext cx="8001431" cy="5603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9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93" name="Title 1"/>
          <p:cNvSpPr txBox="1">
            <a:spLocks/>
          </p:cNvSpPr>
          <p:nvPr/>
        </p:nvSpPr>
        <p:spPr bwMode="auto">
          <a:xfrm>
            <a:off x="374848" y="110387"/>
            <a:ext cx="8229600" cy="49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2800" b="1" u="sng" dirty="0">
                <a:solidFill>
                  <a:schemeClr val="tx2"/>
                </a:solidFill>
              </a:rPr>
              <a:t>PYTHAGORAS’ THEOREM</a:t>
            </a:r>
            <a:endParaRPr lang="en-GB" altLang="en-US" sz="2800" dirty="0">
              <a:solidFill>
                <a:schemeClr val="tx2"/>
              </a:solidFill>
            </a:endParaRPr>
          </a:p>
        </p:txBody>
      </p:sp>
      <p:sp>
        <p:nvSpPr>
          <p:cNvPr id="7196" name="Rectangle 52"/>
          <p:cNvSpPr>
            <a:spLocks noChangeArrowheads="1"/>
          </p:cNvSpPr>
          <p:nvPr/>
        </p:nvSpPr>
        <p:spPr bwMode="auto">
          <a:xfrm>
            <a:off x="304800" y="304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7197" name="Rectangle 54"/>
          <p:cNvSpPr>
            <a:spLocks noChangeArrowheads="1"/>
          </p:cNvSpPr>
          <p:nvPr/>
        </p:nvSpPr>
        <p:spPr bwMode="auto">
          <a:xfrm>
            <a:off x="457200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grpSp>
        <p:nvGrpSpPr>
          <p:cNvPr id="7240" name="Group 5160"/>
          <p:cNvGrpSpPr>
            <a:grpSpLocks/>
          </p:cNvGrpSpPr>
          <p:nvPr/>
        </p:nvGrpSpPr>
        <p:grpSpPr bwMode="auto">
          <a:xfrm>
            <a:off x="2386427" y="764704"/>
            <a:ext cx="5065893" cy="775146"/>
            <a:chOff x="2539360" y="2327789"/>
            <a:chExt cx="4447956" cy="309123"/>
          </a:xfrm>
        </p:grpSpPr>
        <p:sp>
          <p:nvSpPr>
            <p:cNvPr id="7241" name="TextBox 5158"/>
            <p:cNvSpPr txBox="1">
              <a:spLocks noChangeArrowheads="1"/>
            </p:cNvSpPr>
            <p:nvPr/>
          </p:nvSpPr>
          <p:spPr bwMode="auto">
            <a:xfrm>
              <a:off x="2627784" y="2329135"/>
              <a:ext cx="4359532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 b="1"/>
                <a:t>ONLY WORKS FOR RIGHT ANGLED TRIANGLES</a:t>
              </a:r>
            </a:p>
          </p:txBody>
        </p:sp>
        <p:sp>
          <p:nvSpPr>
            <p:cNvPr id="5160" name="Rounded Rectangle 5159"/>
            <p:cNvSpPr/>
            <p:nvPr/>
          </p:nvSpPr>
          <p:spPr>
            <a:xfrm>
              <a:off x="2539360" y="2327789"/>
              <a:ext cx="3878936" cy="242219"/>
            </a:xfrm>
            <a:prstGeom prst="roundRect">
              <a:avLst/>
            </a:prstGeom>
            <a:solidFill>
              <a:srgbClr val="00B050">
                <a:alpha val="13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304800" y="1484784"/>
            <a:ext cx="8587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In a right angle triangle, the square on the hypotenuse is equal to the sum of the squares on the other two sides</a:t>
            </a:r>
            <a:endParaRPr lang="en-GB" dirty="0">
              <a:solidFill>
                <a:srgbClr val="FF0000"/>
              </a:solidFill>
            </a:endParaRPr>
          </a:p>
        </p:txBody>
      </p:sp>
      <p:grpSp>
        <p:nvGrpSpPr>
          <p:cNvPr id="84" name="Group 2"/>
          <p:cNvGrpSpPr>
            <a:grpSpLocks/>
          </p:cNvGrpSpPr>
          <p:nvPr/>
        </p:nvGrpSpPr>
        <p:grpSpPr bwMode="auto">
          <a:xfrm>
            <a:off x="4211960" y="2581190"/>
            <a:ext cx="1800225" cy="1495425"/>
            <a:chOff x="1187624" y="1700808"/>
            <a:chExt cx="1800200" cy="1494284"/>
          </a:xfrm>
        </p:grpSpPr>
        <p:sp>
          <p:nvSpPr>
            <p:cNvPr id="85" name="Right Triangle 84"/>
            <p:cNvSpPr/>
            <p:nvPr/>
          </p:nvSpPr>
          <p:spPr>
            <a:xfrm>
              <a:off x="1214612" y="1700808"/>
              <a:ext cx="1773212" cy="1494284"/>
            </a:xfrm>
            <a:prstGeom prst="rtTriangle">
              <a:avLst/>
            </a:prstGeom>
            <a:noFill/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86" name="Rectangle 85"/>
            <p:cNvSpPr/>
            <p:nvPr/>
          </p:nvSpPr>
          <p:spPr>
            <a:xfrm>
              <a:off x="1187624" y="2996806"/>
              <a:ext cx="225422" cy="187182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</p:grpSp>
      <p:sp>
        <p:nvSpPr>
          <p:cNvPr id="87" name="TextBox 61"/>
          <p:cNvSpPr txBox="1">
            <a:spLocks noChangeArrowheads="1"/>
          </p:cNvSpPr>
          <p:nvPr/>
        </p:nvSpPr>
        <p:spPr bwMode="auto">
          <a:xfrm>
            <a:off x="4729485" y="4052803"/>
            <a:ext cx="8413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 dirty="0" smtClean="0"/>
              <a:t>(c)</a:t>
            </a:r>
            <a:endParaRPr lang="en-GB" altLang="en-US" b="1" dirty="0"/>
          </a:p>
        </p:txBody>
      </p:sp>
      <p:sp>
        <p:nvSpPr>
          <p:cNvPr id="88" name="TextBox 62"/>
          <p:cNvSpPr txBox="1">
            <a:spLocks noChangeArrowheads="1"/>
          </p:cNvSpPr>
          <p:nvPr/>
        </p:nvSpPr>
        <p:spPr bwMode="auto">
          <a:xfrm>
            <a:off x="3505523" y="3181265"/>
            <a:ext cx="8413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 dirty="0" smtClean="0"/>
              <a:t>(b)</a:t>
            </a:r>
            <a:endParaRPr lang="en-GB" altLang="en-US" b="1" dirty="0"/>
          </a:p>
        </p:txBody>
      </p:sp>
      <p:sp>
        <p:nvSpPr>
          <p:cNvPr id="92" name="TextBox 91"/>
          <p:cNvSpPr txBox="1">
            <a:spLocks noChangeArrowheads="1"/>
          </p:cNvSpPr>
          <p:nvPr/>
        </p:nvSpPr>
        <p:spPr bwMode="auto">
          <a:xfrm rot="2472157">
            <a:off x="4913635" y="3057440"/>
            <a:ext cx="1703388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 smtClean="0">
                <a:solidFill>
                  <a:srgbClr val="16AA1D"/>
                </a:solidFill>
              </a:rPr>
              <a:t>Hypotenuse (a)</a:t>
            </a:r>
            <a:endParaRPr lang="en-GB" altLang="en-US" sz="1600" b="1" dirty="0">
              <a:solidFill>
                <a:srgbClr val="16AA1D"/>
              </a:solidFill>
            </a:endParaRPr>
          </a:p>
        </p:txBody>
      </p:sp>
      <p:cxnSp>
        <p:nvCxnSpPr>
          <p:cNvPr id="99" name="Straight Arrow Connector 98"/>
          <p:cNvCxnSpPr/>
          <p:nvPr/>
        </p:nvCxnSpPr>
        <p:spPr>
          <a:xfrm flipV="1">
            <a:off x="4473898" y="3365415"/>
            <a:ext cx="608012" cy="512763"/>
          </a:xfrm>
          <a:prstGeom prst="straightConnector1">
            <a:avLst/>
          </a:prstGeom>
          <a:ln w="25400">
            <a:solidFill>
              <a:srgbClr val="16AA1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/>
              <p:cNvSpPr txBox="1"/>
              <p:nvPr/>
            </p:nvSpPr>
            <p:spPr>
              <a:xfrm>
                <a:off x="697031" y="3129353"/>
                <a:ext cx="2368917" cy="49244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320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32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p>
                          <m:r>
                            <a:rPr lang="en-GB" sz="32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3200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sz="32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32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𝑏</m:t>
                          </m:r>
                        </m:e>
                        <m:sup>
                          <m:r>
                            <a:rPr lang="en-GB" sz="32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3200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sSup>
                        <m:sSupPr>
                          <m:ctrlPr>
                            <a:rPr lang="en-GB" sz="32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32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𝑐</m:t>
                          </m:r>
                        </m:e>
                        <m:sup>
                          <m:r>
                            <a:rPr lang="en-GB" sz="32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GB" sz="3200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7031" y="3129353"/>
                <a:ext cx="2368917" cy="492443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1" name="TextBox 100"/>
              <p:cNvSpPr txBox="1"/>
              <p:nvPr/>
            </p:nvSpPr>
            <p:spPr>
              <a:xfrm>
                <a:off x="3065948" y="4581128"/>
                <a:ext cx="2483500" cy="61003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i="1" smtClean="0">
                          <a:latin typeface="Cambria Math" panose="02040503050406030204" pitchFamily="18" charset="0"/>
                        </a:rPr>
                        <m:t>𝑎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3200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sz="3200" dirty="0"/>
              </a:p>
            </p:txBody>
          </p:sp>
        </mc:Choice>
        <mc:Fallback>
          <p:sp>
            <p:nvSpPr>
              <p:cNvPr id="101" name="TextBox 10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5948" y="4581128"/>
                <a:ext cx="2483500" cy="610039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2" name="TextBox 101"/>
              <p:cNvSpPr txBox="1"/>
              <p:nvPr/>
            </p:nvSpPr>
            <p:spPr>
              <a:xfrm>
                <a:off x="2997198" y="5317845"/>
                <a:ext cx="2479461" cy="61407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3200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3200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en-GB" sz="32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sz="3200" dirty="0"/>
              </a:p>
            </p:txBody>
          </p:sp>
        </mc:Choice>
        <mc:Fallback>
          <p:sp>
            <p:nvSpPr>
              <p:cNvPr id="102" name="TextBox 10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7198" y="5317845"/>
                <a:ext cx="2479461" cy="614079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3" name="TextBox 102"/>
              <p:cNvSpPr txBox="1"/>
              <p:nvPr/>
            </p:nvSpPr>
            <p:spPr>
              <a:xfrm>
                <a:off x="3059832" y="6112541"/>
                <a:ext cx="2205219" cy="55681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3200" b="0" dirty="0" smtClean="0"/>
                  <a:t>c</a:t>
                </a:r>
                <a14:m>
                  <m:oMath xmlns:m="http://schemas.openxmlformats.org/officeDocument/2006/math"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sz="32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  <m:sup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p>
                          <m:sSupPr>
                            <m:ctrlPr>
                              <a:rPr lang="en-GB" sz="32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𝑏</m:t>
                            </m:r>
                          </m:e>
                          <m:sup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endParaRPr lang="en-GB" sz="3200" dirty="0"/>
              </a:p>
            </p:txBody>
          </p:sp>
        </mc:Choice>
        <mc:Fallback>
          <p:sp>
            <p:nvSpPr>
              <p:cNvPr id="103" name="TextBox 10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6112541"/>
                <a:ext cx="2205219" cy="556819"/>
              </a:xfrm>
              <a:prstGeom prst="rect">
                <a:avLst/>
              </a:prstGeom>
              <a:blipFill rotWithShape="0">
                <a:blip r:embed="rId6"/>
                <a:stretch>
                  <a:fillRect l="-11326" t="-10989" b="-439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38896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" grpId="0"/>
      <p:bldP spid="102" grpId="0"/>
      <p:bldP spid="10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40"/>
          <p:cNvSpPr txBox="1">
            <a:spLocks noChangeArrowheads="1"/>
          </p:cNvSpPr>
          <p:nvPr/>
        </p:nvSpPr>
        <p:spPr bwMode="auto">
          <a:xfrm>
            <a:off x="-63500" y="561453"/>
            <a:ext cx="21605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400" b="1" u="sng">
                <a:solidFill>
                  <a:srgbClr val="FF0000"/>
                </a:solidFill>
              </a:rPr>
              <a:t>EXAMPLES</a:t>
            </a:r>
            <a:endParaRPr lang="en-US" altLang="en-US" sz="2400" b="1" u="sng">
              <a:solidFill>
                <a:srgbClr val="FF0000"/>
              </a:solidFill>
            </a:endParaRPr>
          </a:p>
        </p:txBody>
      </p:sp>
      <p:sp>
        <p:nvSpPr>
          <p:cNvPr id="3" name="TextBox 1"/>
          <p:cNvSpPr txBox="1">
            <a:spLocks noChangeArrowheads="1"/>
          </p:cNvSpPr>
          <p:nvPr/>
        </p:nvSpPr>
        <p:spPr bwMode="auto">
          <a:xfrm>
            <a:off x="-63500" y="934516"/>
            <a:ext cx="65246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000" b="1">
                <a:solidFill>
                  <a:srgbClr val="FF0000"/>
                </a:solidFill>
              </a:rPr>
              <a:t>1)</a:t>
            </a:r>
          </a:p>
        </p:txBody>
      </p:sp>
      <p:sp>
        <p:nvSpPr>
          <p:cNvPr id="4" name="TextBox 1"/>
          <p:cNvSpPr txBox="1">
            <a:spLocks noChangeArrowheads="1"/>
          </p:cNvSpPr>
          <p:nvPr/>
        </p:nvSpPr>
        <p:spPr bwMode="auto">
          <a:xfrm>
            <a:off x="4487863" y="944041"/>
            <a:ext cx="6524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000" b="1">
                <a:solidFill>
                  <a:srgbClr val="FF0000"/>
                </a:solidFill>
              </a:rPr>
              <a:t>2)</a:t>
            </a:r>
          </a:p>
        </p:txBody>
      </p:sp>
      <p:grpSp>
        <p:nvGrpSpPr>
          <p:cNvPr id="6" name="Group 2"/>
          <p:cNvGrpSpPr>
            <a:grpSpLocks/>
          </p:cNvGrpSpPr>
          <p:nvPr/>
        </p:nvGrpSpPr>
        <p:grpSpPr bwMode="auto">
          <a:xfrm>
            <a:off x="1187450" y="1317103"/>
            <a:ext cx="1800225" cy="1495425"/>
            <a:chOff x="1187624" y="1700808"/>
            <a:chExt cx="1800200" cy="1494284"/>
          </a:xfrm>
        </p:grpSpPr>
        <p:sp>
          <p:nvSpPr>
            <p:cNvPr id="7" name="Right Triangle 6"/>
            <p:cNvSpPr/>
            <p:nvPr/>
          </p:nvSpPr>
          <p:spPr>
            <a:xfrm>
              <a:off x="1214612" y="1700808"/>
              <a:ext cx="1773212" cy="1494284"/>
            </a:xfrm>
            <a:prstGeom prst="rtTriangle">
              <a:avLst/>
            </a:prstGeom>
            <a:noFill/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8" name="Rectangle 7"/>
            <p:cNvSpPr/>
            <p:nvPr/>
          </p:nvSpPr>
          <p:spPr>
            <a:xfrm>
              <a:off x="1187624" y="2996806"/>
              <a:ext cx="225422" cy="187182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</p:grpSp>
      <p:grpSp>
        <p:nvGrpSpPr>
          <p:cNvPr id="9" name="Group 32"/>
          <p:cNvGrpSpPr>
            <a:grpSpLocks/>
          </p:cNvGrpSpPr>
          <p:nvPr/>
        </p:nvGrpSpPr>
        <p:grpSpPr bwMode="auto">
          <a:xfrm>
            <a:off x="6011863" y="1309166"/>
            <a:ext cx="1800225" cy="1493837"/>
            <a:chOff x="1187624" y="1700808"/>
            <a:chExt cx="1800200" cy="1494284"/>
          </a:xfrm>
        </p:grpSpPr>
        <p:sp>
          <p:nvSpPr>
            <p:cNvPr id="10" name="Right Triangle 9"/>
            <p:cNvSpPr/>
            <p:nvPr/>
          </p:nvSpPr>
          <p:spPr>
            <a:xfrm>
              <a:off x="1214611" y="1700808"/>
              <a:ext cx="1773213" cy="1494284"/>
            </a:xfrm>
            <a:prstGeom prst="rtTriangle">
              <a:avLst/>
            </a:prstGeom>
            <a:noFill/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187624" y="2996596"/>
              <a:ext cx="225422" cy="187381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</p:grpSp>
      <p:sp>
        <p:nvSpPr>
          <p:cNvPr id="12" name="TextBox 61"/>
          <p:cNvSpPr txBox="1">
            <a:spLocks noChangeArrowheads="1"/>
          </p:cNvSpPr>
          <p:nvPr/>
        </p:nvSpPr>
        <p:spPr bwMode="auto">
          <a:xfrm>
            <a:off x="1704975" y="2788716"/>
            <a:ext cx="8413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/>
              <a:t>7cm</a:t>
            </a:r>
          </a:p>
        </p:txBody>
      </p:sp>
      <p:sp>
        <p:nvSpPr>
          <p:cNvPr id="13" name="TextBox 62"/>
          <p:cNvSpPr txBox="1">
            <a:spLocks noChangeArrowheads="1"/>
          </p:cNvSpPr>
          <p:nvPr/>
        </p:nvSpPr>
        <p:spPr bwMode="auto">
          <a:xfrm>
            <a:off x="481013" y="1917178"/>
            <a:ext cx="8413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/>
              <a:t>11cm</a:t>
            </a:r>
          </a:p>
        </p:txBody>
      </p:sp>
      <p:sp>
        <p:nvSpPr>
          <p:cNvPr id="14" name="TextBox 1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880408" y="3401810"/>
            <a:ext cx="840602" cy="461665"/>
          </a:xfrm>
          <a:prstGeom prst="rect">
            <a:avLst/>
          </a:prstGeom>
          <a:blipFill rotWithShape="1">
            <a:blip r:embed="rId2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  <a:latin typeface="Arial" charset="0"/>
                <a:cs typeface="Arial" charset="0"/>
              </a:rPr>
              <a:t> </a:t>
            </a:r>
          </a:p>
        </p:txBody>
      </p:sp>
      <p:sp>
        <p:nvSpPr>
          <p:cNvPr id="15" name="TextBox 1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404956" y="3600418"/>
            <a:ext cx="840602" cy="461665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  <a:latin typeface="Arial" charset="0"/>
                <a:cs typeface="Arial" charset="0"/>
              </a:rPr>
              <a:t> </a:t>
            </a:r>
          </a:p>
        </p:txBody>
      </p:sp>
      <p:sp>
        <p:nvSpPr>
          <p:cNvPr id="16" name="TextBox 65"/>
          <p:cNvSpPr txBox="1">
            <a:spLocks noChangeArrowheads="1"/>
          </p:cNvSpPr>
          <p:nvPr/>
        </p:nvSpPr>
        <p:spPr bwMode="auto">
          <a:xfrm>
            <a:off x="6621463" y="2795066"/>
            <a:ext cx="8413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/>
              <a:t>13m</a:t>
            </a:r>
          </a:p>
        </p:txBody>
      </p:sp>
      <p:sp>
        <p:nvSpPr>
          <p:cNvPr id="17" name="TextBox 66"/>
          <p:cNvSpPr txBox="1">
            <a:spLocks noChangeArrowheads="1"/>
          </p:cNvSpPr>
          <p:nvPr/>
        </p:nvSpPr>
        <p:spPr bwMode="auto">
          <a:xfrm>
            <a:off x="6875463" y="1731441"/>
            <a:ext cx="8413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/>
              <a:t>25m</a:t>
            </a:r>
          </a:p>
        </p:txBody>
      </p:sp>
      <p:sp>
        <p:nvSpPr>
          <p:cNvPr id="18" name="TextBox 1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-63808" y="4666784"/>
            <a:ext cx="4419600" cy="738664"/>
          </a:xfrm>
          <a:prstGeom prst="rect">
            <a:avLst/>
          </a:prstGeom>
          <a:blipFill rotWithShape="1">
            <a:blip r:embed="rId4"/>
            <a:stretch>
              <a:fillRect l="-1241"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  <a:latin typeface="Arial" charset="0"/>
                <a:cs typeface="Arial" charset="0"/>
              </a:rPr>
              <a:t> </a:t>
            </a:r>
          </a:p>
        </p:txBody>
      </p:sp>
      <p:sp>
        <p:nvSpPr>
          <p:cNvPr id="19" name="TextBox 1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760912" y="4653136"/>
            <a:ext cx="4419600" cy="738664"/>
          </a:xfrm>
          <a:prstGeom prst="rect">
            <a:avLst/>
          </a:prstGeom>
          <a:blipFill rotWithShape="1">
            <a:blip r:embed="rId5"/>
            <a:stretch>
              <a:fillRect l="-1241"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  <a:latin typeface="Arial" charset="0"/>
                <a:cs typeface="Arial" charset="0"/>
              </a:rPr>
              <a:t> </a:t>
            </a: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 rot="2472157">
            <a:off x="1889125" y="1793353"/>
            <a:ext cx="1703388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solidFill>
                  <a:srgbClr val="16AA1D"/>
                </a:solidFill>
              </a:rPr>
              <a:t>Hypotenuse</a:t>
            </a:r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1449388" y="2101328"/>
            <a:ext cx="608012" cy="512763"/>
          </a:xfrm>
          <a:prstGeom prst="straightConnector1">
            <a:avLst/>
          </a:prstGeom>
          <a:ln w="25400">
            <a:solidFill>
              <a:srgbClr val="16AA1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Group 21"/>
          <p:cNvGrpSpPr>
            <a:grpSpLocks/>
          </p:cNvGrpSpPr>
          <p:nvPr/>
        </p:nvGrpSpPr>
        <p:grpSpPr bwMode="auto">
          <a:xfrm>
            <a:off x="944563" y="3374503"/>
            <a:ext cx="2663825" cy="307975"/>
            <a:chOff x="1142912" y="5373216"/>
            <a:chExt cx="2664296" cy="307777"/>
          </a:xfrm>
        </p:grpSpPr>
        <p:sp>
          <p:nvSpPr>
            <p:cNvPr id="23" name="TextBox 21"/>
            <p:cNvSpPr txBox="1">
              <a:spLocks noChangeArrowheads="1"/>
            </p:cNvSpPr>
            <p:nvPr/>
          </p:nvSpPr>
          <p:spPr bwMode="auto">
            <a:xfrm>
              <a:off x="1142912" y="5373216"/>
              <a:ext cx="2664296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/>
                <a:t>Working out the longest side</a:t>
              </a:r>
            </a:p>
          </p:txBody>
        </p:sp>
        <p:sp>
          <p:nvSpPr>
            <p:cNvPr id="24" name="Rectangle 23"/>
            <p:cNvSpPr/>
            <p:nvPr/>
          </p:nvSpPr>
          <p:spPr>
            <a:xfrm>
              <a:off x="1150850" y="5393841"/>
              <a:ext cx="2434068" cy="287152"/>
            </a:xfrm>
            <a:prstGeom prst="rect">
              <a:avLst/>
            </a:prstGeom>
            <a:solidFill>
              <a:srgbClr val="00B050">
                <a:alpha val="46000"/>
              </a:srgb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</p:grpSp>
      <p:sp>
        <p:nvSpPr>
          <p:cNvPr id="25" name="TextBox 2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989016" y="5404853"/>
            <a:ext cx="1755417" cy="375552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  <a:latin typeface="Arial" charset="0"/>
                <a:cs typeface="Arial" charset="0"/>
              </a:rPr>
              <a:t> </a:t>
            </a:r>
          </a:p>
        </p:txBody>
      </p:sp>
      <p:sp>
        <p:nvSpPr>
          <p:cNvPr id="26" name="TextBox 2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971600" y="5704669"/>
            <a:ext cx="1758751" cy="375552"/>
          </a:xfrm>
          <a:prstGeom prst="rect">
            <a:avLst/>
          </a:prstGeom>
          <a:blipFill rotWithShape="1">
            <a:blip r:embed="rId7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  <a:latin typeface="Arial" charset="0"/>
                <a:cs typeface="Arial" charset="0"/>
              </a:rPr>
              <a:t> </a:t>
            </a:r>
          </a:p>
        </p:txBody>
      </p:sp>
      <p:sp>
        <p:nvSpPr>
          <p:cNvPr id="27" name="TextBox 2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971600" y="6020845"/>
            <a:ext cx="1207318" cy="375552"/>
          </a:xfrm>
          <a:prstGeom prst="rect">
            <a:avLst/>
          </a:prstGeom>
          <a:blipFill rotWithShape="1">
            <a:blip r:embed="rId8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  <a:latin typeface="Arial" charset="0"/>
                <a:cs typeface="Arial" charset="0"/>
              </a:rPr>
              <a:t> </a:t>
            </a:r>
          </a:p>
        </p:txBody>
      </p:sp>
      <p:sp>
        <p:nvSpPr>
          <p:cNvPr id="28" name="TextBox 2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971600" y="6263317"/>
            <a:ext cx="1248355" cy="401970"/>
          </a:xfrm>
          <a:prstGeom prst="rect">
            <a:avLst/>
          </a:prstGeom>
          <a:blipFill rotWithShape="1">
            <a:blip r:embed="rId9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  <a:latin typeface="Arial" charset="0"/>
                <a:cs typeface="Arial" charset="0"/>
              </a:rPr>
              <a:t> </a:t>
            </a:r>
          </a:p>
        </p:txBody>
      </p:sp>
      <p:sp>
        <p:nvSpPr>
          <p:cNvPr id="29" name="TextBox 2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971600" y="6535797"/>
            <a:ext cx="2310248" cy="369332"/>
          </a:xfrm>
          <a:prstGeom prst="rect">
            <a:avLst/>
          </a:prstGeom>
          <a:blipFill rotWithShape="1">
            <a:blip r:embed="rId10"/>
            <a:stretch>
              <a:fillRect r="-264" b="-13115"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  <a:latin typeface="Arial" charset="0"/>
                <a:cs typeface="Arial" charset="0"/>
              </a:rPr>
              <a:t> </a:t>
            </a:r>
          </a:p>
        </p:txBody>
      </p:sp>
      <p:sp>
        <p:nvSpPr>
          <p:cNvPr id="30" name="TextBox 29"/>
          <p:cNvSpPr txBox="1">
            <a:spLocks noChangeArrowheads="1"/>
          </p:cNvSpPr>
          <p:nvPr/>
        </p:nvSpPr>
        <p:spPr bwMode="auto">
          <a:xfrm rot="2472157">
            <a:off x="6756400" y="1733028"/>
            <a:ext cx="1703388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solidFill>
                  <a:srgbClr val="16AA1D"/>
                </a:solidFill>
              </a:rPr>
              <a:t>Hypotenuse</a:t>
            </a:r>
          </a:p>
        </p:txBody>
      </p:sp>
      <p:cxnSp>
        <p:nvCxnSpPr>
          <p:cNvPr id="31" name="Straight Arrow Connector 30"/>
          <p:cNvCxnSpPr/>
          <p:nvPr/>
        </p:nvCxnSpPr>
        <p:spPr>
          <a:xfrm flipV="1">
            <a:off x="6275388" y="2082278"/>
            <a:ext cx="608012" cy="512763"/>
          </a:xfrm>
          <a:prstGeom prst="straightConnector1">
            <a:avLst/>
          </a:prstGeom>
          <a:ln w="25400">
            <a:solidFill>
              <a:srgbClr val="16AA1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2" name="Group 31"/>
          <p:cNvGrpSpPr>
            <a:grpSpLocks/>
          </p:cNvGrpSpPr>
          <p:nvPr/>
        </p:nvGrpSpPr>
        <p:grpSpPr bwMode="auto">
          <a:xfrm>
            <a:off x="5661025" y="3374503"/>
            <a:ext cx="2665413" cy="307975"/>
            <a:chOff x="1142912" y="5387448"/>
            <a:chExt cx="2664296" cy="307777"/>
          </a:xfrm>
        </p:grpSpPr>
        <p:sp>
          <p:nvSpPr>
            <p:cNvPr id="33" name="TextBox 91"/>
            <p:cNvSpPr txBox="1">
              <a:spLocks noChangeArrowheads="1"/>
            </p:cNvSpPr>
            <p:nvPr/>
          </p:nvSpPr>
          <p:spPr bwMode="auto">
            <a:xfrm>
              <a:off x="1142912" y="5387448"/>
              <a:ext cx="2664296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/>
                <a:t>Working out the shorter side</a:t>
              </a:r>
            </a:p>
          </p:txBody>
        </p:sp>
        <p:sp>
          <p:nvSpPr>
            <p:cNvPr id="34" name="Rectangle 33"/>
            <p:cNvSpPr/>
            <p:nvPr/>
          </p:nvSpPr>
          <p:spPr>
            <a:xfrm>
              <a:off x="1150847" y="5393794"/>
              <a:ext cx="2434204" cy="287153"/>
            </a:xfrm>
            <a:prstGeom prst="rect">
              <a:avLst/>
            </a:prstGeom>
            <a:solidFill>
              <a:srgbClr val="00B050">
                <a:alpha val="46000"/>
              </a:srgb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</p:grpSp>
      <p:sp>
        <p:nvSpPr>
          <p:cNvPr id="35" name="TextBox 3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706263" y="5390621"/>
            <a:ext cx="1893275" cy="375552"/>
          </a:xfrm>
          <a:prstGeom prst="rect">
            <a:avLst/>
          </a:prstGeom>
          <a:blipFill rotWithShape="1">
            <a:blip r:embed="rId11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  <a:latin typeface="Arial" charset="0"/>
                <a:cs typeface="Arial" charset="0"/>
              </a:rPr>
              <a:t> </a:t>
            </a:r>
          </a:p>
        </p:txBody>
      </p:sp>
      <p:sp>
        <p:nvSpPr>
          <p:cNvPr id="36" name="TextBox 3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688847" y="5690437"/>
            <a:ext cx="1896609" cy="375552"/>
          </a:xfrm>
          <a:prstGeom prst="rect">
            <a:avLst/>
          </a:prstGeom>
          <a:blipFill rotWithShape="1">
            <a:blip r:embed="rId12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  <a:latin typeface="Arial" charset="0"/>
                <a:cs typeface="Arial" charset="0"/>
              </a:rPr>
              <a:t> </a:t>
            </a:r>
          </a:p>
        </p:txBody>
      </p:sp>
      <p:sp>
        <p:nvSpPr>
          <p:cNvPr id="37" name="TextBox 3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688847" y="6006613"/>
            <a:ext cx="1207318" cy="375552"/>
          </a:xfrm>
          <a:prstGeom prst="rect">
            <a:avLst/>
          </a:prstGeom>
          <a:blipFill rotWithShape="1">
            <a:blip r:embed="rId13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  <a:latin typeface="Arial" charset="0"/>
                <a:cs typeface="Arial" charset="0"/>
              </a:rPr>
              <a:t> </a:t>
            </a:r>
          </a:p>
        </p:txBody>
      </p:sp>
      <p:sp>
        <p:nvSpPr>
          <p:cNvPr id="38" name="TextBox 3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688847" y="6249085"/>
            <a:ext cx="1248355" cy="407547"/>
          </a:xfrm>
          <a:prstGeom prst="rect">
            <a:avLst/>
          </a:prstGeom>
          <a:blipFill rotWithShape="1">
            <a:blip r:embed="rId14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  <a:latin typeface="Arial" charset="0"/>
                <a:cs typeface="Arial" charset="0"/>
              </a:rPr>
              <a:t> </a:t>
            </a:r>
          </a:p>
        </p:txBody>
      </p:sp>
      <p:sp>
        <p:nvSpPr>
          <p:cNvPr id="39" name="TextBox 3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688847" y="6521565"/>
            <a:ext cx="2244525" cy="369332"/>
          </a:xfrm>
          <a:prstGeom prst="rect">
            <a:avLst/>
          </a:prstGeom>
          <a:blipFill rotWithShape="1">
            <a:blip r:embed="rId15"/>
            <a:stretch>
              <a:fillRect b="-15000"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  <a:latin typeface="Arial" charset="0"/>
                <a:cs typeface="Arial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60920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18" name="Text Box 40"/>
          <p:cNvSpPr txBox="1">
            <a:spLocks noChangeArrowheads="1"/>
          </p:cNvSpPr>
          <p:nvPr/>
        </p:nvSpPr>
        <p:spPr bwMode="auto">
          <a:xfrm>
            <a:off x="7938" y="4611688"/>
            <a:ext cx="40386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400" b="1" u="sng">
                <a:solidFill>
                  <a:srgbClr val="660066"/>
                </a:solidFill>
              </a:rPr>
              <a:t>EXTENSION (GRADE C)</a:t>
            </a:r>
            <a:endParaRPr lang="en-US" altLang="en-US" sz="2400" b="1" u="sng">
              <a:solidFill>
                <a:srgbClr val="660066"/>
              </a:solidFill>
            </a:endParaRPr>
          </a:p>
        </p:txBody>
      </p:sp>
      <p:sp>
        <p:nvSpPr>
          <p:cNvPr id="8219" name="TextBox 46"/>
          <p:cNvSpPr txBox="1">
            <a:spLocks noChangeArrowheads="1"/>
          </p:cNvSpPr>
          <p:nvPr/>
        </p:nvSpPr>
        <p:spPr bwMode="auto">
          <a:xfrm>
            <a:off x="-28575" y="1627188"/>
            <a:ext cx="574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1)</a:t>
            </a:r>
          </a:p>
        </p:txBody>
      </p:sp>
      <p:sp>
        <p:nvSpPr>
          <p:cNvPr id="8220" name="TextBox 46"/>
          <p:cNvSpPr txBox="1">
            <a:spLocks noChangeArrowheads="1"/>
          </p:cNvSpPr>
          <p:nvPr/>
        </p:nvSpPr>
        <p:spPr bwMode="auto">
          <a:xfrm>
            <a:off x="1908175" y="1627188"/>
            <a:ext cx="574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2)</a:t>
            </a:r>
          </a:p>
        </p:txBody>
      </p:sp>
      <p:sp>
        <p:nvSpPr>
          <p:cNvPr id="8221" name="Title 1"/>
          <p:cNvSpPr txBox="1">
            <a:spLocks/>
          </p:cNvSpPr>
          <p:nvPr/>
        </p:nvSpPr>
        <p:spPr bwMode="auto">
          <a:xfrm>
            <a:off x="-465820" y="273610"/>
            <a:ext cx="8229600" cy="49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2800" b="1" u="sng">
                <a:solidFill>
                  <a:schemeClr val="tx2"/>
                </a:solidFill>
              </a:rPr>
              <a:t>PYTHAGORAS’ THEOREM</a:t>
            </a:r>
            <a:endParaRPr lang="en-GB" altLang="en-US" sz="2800">
              <a:solidFill>
                <a:schemeClr val="tx2"/>
              </a:solidFill>
            </a:endParaRPr>
          </a:p>
        </p:txBody>
      </p:sp>
      <p:grpSp>
        <p:nvGrpSpPr>
          <p:cNvPr id="8222" name="Group 6"/>
          <p:cNvGrpSpPr>
            <a:grpSpLocks/>
          </p:cNvGrpSpPr>
          <p:nvPr/>
        </p:nvGrpSpPr>
        <p:grpSpPr bwMode="auto">
          <a:xfrm>
            <a:off x="117475" y="1770063"/>
            <a:ext cx="1628775" cy="1238250"/>
            <a:chOff x="90088" y="1614342"/>
            <a:chExt cx="1628888" cy="1238594"/>
          </a:xfrm>
        </p:grpSpPr>
        <p:grpSp>
          <p:nvGrpSpPr>
            <p:cNvPr id="8313" name="Group 3"/>
            <p:cNvGrpSpPr>
              <a:grpSpLocks/>
            </p:cNvGrpSpPr>
            <p:nvPr/>
          </p:nvGrpSpPr>
          <p:grpSpPr bwMode="auto">
            <a:xfrm>
              <a:off x="568831" y="1614342"/>
              <a:ext cx="1150145" cy="981626"/>
              <a:chOff x="555183" y="1614342"/>
              <a:chExt cx="1150145" cy="981626"/>
            </a:xfrm>
          </p:grpSpPr>
          <p:sp>
            <p:nvSpPr>
              <p:cNvPr id="2" name="Right Triangle 1"/>
              <p:cNvSpPr/>
              <p:nvPr/>
            </p:nvSpPr>
            <p:spPr>
              <a:xfrm>
                <a:off x="560661" y="1614342"/>
                <a:ext cx="1144667" cy="981348"/>
              </a:xfrm>
              <a:prstGeom prst="rtTriangl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3" name="Rectangle 2"/>
              <p:cNvSpPr/>
              <p:nvPr/>
            </p:nvSpPr>
            <p:spPr>
              <a:xfrm>
                <a:off x="555898" y="2448011"/>
                <a:ext cx="120658" cy="14450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</p:grpSp>
        <p:sp>
          <p:nvSpPr>
            <p:cNvPr id="8314" name="TextBox 5"/>
            <p:cNvSpPr txBox="1">
              <a:spLocks noChangeArrowheads="1"/>
            </p:cNvSpPr>
            <p:nvPr/>
          </p:nvSpPr>
          <p:spPr bwMode="auto">
            <a:xfrm>
              <a:off x="852608" y="2545159"/>
              <a:ext cx="64135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 b="1"/>
                <a:t>3cm</a:t>
              </a:r>
            </a:p>
          </p:txBody>
        </p:sp>
        <p:sp>
          <p:nvSpPr>
            <p:cNvPr id="8315" name="TextBox 55"/>
            <p:cNvSpPr txBox="1">
              <a:spLocks noChangeArrowheads="1"/>
            </p:cNvSpPr>
            <p:nvPr/>
          </p:nvSpPr>
          <p:spPr bwMode="auto">
            <a:xfrm>
              <a:off x="90088" y="1957776"/>
              <a:ext cx="64135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 b="1"/>
                <a:t>4cm</a:t>
              </a:r>
            </a:p>
          </p:txBody>
        </p:sp>
        <p:sp>
          <p:nvSpPr>
            <p:cNvPr id="57" name="TextBox 56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930656" y="1803880"/>
              <a:ext cx="641350" cy="362984"/>
            </a:xfrm>
            <a:prstGeom prst="rect">
              <a:avLst/>
            </a:prstGeom>
            <a:blipFill rotWithShape="1">
              <a:blip r:embed="rId3"/>
              <a:stretch>
                <a:fillRect/>
              </a:stretch>
            </a:blipFill>
          </p:spPr>
          <p:txBody>
            <a:bodyPr/>
            <a:lstStyle/>
            <a:p>
              <a:pPr>
                <a:defRPr/>
              </a:pPr>
              <a:r>
                <a:rPr lang="en-GB">
                  <a:noFill/>
                  <a:latin typeface="Arial" charset="0"/>
                  <a:cs typeface="Arial" charset="0"/>
                </a:rPr>
                <a:t> </a:t>
              </a:r>
            </a:p>
          </p:txBody>
        </p:sp>
      </p:grpSp>
      <p:grpSp>
        <p:nvGrpSpPr>
          <p:cNvPr id="8223" name="Group 58"/>
          <p:cNvGrpSpPr>
            <a:grpSpLocks/>
          </p:cNvGrpSpPr>
          <p:nvPr/>
        </p:nvGrpSpPr>
        <p:grpSpPr bwMode="auto">
          <a:xfrm>
            <a:off x="1908175" y="1770063"/>
            <a:ext cx="1628775" cy="1238250"/>
            <a:chOff x="90088" y="1614342"/>
            <a:chExt cx="1628888" cy="1238594"/>
          </a:xfrm>
        </p:grpSpPr>
        <p:grpSp>
          <p:nvGrpSpPr>
            <p:cNvPr id="8307" name="Group 59"/>
            <p:cNvGrpSpPr>
              <a:grpSpLocks/>
            </p:cNvGrpSpPr>
            <p:nvPr/>
          </p:nvGrpSpPr>
          <p:grpSpPr bwMode="auto">
            <a:xfrm>
              <a:off x="568831" y="1614342"/>
              <a:ext cx="1150145" cy="981626"/>
              <a:chOff x="555183" y="1614342"/>
              <a:chExt cx="1150145" cy="981626"/>
            </a:xfrm>
          </p:grpSpPr>
          <p:sp>
            <p:nvSpPr>
              <p:cNvPr id="64" name="Right Triangle 63"/>
              <p:cNvSpPr/>
              <p:nvPr/>
            </p:nvSpPr>
            <p:spPr>
              <a:xfrm>
                <a:off x="560661" y="1614342"/>
                <a:ext cx="1144667" cy="981348"/>
              </a:xfrm>
              <a:prstGeom prst="rtTriangl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65" name="Rectangle 64"/>
              <p:cNvSpPr/>
              <p:nvPr/>
            </p:nvSpPr>
            <p:spPr>
              <a:xfrm>
                <a:off x="555898" y="2448011"/>
                <a:ext cx="120658" cy="14450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</p:grpSp>
        <p:sp>
          <p:nvSpPr>
            <p:cNvPr id="8308" name="TextBox 60"/>
            <p:cNvSpPr txBox="1">
              <a:spLocks noChangeArrowheads="1"/>
            </p:cNvSpPr>
            <p:nvPr/>
          </p:nvSpPr>
          <p:spPr bwMode="auto">
            <a:xfrm>
              <a:off x="852608" y="2545159"/>
              <a:ext cx="64135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 b="1"/>
                <a:t>5cm</a:t>
              </a:r>
            </a:p>
          </p:txBody>
        </p:sp>
        <p:sp>
          <p:nvSpPr>
            <p:cNvPr id="8309" name="TextBox 61"/>
            <p:cNvSpPr txBox="1">
              <a:spLocks noChangeArrowheads="1"/>
            </p:cNvSpPr>
            <p:nvPr/>
          </p:nvSpPr>
          <p:spPr bwMode="auto">
            <a:xfrm>
              <a:off x="90088" y="1957776"/>
              <a:ext cx="64135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 b="1"/>
                <a:t>8cm</a:t>
              </a:r>
            </a:p>
          </p:txBody>
        </p:sp>
        <p:sp>
          <p:nvSpPr>
            <p:cNvPr id="63" name="TextBox 62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930656" y="1803880"/>
              <a:ext cx="641350" cy="362984"/>
            </a:xfrm>
            <a:prstGeom prst="rect">
              <a:avLst/>
            </a:prstGeom>
            <a:blipFill rotWithShape="1">
              <a:blip r:embed="rId4"/>
              <a:stretch>
                <a:fillRect/>
              </a:stretch>
            </a:blipFill>
          </p:spPr>
          <p:txBody>
            <a:bodyPr/>
            <a:lstStyle/>
            <a:p>
              <a:pPr>
                <a:defRPr/>
              </a:pPr>
              <a:r>
                <a:rPr lang="en-GB">
                  <a:noFill/>
                  <a:latin typeface="Arial" charset="0"/>
                  <a:cs typeface="Arial" charset="0"/>
                </a:rPr>
                <a:t> </a:t>
              </a:r>
            </a:p>
          </p:txBody>
        </p:sp>
      </p:grpSp>
      <p:sp>
        <p:nvSpPr>
          <p:cNvPr id="8224" name="TextBox 46"/>
          <p:cNvSpPr txBox="1">
            <a:spLocks noChangeArrowheads="1"/>
          </p:cNvSpPr>
          <p:nvPr/>
        </p:nvSpPr>
        <p:spPr bwMode="auto">
          <a:xfrm>
            <a:off x="3590925" y="1627188"/>
            <a:ext cx="574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3)</a:t>
            </a:r>
          </a:p>
        </p:txBody>
      </p:sp>
      <p:grpSp>
        <p:nvGrpSpPr>
          <p:cNvPr id="8225" name="Group 66"/>
          <p:cNvGrpSpPr>
            <a:grpSpLocks/>
          </p:cNvGrpSpPr>
          <p:nvPr/>
        </p:nvGrpSpPr>
        <p:grpSpPr bwMode="auto">
          <a:xfrm rot="-5400000">
            <a:off x="3922713" y="1497012"/>
            <a:ext cx="1435100" cy="1590675"/>
            <a:chOff x="284170" y="1614342"/>
            <a:chExt cx="1434806" cy="1591317"/>
          </a:xfrm>
        </p:grpSpPr>
        <p:grpSp>
          <p:nvGrpSpPr>
            <p:cNvPr id="8301" name="Group 67"/>
            <p:cNvGrpSpPr>
              <a:grpSpLocks/>
            </p:cNvGrpSpPr>
            <p:nvPr/>
          </p:nvGrpSpPr>
          <p:grpSpPr bwMode="auto">
            <a:xfrm>
              <a:off x="568831" y="1614342"/>
              <a:ext cx="1150145" cy="981626"/>
              <a:chOff x="555183" y="1614342"/>
              <a:chExt cx="1150145" cy="981626"/>
            </a:xfrm>
          </p:grpSpPr>
          <p:sp>
            <p:nvSpPr>
              <p:cNvPr id="72" name="Right Triangle 71"/>
              <p:cNvSpPr/>
              <p:nvPr/>
            </p:nvSpPr>
            <p:spPr>
              <a:xfrm>
                <a:off x="559388" y="1614341"/>
                <a:ext cx="1145940" cy="981471"/>
              </a:xfrm>
              <a:prstGeom prst="rtTriangl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73" name="Rectangle 72"/>
              <p:cNvSpPr/>
              <p:nvPr/>
            </p:nvSpPr>
            <p:spPr>
              <a:xfrm>
                <a:off x="554626" y="2448116"/>
                <a:ext cx="120625" cy="144520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</p:grpSp>
        <p:sp>
          <p:nvSpPr>
            <p:cNvPr id="8302" name="TextBox 68"/>
            <p:cNvSpPr txBox="1">
              <a:spLocks noChangeArrowheads="1"/>
            </p:cNvSpPr>
            <p:nvPr/>
          </p:nvSpPr>
          <p:spPr bwMode="auto">
            <a:xfrm rot="5400000">
              <a:off x="838960" y="2731095"/>
              <a:ext cx="64135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 b="1"/>
                <a:t>9cm</a:t>
              </a:r>
            </a:p>
          </p:txBody>
        </p:sp>
        <p:sp>
          <p:nvSpPr>
            <p:cNvPr id="8303" name="TextBox 69"/>
            <p:cNvSpPr txBox="1">
              <a:spLocks noChangeArrowheads="1"/>
            </p:cNvSpPr>
            <p:nvPr/>
          </p:nvSpPr>
          <p:spPr bwMode="auto">
            <a:xfrm rot="5400000">
              <a:off x="117384" y="2026016"/>
              <a:ext cx="64135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 b="1"/>
                <a:t>6cm</a:t>
              </a:r>
            </a:p>
          </p:txBody>
        </p:sp>
        <p:sp>
          <p:nvSpPr>
            <p:cNvPr id="71" name="TextBox 70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 rot="5400000">
              <a:off x="930656" y="1803880"/>
              <a:ext cx="641350" cy="362984"/>
            </a:xfrm>
            <a:prstGeom prst="rect">
              <a:avLst/>
            </a:prstGeom>
            <a:blipFill rotWithShape="1">
              <a:blip r:embed="rId5"/>
              <a:stretch>
                <a:fillRect/>
              </a:stretch>
            </a:blipFill>
          </p:spPr>
          <p:txBody>
            <a:bodyPr/>
            <a:lstStyle/>
            <a:p>
              <a:pPr>
                <a:defRPr/>
              </a:pPr>
              <a:r>
                <a:rPr lang="en-GB">
                  <a:noFill/>
                  <a:latin typeface="Arial" charset="0"/>
                  <a:cs typeface="Arial" charset="0"/>
                </a:rPr>
                <a:t> </a:t>
              </a:r>
            </a:p>
          </p:txBody>
        </p:sp>
      </p:grpSp>
      <p:sp>
        <p:nvSpPr>
          <p:cNvPr id="8226" name="TextBox 46"/>
          <p:cNvSpPr txBox="1">
            <a:spLocks noChangeArrowheads="1"/>
          </p:cNvSpPr>
          <p:nvPr/>
        </p:nvSpPr>
        <p:spPr bwMode="auto">
          <a:xfrm>
            <a:off x="5292725" y="1627188"/>
            <a:ext cx="574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4)</a:t>
            </a:r>
          </a:p>
        </p:txBody>
      </p:sp>
      <p:grpSp>
        <p:nvGrpSpPr>
          <p:cNvPr id="8227" name="Group 74"/>
          <p:cNvGrpSpPr>
            <a:grpSpLocks/>
          </p:cNvGrpSpPr>
          <p:nvPr/>
        </p:nvGrpSpPr>
        <p:grpSpPr bwMode="auto">
          <a:xfrm rot="2715832">
            <a:off x="5557044" y="1561306"/>
            <a:ext cx="1457325" cy="1433513"/>
            <a:chOff x="260642" y="1614342"/>
            <a:chExt cx="1458334" cy="1434377"/>
          </a:xfrm>
        </p:grpSpPr>
        <p:grpSp>
          <p:nvGrpSpPr>
            <p:cNvPr id="8295" name="Group 75"/>
            <p:cNvGrpSpPr>
              <a:grpSpLocks/>
            </p:cNvGrpSpPr>
            <p:nvPr/>
          </p:nvGrpSpPr>
          <p:grpSpPr bwMode="auto">
            <a:xfrm>
              <a:off x="568831" y="1614342"/>
              <a:ext cx="1150145" cy="981626"/>
              <a:chOff x="555183" y="1614342"/>
              <a:chExt cx="1150145" cy="981626"/>
            </a:xfrm>
          </p:grpSpPr>
          <p:sp>
            <p:nvSpPr>
              <p:cNvPr id="80" name="Right Triangle 79"/>
              <p:cNvSpPr/>
              <p:nvPr/>
            </p:nvSpPr>
            <p:spPr>
              <a:xfrm>
                <a:off x="551803" y="1608630"/>
                <a:ext cx="1145381" cy="981666"/>
              </a:xfrm>
              <a:prstGeom prst="rtTriangl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81" name="Rectangle 80"/>
              <p:cNvSpPr/>
              <p:nvPr/>
            </p:nvSpPr>
            <p:spPr>
              <a:xfrm>
                <a:off x="539246" y="2451937"/>
                <a:ext cx="120734" cy="144549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</p:grpSp>
        <p:sp>
          <p:nvSpPr>
            <p:cNvPr id="8296" name="TextBox 76"/>
            <p:cNvSpPr txBox="1">
              <a:spLocks noChangeArrowheads="1"/>
            </p:cNvSpPr>
            <p:nvPr/>
          </p:nvSpPr>
          <p:spPr bwMode="auto">
            <a:xfrm rot="-2715832">
              <a:off x="843091" y="2574155"/>
              <a:ext cx="64135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 b="1"/>
                <a:t>11m</a:t>
              </a:r>
            </a:p>
          </p:txBody>
        </p:sp>
        <p:sp>
          <p:nvSpPr>
            <p:cNvPr id="8297" name="TextBox 77"/>
            <p:cNvSpPr txBox="1">
              <a:spLocks noChangeArrowheads="1"/>
            </p:cNvSpPr>
            <p:nvPr/>
          </p:nvSpPr>
          <p:spPr bwMode="auto">
            <a:xfrm rot="-2715832">
              <a:off x="93856" y="1957775"/>
              <a:ext cx="64135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 b="1"/>
                <a:t>15m</a:t>
              </a:r>
            </a:p>
          </p:txBody>
        </p:sp>
        <p:sp>
          <p:nvSpPr>
            <p:cNvPr id="79" name="TextBox 78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 rot="18884168">
              <a:off x="930656" y="1803880"/>
              <a:ext cx="641350" cy="362984"/>
            </a:xfrm>
            <a:prstGeom prst="rect">
              <a:avLst/>
            </a:prstGeom>
            <a:blipFill rotWithShape="1">
              <a:blip r:embed="rId6"/>
              <a:stretch>
                <a:fillRect/>
              </a:stretch>
            </a:blipFill>
          </p:spPr>
          <p:txBody>
            <a:bodyPr/>
            <a:lstStyle/>
            <a:p>
              <a:pPr>
                <a:defRPr/>
              </a:pPr>
              <a:r>
                <a:rPr lang="en-GB">
                  <a:noFill/>
                  <a:latin typeface="Arial" charset="0"/>
                  <a:cs typeface="Arial" charset="0"/>
                </a:rPr>
                <a:t> </a:t>
              </a:r>
            </a:p>
          </p:txBody>
        </p:sp>
      </p:grpSp>
      <p:sp>
        <p:nvSpPr>
          <p:cNvPr id="8228" name="TextBox 46"/>
          <p:cNvSpPr txBox="1">
            <a:spLocks noChangeArrowheads="1"/>
          </p:cNvSpPr>
          <p:nvPr/>
        </p:nvSpPr>
        <p:spPr bwMode="auto">
          <a:xfrm>
            <a:off x="7046913" y="1612900"/>
            <a:ext cx="574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5)</a:t>
            </a:r>
          </a:p>
        </p:txBody>
      </p:sp>
      <p:grpSp>
        <p:nvGrpSpPr>
          <p:cNvPr id="8229" name="Group 82"/>
          <p:cNvGrpSpPr>
            <a:grpSpLocks/>
          </p:cNvGrpSpPr>
          <p:nvPr/>
        </p:nvGrpSpPr>
        <p:grpSpPr bwMode="auto">
          <a:xfrm rot="-3449227">
            <a:off x="7546181" y="1608932"/>
            <a:ext cx="1444625" cy="1576388"/>
            <a:chOff x="274290" y="1614342"/>
            <a:chExt cx="1444686" cy="1575801"/>
          </a:xfrm>
        </p:grpSpPr>
        <p:grpSp>
          <p:nvGrpSpPr>
            <p:cNvPr id="8289" name="Group 83"/>
            <p:cNvGrpSpPr>
              <a:grpSpLocks/>
            </p:cNvGrpSpPr>
            <p:nvPr/>
          </p:nvGrpSpPr>
          <p:grpSpPr bwMode="auto">
            <a:xfrm>
              <a:off x="568831" y="1614342"/>
              <a:ext cx="1150145" cy="981626"/>
              <a:chOff x="555183" y="1614342"/>
              <a:chExt cx="1150145" cy="981626"/>
            </a:xfrm>
          </p:grpSpPr>
          <p:sp>
            <p:nvSpPr>
              <p:cNvPr id="88" name="Right Triangle 87"/>
              <p:cNvSpPr/>
              <p:nvPr/>
            </p:nvSpPr>
            <p:spPr>
              <a:xfrm>
                <a:off x="571724" y="1601703"/>
                <a:ext cx="1139874" cy="988644"/>
              </a:xfrm>
              <a:prstGeom prst="rtTriangl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89" name="Rectangle 88"/>
              <p:cNvSpPr/>
              <p:nvPr/>
            </p:nvSpPr>
            <p:spPr>
              <a:xfrm>
                <a:off x="562451" y="2439896"/>
                <a:ext cx="119068" cy="147582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</p:grpSp>
        <p:sp>
          <p:nvSpPr>
            <p:cNvPr id="8290" name="TextBox 84"/>
            <p:cNvSpPr txBox="1">
              <a:spLocks noChangeArrowheads="1"/>
            </p:cNvSpPr>
            <p:nvPr/>
          </p:nvSpPr>
          <p:spPr bwMode="auto">
            <a:xfrm rot="3449227">
              <a:off x="909719" y="2715579"/>
              <a:ext cx="64135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 b="1"/>
                <a:t>14m</a:t>
              </a:r>
            </a:p>
          </p:txBody>
        </p:sp>
        <p:sp>
          <p:nvSpPr>
            <p:cNvPr id="8291" name="TextBox 85"/>
            <p:cNvSpPr txBox="1">
              <a:spLocks noChangeArrowheads="1"/>
            </p:cNvSpPr>
            <p:nvPr/>
          </p:nvSpPr>
          <p:spPr bwMode="auto">
            <a:xfrm rot="3449227">
              <a:off x="107504" y="1957776"/>
              <a:ext cx="64135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 b="1"/>
                <a:t>21m</a:t>
              </a:r>
            </a:p>
          </p:txBody>
        </p:sp>
        <p:sp>
          <p:nvSpPr>
            <p:cNvPr id="87" name="TextBox 86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 rot="3449227">
              <a:off x="930656" y="1803880"/>
              <a:ext cx="641350" cy="362984"/>
            </a:xfrm>
            <a:prstGeom prst="rect">
              <a:avLst/>
            </a:prstGeom>
            <a:blipFill rotWithShape="1">
              <a:blip r:embed="rId7"/>
              <a:stretch>
                <a:fillRect/>
              </a:stretch>
            </a:blipFill>
          </p:spPr>
          <p:txBody>
            <a:bodyPr/>
            <a:lstStyle/>
            <a:p>
              <a:pPr>
                <a:defRPr/>
              </a:pPr>
              <a:r>
                <a:rPr lang="en-GB">
                  <a:noFill/>
                  <a:latin typeface="Arial" charset="0"/>
                  <a:cs typeface="Arial" charset="0"/>
                </a:rPr>
                <a:t> </a:t>
              </a:r>
            </a:p>
          </p:txBody>
        </p:sp>
      </p:grpSp>
      <p:sp>
        <p:nvSpPr>
          <p:cNvPr id="8" name="TextBox 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2224" y="1320567"/>
            <a:ext cx="4006280" cy="369332"/>
          </a:xfrm>
          <a:prstGeom prst="rect">
            <a:avLst/>
          </a:prstGeom>
          <a:blipFill rotWithShape="1">
            <a:blip r:embed="rId8"/>
            <a:stretch>
              <a:fillRect l="-1218" t="-8333" b="-26667"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  <a:latin typeface="Arial" charset="0"/>
                <a:cs typeface="Arial" charset="0"/>
              </a:rPr>
              <a:t> </a:t>
            </a:r>
          </a:p>
        </p:txBody>
      </p:sp>
      <p:sp>
        <p:nvSpPr>
          <p:cNvPr id="8231" name="TextBox 46"/>
          <p:cNvSpPr txBox="1">
            <a:spLocks noChangeArrowheads="1"/>
          </p:cNvSpPr>
          <p:nvPr/>
        </p:nvSpPr>
        <p:spPr bwMode="auto">
          <a:xfrm>
            <a:off x="-22225" y="3211513"/>
            <a:ext cx="574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6)</a:t>
            </a:r>
          </a:p>
        </p:txBody>
      </p:sp>
      <p:sp>
        <p:nvSpPr>
          <p:cNvPr id="8232" name="TextBox 46"/>
          <p:cNvSpPr txBox="1">
            <a:spLocks noChangeArrowheads="1"/>
          </p:cNvSpPr>
          <p:nvPr/>
        </p:nvSpPr>
        <p:spPr bwMode="auto">
          <a:xfrm>
            <a:off x="1914525" y="3211513"/>
            <a:ext cx="574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7)</a:t>
            </a:r>
          </a:p>
        </p:txBody>
      </p:sp>
      <p:grpSp>
        <p:nvGrpSpPr>
          <p:cNvPr id="8233" name="Group 94"/>
          <p:cNvGrpSpPr>
            <a:grpSpLocks/>
          </p:cNvGrpSpPr>
          <p:nvPr/>
        </p:nvGrpSpPr>
        <p:grpSpPr bwMode="auto">
          <a:xfrm>
            <a:off x="107950" y="3354388"/>
            <a:ext cx="1644650" cy="1238250"/>
            <a:chOff x="74098" y="1614342"/>
            <a:chExt cx="1644878" cy="1238594"/>
          </a:xfrm>
        </p:grpSpPr>
        <p:grpSp>
          <p:nvGrpSpPr>
            <p:cNvPr id="8283" name="Group 95"/>
            <p:cNvGrpSpPr>
              <a:grpSpLocks/>
            </p:cNvGrpSpPr>
            <p:nvPr/>
          </p:nvGrpSpPr>
          <p:grpSpPr bwMode="auto">
            <a:xfrm>
              <a:off x="568831" y="1614342"/>
              <a:ext cx="1150145" cy="981626"/>
              <a:chOff x="555183" y="1614342"/>
              <a:chExt cx="1150145" cy="981626"/>
            </a:xfrm>
          </p:grpSpPr>
          <p:sp>
            <p:nvSpPr>
              <p:cNvPr id="100" name="Right Triangle 99"/>
              <p:cNvSpPr/>
              <p:nvPr/>
            </p:nvSpPr>
            <p:spPr>
              <a:xfrm>
                <a:off x="560583" y="1614342"/>
                <a:ext cx="1144745" cy="981348"/>
              </a:xfrm>
              <a:prstGeom prst="rtTriangl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102" name="Rectangle 101"/>
              <p:cNvSpPr/>
              <p:nvPr/>
            </p:nvSpPr>
            <p:spPr>
              <a:xfrm>
                <a:off x="555819" y="2448011"/>
                <a:ext cx="120667" cy="14450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</p:grpSp>
        <p:sp>
          <p:nvSpPr>
            <p:cNvPr id="8284" name="TextBox 96"/>
            <p:cNvSpPr txBox="1">
              <a:spLocks noChangeArrowheads="1"/>
            </p:cNvSpPr>
            <p:nvPr/>
          </p:nvSpPr>
          <p:spPr bwMode="auto">
            <a:xfrm>
              <a:off x="852608" y="2545159"/>
              <a:ext cx="64135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 b="1"/>
                <a:t>8cm</a:t>
              </a:r>
            </a:p>
          </p:txBody>
        </p:sp>
        <p:sp>
          <p:nvSpPr>
            <p:cNvPr id="8285" name="TextBox 97"/>
            <p:cNvSpPr txBox="1">
              <a:spLocks noChangeArrowheads="1"/>
            </p:cNvSpPr>
            <p:nvPr/>
          </p:nvSpPr>
          <p:spPr bwMode="auto">
            <a:xfrm>
              <a:off x="1027613" y="1828983"/>
              <a:ext cx="64135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 b="1"/>
                <a:t>15cm</a:t>
              </a:r>
            </a:p>
          </p:txBody>
        </p:sp>
        <p:sp>
          <p:nvSpPr>
            <p:cNvPr id="99" name="TextBox 98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74098" y="1955645"/>
              <a:ext cx="641350" cy="362984"/>
            </a:xfrm>
            <a:prstGeom prst="rect">
              <a:avLst/>
            </a:prstGeom>
            <a:blipFill rotWithShape="1">
              <a:blip r:embed="rId9"/>
              <a:stretch>
                <a:fillRect/>
              </a:stretch>
            </a:blipFill>
          </p:spPr>
          <p:txBody>
            <a:bodyPr/>
            <a:lstStyle/>
            <a:p>
              <a:pPr>
                <a:defRPr/>
              </a:pPr>
              <a:r>
                <a:rPr lang="en-GB">
                  <a:noFill/>
                  <a:latin typeface="Arial" charset="0"/>
                  <a:cs typeface="Arial" charset="0"/>
                </a:rPr>
                <a:t> </a:t>
              </a:r>
            </a:p>
          </p:txBody>
        </p:sp>
      </p:grpSp>
      <p:grpSp>
        <p:nvGrpSpPr>
          <p:cNvPr id="8234" name="Group 114"/>
          <p:cNvGrpSpPr>
            <a:grpSpLocks/>
          </p:cNvGrpSpPr>
          <p:nvPr/>
        </p:nvGrpSpPr>
        <p:grpSpPr bwMode="auto">
          <a:xfrm>
            <a:off x="1914525" y="3354388"/>
            <a:ext cx="1649413" cy="1243012"/>
            <a:chOff x="90088" y="1614342"/>
            <a:chExt cx="1650074" cy="1243113"/>
          </a:xfrm>
        </p:grpSpPr>
        <p:grpSp>
          <p:nvGrpSpPr>
            <p:cNvPr id="8277" name="Group 115"/>
            <p:cNvGrpSpPr>
              <a:grpSpLocks/>
            </p:cNvGrpSpPr>
            <p:nvPr/>
          </p:nvGrpSpPr>
          <p:grpSpPr bwMode="auto">
            <a:xfrm>
              <a:off x="568831" y="1614342"/>
              <a:ext cx="1150145" cy="981626"/>
              <a:chOff x="555183" y="1614342"/>
              <a:chExt cx="1150145" cy="981626"/>
            </a:xfrm>
          </p:grpSpPr>
          <p:sp>
            <p:nvSpPr>
              <p:cNvPr id="120" name="Right Triangle 119"/>
              <p:cNvSpPr/>
              <p:nvPr/>
            </p:nvSpPr>
            <p:spPr>
              <a:xfrm>
                <a:off x="559234" y="1614342"/>
                <a:ext cx="1146635" cy="981155"/>
              </a:xfrm>
              <a:prstGeom prst="rtTriangl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121" name="Rectangle 120"/>
              <p:cNvSpPr/>
              <p:nvPr/>
            </p:nvSpPr>
            <p:spPr>
              <a:xfrm>
                <a:off x="554470" y="2447847"/>
                <a:ext cx="120698" cy="144475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</p:grpSp>
        <p:sp>
          <p:nvSpPr>
            <p:cNvPr id="8278" name="TextBox 116"/>
            <p:cNvSpPr txBox="1">
              <a:spLocks noChangeArrowheads="1"/>
            </p:cNvSpPr>
            <p:nvPr/>
          </p:nvSpPr>
          <p:spPr bwMode="auto">
            <a:xfrm>
              <a:off x="1098812" y="1832751"/>
              <a:ext cx="64135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 b="1"/>
                <a:t>19cm</a:t>
              </a:r>
            </a:p>
          </p:txBody>
        </p:sp>
        <p:sp>
          <p:nvSpPr>
            <p:cNvPr id="8279" name="TextBox 117"/>
            <p:cNvSpPr txBox="1">
              <a:spLocks noChangeArrowheads="1"/>
            </p:cNvSpPr>
            <p:nvPr/>
          </p:nvSpPr>
          <p:spPr bwMode="auto">
            <a:xfrm>
              <a:off x="90088" y="1957776"/>
              <a:ext cx="64135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 b="1"/>
                <a:t>7cm</a:t>
              </a:r>
            </a:p>
          </p:txBody>
        </p:sp>
        <p:sp>
          <p:nvSpPr>
            <p:cNvPr id="119" name="TextBox 118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793568" y="2494471"/>
              <a:ext cx="641350" cy="362984"/>
            </a:xfrm>
            <a:prstGeom prst="rect">
              <a:avLst/>
            </a:prstGeom>
            <a:blipFill rotWithShape="1">
              <a:blip r:embed="rId10"/>
              <a:stretch>
                <a:fillRect/>
              </a:stretch>
            </a:blipFill>
          </p:spPr>
          <p:txBody>
            <a:bodyPr/>
            <a:lstStyle/>
            <a:p>
              <a:pPr>
                <a:defRPr/>
              </a:pPr>
              <a:r>
                <a:rPr lang="en-GB">
                  <a:noFill/>
                  <a:latin typeface="Arial" charset="0"/>
                  <a:cs typeface="Arial" charset="0"/>
                </a:rPr>
                <a:t> </a:t>
              </a:r>
            </a:p>
          </p:txBody>
        </p:sp>
      </p:grpSp>
      <p:sp>
        <p:nvSpPr>
          <p:cNvPr id="8235" name="TextBox 46"/>
          <p:cNvSpPr txBox="1">
            <a:spLocks noChangeArrowheads="1"/>
          </p:cNvSpPr>
          <p:nvPr/>
        </p:nvSpPr>
        <p:spPr bwMode="auto">
          <a:xfrm>
            <a:off x="3597275" y="3211513"/>
            <a:ext cx="574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8)</a:t>
            </a:r>
          </a:p>
        </p:txBody>
      </p:sp>
      <p:grpSp>
        <p:nvGrpSpPr>
          <p:cNvPr id="8236" name="Group 123"/>
          <p:cNvGrpSpPr>
            <a:grpSpLocks/>
          </p:cNvGrpSpPr>
          <p:nvPr/>
        </p:nvGrpSpPr>
        <p:grpSpPr bwMode="auto">
          <a:xfrm rot="-5400000">
            <a:off x="3823494" y="3139281"/>
            <a:ext cx="1435100" cy="1474788"/>
            <a:chOff x="284170" y="1566590"/>
            <a:chExt cx="1434806" cy="1475293"/>
          </a:xfrm>
        </p:grpSpPr>
        <p:grpSp>
          <p:nvGrpSpPr>
            <p:cNvPr id="8271" name="Group 124"/>
            <p:cNvGrpSpPr>
              <a:grpSpLocks/>
            </p:cNvGrpSpPr>
            <p:nvPr/>
          </p:nvGrpSpPr>
          <p:grpSpPr bwMode="auto">
            <a:xfrm>
              <a:off x="568831" y="1614342"/>
              <a:ext cx="1150145" cy="981626"/>
              <a:chOff x="555183" y="1614342"/>
              <a:chExt cx="1150145" cy="981626"/>
            </a:xfrm>
          </p:grpSpPr>
          <p:sp>
            <p:nvSpPr>
              <p:cNvPr id="129" name="Right Triangle 128"/>
              <p:cNvSpPr/>
              <p:nvPr/>
            </p:nvSpPr>
            <p:spPr>
              <a:xfrm>
                <a:off x="559388" y="1614231"/>
                <a:ext cx="1145940" cy="981411"/>
              </a:xfrm>
              <a:prstGeom prst="rtTriangl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130" name="Rectangle 129"/>
              <p:cNvSpPr/>
              <p:nvPr/>
            </p:nvSpPr>
            <p:spPr>
              <a:xfrm>
                <a:off x="554626" y="2447955"/>
                <a:ext cx="120625" cy="144511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</p:grpSp>
        <p:sp>
          <p:nvSpPr>
            <p:cNvPr id="8272" name="TextBox 125"/>
            <p:cNvSpPr txBox="1">
              <a:spLocks noChangeArrowheads="1"/>
            </p:cNvSpPr>
            <p:nvPr/>
          </p:nvSpPr>
          <p:spPr bwMode="auto">
            <a:xfrm rot="5400000">
              <a:off x="940743" y="1733376"/>
              <a:ext cx="64135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 b="1"/>
                <a:t>21cm</a:t>
              </a:r>
            </a:p>
          </p:txBody>
        </p:sp>
        <p:sp>
          <p:nvSpPr>
            <p:cNvPr id="8273" name="TextBox 126"/>
            <p:cNvSpPr txBox="1">
              <a:spLocks noChangeArrowheads="1"/>
            </p:cNvSpPr>
            <p:nvPr/>
          </p:nvSpPr>
          <p:spPr bwMode="auto">
            <a:xfrm rot="5400000">
              <a:off x="117384" y="1998180"/>
              <a:ext cx="64135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 b="1"/>
                <a:t>12cm</a:t>
              </a:r>
            </a:p>
          </p:txBody>
        </p:sp>
        <p:sp>
          <p:nvSpPr>
            <p:cNvPr id="128" name="TextBox 127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 rot="5400000">
              <a:off x="790308" y="2539716"/>
              <a:ext cx="641350" cy="362984"/>
            </a:xfrm>
            <a:prstGeom prst="rect">
              <a:avLst/>
            </a:prstGeom>
            <a:blipFill rotWithShape="1">
              <a:blip r:embed="rId11"/>
              <a:stretch>
                <a:fillRect/>
              </a:stretch>
            </a:blipFill>
          </p:spPr>
          <p:txBody>
            <a:bodyPr/>
            <a:lstStyle/>
            <a:p>
              <a:pPr>
                <a:defRPr/>
              </a:pPr>
              <a:r>
                <a:rPr lang="en-GB">
                  <a:noFill/>
                  <a:latin typeface="Arial" charset="0"/>
                  <a:cs typeface="Arial" charset="0"/>
                </a:rPr>
                <a:t> </a:t>
              </a:r>
            </a:p>
          </p:txBody>
        </p:sp>
      </p:grpSp>
      <p:sp>
        <p:nvSpPr>
          <p:cNvPr id="8237" name="TextBox 46"/>
          <p:cNvSpPr txBox="1">
            <a:spLocks noChangeArrowheads="1"/>
          </p:cNvSpPr>
          <p:nvPr/>
        </p:nvSpPr>
        <p:spPr bwMode="auto">
          <a:xfrm>
            <a:off x="5297488" y="3211513"/>
            <a:ext cx="574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9)</a:t>
            </a:r>
          </a:p>
        </p:txBody>
      </p:sp>
      <p:grpSp>
        <p:nvGrpSpPr>
          <p:cNvPr id="8238" name="Group 131"/>
          <p:cNvGrpSpPr>
            <a:grpSpLocks/>
          </p:cNvGrpSpPr>
          <p:nvPr/>
        </p:nvGrpSpPr>
        <p:grpSpPr bwMode="auto">
          <a:xfrm rot="2715832">
            <a:off x="5599906" y="3069432"/>
            <a:ext cx="1457325" cy="1512888"/>
            <a:chOff x="260642" y="1523330"/>
            <a:chExt cx="1458334" cy="1513022"/>
          </a:xfrm>
        </p:grpSpPr>
        <p:grpSp>
          <p:nvGrpSpPr>
            <p:cNvPr id="8265" name="Group 132"/>
            <p:cNvGrpSpPr>
              <a:grpSpLocks/>
            </p:cNvGrpSpPr>
            <p:nvPr/>
          </p:nvGrpSpPr>
          <p:grpSpPr bwMode="auto">
            <a:xfrm>
              <a:off x="568831" y="1614342"/>
              <a:ext cx="1150145" cy="981626"/>
              <a:chOff x="555183" y="1614342"/>
              <a:chExt cx="1150145" cy="981626"/>
            </a:xfrm>
          </p:grpSpPr>
          <p:sp>
            <p:nvSpPr>
              <p:cNvPr id="137" name="Right Triangle 136"/>
              <p:cNvSpPr/>
              <p:nvPr/>
            </p:nvSpPr>
            <p:spPr>
              <a:xfrm>
                <a:off x="552920" y="1602963"/>
                <a:ext cx="1146969" cy="987513"/>
              </a:xfrm>
              <a:prstGeom prst="rtTriangl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138" name="Rectangle 137"/>
              <p:cNvSpPr/>
              <p:nvPr/>
            </p:nvSpPr>
            <p:spPr>
              <a:xfrm>
                <a:off x="542849" y="2450687"/>
                <a:ext cx="120734" cy="144475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</p:grpSp>
        <p:sp>
          <p:nvSpPr>
            <p:cNvPr id="8266" name="TextBox 133"/>
            <p:cNvSpPr txBox="1">
              <a:spLocks noChangeArrowheads="1"/>
            </p:cNvSpPr>
            <p:nvPr/>
          </p:nvSpPr>
          <p:spPr bwMode="auto">
            <a:xfrm rot="-2715832">
              <a:off x="1008671" y="1690116"/>
              <a:ext cx="64135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 b="1"/>
                <a:t>43m</a:t>
              </a:r>
            </a:p>
          </p:txBody>
        </p:sp>
        <p:sp>
          <p:nvSpPr>
            <p:cNvPr id="8267" name="TextBox 134"/>
            <p:cNvSpPr txBox="1">
              <a:spLocks noChangeArrowheads="1"/>
            </p:cNvSpPr>
            <p:nvPr/>
          </p:nvSpPr>
          <p:spPr bwMode="auto">
            <a:xfrm rot="-2715832">
              <a:off x="93856" y="1957775"/>
              <a:ext cx="64135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 b="1"/>
                <a:t>19m</a:t>
              </a:r>
            </a:p>
          </p:txBody>
        </p:sp>
        <p:sp>
          <p:nvSpPr>
            <p:cNvPr id="136" name="TextBox 135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 rot="18884168">
              <a:off x="728436" y="2534185"/>
              <a:ext cx="641350" cy="362984"/>
            </a:xfrm>
            <a:prstGeom prst="rect">
              <a:avLst/>
            </a:prstGeom>
            <a:blipFill rotWithShape="1">
              <a:blip r:embed="rId12"/>
              <a:stretch>
                <a:fillRect/>
              </a:stretch>
            </a:blipFill>
          </p:spPr>
          <p:txBody>
            <a:bodyPr/>
            <a:lstStyle/>
            <a:p>
              <a:pPr>
                <a:defRPr/>
              </a:pPr>
              <a:r>
                <a:rPr lang="en-GB">
                  <a:noFill/>
                  <a:latin typeface="Arial" charset="0"/>
                  <a:cs typeface="Arial" charset="0"/>
                </a:rPr>
                <a:t> </a:t>
              </a:r>
            </a:p>
          </p:txBody>
        </p:sp>
      </p:grpSp>
      <p:sp>
        <p:nvSpPr>
          <p:cNvPr id="8239" name="TextBox 46"/>
          <p:cNvSpPr txBox="1">
            <a:spLocks noChangeArrowheads="1"/>
          </p:cNvSpPr>
          <p:nvPr/>
        </p:nvSpPr>
        <p:spPr bwMode="auto">
          <a:xfrm>
            <a:off x="7053263" y="3197225"/>
            <a:ext cx="5746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0000"/>
                </a:solidFill>
              </a:rPr>
              <a:t>10)</a:t>
            </a:r>
          </a:p>
        </p:txBody>
      </p:sp>
      <p:grpSp>
        <p:nvGrpSpPr>
          <p:cNvPr id="8240" name="Group 139"/>
          <p:cNvGrpSpPr>
            <a:grpSpLocks/>
          </p:cNvGrpSpPr>
          <p:nvPr/>
        </p:nvGrpSpPr>
        <p:grpSpPr bwMode="auto">
          <a:xfrm rot="-3449227">
            <a:off x="7493794" y="3225007"/>
            <a:ext cx="1444625" cy="1436687"/>
            <a:chOff x="274290" y="1614342"/>
            <a:chExt cx="1444686" cy="1436743"/>
          </a:xfrm>
        </p:grpSpPr>
        <p:grpSp>
          <p:nvGrpSpPr>
            <p:cNvPr id="8259" name="Group 140"/>
            <p:cNvGrpSpPr>
              <a:grpSpLocks/>
            </p:cNvGrpSpPr>
            <p:nvPr/>
          </p:nvGrpSpPr>
          <p:grpSpPr bwMode="auto">
            <a:xfrm>
              <a:off x="568831" y="1614342"/>
              <a:ext cx="1150145" cy="981626"/>
              <a:chOff x="555183" y="1614342"/>
              <a:chExt cx="1150145" cy="981626"/>
            </a:xfrm>
          </p:grpSpPr>
          <p:sp>
            <p:nvSpPr>
              <p:cNvPr id="145" name="Right Triangle 144"/>
              <p:cNvSpPr/>
              <p:nvPr/>
            </p:nvSpPr>
            <p:spPr>
              <a:xfrm>
                <a:off x="571710" y="1602361"/>
                <a:ext cx="1139874" cy="977938"/>
              </a:xfrm>
              <a:prstGeom prst="rtTriangl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146" name="Rectangle 145"/>
              <p:cNvSpPr/>
              <p:nvPr/>
            </p:nvSpPr>
            <p:spPr>
              <a:xfrm>
                <a:off x="558842" y="2434009"/>
                <a:ext cx="120655" cy="144468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</p:grpSp>
        <p:sp>
          <p:nvSpPr>
            <p:cNvPr id="8260" name="TextBox 141"/>
            <p:cNvSpPr txBox="1">
              <a:spLocks noChangeArrowheads="1"/>
            </p:cNvSpPr>
            <p:nvPr/>
          </p:nvSpPr>
          <p:spPr bwMode="auto">
            <a:xfrm rot="3449227">
              <a:off x="912583" y="1843004"/>
              <a:ext cx="64135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 b="1"/>
                <a:t>72m</a:t>
              </a:r>
            </a:p>
          </p:txBody>
        </p:sp>
        <p:sp>
          <p:nvSpPr>
            <p:cNvPr id="8261" name="TextBox 142"/>
            <p:cNvSpPr txBox="1">
              <a:spLocks noChangeArrowheads="1"/>
            </p:cNvSpPr>
            <p:nvPr/>
          </p:nvSpPr>
          <p:spPr bwMode="auto">
            <a:xfrm rot="3449227">
              <a:off x="107504" y="1957776"/>
              <a:ext cx="641350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 b="1"/>
                <a:t>21m</a:t>
              </a:r>
            </a:p>
          </p:txBody>
        </p:sp>
        <p:sp>
          <p:nvSpPr>
            <p:cNvPr id="144" name="TextBox 143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 rot="3449227">
              <a:off x="778279" y="2548918"/>
              <a:ext cx="641350" cy="362984"/>
            </a:xfrm>
            <a:prstGeom prst="rect">
              <a:avLst/>
            </a:prstGeom>
            <a:blipFill rotWithShape="1">
              <a:blip r:embed="rId13"/>
              <a:stretch>
                <a:fillRect/>
              </a:stretch>
            </a:blipFill>
          </p:spPr>
          <p:txBody>
            <a:bodyPr/>
            <a:lstStyle/>
            <a:p>
              <a:pPr>
                <a:defRPr/>
              </a:pPr>
              <a:r>
                <a:rPr lang="en-GB">
                  <a:noFill/>
                  <a:latin typeface="Arial" charset="0"/>
                  <a:cs typeface="Arial" charset="0"/>
                </a:rPr>
                <a:t> </a:t>
              </a:r>
            </a:p>
          </p:txBody>
        </p:sp>
      </p:grpSp>
      <p:sp>
        <p:nvSpPr>
          <p:cNvPr id="8241" name="Rectangle 8"/>
          <p:cNvSpPr>
            <a:spLocks noChangeArrowheads="1"/>
          </p:cNvSpPr>
          <p:nvPr/>
        </p:nvSpPr>
        <p:spPr bwMode="auto">
          <a:xfrm>
            <a:off x="25400" y="5033963"/>
            <a:ext cx="91186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600"/>
              <a:t>A 5 metre ladder is positioned 3.2 metres away from a vertical building wall. Will the ladder reach a window which is 4 metres from the ground? Show your working.</a:t>
            </a:r>
            <a:endParaRPr lang="en-GB" altLang="en-US" sz="1600"/>
          </a:p>
        </p:txBody>
      </p:sp>
      <p:pic>
        <p:nvPicPr>
          <p:cNvPr id="8242" name="Picture 5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25" y="5332413"/>
            <a:ext cx="2236788" cy="1525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1100138" y="1824038"/>
            <a:ext cx="592137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solidFill>
                  <a:srgbClr val="FF0000"/>
                </a:solidFill>
              </a:rPr>
              <a:t>5cm</a:t>
            </a:r>
          </a:p>
        </p:txBody>
      </p:sp>
      <p:sp>
        <p:nvSpPr>
          <p:cNvPr id="147" name="TextBox 146"/>
          <p:cNvSpPr txBox="1">
            <a:spLocks noChangeArrowheads="1"/>
          </p:cNvSpPr>
          <p:nvPr/>
        </p:nvSpPr>
        <p:spPr bwMode="auto">
          <a:xfrm>
            <a:off x="2894013" y="1562100"/>
            <a:ext cx="9747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solidFill>
                  <a:srgbClr val="FF0000"/>
                </a:solidFill>
              </a:rPr>
              <a:t>9.4cm (1d.p.)</a:t>
            </a:r>
          </a:p>
        </p:txBody>
      </p:sp>
      <p:sp>
        <p:nvSpPr>
          <p:cNvPr id="148" name="TextBox 147"/>
          <p:cNvSpPr txBox="1">
            <a:spLocks noChangeArrowheads="1"/>
          </p:cNvSpPr>
          <p:nvPr/>
        </p:nvSpPr>
        <p:spPr bwMode="auto">
          <a:xfrm>
            <a:off x="3884613" y="1341438"/>
            <a:ext cx="9747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solidFill>
                  <a:srgbClr val="FF0000"/>
                </a:solidFill>
              </a:rPr>
              <a:t>10.8cm (1d.p.)</a:t>
            </a:r>
          </a:p>
        </p:txBody>
      </p:sp>
      <p:sp>
        <p:nvSpPr>
          <p:cNvPr id="149" name="TextBox 148"/>
          <p:cNvSpPr txBox="1">
            <a:spLocks noChangeArrowheads="1"/>
          </p:cNvSpPr>
          <p:nvPr/>
        </p:nvSpPr>
        <p:spPr bwMode="auto">
          <a:xfrm>
            <a:off x="6550025" y="2278063"/>
            <a:ext cx="9747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solidFill>
                  <a:srgbClr val="FF0000"/>
                </a:solidFill>
              </a:rPr>
              <a:t>18.6m (1d.p.)</a:t>
            </a:r>
          </a:p>
        </p:txBody>
      </p:sp>
      <p:sp>
        <p:nvSpPr>
          <p:cNvPr id="150" name="TextBox 149"/>
          <p:cNvSpPr txBox="1">
            <a:spLocks noChangeArrowheads="1"/>
          </p:cNvSpPr>
          <p:nvPr/>
        </p:nvSpPr>
        <p:spPr bwMode="auto">
          <a:xfrm>
            <a:off x="7773988" y="1341438"/>
            <a:ext cx="9747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solidFill>
                  <a:srgbClr val="FF0000"/>
                </a:solidFill>
              </a:rPr>
              <a:t>25.2m (1d.p.)</a:t>
            </a:r>
          </a:p>
        </p:txBody>
      </p:sp>
      <p:sp>
        <p:nvSpPr>
          <p:cNvPr id="151" name="TextBox 150"/>
          <p:cNvSpPr txBox="1">
            <a:spLocks noChangeArrowheads="1"/>
          </p:cNvSpPr>
          <p:nvPr/>
        </p:nvSpPr>
        <p:spPr bwMode="auto">
          <a:xfrm>
            <a:off x="-107950" y="3897313"/>
            <a:ext cx="9747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solidFill>
                  <a:srgbClr val="FF0000"/>
                </a:solidFill>
              </a:rPr>
              <a:t>12.7cm (1d.p.)</a:t>
            </a:r>
          </a:p>
        </p:txBody>
      </p:sp>
      <p:sp>
        <p:nvSpPr>
          <p:cNvPr id="152" name="TextBox 151"/>
          <p:cNvSpPr txBox="1">
            <a:spLocks noChangeArrowheads="1"/>
          </p:cNvSpPr>
          <p:nvPr/>
        </p:nvSpPr>
        <p:spPr bwMode="auto">
          <a:xfrm>
            <a:off x="2235200" y="4413250"/>
            <a:ext cx="1616075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solidFill>
                  <a:srgbClr val="FF0000"/>
                </a:solidFill>
              </a:rPr>
              <a:t>17.7cm (1d.p.)</a:t>
            </a:r>
          </a:p>
        </p:txBody>
      </p:sp>
      <p:sp>
        <p:nvSpPr>
          <p:cNvPr id="153" name="TextBox 152"/>
          <p:cNvSpPr txBox="1">
            <a:spLocks noChangeArrowheads="1"/>
          </p:cNvSpPr>
          <p:nvPr/>
        </p:nvSpPr>
        <p:spPr bwMode="auto">
          <a:xfrm>
            <a:off x="4794250" y="3779838"/>
            <a:ext cx="974725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solidFill>
                  <a:srgbClr val="FF0000"/>
                </a:solidFill>
              </a:rPr>
              <a:t>17.2cm (1d.p.)</a:t>
            </a:r>
          </a:p>
        </p:txBody>
      </p:sp>
      <p:sp>
        <p:nvSpPr>
          <p:cNvPr id="154" name="TextBox 153"/>
          <p:cNvSpPr txBox="1">
            <a:spLocks noChangeArrowheads="1"/>
          </p:cNvSpPr>
          <p:nvPr/>
        </p:nvSpPr>
        <p:spPr bwMode="auto">
          <a:xfrm>
            <a:off x="5675313" y="4244975"/>
            <a:ext cx="9747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solidFill>
                  <a:srgbClr val="FF0000"/>
                </a:solidFill>
              </a:rPr>
              <a:t>38.6m (1d.p.)</a:t>
            </a:r>
          </a:p>
        </p:txBody>
      </p:sp>
      <p:sp>
        <p:nvSpPr>
          <p:cNvPr id="155" name="TextBox 154"/>
          <p:cNvSpPr txBox="1">
            <a:spLocks noChangeArrowheads="1"/>
          </p:cNvSpPr>
          <p:nvPr/>
        </p:nvSpPr>
        <p:spPr bwMode="auto">
          <a:xfrm>
            <a:off x="8355013" y="4162425"/>
            <a:ext cx="9747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solidFill>
                  <a:srgbClr val="FF0000"/>
                </a:solidFill>
              </a:rPr>
              <a:t>68.9m (1d.p.)</a:t>
            </a:r>
          </a:p>
        </p:txBody>
      </p:sp>
      <p:sp>
        <p:nvSpPr>
          <p:cNvPr id="156" name="TextBox 15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886638" y="5457116"/>
            <a:ext cx="1841979" cy="375552"/>
          </a:xfrm>
          <a:prstGeom prst="rect">
            <a:avLst/>
          </a:prstGeom>
          <a:blipFill rotWithShape="1">
            <a:blip r:embed="rId15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  <a:latin typeface="Arial" charset="0"/>
                <a:cs typeface="Arial" charset="0"/>
              </a:rPr>
              <a:t> </a:t>
            </a:r>
          </a:p>
        </p:txBody>
      </p:sp>
      <p:sp>
        <p:nvSpPr>
          <p:cNvPr id="157" name="TextBox 15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869222" y="5715988"/>
            <a:ext cx="1983172" cy="375552"/>
          </a:xfrm>
          <a:prstGeom prst="rect">
            <a:avLst/>
          </a:prstGeom>
          <a:blipFill rotWithShape="1">
            <a:blip r:embed="rId16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  <a:latin typeface="Arial" charset="0"/>
                <a:cs typeface="Arial" charset="0"/>
              </a:rPr>
              <a:t> </a:t>
            </a:r>
          </a:p>
        </p:txBody>
      </p:sp>
      <p:sp>
        <p:nvSpPr>
          <p:cNvPr id="158" name="TextBox 15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869222" y="6018516"/>
            <a:ext cx="1431739" cy="375552"/>
          </a:xfrm>
          <a:prstGeom prst="rect">
            <a:avLst/>
          </a:prstGeom>
          <a:blipFill rotWithShape="1">
            <a:blip r:embed="rId17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  <a:latin typeface="Arial" charset="0"/>
                <a:cs typeface="Arial" charset="0"/>
              </a:rPr>
              <a:t> </a:t>
            </a:r>
          </a:p>
        </p:txBody>
      </p:sp>
      <p:sp>
        <p:nvSpPr>
          <p:cNvPr id="159" name="TextBox 15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869222" y="6260988"/>
            <a:ext cx="1472775" cy="401970"/>
          </a:xfrm>
          <a:prstGeom prst="rect">
            <a:avLst/>
          </a:prstGeom>
          <a:blipFill rotWithShape="1">
            <a:blip r:embed="rId18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  <a:latin typeface="Arial" charset="0"/>
                <a:cs typeface="Arial" charset="0"/>
              </a:rPr>
              <a:t> </a:t>
            </a:r>
          </a:p>
        </p:txBody>
      </p:sp>
      <p:sp>
        <p:nvSpPr>
          <p:cNvPr id="160" name="TextBox 15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869222" y="6533468"/>
            <a:ext cx="2106667" cy="369332"/>
          </a:xfrm>
          <a:prstGeom prst="rect">
            <a:avLst/>
          </a:prstGeom>
          <a:blipFill rotWithShape="1">
            <a:blip r:embed="rId19"/>
            <a:stretch>
              <a:fillRect b="-15000"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  <a:latin typeface="Arial" charset="0"/>
                <a:cs typeface="Arial" charset="0"/>
              </a:rPr>
              <a:t> </a:t>
            </a:r>
          </a:p>
        </p:txBody>
      </p:sp>
      <p:sp>
        <p:nvSpPr>
          <p:cNvPr id="12" name="Rectangle 11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851920" y="6167045"/>
            <a:ext cx="2985733" cy="646331"/>
          </a:xfrm>
          <a:prstGeom prst="rect">
            <a:avLst/>
          </a:prstGeom>
          <a:blipFill rotWithShape="1">
            <a:blip r:embed="rId20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  <a:latin typeface="Arial" charset="0"/>
                <a:cs typeface="Arial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704379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7" grpId="0"/>
      <p:bldP spid="148" grpId="0"/>
      <p:bldP spid="149" grpId="0"/>
      <p:bldP spid="150" grpId="0"/>
      <p:bldP spid="151" grpId="0"/>
      <p:bldP spid="152" grpId="0"/>
      <p:bldP spid="153" grpId="0"/>
      <p:bldP spid="154" grpId="0"/>
      <p:bldP spid="15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836712"/>
            <a:ext cx="5789833" cy="513032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5369" y="2425377"/>
            <a:ext cx="2623003" cy="1952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222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4610" y="0"/>
            <a:ext cx="621477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051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1146</TotalTime>
  <Words>208</Words>
  <Application>Microsoft Office PowerPoint</Application>
  <PresentationFormat>On-screen Show (4:3)</PresentationFormat>
  <Paragraphs>112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Kozuka Gothic Pro M</vt:lpstr>
      <vt:lpstr>Arial</vt:lpstr>
      <vt:lpstr>Calibri</vt:lpstr>
      <vt:lpstr>Cambria Math</vt:lpstr>
      <vt:lpstr>Comic Sans MS</vt:lpstr>
      <vt:lpstr>Corbel</vt:lpstr>
      <vt:lpstr>Times New Roman</vt:lpstr>
      <vt:lpstr>Office Theme</vt:lpstr>
      <vt:lpstr>Angles and Triangles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Calculating the Gradient and Equation of Straight Lines</dc:title>
  <dc:creator>Daniel Burke</dc:creator>
  <cp:lastModifiedBy>Gregory Owen</cp:lastModifiedBy>
  <cp:revision>22</cp:revision>
  <dcterms:created xsi:type="dcterms:W3CDTF">2013-02-05T22:47:20Z</dcterms:created>
  <dcterms:modified xsi:type="dcterms:W3CDTF">2018-03-06T08:27:03Z</dcterms:modified>
</cp:coreProperties>
</file>