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94" r:id="rId1"/>
  </p:sldMasterIdLst>
  <p:notesMasterIdLst>
    <p:notesMasterId r:id="rId25"/>
  </p:notesMasterIdLst>
  <p:sldIdLst>
    <p:sldId id="259" r:id="rId2"/>
    <p:sldId id="257" r:id="rId3"/>
    <p:sldId id="256" r:id="rId4"/>
    <p:sldId id="258" r:id="rId5"/>
    <p:sldId id="269" r:id="rId6"/>
    <p:sldId id="261" r:id="rId7"/>
    <p:sldId id="287" r:id="rId8"/>
    <p:sldId id="271" r:id="rId9"/>
    <p:sldId id="272" r:id="rId10"/>
    <p:sldId id="284" r:id="rId11"/>
    <p:sldId id="273" r:id="rId12"/>
    <p:sldId id="274" r:id="rId13"/>
    <p:sldId id="285" r:id="rId14"/>
    <p:sldId id="275" r:id="rId15"/>
    <p:sldId id="283" r:id="rId16"/>
    <p:sldId id="286" r:id="rId17"/>
    <p:sldId id="277" r:id="rId18"/>
    <p:sldId id="279" r:id="rId19"/>
    <p:sldId id="288" r:id="rId20"/>
    <p:sldId id="280" r:id="rId21"/>
    <p:sldId id="281" r:id="rId22"/>
    <p:sldId id="270" r:id="rId23"/>
    <p:sldId id="267"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645380-6C10-4690-A38A-73E30EBBCE7B}" v="3" dt="2026-06-19T12:11:16.6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10" d="100"/>
          <a:sy n="110" d="100"/>
        </p:scale>
        <p:origin x="931"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diagrams/_rels/data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5" Type="http://schemas.openxmlformats.org/officeDocument/2006/relationships/image" Target="../media/image11.svg"/><Relationship Id="rId4" Type="http://schemas.openxmlformats.org/officeDocument/2006/relationships/image" Target="../media/image10.svg"/></Relationships>
</file>

<file path=ppt/diagrams/_rels/data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0.svg"/><Relationship Id="rId6" Type="http://schemas.openxmlformats.org/officeDocument/2006/relationships/image" Target="../media/image17.svg"/><Relationship Id="rId5" Type="http://schemas.openxmlformats.org/officeDocument/2006/relationships/image" Target="../media/image16.svg"/><Relationship Id="rId4" Type="http://schemas.openxmlformats.org/officeDocument/2006/relationships/image" Target="../media/image15.svg"/></Relationships>
</file>

<file path=ppt/diagrams/_rels/data5.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7.svg"/><Relationship Id="rId1" Type="http://schemas.openxmlformats.org/officeDocument/2006/relationships/image" Target="../media/image26.svg"/><Relationship Id="rId6" Type="http://schemas.openxmlformats.org/officeDocument/2006/relationships/image" Target="../media/image15.svg"/><Relationship Id="rId5" Type="http://schemas.openxmlformats.org/officeDocument/2006/relationships/image" Target="../media/image29.svg"/><Relationship Id="rId4" Type="http://schemas.openxmlformats.org/officeDocument/2006/relationships/image" Target="../media/image28.svg"/></Relationships>
</file>

<file path=ppt/diagrams/_rels/data6.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 Id="rId4" Type="http://schemas.openxmlformats.org/officeDocument/2006/relationships/image" Target="../media/image33.svg"/></Relationships>
</file>

<file path=ppt/diagrams/_rels/data7.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14.svg"/><Relationship Id="rId1" Type="http://schemas.openxmlformats.org/officeDocument/2006/relationships/image" Target="../media/image11.svg"/><Relationship Id="rId5" Type="http://schemas.openxmlformats.org/officeDocument/2006/relationships/image" Target="../media/image28.svg"/><Relationship Id="rId4" Type="http://schemas.openxmlformats.org/officeDocument/2006/relationships/image" Target="../media/image34.svg"/></Relationships>
</file>

<file path=ppt/diagrams/_rels/data8.xml.rels><?xml version="1.0" encoding="UTF-8" standalone="yes"?>
<Relationships xmlns="http://schemas.openxmlformats.org/package/2006/relationships"><Relationship Id="rId2" Type="http://schemas.openxmlformats.org/officeDocument/2006/relationships/hyperlink" Target="https://www.tescoplc.com/about/our-history/?utm_source=chatgpt.com" TargetMode="External"/><Relationship Id="rId1" Type="http://schemas.openxmlformats.org/officeDocument/2006/relationships/hyperlink" Target="https://books.google.com/books/about/The_Making_of_Tesco.html?id=1unWMgEACAAJ" TargetMode="External"/></Relationships>
</file>

<file path=ppt/diagrams/_rels/drawing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5" Type="http://schemas.openxmlformats.org/officeDocument/2006/relationships/image" Target="../media/image11.sv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0.svg"/><Relationship Id="rId6" Type="http://schemas.openxmlformats.org/officeDocument/2006/relationships/image" Target="../media/image17.svg"/><Relationship Id="rId5" Type="http://schemas.openxmlformats.org/officeDocument/2006/relationships/image" Target="../media/image16.svg"/><Relationship Id="rId4" Type="http://schemas.openxmlformats.org/officeDocument/2006/relationships/image" Target="../media/image1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7.svg"/><Relationship Id="rId1" Type="http://schemas.openxmlformats.org/officeDocument/2006/relationships/image" Target="../media/image26.svg"/><Relationship Id="rId6" Type="http://schemas.openxmlformats.org/officeDocument/2006/relationships/image" Target="../media/image15.svg"/><Relationship Id="rId5" Type="http://schemas.openxmlformats.org/officeDocument/2006/relationships/image" Target="../media/image29.svg"/><Relationship Id="rId4" Type="http://schemas.openxmlformats.org/officeDocument/2006/relationships/image" Target="../media/image2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 Id="rId4" Type="http://schemas.openxmlformats.org/officeDocument/2006/relationships/image" Target="../media/image33.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14.svg"/><Relationship Id="rId1" Type="http://schemas.openxmlformats.org/officeDocument/2006/relationships/image" Target="../media/image11.svg"/><Relationship Id="rId5" Type="http://schemas.openxmlformats.org/officeDocument/2006/relationships/image" Target="../media/image28.svg"/><Relationship Id="rId4" Type="http://schemas.openxmlformats.org/officeDocument/2006/relationships/image" Target="../media/image34.svg"/></Relationships>
</file>

<file path=ppt/diagrams/_rels/drawing8.xml.rels><?xml version="1.0" encoding="UTF-8" standalone="yes"?>
<Relationships xmlns="http://schemas.openxmlformats.org/package/2006/relationships"><Relationship Id="rId2" Type="http://schemas.openxmlformats.org/officeDocument/2006/relationships/hyperlink" Target="https://www.tescoplc.com/about/our-history/?utm_source=chatgpt.com" TargetMode="External"/><Relationship Id="rId1" Type="http://schemas.openxmlformats.org/officeDocument/2006/relationships/hyperlink" Target="https://books.google.com/books/about/The_Making_of_Tesco.html?id=1unWMgEACAAJ"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1A8C25-AFCF-4291-8AC1-C4949784F4A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1E9F794-49E9-40F9-A989-9E9B89A8265D}">
      <dgm:prSet/>
      <dgm:spPr/>
      <dgm:t>
        <a:bodyPr/>
        <a:lstStyle/>
        <a:p>
          <a:r>
            <a:rPr lang="en-GB" dirty="0">
              <a:latin typeface="+mn-lt"/>
              <a:cs typeface="Arial" panose="020B0604020202020204" pitchFamily="34" charset="0"/>
            </a:rPr>
            <a:t>1. Introduction </a:t>
          </a:r>
          <a:endParaRPr lang="en-US" dirty="0">
            <a:latin typeface="+mn-lt"/>
            <a:cs typeface="Arial" panose="020B0604020202020204" pitchFamily="34" charset="0"/>
          </a:endParaRPr>
        </a:p>
      </dgm:t>
    </dgm:pt>
    <dgm:pt modelId="{0275E91B-D2CB-4B09-AD74-7CEA656862FA}" type="parTrans" cxnId="{55B8D5C8-A720-41A2-BE55-5D1118F2D163}">
      <dgm:prSet/>
      <dgm:spPr/>
      <dgm:t>
        <a:bodyPr/>
        <a:lstStyle/>
        <a:p>
          <a:endParaRPr lang="en-US"/>
        </a:p>
      </dgm:t>
    </dgm:pt>
    <dgm:pt modelId="{9D46144A-348F-48FE-8AA5-3CD9992CF3FC}" type="sibTrans" cxnId="{55B8D5C8-A720-41A2-BE55-5D1118F2D163}">
      <dgm:prSet/>
      <dgm:spPr/>
      <dgm:t>
        <a:bodyPr/>
        <a:lstStyle/>
        <a:p>
          <a:endParaRPr lang="en-US"/>
        </a:p>
      </dgm:t>
    </dgm:pt>
    <dgm:pt modelId="{ECFC1A74-9203-4D21-BDEA-F215AAEFA04E}">
      <dgm:prSet/>
      <dgm:spPr/>
      <dgm:t>
        <a:bodyPr/>
        <a:lstStyle/>
        <a:p>
          <a:r>
            <a:rPr lang="en-GB" dirty="0">
              <a:latin typeface="+mn-lt"/>
              <a:cs typeface="Arial" panose="020B0604020202020204" pitchFamily="34" charset="0"/>
            </a:rPr>
            <a:t>2. Company overview - Tesco</a:t>
          </a:r>
          <a:endParaRPr lang="en-US" dirty="0">
            <a:latin typeface="+mn-lt"/>
            <a:cs typeface="Arial" panose="020B0604020202020204" pitchFamily="34" charset="0"/>
          </a:endParaRPr>
        </a:p>
      </dgm:t>
    </dgm:pt>
    <dgm:pt modelId="{CDEF1C37-ECF8-479E-9ADB-91210A7805A6}" type="parTrans" cxnId="{98671D61-B6F1-4467-A59C-5B655C3285E6}">
      <dgm:prSet/>
      <dgm:spPr/>
      <dgm:t>
        <a:bodyPr/>
        <a:lstStyle/>
        <a:p>
          <a:endParaRPr lang="en-US"/>
        </a:p>
      </dgm:t>
    </dgm:pt>
    <dgm:pt modelId="{72B3D885-37EB-4A3D-BAA7-3AD6F25E1445}" type="sibTrans" cxnId="{98671D61-B6F1-4467-A59C-5B655C3285E6}">
      <dgm:prSet/>
      <dgm:spPr/>
      <dgm:t>
        <a:bodyPr/>
        <a:lstStyle/>
        <a:p>
          <a:endParaRPr lang="en-US"/>
        </a:p>
      </dgm:t>
    </dgm:pt>
    <dgm:pt modelId="{F08D1D2A-D3E1-450F-B48B-6CE8B77BEDAF}">
      <dgm:prSet/>
      <dgm:spPr/>
      <dgm:t>
        <a:bodyPr/>
        <a:lstStyle/>
        <a:p>
          <a:r>
            <a:rPr lang="en-GB" dirty="0">
              <a:latin typeface="+mn-lt"/>
              <a:cs typeface="Arial" panose="020B0604020202020204" pitchFamily="34" charset="0"/>
            </a:rPr>
            <a:t>3. Planning </a:t>
          </a:r>
          <a:endParaRPr lang="en-US" dirty="0">
            <a:latin typeface="+mn-lt"/>
            <a:cs typeface="Arial" panose="020B0604020202020204" pitchFamily="34" charset="0"/>
          </a:endParaRPr>
        </a:p>
      </dgm:t>
    </dgm:pt>
    <dgm:pt modelId="{9742CD50-BD71-4B5D-8524-AEA694287F4E}" type="parTrans" cxnId="{36BA979C-ADE4-4333-9EC5-D2B4C45CEEEE}">
      <dgm:prSet/>
      <dgm:spPr/>
      <dgm:t>
        <a:bodyPr/>
        <a:lstStyle/>
        <a:p>
          <a:endParaRPr lang="en-US"/>
        </a:p>
      </dgm:t>
    </dgm:pt>
    <dgm:pt modelId="{5850B64D-C769-4FE6-AFA8-0CB99251E658}" type="sibTrans" cxnId="{36BA979C-ADE4-4333-9EC5-D2B4C45CEEEE}">
      <dgm:prSet/>
      <dgm:spPr/>
      <dgm:t>
        <a:bodyPr/>
        <a:lstStyle/>
        <a:p>
          <a:endParaRPr lang="en-US"/>
        </a:p>
      </dgm:t>
    </dgm:pt>
    <dgm:pt modelId="{9F396385-9F8F-4710-8EA7-46CD59B6AB78}">
      <dgm:prSet/>
      <dgm:spPr/>
      <dgm:t>
        <a:bodyPr/>
        <a:lstStyle/>
        <a:p>
          <a:r>
            <a:rPr lang="en-GB" dirty="0">
              <a:latin typeface="+mn-lt"/>
              <a:cs typeface="Arial" panose="020B0604020202020204" pitchFamily="34" charset="0"/>
            </a:rPr>
            <a:t>4. Organising </a:t>
          </a:r>
          <a:endParaRPr lang="en-US" dirty="0">
            <a:latin typeface="+mn-lt"/>
            <a:cs typeface="Arial" panose="020B0604020202020204" pitchFamily="34" charset="0"/>
          </a:endParaRPr>
        </a:p>
      </dgm:t>
    </dgm:pt>
    <dgm:pt modelId="{95117C1B-34D3-4220-B44A-A5EBD79730A5}" type="parTrans" cxnId="{90E8F555-43F7-4E17-8906-77283858A79A}">
      <dgm:prSet/>
      <dgm:spPr/>
      <dgm:t>
        <a:bodyPr/>
        <a:lstStyle/>
        <a:p>
          <a:endParaRPr lang="en-US"/>
        </a:p>
      </dgm:t>
    </dgm:pt>
    <dgm:pt modelId="{851B0CDB-2265-4D1D-B967-1DA6F33A91EF}" type="sibTrans" cxnId="{90E8F555-43F7-4E17-8906-77283858A79A}">
      <dgm:prSet/>
      <dgm:spPr/>
      <dgm:t>
        <a:bodyPr/>
        <a:lstStyle/>
        <a:p>
          <a:endParaRPr lang="en-US"/>
        </a:p>
      </dgm:t>
    </dgm:pt>
    <dgm:pt modelId="{22ED4125-C70F-490B-96B2-584309A80B7E}">
      <dgm:prSet/>
      <dgm:spPr/>
      <dgm:t>
        <a:bodyPr/>
        <a:lstStyle/>
        <a:p>
          <a:r>
            <a:rPr lang="en-GB" dirty="0">
              <a:latin typeface="+mn-lt"/>
              <a:cs typeface="Arial" panose="020B0604020202020204" pitchFamily="34" charset="0"/>
            </a:rPr>
            <a:t>5. Commanding </a:t>
          </a:r>
          <a:endParaRPr lang="en-US" dirty="0">
            <a:latin typeface="+mn-lt"/>
            <a:cs typeface="Arial" panose="020B0604020202020204" pitchFamily="34" charset="0"/>
          </a:endParaRPr>
        </a:p>
      </dgm:t>
    </dgm:pt>
    <dgm:pt modelId="{E3A5F304-49F2-4148-9BDB-00335EED1376}" type="parTrans" cxnId="{4E16A9ED-0DBD-4094-8AE9-480F2260E241}">
      <dgm:prSet/>
      <dgm:spPr/>
      <dgm:t>
        <a:bodyPr/>
        <a:lstStyle/>
        <a:p>
          <a:endParaRPr lang="en-US"/>
        </a:p>
      </dgm:t>
    </dgm:pt>
    <dgm:pt modelId="{F3EB60BE-2D63-42EB-A40C-5D3993FC534A}" type="sibTrans" cxnId="{4E16A9ED-0DBD-4094-8AE9-480F2260E241}">
      <dgm:prSet/>
      <dgm:spPr/>
      <dgm:t>
        <a:bodyPr/>
        <a:lstStyle/>
        <a:p>
          <a:endParaRPr lang="en-US"/>
        </a:p>
      </dgm:t>
    </dgm:pt>
    <dgm:pt modelId="{03BA9287-8243-4690-8374-F91BA16CC5CE}">
      <dgm:prSet/>
      <dgm:spPr/>
      <dgm:t>
        <a:bodyPr/>
        <a:lstStyle/>
        <a:p>
          <a:r>
            <a:rPr lang="en-GB" dirty="0">
              <a:latin typeface="+mn-lt"/>
              <a:cs typeface="Arial" panose="020B0604020202020204" pitchFamily="34" charset="0"/>
            </a:rPr>
            <a:t>6. Coordinating </a:t>
          </a:r>
          <a:endParaRPr lang="en-US" dirty="0">
            <a:latin typeface="+mn-lt"/>
            <a:cs typeface="Arial" panose="020B0604020202020204" pitchFamily="34" charset="0"/>
          </a:endParaRPr>
        </a:p>
      </dgm:t>
    </dgm:pt>
    <dgm:pt modelId="{9F0AE589-CE3B-4B71-9372-068A75C649F5}" type="parTrans" cxnId="{B5AC8CBC-93EC-488B-8BA0-912181330194}">
      <dgm:prSet/>
      <dgm:spPr/>
      <dgm:t>
        <a:bodyPr/>
        <a:lstStyle/>
        <a:p>
          <a:endParaRPr lang="en-US"/>
        </a:p>
      </dgm:t>
    </dgm:pt>
    <dgm:pt modelId="{1FD3E148-CA82-4C8A-A10D-F81876D155A9}" type="sibTrans" cxnId="{B5AC8CBC-93EC-488B-8BA0-912181330194}">
      <dgm:prSet/>
      <dgm:spPr/>
      <dgm:t>
        <a:bodyPr/>
        <a:lstStyle/>
        <a:p>
          <a:endParaRPr lang="en-US"/>
        </a:p>
      </dgm:t>
    </dgm:pt>
    <dgm:pt modelId="{7E9F0FB7-E5E2-4153-9F9D-5CFD3FE8BA81}">
      <dgm:prSet/>
      <dgm:spPr/>
      <dgm:t>
        <a:bodyPr/>
        <a:lstStyle/>
        <a:p>
          <a:r>
            <a:rPr lang="en-GB" dirty="0">
              <a:latin typeface="+mn-lt"/>
              <a:cs typeface="Arial" panose="020B0604020202020204" pitchFamily="34" charset="0"/>
            </a:rPr>
            <a:t>7. Controlling </a:t>
          </a:r>
          <a:endParaRPr lang="en-US" dirty="0">
            <a:latin typeface="+mn-lt"/>
            <a:cs typeface="Arial" panose="020B0604020202020204" pitchFamily="34" charset="0"/>
          </a:endParaRPr>
        </a:p>
      </dgm:t>
    </dgm:pt>
    <dgm:pt modelId="{DC26BE71-D901-4C80-9EDE-EBBB23EA34EE}" type="parTrans" cxnId="{B53C21C7-1BDD-44F1-A120-DAA7B7BF4B67}">
      <dgm:prSet/>
      <dgm:spPr/>
      <dgm:t>
        <a:bodyPr/>
        <a:lstStyle/>
        <a:p>
          <a:endParaRPr lang="en-US"/>
        </a:p>
      </dgm:t>
    </dgm:pt>
    <dgm:pt modelId="{D282DDD5-3B61-41A4-9474-84B8E726C93F}" type="sibTrans" cxnId="{B53C21C7-1BDD-44F1-A120-DAA7B7BF4B67}">
      <dgm:prSet/>
      <dgm:spPr/>
      <dgm:t>
        <a:bodyPr/>
        <a:lstStyle/>
        <a:p>
          <a:endParaRPr lang="en-US"/>
        </a:p>
      </dgm:t>
    </dgm:pt>
    <dgm:pt modelId="{7404A7DB-D0FC-4779-A879-F01947BCF93D}">
      <dgm:prSet/>
      <dgm:spPr/>
      <dgm:t>
        <a:bodyPr/>
        <a:lstStyle/>
        <a:p>
          <a:r>
            <a:rPr lang="en-GB" dirty="0">
              <a:latin typeface="+mn-lt"/>
              <a:cs typeface="Arial" panose="020B0604020202020204" pitchFamily="34" charset="0"/>
            </a:rPr>
            <a:t>8. Conclusion</a:t>
          </a:r>
          <a:endParaRPr lang="en-US" dirty="0">
            <a:latin typeface="+mn-lt"/>
            <a:cs typeface="Arial" panose="020B0604020202020204" pitchFamily="34" charset="0"/>
          </a:endParaRPr>
        </a:p>
      </dgm:t>
    </dgm:pt>
    <dgm:pt modelId="{791B557E-8D6D-4635-825F-6A8899D5F1F7}" type="parTrans" cxnId="{29911B41-DE3F-4E1B-BDE3-B28EEF418F90}">
      <dgm:prSet/>
      <dgm:spPr/>
      <dgm:t>
        <a:bodyPr/>
        <a:lstStyle/>
        <a:p>
          <a:endParaRPr lang="en-US"/>
        </a:p>
      </dgm:t>
    </dgm:pt>
    <dgm:pt modelId="{BD5818F7-B71B-40A9-91F7-B1AF4F64DAE3}" type="sibTrans" cxnId="{29911B41-DE3F-4E1B-BDE3-B28EEF418F90}">
      <dgm:prSet/>
      <dgm:spPr/>
      <dgm:t>
        <a:bodyPr/>
        <a:lstStyle/>
        <a:p>
          <a:endParaRPr lang="en-US"/>
        </a:p>
      </dgm:t>
    </dgm:pt>
    <dgm:pt modelId="{3958895F-F54B-4A32-AD1A-CA9E9F8ECD5B}">
      <dgm:prSet/>
      <dgm:spPr/>
      <dgm:t>
        <a:bodyPr/>
        <a:lstStyle/>
        <a:p>
          <a:r>
            <a:rPr lang="en-GB" dirty="0">
              <a:latin typeface="+mn-lt"/>
              <a:cs typeface="Arial" panose="020B0604020202020204" pitchFamily="34" charset="0"/>
            </a:rPr>
            <a:t>9. References </a:t>
          </a:r>
          <a:endParaRPr lang="en-US" dirty="0">
            <a:latin typeface="+mn-lt"/>
            <a:cs typeface="Arial" panose="020B0604020202020204" pitchFamily="34" charset="0"/>
          </a:endParaRPr>
        </a:p>
      </dgm:t>
    </dgm:pt>
    <dgm:pt modelId="{FB1DB55F-B87B-4B42-89FE-E4F4CEB26704}" type="parTrans" cxnId="{36786BB6-CCE3-4105-8109-80C3295CBFD9}">
      <dgm:prSet/>
      <dgm:spPr/>
      <dgm:t>
        <a:bodyPr/>
        <a:lstStyle/>
        <a:p>
          <a:endParaRPr lang="en-US"/>
        </a:p>
      </dgm:t>
    </dgm:pt>
    <dgm:pt modelId="{B1D8BF5F-C786-46EB-888F-134A51B05CA4}" type="sibTrans" cxnId="{36786BB6-CCE3-4105-8109-80C3295CBFD9}">
      <dgm:prSet/>
      <dgm:spPr/>
      <dgm:t>
        <a:bodyPr/>
        <a:lstStyle/>
        <a:p>
          <a:endParaRPr lang="en-US"/>
        </a:p>
      </dgm:t>
    </dgm:pt>
    <dgm:pt modelId="{03F1CC00-0BDA-47D9-8DC2-4105B9CC8DF4}" type="pres">
      <dgm:prSet presAssocID="{0B1A8C25-AFCF-4291-8AC1-C4949784F4A7}" presName="vert0" presStyleCnt="0">
        <dgm:presLayoutVars>
          <dgm:dir/>
          <dgm:animOne val="branch"/>
          <dgm:animLvl val="lvl"/>
        </dgm:presLayoutVars>
      </dgm:prSet>
      <dgm:spPr/>
    </dgm:pt>
    <dgm:pt modelId="{7477E9F1-C22B-4ED8-9DBC-4E73BDDA8E87}" type="pres">
      <dgm:prSet presAssocID="{31E9F794-49E9-40F9-A989-9E9B89A8265D}" presName="thickLine" presStyleLbl="alignNode1" presStyleIdx="0" presStyleCnt="9"/>
      <dgm:spPr/>
    </dgm:pt>
    <dgm:pt modelId="{7A49E9BC-07BB-4357-8124-931AEF68636D}" type="pres">
      <dgm:prSet presAssocID="{31E9F794-49E9-40F9-A989-9E9B89A8265D}" presName="horz1" presStyleCnt="0"/>
      <dgm:spPr/>
    </dgm:pt>
    <dgm:pt modelId="{A05BA1CC-2E77-415C-9D93-878BB4A8BAE3}" type="pres">
      <dgm:prSet presAssocID="{31E9F794-49E9-40F9-A989-9E9B89A8265D}" presName="tx1" presStyleLbl="revTx" presStyleIdx="0" presStyleCnt="9"/>
      <dgm:spPr/>
    </dgm:pt>
    <dgm:pt modelId="{CE93FE5E-F077-4AE6-9565-506C7F6E7744}" type="pres">
      <dgm:prSet presAssocID="{31E9F794-49E9-40F9-A989-9E9B89A8265D}" presName="vert1" presStyleCnt="0"/>
      <dgm:spPr/>
    </dgm:pt>
    <dgm:pt modelId="{0C169A06-C425-4DDD-B47B-FBBC069611BA}" type="pres">
      <dgm:prSet presAssocID="{ECFC1A74-9203-4D21-BDEA-F215AAEFA04E}" presName="thickLine" presStyleLbl="alignNode1" presStyleIdx="1" presStyleCnt="9"/>
      <dgm:spPr/>
    </dgm:pt>
    <dgm:pt modelId="{9B07AEBA-09A1-4FE0-A8E2-80AE9CE01560}" type="pres">
      <dgm:prSet presAssocID="{ECFC1A74-9203-4D21-BDEA-F215AAEFA04E}" presName="horz1" presStyleCnt="0"/>
      <dgm:spPr/>
    </dgm:pt>
    <dgm:pt modelId="{6D89A43D-75BF-435C-B54B-630D8FFD8EC4}" type="pres">
      <dgm:prSet presAssocID="{ECFC1A74-9203-4D21-BDEA-F215AAEFA04E}" presName="tx1" presStyleLbl="revTx" presStyleIdx="1" presStyleCnt="9"/>
      <dgm:spPr/>
    </dgm:pt>
    <dgm:pt modelId="{A71922B2-D8D1-4C51-8BC0-1DF58FE3DCBD}" type="pres">
      <dgm:prSet presAssocID="{ECFC1A74-9203-4D21-BDEA-F215AAEFA04E}" presName="vert1" presStyleCnt="0"/>
      <dgm:spPr/>
    </dgm:pt>
    <dgm:pt modelId="{2DF1EB3B-29DA-4A90-9210-AF33EA7EE1D1}" type="pres">
      <dgm:prSet presAssocID="{F08D1D2A-D3E1-450F-B48B-6CE8B77BEDAF}" presName="thickLine" presStyleLbl="alignNode1" presStyleIdx="2" presStyleCnt="9" custLinFactNeighborY="-2296"/>
      <dgm:spPr/>
    </dgm:pt>
    <dgm:pt modelId="{1913EAD1-18A7-4869-ADA2-59B1A64C919B}" type="pres">
      <dgm:prSet presAssocID="{F08D1D2A-D3E1-450F-B48B-6CE8B77BEDAF}" presName="horz1" presStyleCnt="0"/>
      <dgm:spPr/>
    </dgm:pt>
    <dgm:pt modelId="{BA939EF9-A928-4616-88E0-9B6AFEAC2072}" type="pres">
      <dgm:prSet presAssocID="{F08D1D2A-D3E1-450F-B48B-6CE8B77BEDAF}" presName="tx1" presStyleLbl="revTx" presStyleIdx="2" presStyleCnt="9"/>
      <dgm:spPr/>
    </dgm:pt>
    <dgm:pt modelId="{EED8AAD3-0AF6-4302-B2D2-DCECF32A2226}" type="pres">
      <dgm:prSet presAssocID="{F08D1D2A-D3E1-450F-B48B-6CE8B77BEDAF}" presName="vert1" presStyleCnt="0"/>
      <dgm:spPr/>
    </dgm:pt>
    <dgm:pt modelId="{7974693C-9A08-4075-986E-78946B71C159}" type="pres">
      <dgm:prSet presAssocID="{9F396385-9F8F-4710-8EA7-46CD59B6AB78}" presName="thickLine" presStyleLbl="alignNode1" presStyleIdx="3" presStyleCnt="9"/>
      <dgm:spPr/>
    </dgm:pt>
    <dgm:pt modelId="{B596E91F-FA1F-4271-A3AF-CC18B6190D94}" type="pres">
      <dgm:prSet presAssocID="{9F396385-9F8F-4710-8EA7-46CD59B6AB78}" presName="horz1" presStyleCnt="0"/>
      <dgm:spPr/>
    </dgm:pt>
    <dgm:pt modelId="{90E403E7-D8F2-49AF-9EDF-4C02BCC000F9}" type="pres">
      <dgm:prSet presAssocID="{9F396385-9F8F-4710-8EA7-46CD59B6AB78}" presName="tx1" presStyleLbl="revTx" presStyleIdx="3" presStyleCnt="9"/>
      <dgm:spPr/>
    </dgm:pt>
    <dgm:pt modelId="{3A865C80-5224-4A4A-B0D9-EA7B5B1B1D48}" type="pres">
      <dgm:prSet presAssocID="{9F396385-9F8F-4710-8EA7-46CD59B6AB78}" presName="vert1" presStyleCnt="0"/>
      <dgm:spPr/>
    </dgm:pt>
    <dgm:pt modelId="{6A1E0F9F-D51C-4818-86D3-B70FF0A8E59D}" type="pres">
      <dgm:prSet presAssocID="{22ED4125-C70F-490B-96B2-584309A80B7E}" presName="thickLine" presStyleLbl="alignNode1" presStyleIdx="4" presStyleCnt="9"/>
      <dgm:spPr/>
    </dgm:pt>
    <dgm:pt modelId="{68C41074-D963-4E68-8D6F-D2EBF4563DA8}" type="pres">
      <dgm:prSet presAssocID="{22ED4125-C70F-490B-96B2-584309A80B7E}" presName="horz1" presStyleCnt="0"/>
      <dgm:spPr/>
    </dgm:pt>
    <dgm:pt modelId="{FC75CF0F-30D7-4F59-9794-C21885F79254}" type="pres">
      <dgm:prSet presAssocID="{22ED4125-C70F-490B-96B2-584309A80B7E}" presName="tx1" presStyleLbl="revTx" presStyleIdx="4" presStyleCnt="9"/>
      <dgm:spPr/>
    </dgm:pt>
    <dgm:pt modelId="{1FB0EFA0-0791-49E0-8B25-2D12128FDE99}" type="pres">
      <dgm:prSet presAssocID="{22ED4125-C70F-490B-96B2-584309A80B7E}" presName="vert1" presStyleCnt="0"/>
      <dgm:spPr/>
    </dgm:pt>
    <dgm:pt modelId="{51CEA61E-8979-4E9F-B415-7A39F0C10B0F}" type="pres">
      <dgm:prSet presAssocID="{03BA9287-8243-4690-8374-F91BA16CC5CE}" presName="thickLine" presStyleLbl="alignNode1" presStyleIdx="5" presStyleCnt="9"/>
      <dgm:spPr/>
    </dgm:pt>
    <dgm:pt modelId="{A2CE2466-3330-4B86-914B-7DB35B6CB169}" type="pres">
      <dgm:prSet presAssocID="{03BA9287-8243-4690-8374-F91BA16CC5CE}" presName="horz1" presStyleCnt="0"/>
      <dgm:spPr/>
    </dgm:pt>
    <dgm:pt modelId="{E19EC10B-0A48-49A4-B3DF-B24481273C97}" type="pres">
      <dgm:prSet presAssocID="{03BA9287-8243-4690-8374-F91BA16CC5CE}" presName="tx1" presStyleLbl="revTx" presStyleIdx="5" presStyleCnt="9"/>
      <dgm:spPr/>
    </dgm:pt>
    <dgm:pt modelId="{5E0BA5F1-50B4-421B-A471-9F23AB15BDCD}" type="pres">
      <dgm:prSet presAssocID="{03BA9287-8243-4690-8374-F91BA16CC5CE}" presName="vert1" presStyleCnt="0"/>
      <dgm:spPr/>
    </dgm:pt>
    <dgm:pt modelId="{5053F428-7842-49CA-9A7F-2815B38F9BDC}" type="pres">
      <dgm:prSet presAssocID="{7E9F0FB7-E5E2-4153-9F9D-5CFD3FE8BA81}" presName="thickLine" presStyleLbl="alignNode1" presStyleIdx="6" presStyleCnt="9"/>
      <dgm:spPr/>
    </dgm:pt>
    <dgm:pt modelId="{86C0F327-D990-419F-BED5-C987A2CE9AFA}" type="pres">
      <dgm:prSet presAssocID="{7E9F0FB7-E5E2-4153-9F9D-5CFD3FE8BA81}" presName="horz1" presStyleCnt="0"/>
      <dgm:spPr/>
    </dgm:pt>
    <dgm:pt modelId="{A2433959-3F5F-4D01-A16A-BD6333E53685}" type="pres">
      <dgm:prSet presAssocID="{7E9F0FB7-E5E2-4153-9F9D-5CFD3FE8BA81}" presName="tx1" presStyleLbl="revTx" presStyleIdx="6" presStyleCnt="9"/>
      <dgm:spPr/>
    </dgm:pt>
    <dgm:pt modelId="{7E31BF90-CC08-4E15-899B-86CDFB5D3972}" type="pres">
      <dgm:prSet presAssocID="{7E9F0FB7-E5E2-4153-9F9D-5CFD3FE8BA81}" presName="vert1" presStyleCnt="0"/>
      <dgm:spPr/>
    </dgm:pt>
    <dgm:pt modelId="{367A3CAD-3AC5-481E-8200-3C2A0825DF81}" type="pres">
      <dgm:prSet presAssocID="{7404A7DB-D0FC-4779-A879-F01947BCF93D}" presName="thickLine" presStyleLbl="alignNode1" presStyleIdx="7" presStyleCnt="9"/>
      <dgm:spPr/>
    </dgm:pt>
    <dgm:pt modelId="{AD79F2C5-8E96-414B-AE06-A0520AD517C0}" type="pres">
      <dgm:prSet presAssocID="{7404A7DB-D0FC-4779-A879-F01947BCF93D}" presName="horz1" presStyleCnt="0"/>
      <dgm:spPr/>
    </dgm:pt>
    <dgm:pt modelId="{BFBD0033-30F2-4286-A3D9-749178A0A73F}" type="pres">
      <dgm:prSet presAssocID="{7404A7DB-D0FC-4779-A879-F01947BCF93D}" presName="tx1" presStyleLbl="revTx" presStyleIdx="7" presStyleCnt="9"/>
      <dgm:spPr/>
    </dgm:pt>
    <dgm:pt modelId="{44C868BC-3B03-4BCF-A745-E9FE7119B168}" type="pres">
      <dgm:prSet presAssocID="{7404A7DB-D0FC-4779-A879-F01947BCF93D}" presName="vert1" presStyleCnt="0"/>
      <dgm:spPr/>
    </dgm:pt>
    <dgm:pt modelId="{44D553B9-406F-4D79-BF50-818D4B0B3895}" type="pres">
      <dgm:prSet presAssocID="{3958895F-F54B-4A32-AD1A-CA9E9F8ECD5B}" presName="thickLine" presStyleLbl="alignNode1" presStyleIdx="8" presStyleCnt="9"/>
      <dgm:spPr/>
    </dgm:pt>
    <dgm:pt modelId="{97ABA8A1-27B5-444C-A7AE-8B814CE500FA}" type="pres">
      <dgm:prSet presAssocID="{3958895F-F54B-4A32-AD1A-CA9E9F8ECD5B}" presName="horz1" presStyleCnt="0"/>
      <dgm:spPr/>
    </dgm:pt>
    <dgm:pt modelId="{4FF9A175-1B12-47A5-BDBD-1A46675124D4}" type="pres">
      <dgm:prSet presAssocID="{3958895F-F54B-4A32-AD1A-CA9E9F8ECD5B}" presName="tx1" presStyleLbl="revTx" presStyleIdx="8" presStyleCnt="9"/>
      <dgm:spPr/>
    </dgm:pt>
    <dgm:pt modelId="{C359B0CA-EB0B-4B43-866F-A404DB9AFA2F}" type="pres">
      <dgm:prSet presAssocID="{3958895F-F54B-4A32-AD1A-CA9E9F8ECD5B}" presName="vert1" presStyleCnt="0"/>
      <dgm:spPr/>
    </dgm:pt>
  </dgm:ptLst>
  <dgm:cxnLst>
    <dgm:cxn modelId="{04C05B26-6375-4980-95C1-CEB00CE6A5C4}" type="presOf" srcId="{31E9F794-49E9-40F9-A989-9E9B89A8265D}" destId="{A05BA1CC-2E77-415C-9D93-878BB4A8BAE3}" srcOrd="0" destOrd="0" presId="urn:microsoft.com/office/officeart/2008/layout/LinedList"/>
    <dgm:cxn modelId="{CBD9FB36-5069-4D1C-AE0A-AE986B1AC729}" type="presOf" srcId="{7404A7DB-D0FC-4779-A879-F01947BCF93D}" destId="{BFBD0033-30F2-4286-A3D9-749178A0A73F}" srcOrd="0" destOrd="0" presId="urn:microsoft.com/office/officeart/2008/layout/LinedList"/>
    <dgm:cxn modelId="{8318763F-302A-48CE-9F09-39A892424877}" type="presOf" srcId="{7E9F0FB7-E5E2-4153-9F9D-5CFD3FE8BA81}" destId="{A2433959-3F5F-4D01-A16A-BD6333E53685}" srcOrd="0" destOrd="0" presId="urn:microsoft.com/office/officeart/2008/layout/LinedList"/>
    <dgm:cxn modelId="{29911B41-DE3F-4E1B-BDE3-B28EEF418F90}" srcId="{0B1A8C25-AFCF-4291-8AC1-C4949784F4A7}" destId="{7404A7DB-D0FC-4779-A879-F01947BCF93D}" srcOrd="7" destOrd="0" parTransId="{791B557E-8D6D-4635-825F-6A8899D5F1F7}" sibTransId="{BD5818F7-B71B-40A9-91F7-B1AF4F64DAE3}"/>
    <dgm:cxn modelId="{98671D61-B6F1-4467-A59C-5B655C3285E6}" srcId="{0B1A8C25-AFCF-4291-8AC1-C4949784F4A7}" destId="{ECFC1A74-9203-4D21-BDEA-F215AAEFA04E}" srcOrd="1" destOrd="0" parTransId="{CDEF1C37-ECF8-479E-9ADB-91210A7805A6}" sibTransId="{72B3D885-37EB-4A3D-BAA7-3AD6F25E1445}"/>
    <dgm:cxn modelId="{9ACCF349-54A8-44E3-8A1B-E134D1A2FE19}" type="presOf" srcId="{3958895F-F54B-4A32-AD1A-CA9E9F8ECD5B}" destId="{4FF9A175-1B12-47A5-BDBD-1A46675124D4}" srcOrd="0" destOrd="0" presId="urn:microsoft.com/office/officeart/2008/layout/LinedList"/>
    <dgm:cxn modelId="{352AD372-66EC-49AF-A7AF-092BBD0998F1}" type="presOf" srcId="{ECFC1A74-9203-4D21-BDEA-F215AAEFA04E}" destId="{6D89A43D-75BF-435C-B54B-630D8FFD8EC4}" srcOrd="0" destOrd="0" presId="urn:microsoft.com/office/officeart/2008/layout/LinedList"/>
    <dgm:cxn modelId="{90E8F555-43F7-4E17-8906-77283858A79A}" srcId="{0B1A8C25-AFCF-4291-8AC1-C4949784F4A7}" destId="{9F396385-9F8F-4710-8EA7-46CD59B6AB78}" srcOrd="3" destOrd="0" parTransId="{95117C1B-34D3-4220-B44A-A5EBD79730A5}" sibTransId="{851B0CDB-2265-4D1D-B967-1DA6F33A91EF}"/>
    <dgm:cxn modelId="{7279BB84-ED8C-4589-AB32-EAFD57860EA4}" type="presOf" srcId="{0B1A8C25-AFCF-4291-8AC1-C4949784F4A7}" destId="{03F1CC00-0BDA-47D9-8DC2-4105B9CC8DF4}" srcOrd="0" destOrd="0" presId="urn:microsoft.com/office/officeart/2008/layout/LinedList"/>
    <dgm:cxn modelId="{5A9B1A9C-686E-4750-8BB0-0D46E8C0F605}" type="presOf" srcId="{F08D1D2A-D3E1-450F-B48B-6CE8B77BEDAF}" destId="{BA939EF9-A928-4616-88E0-9B6AFEAC2072}" srcOrd="0" destOrd="0" presId="urn:microsoft.com/office/officeart/2008/layout/LinedList"/>
    <dgm:cxn modelId="{36BA979C-ADE4-4333-9EC5-D2B4C45CEEEE}" srcId="{0B1A8C25-AFCF-4291-8AC1-C4949784F4A7}" destId="{F08D1D2A-D3E1-450F-B48B-6CE8B77BEDAF}" srcOrd="2" destOrd="0" parTransId="{9742CD50-BD71-4B5D-8524-AEA694287F4E}" sibTransId="{5850B64D-C769-4FE6-AFA8-0CB99251E658}"/>
    <dgm:cxn modelId="{36786BB6-CCE3-4105-8109-80C3295CBFD9}" srcId="{0B1A8C25-AFCF-4291-8AC1-C4949784F4A7}" destId="{3958895F-F54B-4A32-AD1A-CA9E9F8ECD5B}" srcOrd="8" destOrd="0" parTransId="{FB1DB55F-B87B-4B42-89FE-E4F4CEB26704}" sibTransId="{B1D8BF5F-C786-46EB-888F-134A51B05CA4}"/>
    <dgm:cxn modelId="{B5AC8CBC-93EC-488B-8BA0-912181330194}" srcId="{0B1A8C25-AFCF-4291-8AC1-C4949784F4A7}" destId="{03BA9287-8243-4690-8374-F91BA16CC5CE}" srcOrd="5" destOrd="0" parTransId="{9F0AE589-CE3B-4B71-9372-068A75C649F5}" sibTransId="{1FD3E148-CA82-4C8A-A10D-F81876D155A9}"/>
    <dgm:cxn modelId="{B53C21C7-1BDD-44F1-A120-DAA7B7BF4B67}" srcId="{0B1A8C25-AFCF-4291-8AC1-C4949784F4A7}" destId="{7E9F0FB7-E5E2-4153-9F9D-5CFD3FE8BA81}" srcOrd="6" destOrd="0" parTransId="{DC26BE71-D901-4C80-9EDE-EBBB23EA34EE}" sibTransId="{D282DDD5-3B61-41A4-9474-84B8E726C93F}"/>
    <dgm:cxn modelId="{55B8D5C8-A720-41A2-BE55-5D1118F2D163}" srcId="{0B1A8C25-AFCF-4291-8AC1-C4949784F4A7}" destId="{31E9F794-49E9-40F9-A989-9E9B89A8265D}" srcOrd="0" destOrd="0" parTransId="{0275E91B-D2CB-4B09-AD74-7CEA656862FA}" sibTransId="{9D46144A-348F-48FE-8AA5-3CD9992CF3FC}"/>
    <dgm:cxn modelId="{0AC579D6-9EDA-4676-9B3B-2C6ECAB4264F}" type="presOf" srcId="{03BA9287-8243-4690-8374-F91BA16CC5CE}" destId="{E19EC10B-0A48-49A4-B3DF-B24481273C97}" srcOrd="0" destOrd="0" presId="urn:microsoft.com/office/officeart/2008/layout/LinedList"/>
    <dgm:cxn modelId="{C71342D9-8068-46DF-936F-87979F11DB3C}" type="presOf" srcId="{9F396385-9F8F-4710-8EA7-46CD59B6AB78}" destId="{90E403E7-D8F2-49AF-9EDF-4C02BCC000F9}" srcOrd="0" destOrd="0" presId="urn:microsoft.com/office/officeart/2008/layout/LinedList"/>
    <dgm:cxn modelId="{B9FB64E3-5EA4-4727-94E0-87DC0A768330}" type="presOf" srcId="{22ED4125-C70F-490B-96B2-584309A80B7E}" destId="{FC75CF0F-30D7-4F59-9794-C21885F79254}" srcOrd="0" destOrd="0" presId="urn:microsoft.com/office/officeart/2008/layout/LinedList"/>
    <dgm:cxn modelId="{4E16A9ED-0DBD-4094-8AE9-480F2260E241}" srcId="{0B1A8C25-AFCF-4291-8AC1-C4949784F4A7}" destId="{22ED4125-C70F-490B-96B2-584309A80B7E}" srcOrd="4" destOrd="0" parTransId="{E3A5F304-49F2-4148-9BDB-00335EED1376}" sibTransId="{F3EB60BE-2D63-42EB-A40C-5D3993FC534A}"/>
    <dgm:cxn modelId="{498DDC1A-4806-4C2E-A46F-C7F683561911}" type="presParOf" srcId="{03F1CC00-0BDA-47D9-8DC2-4105B9CC8DF4}" destId="{7477E9F1-C22B-4ED8-9DBC-4E73BDDA8E87}" srcOrd="0" destOrd="0" presId="urn:microsoft.com/office/officeart/2008/layout/LinedList"/>
    <dgm:cxn modelId="{BAC5A6BB-9551-4CD2-9B4B-253F1A3AB3F3}" type="presParOf" srcId="{03F1CC00-0BDA-47D9-8DC2-4105B9CC8DF4}" destId="{7A49E9BC-07BB-4357-8124-931AEF68636D}" srcOrd="1" destOrd="0" presId="urn:microsoft.com/office/officeart/2008/layout/LinedList"/>
    <dgm:cxn modelId="{33D6DF6A-3E27-463F-9193-76B6B04F36C1}" type="presParOf" srcId="{7A49E9BC-07BB-4357-8124-931AEF68636D}" destId="{A05BA1CC-2E77-415C-9D93-878BB4A8BAE3}" srcOrd="0" destOrd="0" presId="urn:microsoft.com/office/officeart/2008/layout/LinedList"/>
    <dgm:cxn modelId="{1522E052-D735-458E-AE9E-81C6DC2C67ED}" type="presParOf" srcId="{7A49E9BC-07BB-4357-8124-931AEF68636D}" destId="{CE93FE5E-F077-4AE6-9565-506C7F6E7744}" srcOrd="1" destOrd="0" presId="urn:microsoft.com/office/officeart/2008/layout/LinedList"/>
    <dgm:cxn modelId="{DA54CC80-71A9-4417-89DE-4E58597AF1FF}" type="presParOf" srcId="{03F1CC00-0BDA-47D9-8DC2-4105B9CC8DF4}" destId="{0C169A06-C425-4DDD-B47B-FBBC069611BA}" srcOrd="2" destOrd="0" presId="urn:microsoft.com/office/officeart/2008/layout/LinedList"/>
    <dgm:cxn modelId="{17D2DE9D-2DA0-49F3-B7C9-3FB39800BE75}" type="presParOf" srcId="{03F1CC00-0BDA-47D9-8DC2-4105B9CC8DF4}" destId="{9B07AEBA-09A1-4FE0-A8E2-80AE9CE01560}" srcOrd="3" destOrd="0" presId="urn:microsoft.com/office/officeart/2008/layout/LinedList"/>
    <dgm:cxn modelId="{C869E6B9-15EC-47F1-9726-92007B007ED8}" type="presParOf" srcId="{9B07AEBA-09A1-4FE0-A8E2-80AE9CE01560}" destId="{6D89A43D-75BF-435C-B54B-630D8FFD8EC4}" srcOrd="0" destOrd="0" presId="urn:microsoft.com/office/officeart/2008/layout/LinedList"/>
    <dgm:cxn modelId="{9C870F9D-A4DF-4417-B0C5-9624297C2E4B}" type="presParOf" srcId="{9B07AEBA-09A1-4FE0-A8E2-80AE9CE01560}" destId="{A71922B2-D8D1-4C51-8BC0-1DF58FE3DCBD}" srcOrd="1" destOrd="0" presId="urn:microsoft.com/office/officeart/2008/layout/LinedList"/>
    <dgm:cxn modelId="{E6641A3E-19DA-42C9-8431-0844B68338E7}" type="presParOf" srcId="{03F1CC00-0BDA-47D9-8DC2-4105B9CC8DF4}" destId="{2DF1EB3B-29DA-4A90-9210-AF33EA7EE1D1}" srcOrd="4" destOrd="0" presId="urn:microsoft.com/office/officeart/2008/layout/LinedList"/>
    <dgm:cxn modelId="{22929EC7-B021-4F12-B2C2-1A813441B323}" type="presParOf" srcId="{03F1CC00-0BDA-47D9-8DC2-4105B9CC8DF4}" destId="{1913EAD1-18A7-4869-ADA2-59B1A64C919B}" srcOrd="5" destOrd="0" presId="urn:microsoft.com/office/officeart/2008/layout/LinedList"/>
    <dgm:cxn modelId="{8545CA06-0E70-4F6E-A821-B2CC8F9FF9DE}" type="presParOf" srcId="{1913EAD1-18A7-4869-ADA2-59B1A64C919B}" destId="{BA939EF9-A928-4616-88E0-9B6AFEAC2072}" srcOrd="0" destOrd="0" presId="urn:microsoft.com/office/officeart/2008/layout/LinedList"/>
    <dgm:cxn modelId="{FAEE8910-4D6D-4DCA-B7F6-2F79B61C2BB5}" type="presParOf" srcId="{1913EAD1-18A7-4869-ADA2-59B1A64C919B}" destId="{EED8AAD3-0AF6-4302-B2D2-DCECF32A2226}" srcOrd="1" destOrd="0" presId="urn:microsoft.com/office/officeart/2008/layout/LinedList"/>
    <dgm:cxn modelId="{F0CB814C-9B5D-4673-BF41-4B1B2F2B08A5}" type="presParOf" srcId="{03F1CC00-0BDA-47D9-8DC2-4105B9CC8DF4}" destId="{7974693C-9A08-4075-986E-78946B71C159}" srcOrd="6" destOrd="0" presId="urn:microsoft.com/office/officeart/2008/layout/LinedList"/>
    <dgm:cxn modelId="{389AD1DB-0A98-4D66-9468-3E08A9D42909}" type="presParOf" srcId="{03F1CC00-0BDA-47D9-8DC2-4105B9CC8DF4}" destId="{B596E91F-FA1F-4271-A3AF-CC18B6190D94}" srcOrd="7" destOrd="0" presId="urn:microsoft.com/office/officeart/2008/layout/LinedList"/>
    <dgm:cxn modelId="{4D53A65F-EC7D-434E-B7AB-901FF3032595}" type="presParOf" srcId="{B596E91F-FA1F-4271-A3AF-CC18B6190D94}" destId="{90E403E7-D8F2-49AF-9EDF-4C02BCC000F9}" srcOrd="0" destOrd="0" presId="urn:microsoft.com/office/officeart/2008/layout/LinedList"/>
    <dgm:cxn modelId="{0DCA0BEE-C3FD-4826-B9BA-82D293C167DF}" type="presParOf" srcId="{B596E91F-FA1F-4271-A3AF-CC18B6190D94}" destId="{3A865C80-5224-4A4A-B0D9-EA7B5B1B1D48}" srcOrd="1" destOrd="0" presId="urn:microsoft.com/office/officeart/2008/layout/LinedList"/>
    <dgm:cxn modelId="{86C24ABC-3CD5-4D0B-A763-07AE0BC7AB66}" type="presParOf" srcId="{03F1CC00-0BDA-47D9-8DC2-4105B9CC8DF4}" destId="{6A1E0F9F-D51C-4818-86D3-B70FF0A8E59D}" srcOrd="8" destOrd="0" presId="urn:microsoft.com/office/officeart/2008/layout/LinedList"/>
    <dgm:cxn modelId="{072BC837-F3D3-4068-A3BE-AFE1A748E0D1}" type="presParOf" srcId="{03F1CC00-0BDA-47D9-8DC2-4105B9CC8DF4}" destId="{68C41074-D963-4E68-8D6F-D2EBF4563DA8}" srcOrd="9" destOrd="0" presId="urn:microsoft.com/office/officeart/2008/layout/LinedList"/>
    <dgm:cxn modelId="{4CC42F7A-BCE0-4872-8AD8-D2DADA26B361}" type="presParOf" srcId="{68C41074-D963-4E68-8D6F-D2EBF4563DA8}" destId="{FC75CF0F-30D7-4F59-9794-C21885F79254}" srcOrd="0" destOrd="0" presId="urn:microsoft.com/office/officeart/2008/layout/LinedList"/>
    <dgm:cxn modelId="{A3D1F496-2C79-476E-B235-61F170F518CC}" type="presParOf" srcId="{68C41074-D963-4E68-8D6F-D2EBF4563DA8}" destId="{1FB0EFA0-0791-49E0-8B25-2D12128FDE99}" srcOrd="1" destOrd="0" presId="urn:microsoft.com/office/officeart/2008/layout/LinedList"/>
    <dgm:cxn modelId="{F0B4EFC9-9627-4DE3-A1A0-E832D219E255}" type="presParOf" srcId="{03F1CC00-0BDA-47D9-8DC2-4105B9CC8DF4}" destId="{51CEA61E-8979-4E9F-B415-7A39F0C10B0F}" srcOrd="10" destOrd="0" presId="urn:microsoft.com/office/officeart/2008/layout/LinedList"/>
    <dgm:cxn modelId="{D70A0D35-73CC-4DDA-A36A-DFD4A7782A09}" type="presParOf" srcId="{03F1CC00-0BDA-47D9-8DC2-4105B9CC8DF4}" destId="{A2CE2466-3330-4B86-914B-7DB35B6CB169}" srcOrd="11" destOrd="0" presId="urn:microsoft.com/office/officeart/2008/layout/LinedList"/>
    <dgm:cxn modelId="{FBA435CD-C85F-4056-8FDD-C9A88952E0F5}" type="presParOf" srcId="{A2CE2466-3330-4B86-914B-7DB35B6CB169}" destId="{E19EC10B-0A48-49A4-B3DF-B24481273C97}" srcOrd="0" destOrd="0" presId="urn:microsoft.com/office/officeart/2008/layout/LinedList"/>
    <dgm:cxn modelId="{AA9460B5-57FF-4FDC-BFDC-1494842CAC89}" type="presParOf" srcId="{A2CE2466-3330-4B86-914B-7DB35B6CB169}" destId="{5E0BA5F1-50B4-421B-A471-9F23AB15BDCD}" srcOrd="1" destOrd="0" presId="urn:microsoft.com/office/officeart/2008/layout/LinedList"/>
    <dgm:cxn modelId="{EE7C7A15-927C-406E-AB76-3ECD2A74308F}" type="presParOf" srcId="{03F1CC00-0BDA-47D9-8DC2-4105B9CC8DF4}" destId="{5053F428-7842-49CA-9A7F-2815B38F9BDC}" srcOrd="12" destOrd="0" presId="urn:microsoft.com/office/officeart/2008/layout/LinedList"/>
    <dgm:cxn modelId="{683D7489-453F-4711-A0D2-B671BF741820}" type="presParOf" srcId="{03F1CC00-0BDA-47D9-8DC2-4105B9CC8DF4}" destId="{86C0F327-D990-419F-BED5-C987A2CE9AFA}" srcOrd="13" destOrd="0" presId="urn:microsoft.com/office/officeart/2008/layout/LinedList"/>
    <dgm:cxn modelId="{83D43F22-66B7-43B8-9A22-24F98AB7D1A9}" type="presParOf" srcId="{86C0F327-D990-419F-BED5-C987A2CE9AFA}" destId="{A2433959-3F5F-4D01-A16A-BD6333E53685}" srcOrd="0" destOrd="0" presId="urn:microsoft.com/office/officeart/2008/layout/LinedList"/>
    <dgm:cxn modelId="{91E0B3E3-435B-4B32-9C13-19814F9F3FF0}" type="presParOf" srcId="{86C0F327-D990-419F-BED5-C987A2CE9AFA}" destId="{7E31BF90-CC08-4E15-899B-86CDFB5D3972}" srcOrd="1" destOrd="0" presId="urn:microsoft.com/office/officeart/2008/layout/LinedList"/>
    <dgm:cxn modelId="{536170A5-69D1-4D02-896C-28F856692760}" type="presParOf" srcId="{03F1CC00-0BDA-47D9-8DC2-4105B9CC8DF4}" destId="{367A3CAD-3AC5-481E-8200-3C2A0825DF81}" srcOrd="14" destOrd="0" presId="urn:microsoft.com/office/officeart/2008/layout/LinedList"/>
    <dgm:cxn modelId="{DE91DAB1-BF38-427F-8879-DF17516898AB}" type="presParOf" srcId="{03F1CC00-0BDA-47D9-8DC2-4105B9CC8DF4}" destId="{AD79F2C5-8E96-414B-AE06-A0520AD517C0}" srcOrd="15" destOrd="0" presId="urn:microsoft.com/office/officeart/2008/layout/LinedList"/>
    <dgm:cxn modelId="{B3BEEB44-B41F-4FEF-82F2-E3D067A44431}" type="presParOf" srcId="{AD79F2C5-8E96-414B-AE06-A0520AD517C0}" destId="{BFBD0033-30F2-4286-A3D9-749178A0A73F}" srcOrd="0" destOrd="0" presId="urn:microsoft.com/office/officeart/2008/layout/LinedList"/>
    <dgm:cxn modelId="{94427F84-EDFF-461A-AA2D-7B6A34680C3B}" type="presParOf" srcId="{AD79F2C5-8E96-414B-AE06-A0520AD517C0}" destId="{44C868BC-3B03-4BCF-A745-E9FE7119B168}" srcOrd="1" destOrd="0" presId="urn:microsoft.com/office/officeart/2008/layout/LinedList"/>
    <dgm:cxn modelId="{0205E244-FB16-4DB9-B4E4-2D6FE99303B0}" type="presParOf" srcId="{03F1CC00-0BDA-47D9-8DC2-4105B9CC8DF4}" destId="{44D553B9-406F-4D79-BF50-818D4B0B3895}" srcOrd="16" destOrd="0" presId="urn:microsoft.com/office/officeart/2008/layout/LinedList"/>
    <dgm:cxn modelId="{1A41D866-7C99-4FBC-847A-D46A428D96EF}" type="presParOf" srcId="{03F1CC00-0BDA-47D9-8DC2-4105B9CC8DF4}" destId="{97ABA8A1-27B5-444C-A7AE-8B814CE500FA}" srcOrd="17" destOrd="0" presId="urn:microsoft.com/office/officeart/2008/layout/LinedList"/>
    <dgm:cxn modelId="{5AF877F8-E328-4A84-90D6-9DC7EC39BCCD}" type="presParOf" srcId="{97ABA8A1-27B5-444C-A7AE-8B814CE500FA}" destId="{4FF9A175-1B12-47A5-BDBD-1A46675124D4}" srcOrd="0" destOrd="0" presId="urn:microsoft.com/office/officeart/2008/layout/LinedList"/>
    <dgm:cxn modelId="{14AF04B7-37C3-494C-9A4D-A2E641F1EB5B}" type="presParOf" srcId="{97ABA8A1-27B5-444C-A7AE-8B814CE500FA}" destId="{C359B0CA-EB0B-4B43-866F-A404DB9AFA2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422A70-69FF-4FCA-83FB-B69BDC98869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093DB907-D2DD-488A-B0B6-5189B8D42248}">
      <dgm:prSet/>
      <dgm:spPr/>
      <dgm:t>
        <a:bodyPr/>
        <a:lstStyle/>
        <a:p>
          <a:pPr>
            <a:lnSpc>
              <a:spcPct val="100000"/>
            </a:lnSpc>
          </a:pPr>
          <a:r>
            <a:rPr lang="en-GB" dirty="0"/>
            <a:t>Tesco was founded in 1919 by Jack Cohen in London, UK.</a:t>
          </a:r>
          <a:endParaRPr lang="en-US" dirty="0"/>
        </a:p>
      </dgm:t>
    </dgm:pt>
    <dgm:pt modelId="{4B816D04-F804-4213-9DB1-F5A0183A0D5A}" type="parTrans" cxnId="{742DE789-F292-4B96-B6EE-485D4EC4725F}">
      <dgm:prSet/>
      <dgm:spPr/>
      <dgm:t>
        <a:bodyPr/>
        <a:lstStyle/>
        <a:p>
          <a:endParaRPr lang="en-US"/>
        </a:p>
      </dgm:t>
    </dgm:pt>
    <dgm:pt modelId="{BAC06A4F-3189-4D64-A948-D0882D8A9B1B}" type="sibTrans" cxnId="{742DE789-F292-4B96-B6EE-485D4EC4725F}">
      <dgm:prSet/>
      <dgm:spPr/>
      <dgm:t>
        <a:bodyPr/>
        <a:lstStyle/>
        <a:p>
          <a:endParaRPr lang="en-US"/>
        </a:p>
      </dgm:t>
    </dgm:pt>
    <dgm:pt modelId="{4ECFEEC1-F04E-40A9-AA1E-4A2DC5707E46}">
      <dgm:prSet/>
      <dgm:spPr/>
      <dgm:t>
        <a:bodyPr/>
        <a:lstStyle/>
        <a:p>
          <a:pPr>
            <a:lnSpc>
              <a:spcPct val="100000"/>
            </a:lnSpc>
          </a:pPr>
          <a:r>
            <a:rPr lang="en-GB" dirty="0"/>
            <a:t>It is the UK’s largest supermarket retailer by grocery market share (Department for Environment, Food and Rural Affairs, 2026). </a:t>
          </a:r>
          <a:endParaRPr lang="en-US" dirty="0"/>
        </a:p>
      </dgm:t>
    </dgm:pt>
    <dgm:pt modelId="{5B092C71-6A7F-4DBF-84E4-ACBE54294961}" type="parTrans" cxnId="{CDD2570A-168F-43C4-82B7-1C6E946C2932}">
      <dgm:prSet/>
      <dgm:spPr/>
      <dgm:t>
        <a:bodyPr/>
        <a:lstStyle/>
        <a:p>
          <a:endParaRPr lang="en-US"/>
        </a:p>
      </dgm:t>
    </dgm:pt>
    <dgm:pt modelId="{0FB36FC8-1A15-4909-96E9-D05FCC1BD2B4}" type="sibTrans" cxnId="{CDD2570A-168F-43C4-82B7-1C6E946C2932}">
      <dgm:prSet/>
      <dgm:spPr/>
      <dgm:t>
        <a:bodyPr/>
        <a:lstStyle/>
        <a:p>
          <a:endParaRPr lang="en-US"/>
        </a:p>
      </dgm:t>
    </dgm:pt>
    <dgm:pt modelId="{9FA6B629-A3F8-4A32-9E48-7FA5E8B26D8A}">
      <dgm:prSet/>
      <dgm:spPr/>
      <dgm:t>
        <a:bodyPr/>
        <a:lstStyle/>
        <a:p>
          <a:pPr>
            <a:lnSpc>
              <a:spcPct val="100000"/>
            </a:lnSpc>
          </a:pPr>
          <a:r>
            <a:rPr lang="en-GB"/>
            <a:t>Tesco focuses on providing quality products, value for money, and excellent customer service.</a:t>
          </a:r>
          <a:endParaRPr lang="en-US"/>
        </a:p>
      </dgm:t>
    </dgm:pt>
    <dgm:pt modelId="{00EF5552-2B04-4A53-A13C-C2838DC990B5}" type="parTrans" cxnId="{C351748C-7019-4724-8D3C-A3E6FBB91F39}">
      <dgm:prSet/>
      <dgm:spPr/>
      <dgm:t>
        <a:bodyPr/>
        <a:lstStyle/>
        <a:p>
          <a:endParaRPr lang="en-US"/>
        </a:p>
      </dgm:t>
    </dgm:pt>
    <dgm:pt modelId="{06FC0124-AF88-433F-A696-BA10C0E70ED0}" type="sibTrans" cxnId="{C351748C-7019-4724-8D3C-A3E6FBB91F39}">
      <dgm:prSet/>
      <dgm:spPr/>
      <dgm:t>
        <a:bodyPr/>
        <a:lstStyle/>
        <a:p>
          <a:endParaRPr lang="en-US"/>
        </a:p>
      </dgm:t>
    </dgm:pt>
    <dgm:pt modelId="{911096E6-58FC-49F2-9D1B-C79F34BBB32E}">
      <dgm:prSet/>
      <dgm:spPr/>
      <dgm:t>
        <a:bodyPr/>
        <a:lstStyle/>
        <a:p>
          <a:pPr>
            <a:lnSpc>
              <a:spcPct val="100000"/>
            </a:lnSpc>
          </a:pPr>
          <a:r>
            <a:rPr lang="en-GB"/>
            <a:t>It employs more than 340,000 people across stores, distribution centers, and offices.</a:t>
          </a:r>
          <a:endParaRPr lang="en-US"/>
        </a:p>
      </dgm:t>
    </dgm:pt>
    <dgm:pt modelId="{4805E231-C999-4C22-826E-D0932D79FFC5}" type="parTrans" cxnId="{7D754181-3F80-44A6-8399-F19EF22C75A9}">
      <dgm:prSet/>
      <dgm:spPr/>
      <dgm:t>
        <a:bodyPr/>
        <a:lstStyle/>
        <a:p>
          <a:endParaRPr lang="en-US"/>
        </a:p>
      </dgm:t>
    </dgm:pt>
    <dgm:pt modelId="{8DBED194-615A-427F-8A86-0266424CDC53}" type="sibTrans" cxnId="{7D754181-3F80-44A6-8399-F19EF22C75A9}">
      <dgm:prSet/>
      <dgm:spPr/>
      <dgm:t>
        <a:bodyPr/>
        <a:lstStyle/>
        <a:p>
          <a:endParaRPr lang="en-US"/>
        </a:p>
      </dgm:t>
    </dgm:pt>
    <dgm:pt modelId="{55D84D18-C324-4AE0-9415-666E9E4930CA}">
      <dgm:prSet/>
      <dgm:spPr/>
      <dgm:t>
        <a:bodyPr/>
        <a:lstStyle/>
        <a:p>
          <a:pPr>
            <a:lnSpc>
              <a:spcPct val="100000"/>
            </a:lnSpc>
          </a:pPr>
          <a:r>
            <a:rPr lang="en-GB"/>
            <a:t>The company uses technology and innovation to improve shopping experiences and business operations (Ryle, 2013).</a:t>
          </a:r>
          <a:endParaRPr lang="en-US"/>
        </a:p>
      </dgm:t>
    </dgm:pt>
    <dgm:pt modelId="{09C1C897-BA73-41A2-B377-89552B4308B8}" type="parTrans" cxnId="{73F119D2-1254-4782-92BA-5B0615FC8039}">
      <dgm:prSet/>
      <dgm:spPr/>
      <dgm:t>
        <a:bodyPr/>
        <a:lstStyle/>
        <a:p>
          <a:endParaRPr lang="en-US"/>
        </a:p>
      </dgm:t>
    </dgm:pt>
    <dgm:pt modelId="{6553DA11-CA80-4B4D-B132-48F0652D05B3}" type="sibTrans" cxnId="{73F119D2-1254-4782-92BA-5B0615FC8039}">
      <dgm:prSet/>
      <dgm:spPr/>
      <dgm:t>
        <a:bodyPr/>
        <a:lstStyle/>
        <a:p>
          <a:endParaRPr lang="en-US"/>
        </a:p>
      </dgm:t>
    </dgm:pt>
    <dgm:pt modelId="{5707EC08-0FDD-45E4-A011-598D6FB87740}">
      <dgm:prSet/>
      <dgm:spPr/>
      <dgm:t>
        <a:bodyPr/>
        <a:lstStyle/>
        <a:p>
          <a:pPr>
            <a:lnSpc>
              <a:spcPct val="100000"/>
            </a:lnSpc>
          </a:pPr>
          <a:r>
            <a:rPr lang="en-GB"/>
            <a:t>Tesco aims to create long-term value for customers, colleagues, communities, and shareholders. </a:t>
          </a:r>
          <a:endParaRPr lang="en-US"/>
        </a:p>
      </dgm:t>
    </dgm:pt>
    <dgm:pt modelId="{F489BE19-19EF-4418-9C5D-C4EDDDE2B22C}" type="parTrans" cxnId="{06AC85D1-7443-4D66-A307-FB5116FFEC94}">
      <dgm:prSet/>
      <dgm:spPr/>
      <dgm:t>
        <a:bodyPr/>
        <a:lstStyle/>
        <a:p>
          <a:endParaRPr lang="en-US"/>
        </a:p>
      </dgm:t>
    </dgm:pt>
    <dgm:pt modelId="{2AFEFFC2-4353-4C15-AA9C-9CCD2A1096AF}" type="sibTrans" cxnId="{06AC85D1-7443-4D66-A307-FB5116FFEC94}">
      <dgm:prSet/>
      <dgm:spPr/>
      <dgm:t>
        <a:bodyPr/>
        <a:lstStyle/>
        <a:p>
          <a:endParaRPr lang="en-US"/>
        </a:p>
      </dgm:t>
    </dgm:pt>
    <dgm:pt modelId="{29480F45-66AC-49A3-8023-1EF2B43492F2}" type="pres">
      <dgm:prSet presAssocID="{33422A70-69FF-4FCA-83FB-B69BDC98869A}" presName="vert0" presStyleCnt="0">
        <dgm:presLayoutVars>
          <dgm:dir/>
          <dgm:animOne val="branch"/>
          <dgm:animLvl val="lvl"/>
        </dgm:presLayoutVars>
      </dgm:prSet>
      <dgm:spPr/>
    </dgm:pt>
    <dgm:pt modelId="{4D81688C-A7AC-4254-9E81-7F0692BC3C95}" type="pres">
      <dgm:prSet presAssocID="{093DB907-D2DD-488A-B0B6-5189B8D42248}" presName="thickLine" presStyleLbl="alignNode1" presStyleIdx="0" presStyleCnt="6"/>
      <dgm:spPr/>
    </dgm:pt>
    <dgm:pt modelId="{CFBD72E7-7147-4BB5-A8DA-51184C942D29}" type="pres">
      <dgm:prSet presAssocID="{093DB907-D2DD-488A-B0B6-5189B8D42248}" presName="horz1" presStyleCnt="0"/>
      <dgm:spPr/>
    </dgm:pt>
    <dgm:pt modelId="{BE35833D-A137-48AE-94AF-C324EBCE9D1B}" type="pres">
      <dgm:prSet presAssocID="{093DB907-D2DD-488A-B0B6-5189B8D42248}" presName="tx1" presStyleLbl="revTx" presStyleIdx="0" presStyleCnt="6"/>
      <dgm:spPr/>
    </dgm:pt>
    <dgm:pt modelId="{90C9AE72-74A0-481A-A03F-19FA08A01DA6}" type="pres">
      <dgm:prSet presAssocID="{093DB907-D2DD-488A-B0B6-5189B8D42248}" presName="vert1" presStyleCnt="0"/>
      <dgm:spPr/>
    </dgm:pt>
    <dgm:pt modelId="{C7BE0D71-9469-434F-BE59-A99A64E02D1C}" type="pres">
      <dgm:prSet presAssocID="{4ECFEEC1-F04E-40A9-AA1E-4A2DC5707E46}" presName="thickLine" presStyleLbl="alignNode1" presStyleIdx="1" presStyleCnt="6"/>
      <dgm:spPr/>
    </dgm:pt>
    <dgm:pt modelId="{2200833E-272C-4BC8-B09B-86A3B1E92395}" type="pres">
      <dgm:prSet presAssocID="{4ECFEEC1-F04E-40A9-AA1E-4A2DC5707E46}" presName="horz1" presStyleCnt="0"/>
      <dgm:spPr/>
    </dgm:pt>
    <dgm:pt modelId="{43067AFA-3535-49C7-BFA2-A2050CA3D467}" type="pres">
      <dgm:prSet presAssocID="{4ECFEEC1-F04E-40A9-AA1E-4A2DC5707E46}" presName="tx1" presStyleLbl="revTx" presStyleIdx="1" presStyleCnt="6"/>
      <dgm:spPr/>
    </dgm:pt>
    <dgm:pt modelId="{2CFB4E3B-29DC-43A1-A312-265EC85EBE2A}" type="pres">
      <dgm:prSet presAssocID="{4ECFEEC1-F04E-40A9-AA1E-4A2DC5707E46}" presName="vert1" presStyleCnt="0"/>
      <dgm:spPr/>
    </dgm:pt>
    <dgm:pt modelId="{784FE3FB-EFD0-4546-9383-9A690DB900A6}" type="pres">
      <dgm:prSet presAssocID="{9FA6B629-A3F8-4A32-9E48-7FA5E8B26D8A}" presName="thickLine" presStyleLbl="alignNode1" presStyleIdx="2" presStyleCnt="6"/>
      <dgm:spPr/>
    </dgm:pt>
    <dgm:pt modelId="{ECCD2E06-640B-42B4-ADD2-65FB48EB35F0}" type="pres">
      <dgm:prSet presAssocID="{9FA6B629-A3F8-4A32-9E48-7FA5E8B26D8A}" presName="horz1" presStyleCnt="0"/>
      <dgm:spPr/>
    </dgm:pt>
    <dgm:pt modelId="{6DE9E7D4-0001-4909-89DE-A079304E94C2}" type="pres">
      <dgm:prSet presAssocID="{9FA6B629-A3F8-4A32-9E48-7FA5E8B26D8A}" presName="tx1" presStyleLbl="revTx" presStyleIdx="2" presStyleCnt="6"/>
      <dgm:spPr/>
    </dgm:pt>
    <dgm:pt modelId="{01167F33-8216-4CA2-83B8-BBED523867FD}" type="pres">
      <dgm:prSet presAssocID="{9FA6B629-A3F8-4A32-9E48-7FA5E8B26D8A}" presName="vert1" presStyleCnt="0"/>
      <dgm:spPr/>
    </dgm:pt>
    <dgm:pt modelId="{D092AE1A-DECD-4A3C-9CEA-030046ACAEA9}" type="pres">
      <dgm:prSet presAssocID="{911096E6-58FC-49F2-9D1B-C79F34BBB32E}" presName="thickLine" presStyleLbl="alignNode1" presStyleIdx="3" presStyleCnt="6"/>
      <dgm:spPr/>
    </dgm:pt>
    <dgm:pt modelId="{A1E6315D-C18F-4B85-A7E1-45ACE4C148C0}" type="pres">
      <dgm:prSet presAssocID="{911096E6-58FC-49F2-9D1B-C79F34BBB32E}" presName="horz1" presStyleCnt="0"/>
      <dgm:spPr/>
    </dgm:pt>
    <dgm:pt modelId="{F6EA3061-DA4A-4D0C-9A6A-68B5C2A5B047}" type="pres">
      <dgm:prSet presAssocID="{911096E6-58FC-49F2-9D1B-C79F34BBB32E}" presName="tx1" presStyleLbl="revTx" presStyleIdx="3" presStyleCnt="6"/>
      <dgm:spPr/>
    </dgm:pt>
    <dgm:pt modelId="{B5E13FEB-73F5-446C-ADEE-702A15D316CD}" type="pres">
      <dgm:prSet presAssocID="{911096E6-58FC-49F2-9D1B-C79F34BBB32E}" presName="vert1" presStyleCnt="0"/>
      <dgm:spPr/>
    </dgm:pt>
    <dgm:pt modelId="{5FA8353E-40C0-4180-8415-54C3A69F774B}" type="pres">
      <dgm:prSet presAssocID="{55D84D18-C324-4AE0-9415-666E9E4930CA}" presName="thickLine" presStyleLbl="alignNode1" presStyleIdx="4" presStyleCnt="6"/>
      <dgm:spPr/>
    </dgm:pt>
    <dgm:pt modelId="{2161FF93-8064-4680-A72B-70C77F8B3254}" type="pres">
      <dgm:prSet presAssocID="{55D84D18-C324-4AE0-9415-666E9E4930CA}" presName="horz1" presStyleCnt="0"/>
      <dgm:spPr/>
    </dgm:pt>
    <dgm:pt modelId="{A622F807-2FB0-46EB-B5CC-60F6536F8D12}" type="pres">
      <dgm:prSet presAssocID="{55D84D18-C324-4AE0-9415-666E9E4930CA}" presName="tx1" presStyleLbl="revTx" presStyleIdx="4" presStyleCnt="6"/>
      <dgm:spPr/>
    </dgm:pt>
    <dgm:pt modelId="{F96A3A7D-7B88-4A6B-A2AB-796FA36A9FF0}" type="pres">
      <dgm:prSet presAssocID="{55D84D18-C324-4AE0-9415-666E9E4930CA}" presName="vert1" presStyleCnt="0"/>
      <dgm:spPr/>
    </dgm:pt>
    <dgm:pt modelId="{45DA678C-7AE5-42B6-8F5D-2928828B29EC}" type="pres">
      <dgm:prSet presAssocID="{5707EC08-0FDD-45E4-A011-598D6FB87740}" presName="thickLine" presStyleLbl="alignNode1" presStyleIdx="5" presStyleCnt="6"/>
      <dgm:spPr/>
    </dgm:pt>
    <dgm:pt modelId="{B726A69A-D31B-41AD-B5AB-92E2180DA7E3}" type="pres">
      <dgm:prSet presAssocID="{5707EC08-0FDD-45E4-A011-598D6FB87740}" presName="horz1" presStyleCnt="0"/>
      <dgm:spPr/>
    </dgm:pt>
    <dgm:pt modelId="{B092804F-59F6-4F45-98E3-BF3D4A7B3B6B}" type="pres">
      <dgm:prSet presAssocID="{5707EC08-0FDD-45E4-A011-598D6FB87740}" presName="tx1" presStyleLbl="revTx" presStyleIdx="5" presStyleCnt="6"/>
      <dgm:spPr/>
    </dgm:pt>
    <dgm:pt modelId="{71C60FA8-7A4F-42B3-A20E-22F20DDE4627}" type="pres">
      <dgm:prSet presAssocID="{5707EC08-0FDD-45E4-A011-598D6FB87740}" presName="vert1" presStyleCnt="0"/>
      <dgm:spPr/>
    </dgm:pt>
  </dgm:ptLst>
  <dgm:cxnLst>
    <dgm:cxn modelId="{CDD2570A-168F-43C4-82B7-1C6E946C2932}" srcId="{33422A70-69FF-4FCA-83FB-B69BDC98869A}" destId="{4ECFEEC1-F04E-40A9-AA1E-4A2DC5707E46}" srcOrd="1" destOrd="0" parTransId="{5B092C71-6A7F-4DBF-84E4-ACBE54294961}" sibTransId="{0FB36FC8-1A15-4909-96E9-D05FCC1BD2B4}"/>
    <dgm:cxn modelId="{4B378817-55F1-4AC5-A97B-D04BF175C3FC}" type="presOf" srcId="{5707EC08-0FDD-45E4-A011-598D6FB87740}" destId="{B092804F-59F6-4F45-98E3-BF3D4A7B3B6B}" srcOrd="0" destOrd="0" presId="urn:microsoft.com/office/officeart/2008/layout/LinedList"/>
    <dgm:cxn modelId="{2A25F220-3A62-4160-94CB-2FF6E7B48839}" type="presOf" srcId="{33422A70-69FF-4FCA-83FB-B69BDC98869A}" destId="{29480F45-66AC-49A3-8023-1EF2B43492F2}" srcOrd="0" destOrd="0" presId="urn:microsoft.com/office/officeart/2008/layout/LinedList"/>
    <dgm:cxn modelId="{84E5DC5B-93BB-4AF0-9BC3-41A456E3E744}" type="presOf" srcId="{9FA6B629-A3F8-4A32-9E48-7FA5E8B26D8A}" destId="{6DE9E7D4-0001-4909-89DE-A079304E94C2}" srcOrd="0" destOrd="0" presId="urn:microsoft.com/office/officeart/2008/layout/LinedList"/>
    <dgm:cxn modelId="{7D754181-3F80-44A6-8399-F19EF22C75A9}" srcId="{33422A70-69FF-4FCA-83FB-B69BDC98869A}" destId="{911096E6-58FC-49F2-9D1B-C79F34BBB32E}" srcOrd="3" destOrd="0" parTransId="{4805E231-C999-4C22-826E-D0932D79FFC5}" sibTransId="{8DBED194-615A-427F-8A86-0266424CDC53}"/>
    <dgm:cxn modelId="{742DE789-F292-4B96-B6EE-485D4EC4725F}" srcId="{33422A70-69FF-4FCA-83FB-B69BDC98869A}" destId="{093DB907-D2DD-488A-B0B6-5189B8D42248}" srcOrd="0" destOrd="0" parTransId="{4B816D04-F804-4213-9DB1-F5A0183A0D5A}" sibTransId="{BAC06A4F-3189-4D64-A948-D0882D8A9B1B}"/>
    <dgm:cxn modelId="{C351748C-7019-4724-8D3C-A3E6FBB91F39}" srcId="{33422A70-69FF-4FCA-83FB-B69BDC98869A}" destId="{9FA6B629-A3F8-4A32-9E48-7FA5E8B26D8A}" srcOrd="2" destOrd="0" parTransId="{00EF5552-2B04-4A53-A13C-C2838DC990B5}" sibTransId="{06FC0124-AF88-433F-A696-BA10C0E70ED0}"/>
    <dgm:cxn modelId="{952EB7A1-B9BF-444E-83FC-ADB2E85CDF12}" type="presOf" srcId="{4ECFEEC1-F04E-40A9-AA1E-4A2DC5707E46}" destId="{43067AFA-3535-49C7-BFA2-A2050CA3D467}" srcOrd="0" destOrd="0" presId="urn:microsoft.com/office/officeart/2008/layout/LinedList"/>
    <dgm:cxn modelId="{26CB79C4-7B95-43EB-B250-C69C58753857}" type="presOf" srcId="{093DB907-D2DD-488A-B0B6-5189B8D42248}" destId="{BE35833D-A137-48AE-94AF-C324EBCE9D1B}" srcOrd="0" destOrd="0" presId="urn:microsoft.com/office/officeart/2008/layout/LinedList"/>
    <dgm:cxn modelId="{3F9877CE-8D95-44AE-AAEF-140A5A5C3914}" type="presOf" srcId="{911096E6-58FC-49F2-9D1B-C79F34BBB32E}" destId="{F6EA3061-DA4A-4D0C-9A6A-68B5C2A5B047}" srcOrd="0" destOrd="0" presId="urn:microsoft.com/office/officeart/2008/layout/LinedList"/>
    <dgm:cxn modelId="{06AC85D1-7443-4D66-A307-FB5116FFEC94}" srcId="{33422A70-69FF-4FCA-83FB-B69BDC98869A}" destId="{5707EC08-0FDD-45E4-A011-598D6FB87740}" srcOrd="5" destOrd="0" parTransId="{F489BE19-19EF-4418-9C5D-C4EDDDE2B22C}" sibTransId="{2AFEFFC2-4353-4C15-AA9C-9CCD2A1096AF}"/>
    <dgm:cxn modelId="{73F119D2-1254-4782-92BA-5B0615FC8039}" srcId="{33422A70-69FF-4FCA-83FB-B69BDC98869A}" destId="{55D84D18-C324-4AE0-9415-666E9E4930CA}" srcOrd="4" destOrd="0" parTransId="{09C1C897-BA73-41A2-B377-89552B4308B8}" sibTransId="{6553DA11-CA80-4B4D-B132-48F0652D05B3}"/>
    <dgm:cxn modelId="{BF2F05F2-E7BB-4698-97F9-70F4CE0E0A9A}" type="presOf" srcId="{55D84D18-C324-4AE0-9415-666E9E4930CA}" destId="{A622F807-2FB0-46EB-B5CC-60F6536F8D12}" srcOrd="0" destOrd="0" presId="urn:microsoft.com/office/officeart/2008/layout/LinedList"/>
    <dgm:cxn modelId="{F9136074-A77E-4B76-9098-EED9F8F36A16}" type="presParOf" srcId="{29480F45-66AC-49A3-8023-1EF2B43492F2}" destId="{4D81688C-A7AC-4254-9E81-7F0692BC3C95}" srcOrd="0" destOrd="0" presId="urn:microsoft.com/office/officeart/2008/layout/LinedList"/>
    <dgm:cxn modelId="{3759827D-51D3-494A-8EEB-518092D50E31}" type="presParOf" srcId="{29480F45-66AC-49A3-8023-1EF2B43492F2}" destId="{CFBD72E7-7147-4BB5-A8DA-51184C942D29}" srcOrd="1" destOrd="0" presId="urn:microsoft.com/office/officeart/2008/layout/LinedList"/>
    <dgm:cxn modelId="{DDB8B89E-8672-4195-B6F3-7053D4795C95}" type="presParOf" srcId="{CFBD72E7-7147-4BB5-A8DA-51184C942D29}" destId="{BE35833D-A137-48AE-94AF-C324EBCE9D1B}" srcOrd="0" destOrd="0" presId="urn:microsoft.com/office/officeart/2008/layout/LinedList"/>
    <dgm:cxn modelId="{87E3B58C-66B0-4CE5-A94B-A28289E21C3A}" type="presParOf" srcId="{CFBD72E7-7147-4BB5-A8DA-51184C942D29}" destId="{90C9AE72-74A0-481A-A03F-19FA08A01DA6}" srcOrd="1" destOrd="0" presId="urn:microsoft.com/office/officeart/2008/layout/LinedList"/>
    <dgm:cxn modelId="{F886CCD2-8E1F-4446-B4DB-C739A3E1C5F2}" type="presParOf" srcId="{29480F45-66AC-49A3-8023-1EF2B43492F2}" destId="{C7BE0D71-9469-434F-BE59-A99A64E02D1C}" srcOrd="2" destOrd="0" presId="urn:microsoft.com/office/officeart/2008/layout/LinedList"/>
    <dgm:cxn modelId="{73A8007E-245B-4163-AF02-36D06D5EE65A}" type="presParOf" srcId="{29480F45-66AC-49A3-8023-1EF2B43492F2}" destId="{2200833E-272C-4BC8-B09B-86A3B1E92395}" srcOrd="3" destOrd="0" presId="urn:microsoft.com/office/officeart/2008/layout/LinedList"/>
    <dgm:cxn modelId="{E43F208E-0D70-4821-8D67-00FFEE11D2B4}" type="presParOf" srcId="{2200833E-272C-4BC8-B09B-86A3B1E92395}" destId="{43067AFA-3535-49C7-BFA2-A2050CA3D467}" srcOrd="0" destOrd="0" presId="urn:microsoft.com/office/officeart/2008/layout/LinedList"/>
    <dgm:cxn modelId="{B200E0AD-B4F8-4830-8CCD-DC1A9F56F6B9}" type="presParOf" srcId="{2200833E-272C-4BC8-B09B-86A3B1E92395}" destId="{2CFB4E3B-29DC-43A1-A312-265EC85EBE2A}" srcOrd="1" destOrd="0" presId="urn:microsoft.com/office/officeart/2008/layout/LinedList"/>
    <dgm:cxn modelId="{C747E855-169F-4573-B18D-039F27FB86A7}" type="presParOf" srcId="{29480F45-66AC-49A3-8023-1EF2B43492F2}" destId="{784FE3FB-EFD0-4546-9383-9A690DB900A6}" srcOrd="4" destOrd="0" presId="urn:microsoft.com/office/officeart/2008/layout/LinedList"/>
    <dgm:cxn modelId="{41B66BC3-FF95-4880-9FB7-FC1BA1987F56}" type="presParOf" srcId="{29480F45-66AC-49A3-8023-1EF2B43492F2}" destId="{ECCD2E06-640B-42B4-ADD2-65FB48EB35F0}" srcOrd="5" destOrd="0" presId="urn:microsoft.com/office/officeart/2008/layout/LinedList"/>
    <dgm:cxn modelId="{0B28CF1F-5038-4AA1-A31A-58646B8EB99A}" type="presParOf" srcId="{ECCD2E06-640B-42B4-ADD2-65FB48EB35F0}" destId="{6DE9E7D4-0001-4909-89DE-A079304E94C2}" srcOrd="0" destOrd="0" presId="urn:microsoft.com/office/officeart/2008/layout/LinedList"/>
    <dgm:cxn modelId="{910F4612-75A3-45D4-9D2D-C25A20AE339D}" type="presParOf" srcId="{ECCD2E06-640B-42B4-ADD2-65FB48EB35F0}" destId="{01167F33-8216-4CA2-83B8-BBED523867FD}" srcOrd="1" destOrd="0" presId="urn:microsoft.com/office/officeart/2008/layout/LinedList"/>
    <dgm:cxn modelId="{3B6B36B7-745B-494A-8558-3B4F64A0583C}" type="presParOf" srcId="{29480F45-66AC-49A3-8023-1EF2B43492F2}" destId="{D092AE1A-DECD-4A3C-9CEA-030046ACAEA9}" srcOrd="6" destOrd="0" presId="urn:microsoft.com/office/officeart/2008/layout/LinedList"/>
    <dgm:cxn modelId="{B017F48D-4AFC-449F-B3CA-1E4FDF781A9A}" type="presParOf" srcId="{29480F45-66AC-49A3-8023-1EF2B43492F2}" destId="{A1E6315D-C18F-4B85-A7E1-45ACE4C148C0}" srcOrd="7" destOrd="0" presId="urn:microsoft.com/office/officeart/2008/layout/LinedList"/>
    <dgm:cxn modelId="{3E817899-0C9F-4689-B228-5CC6F53B8A3F}" type="presParOf" srcId="{A1E6315D-C18F-4B85-A7E1-45ACE4C148C0}" destId="{F6EA3061-DA4A-4D0C-9A6A-68B5C2A5B047}" srcOrd="0" destOrd="0" presId="urn:microsoft.com/office/officeart/2008/layout/LinedList"/>
    <dgm:cxn modelId="{0A325B58-E879-44A7-845D-41692FF75D02}" type="presParOf" srcId="{A1E6315D-C18F-4B85-A7E1-45ACE4C148C0}" destId="{B5E13FEB-73F5-446C-ADEE-702A15D316CD}" srcOrd="1" destOrd="0" presId="urn:microsoft.com/office/officeart/2008/layout/LinedList"/>
    <dgm:cxn modelId="{6F403589-889A-4E3D-910B-69AD88A1B8AC}" type="presParOf" srcId="{29480F45-66AC-49A3-8023-1EF2B43492F2}" destId="{5FA8353E-40C0-4180-8415-54C3A69F774B}" srcOrd="8" destOrd="0" presId="urn:microsoft.com/office/officeart/2008/layout/LinedList"/>
    <dgm:cxn modelId="{557EF72D-C921-4A9D-ACC6-085B72C3206A}" type="presParOf" srcId="{29480F45-66AC-49A3-8023-1EF2B43492F2}" destId="{2161FF93-8064-4680-A72B-70C77F8B3254}" srcOrd="9" destOrd="0" presId="urn:microsoft.com/office/officeart/2008/layout/LinedList"/>
    <dgm:cxn modelId="{3014AEE7-1B93-43AF-AA1E-35055C5CDF66}" type="presParOf" srcId="{2161FF93-8064-4680-A72B-70C77F8B3254}" destId="{A622F807-2FB0-46EB-B5CC-60F6536F8D12}" srcOrd="0" destOrd="0" presId="urn:microsoft.com/office/officeart/2008/layout/LinedList"/>
    <dgm:cxn modelId="{A4794DC9-12A2-48D4-95F9-8B3A3D0EB3F3}" type="presParOf" srcId="{2161FF93-8064-4680-A72B-70C77F8B3254}" destId="{F96A3A7D-7B88-4A6B-A2AB-796FA36A9FF0}" srcOrd="1" destOrd="0" presId="urn:microsoft.com/office/officeart/2008/layout/LinedList"/>
    <dgm:cxn modelId="{31683D0B-2FE5-4235-A7C8-2976CA6CA43B}" type="presParOf" srcId="{29480F45-66AC-49A3-8023-1EF2B43492F2}" destId="{45DA678C-7AE5-42B6-8F5D-2928828B29EC}" srcOrd="10" destOrd="0" presId="urn:microsoft.com/office/officeart/2008/layout/LinedList"/>
    <dgm:cxn modelId="{615EF0B4-43A0-4808-AA7C-A6826FC7F09F}" type="presParOf" srcId="{29480F45-66AC-49A3-8023-1EF2B43492F2}" destId="{B726A69A-D31B-41AD-B5AB-92E2180DA7E3}" srcOrd="11" destOrd="0" presId="urn:microsoft.com/office/officeart/2008/layout/LinedList"/>
    <dgm:cxn modelId="{645742A6-25BB-44E2-BC80-17B86A316F52}" type="presParOf" srcId="{B726A69A-D31B-41AD-B5AB-92E2180DA7E3}" destId="{B092804F-59F6-4F45-98E3-BF3D4A7B3B6B}" srcOrd="0" destOrd="0" presId="urn:microsoft.com/office/officeart/2008/layout/LinedList"/>
    <dgm:cxn modelId="{BA92BC06-F6AB-46FC-876E-09EA5C163AC7}" type="presParOf" srcId="{B726A69A-D31B-41AD-B5AB-92E2180DA7E3}" destId="{71C60FA8-7A4F-42B3-A20E-22F20DDE462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716FC01-B533-4142-9883-11B737B7BF9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355A9DE-349A-4E17-911A-D42D124CD9ED}">
      <dgm:prSet/>
      <dgm:spPr/>
      <dgm:t>
        <a:bodyPr/>
        <a:lstStyle/>
        <a:p>
          <a:pPr>
            <a:lnSpc>
              <a:spcPct val="100000"/>
            </a:lnSpc>
          </a:pPr>
          <a:r>
            <a:rPr lang="en-GB" dirty="0"/>
            <a:t>Tesco managers set goals for sales growth, customer satisfaction, and online services. </a:t>
          </a:r>
          <a:endParaRPr lang="en-US" dirty="0"/>
        </a:p>
      </dgm:t>
    </dgm:pt>
    <dgm:pt modelId="{0F0A9BBE-6613-4B87-B372-864C58362657}" type="parTrans" cxnId="{FEB82E83-53A6-4493-8257-D6283B909A9F}">
      <dgm:prSet/>
      <dgm:spPr/>
      <dgm:t>
        <a:bodyPr/>
        <a:lstStyle/>
        <a:p>
          <a:endParaRPr lang="en-US"/>
        </a:p>
      </dgm:t>
    </dgm:pt>
    <dgm:pt modelId="{B0588588-6D22-4D03-B186-D3C199555FBC}" type="sibTrans" cxnId="{FEB82E83-53A6-4493-8257-D6283B909A9F}">
      <dgm:prSet/>
      <dgm:spPr/>
      <dgm:t>
        <a:bodyPr/>
        <a:lstStyle/>
        <a:p>
          <a:endParaRPr lang="en-US"/>
        </a:p>
      </dgm:t>
    </dgm:pt>
    <dgm:pt modelId="{C96A1E3C-EEA1-45FF-9AFE-0E1FC0478BEF}">
      <dgm:prSet/>
      <dgm:spPr/>
      <dgm:t>
        <a:bodyPr/>
        <a:lstStyle/>
        <a:p>
          <a:pPr>
            <a:lnSpc>
              <a:spcPct val="100000"/>
            </a:lnSpc>
          </a:pPr>
          <a:r>
            <a:rPr lang="en-GB"/>
            <a:t>They use Clubcard information, sales figures, and customer trends to forecast demand (Williams and Waller, 2011).</a:t>
          </a:r>
          <a:endParaRPr lang="en-US"/>
        </a:p>
      </dgm:t>
    </dgm:pt>
    <dgm:pt modelId="{957E78F6-3269-4D55-9376-E7FF6990C381}" type="parTrans" cxnId="{E3E7CFD0-6F8F-4BE1-8D93-F041C35C4798}">
      <dgm:prSet/>
      <dgm:spPr/>
      <dgm:t>
        <a:bodyPr/>
        <a:lstStyle/>
        <a:p>
          <a:endParaRPr lang="en-US"/>
        </a:p>
      </dgm:t>
    </dgm:pt>
    <dgm:pt modelId="{79A47CCC-F5EA-40F4-A1ED-14DAE60E1D24}" type="sibTrans" cxnId="{E3E7CFD0-6F8F-4BE1-8D93-F041C35C4798}">
      <dgm:prSet/>
      <dgm:spPr/>
      <dgm:t>
        <a:bodyPr/>
        <a:lstStyle/>
        <a:p>
          <a:endParaRPr lang="en-US"/>
        </a:p>
      </dgm:t>
    </dgm:pt>
    <dgm:pt modelId="{47411172-5802-42CA-8287-42BA38FF1438}">
      <dgm:prSet/>
      <dgm:spPr/>
      <dgm:t>
        <a:bodyPr/>
        <a:lstStyle/>
        <a:p>
          <a:pPr>
            <a:lnSpc>
              <a:spcPct val="100000"/>
            </a:lnSpc>
          </a:pPr>
          <a:r>
            <a:rPr lang="en-GB"/>
            <a:t>Planning involves managing stock levels and preparing for busy periods such as Christmas and Easter. </a:t>
          </a:r>
          <a:endParaRPr lang="en-US"/>
        </a:p>
      </dgm:t>
    </dgm:pt>
    <dgm:pt modelId="{AFBD0E36-7D21-4536-AF7A-4F8215F160BA}" type="parTrans" cxnId="{85F96C54-1387-4024-9C30-2BFFC84A5277}">
      <dgm:prSet/>
      <dgm:spPr/>
      <dgm:t>
        <a:bodyPr/>
        <a:lstStyle/>
        <a:p>
          <a:endParaRPr lang="en-US"/>
        </a:p>
      </dgm:t>
    </dgm:pt>
    <dgm:pt modelId="{F7E6DB23-F2C1-466C-A76F-5DF61931E42C}" type="sibTrans" cxnId="{85F96C54-1387-4024-9C30-2BFFC84A5277}">
      <dgm:prSet/>
      <dgm:spPr/>
      <dgm:t>
        <a:bodyPr/>
        <a:lstStyle/>
        <a:p>
          <a:endParaRPr lang="en-US"/>
        </a:p>
      </dgm:t>
    </dgm:pt>
    <dgm:pt modelId="{2871DD22-8B62-4990-A299-117A97E02584}">
      <dgm:prSet/>
      <dgm:spPr/>
      <dgm:t>
        <a:bodyPr/>
        <a:lstStyle/>
        <a:p>
          <a:pPr>
            <a:lnSpc>
              <a:spcPct val="100000"/>
            </a:lnSpc>
          </a:pPr>
          <a:r>
            <a:rPr lang="en-GB"/>
            <a:t>Managers create plans for daily operations and future business growth (Cole and Kelly, 2020).</a:t>
          </a:r>
          <a:endParaRPr lang="en-US"/>
        </a:p>
      </dgm:t>
    </dgm:pt>
    <dgm:pt modelId="{41E1139D-227A-4039-A375-0B274999C087}" type="parTrans" cxnId="{B60F81F6-1BEC-4EA1-AB30-02E5297F8D86}">
      <dgm:prSet/>
      <dgm:spPr/>
      <dgm:t>
        <a:bodyPr/>
        <a:lstStyle/>
        <a:p>
          <a:endParaRPr lang="en-US"/>
        </a:p>
      </dgm:t>
    </dgm:pt>
    <dgm:pt modelId="{F07DC0F6-457E-4904-B38D-095CCF230CDE}" type="sibTrans" cxnId="{B60F81F6-1BEC-4EA1-AB30-02E5297F8D86}">
      <dgm:prSet/>
      <dgm:spPr/>
      <dgm:t>
        <a:bodyPr/>
        <a:lstStyle/>
        <a:p>
          <a:endParaRPr lang="en-US"/>
        </a:p>
      </dgm:t>
    </dgm:pt>
    <dgm:pt modelId="{FC256010-7086-4867-BAEF-10476BD4958C}">
      <dgm:prSet/>
      <dgm:spPr/>
      <dgm:t>
        <a:bodyPr/>
        <a:lstStyle/>
        <a:p>
          <a:pPr>
            <a:lnSpc>
              <a:spcPct val="100000"/>
            </a:lnSpc>
          </a:pPr>
          <a:r>
            <a:rPr lang="en-GB"/>
            <a:t>Tesco continues to invest in online shopping, home delivery, and sustainability projects. </a:t>
          </a:r>
          <a:endParaRPr lang="en-US"/>
        </a:p>
      </dgm:t>
    </dgm:pt>
    <dgm:pt modelId="{ED6DEBE4-F900-48C7-874D-88137F4048DD}" type="parTrans" cxnId="{FC7F481E-E365-43DE-B337-558A506B7E80}">
      <dgm:prSet/>
      <dgm:spPr/>
      <dgm:t>
        <a:bodyPr/>
        <a:lstStyle/>
        <a:p>
          <a:endParaRPr lang="en-US"/>
        </a:p>
      </dgm:t>
    </dgm:pt>
    <dgm:pt modelId="{7FEE572F-39A6-423B-9731-7E403A2E9D26}" type="sibTrans" cxnId="{FC7F481E-E365-43DE-B337-558A506B7E80}">
      <dgm:prSet/>
      <dgm:spPr/>
      <dgm:t>
        <a:bodyPr/>
        <a:lstStyle/>
        <a:p>
          <a:endParaRPr lang="en-US"/>
        </a:p>
      </dgm:t>
    </dgm:pt>
    <dgm:pt modelId="{0740C484-B33D-40B0-97F8-EA97B527ED88}" type="pres">
      <dgm:prSet presAssocID="{8716FC01-B533-4142-9883-11B737B7BF96}" presName="root" presStyleCnt="0">
        <dgm:presLayoutVars>
          <dgm:dir/>
          <dgm:resizeHandles val="exact"/>
        </dgm:presLayoutVars>
      </dgm:prSet>
      <dgm:spPr/>
    </dgm:pt>
    <dgm:pt modelId="{97B4B4B8-8B64-46FA-ACD5-4085AF58DE3A}" type="pres">
      <dgm:prSet presAssocID="{2355A9DE-349A-4E17-911A-D42D124CD9ED}" presName="compNode" presStyleCnt="0"/>
      <dgm:spPr/>
    </dgm:pt>
    <dgm:pt modelId="{DA0B7734-CE9B-4335-8B33-19F01C9469E9}" type="pres">
      <dgm:prSet presAssocID="{2355A9DE-349A-4E17-911A-D42D124CD9ED}" presName="bgRect" presStyleLbl="bgShp" presStyleIdx="0" presStyleCnt="5"/>
      <dgm:spPr/>
    </dgm:pt>
    <dgm:pt modelId="{FE8FB87B-BF12-4E18-8C81-FBF5D22A5A2D}" type="pres">
      <dgm:prSet presAssocID="{2355A9DE-349A-4E17-911A-D42D124CD9ED}"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tore"/>
        </a:ext>
      </dgm:extLst>
    </dgm:pt>
    <dgm:pt modelId="{D3F0CC26-BEBE-432B-822D-6FD98FC49102}" type="pres">
      <dgm:prSet presAssocID="{2355A9DE-349A-4E17-911A-D42D124CD9ED}" presName="spaceRect" presStyleCnt="0"/>
      <dgm:spPr/>
    </dgm:pt>
    <dgm:pt modelId="{2E3A2554-8887-453D-B65B-01705EAC3986}" type="pres">
      <dgm:prSet presAssocID="{2355A9DE-349A-4E17-911A-D42D124CD9ED}" presName="parTx" presStyleLbl="revTx" presStyleIdx="0" presStyleCnt="5">
        <dgm:presLayoutVars>
          <dgm:chMax val="0"/>
          <dgm:chPref val="0"/>
        </dgm:presLayoutVars>
      </dgm:prSet>
      <dgm:spPr/>
    </dgm:pt>
    <dgm:pt modelId="{55703542-D81F-4FAD-9F92-9800C0E2B00F}" type="pres">
      <dgm:prSet presAssocID="{B0588588-6D22-4D03-B186-D3C199555FBC}" presName="sibTrans" presStyleCnt="0"/>
      <dgm:spPr/>
    </dgm:pt>
    <dgm:pt modelId="{67249A68-6935-43F6-A6CB-9B6CD39CCA1C}" type="pres">
      <dgm:prSet presAssocID="{C96A1E3C-EEA1-45FF-9AFE-0E1FC0478BEF}" presName="compNode" presStyleCnt="0"/>
      <dgm:spPr/>
    </dgm:pt>
    <dgm:pt modelId="{7205E325-AABD-4EC6-9583-15076E612BBB}" type="pres">
      <dgm:prSet presAssocID="{C96A1E3C-EEA1-45FF-9AFE-0E1FC0478BEF}" presName="bgRect" presStyleLbl="bgShp" presStyleIdx="1" presStyleCnt="5"/>
      <dgm:spPr/>
    </dgm:pt>
    <dgm:pt modelId="{141193E3-B3BF-4898-8DCB-0A33085FED43}" type="pres">
      <dgm:prSet presAssocID="{C96A1E3C-EEA1-45FF-9AFE-0E1FC0478BEF}"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Japanese Dolls"/>
        </a:ext>
      </dgm:extLst>
    </dgm:pt>
    <dgm:pt modelId="{145B22F6-94E8-4E08-8744-EFFDD9FE28ED}" type="pres">
      <dgm:prSet presAssocID="{C96A1E3C-EEA1-45FF-9AFE-0E1FC0478BEF}" presName="spaceRect" presStyleCnt="0"/>
      <dgm:spPr/>
    </dgm:pt>
    <dgm:pt modelId="{EBFD958D-62C2-4EDB-BB87-9C966E9E4DAC}" type="pres">
      <dgm:prSet presAssocID="{C96A1E3C-EEA1-45FF-9AFE-0E1FC0478BEF}" presName="parTx" presStyleLbl="revTx" presStyleIdx="1" presStyleCnt="5">
        <dgm:presLayoutVars>
          <dgm:chMax val="0"/>
          <dgm:chPref val="0"/>
        </dgm:presLayoutVars>
      </dgm:prSet>
      <dgm:spPr/>
    </dgm:pt>
    <dgm:pt modelId="{D79A778A-C40B-45B6-BA29-AF8192B60977}" type="pres">
      <dgm:prSet presAssocID="{79A47CCC-F5EA-40F4-A1ED-14DAE60E1D24}" presName="sibTrans" presStyleCnt="0"/>
      <dgm:spPr/>
    </dgm:pt>
    <dgm:pt modelId="{BB1116A2-8C28-4FD3-B054-238844149402}" type="pres">
      <dgm:prSet presAssocID="{47411172-5802-42CA-8287-42BA38FF1438}" presName="compNode" presStyleCnt="0"/>
      <dgm:spPr/>
    </dgm:pt>
    <dgm:pt modelId="{55143224-0B08-4A62-9F02-7785929A8EFB}" type="pres">
      <dgm:prSet presAssocID="{47411172-5802-42CA-8287-42BA38FF1438}" presName="bgRect" presStyleLbl="bgShp" presStyleIdx="2" presStyleCnt="5"/>
      <dgm:spPr/>
    </dgm:pt>
    <dgm:pt modelId="{E52FD965-D904-408F-B5DC-32372FD3673C}" type="pres">
      <dgm:prSet presAssocID="{47411172-5802-42CA-8287-42BA38FF1438}"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tocking"/>
        </a:ext>
      </dgm:extLst>
    </dgm:pt>
    <dgm:pt modelId="{15132787-1816-4463-B286-47C3A4BCC062}" type="pres">
      <dgm:prSet presAssocID="{47411172-5802-42CA-8287-42BA38FF1438}" presName="spaceRect" presStyleCnt="0"/>
      <dgm:spPr/>
    </dgm:pt>
    <dgm:pt modelId="{438551A8-44CF-4E83-99C1-248EFF25E572}" type="pres">
      <dgm:prSet presAssocID="{47411172-5802-42CA-8287-42BA38FF1438}" presName="parTx" presStyleLbl="revTx" presStyleIdx="2" presStyleCnt="5">
        <dgm:presLayoutVars>
          <dgm:chMax val="0"/>
          <dgm:chPref val="0"/>
        </dgm:presLayoutVars>
      </dgm:prSet>
      <dgm:spPr/>
    </dgm:pt>
    <dgm:pt modelId="{49691AFC-AA92-4C7B-9A1B-46AE3D1AD909}" type="pres">
      <dgm:prSet presAssocID="{F7E6DB23-F2C1-466C-A76F-5DF61931E42C}" presName="sibTrans" presStyleCnt="0"/>
      <dgm:spPr/>
    </dgm:pt>
    <dgm:pt modelId="{AFA0A234-BCD3-43F0-A5E1-400C9BB58340}" type="pres">
      <dgm:prSet presAssocID="{2871DD22-8B62-4990-A299-117A97E02584}" presName="compNode" presStyleCnt="0"/>
      <dgm:spPr/>
    </dgm:pt>
    <dgm:pt modelId="{749B7B7B-CA4F-4F4D-8B3E-5DCABDF93854}" type="pres">
      <dgm:prSet presAssocID="{2871DD22-8B62-4990-A299-117A97E02584}" presName="bgRect" presStyleLbl="bgShp" presStyleIdx="3" presStyleCnt="5"/>
      <dgm:spPr/>
    </dgm:pt>
    <dgm:pt modelId="{B29CECEE-E087-4251-95B2-7EAC516CBE7A}" type="pres">
      <dgm:prSet presAssocID="{2871DD22-8B62-4990-A299-117A97E02584}"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63E56CD6-11F7-400F-9462-16526D668ED9}" type="pres">
      <dgm:prSet presAssocID="{2871DD22-8B62-4990-A299-117A97E02584}" presName="spaceRect" presStyleCnt="0"/>
      <dgm:spPr/>
    </dgm:pt>
    <dgm:pt modelId="{B6E03FBD-4536-4095-8D2C-13719809D335}" type="pres">
      <dgm:prSet presAssocID="{2871DD22-8B62-4990-A299-117A97E02584}" presName="parTx" presStyleLbl="revTx" presStyleIdx="3" presStyleCnt="5">
        <dgm:presLayoutVars>
          <dgm:chMax val="0"/>
          <dgm:chPref val="0"/>
        </dgm:presLayoutVars>
      </dgm:prSet>
      <dgm:spPr/>
    </dgm:pt>
    <dgm:pt modelId="{92723768-F98F-44E9-8138-39549315921E}" type="pres">
      <dgm:prSet presAssocID="{F07DC0F6-457E-4904-B38D-095CCF230CDE}" presName="sibTrans" presStyleCnt="0"/>
      <dgm:spPr/>
    </dgm:pt>
    <dgm:pt modelId="{D48F1EC4-13EA-4162-A667-F41C79A246A9}" type="pres">
      <dgm:prSet presAssocID="{FC256010-7086-4867-BAEF-10476BD4958C}" presName="compNode" presStyleCnt="0"/>
      <dgm:spPr/>
    </dgm:pt>
    <dgm:pt modelId="{FF804408-B27E-4026-A2E1-826DBB708B9B}" type="pres">
      <dgm:prSet presAssocID="{FC256010-7086-4867-BAEF-10476BD4958C}" presName="bgRect" presStyleLbl="bgShp" presStyleIdx="4" presStyleCnt="5"/>
      <dgm:spPr/>
    </dgm:pt>
    <dgm:pt modelId="{220B5DDB-F46C-4440-9480-586F9709FCDF}" type="pres">
      <dgm:prSet presAssocID="{FC256010-7086-4867-BAEF-10476BD4958C}"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Shopping cart"/>
        </a:ext>
      </dgm:extLst>
    </dgm:pt>
    <dgm:pt modelId="{F7AB0670-2323-4D6B-8CF6-385D986FF351}" type="pres">
      <dgm:prSet presAssocID="{FC256010-7086-4867-BAEF-10476BD4958C}" presName="spaceRect" presStyleCnt="0"/>
      <dgm:spPr/>
    </dgm:pt>
    <dgm:pt modelId="{83586988-9DE1-420E-B632-53B94DD57E7C}" type="pres">
      <dgm:prSet presAssocID="{FC256010-7086-4867-BAEF-10476BD4958C}" presName="parTx" presStyleLbl="revTx" presStyleIdx="4" presStyleCnt="5">
        <dgm:presLayoutVars>
          <dgm:chMax val="0"/>
          <dgm:chPref val="0"/>
        </dgm:presLayoutVars>
      </dgm:prSet>
      <dgm:spPr/>
    </dgm:pt>
  </dgm:ptLst>
  <dgm:cxnLst>
    <dgm:cxn modelId="{FC7F481E-E365-43DE-B337-558A506B7E80}" srcId="{8716FC01-B533-4142-9883-11B737B7BF96}" destId="{FC256010-7086-4867-BAEF-10476BD4958C}" srcOrd="4" destOrd="0" parTransId="{ED6DEBE4-F900-48C7-874D-88137F4048DD}" sibTransId="{7FEE572F-39A6-423B-9731-7E403A2E9D26}"/>
    <dgm:cxn modelId="{310A762D-9557-408E-8BE1-A217F26F14F7}" type="presOf" srcId="{C96A1E3C-EEA1-45FF-9AFE-0E1FC0478BEF}" destId="{EBFD958D-62C2-4EDB-BB87-9C966E9E4DAC}" srcOrd="0" destOrd="0" presId="urn:microsoft.com/office/officeart/2018/2/layout/IconVerticalSolidList"/>
    <dgm:cxn modelId="{EC34E461-E54F-4229-AB9C-842CEB7A9FC5}" type="presOf" srcId="{2355A9DE-349A-4E17-911A-D42D124CD9ED}" destId="{2E3A2554-8887-453D-B65B-01705EAC3986}" srcOrd="0" destOrd="0" presId="urn:microsoft.com/office/officeart/2018/2/layout/IconVerticalSolidList"/>
    <dgm:cxn modelId="{85F96C54-1387-4024-9C30-2BFFC84A5277}" srcId="{8716FC01-B533-4142-9883-11B737B7BF96}" destId="{47411172-5802-42CA-8287-42BA38FF1438}" srcOrd="2" destOrd="0" parTransId="{AFBD0E36-7D21-4536-AF7A-4F8215F160BA}" sibTransId="{F7E6DB23-F2C1-466C-A76F-5DF61931E42C}"/>
    <dgm:cxn modelId="{FEB82E83-53A6-4493-8257-D6283B909A9F}" srcId="{8716FC01-B533-4142-9883-11B737B7BF96}" destId="{2355A9DE-349A-4E17-911A-D42D124CD9ED}" srcOrd="0" destOrd="0" parTransId="{0F0A9BBE-6613-4B87-B372-864C58362657}" sibTransId="{B0588588-6D22-4D03-B186-D3C199555FBC}"/>
    <dgm:cxn modelId="{6C34CE89-F710-4734-9B48-50B869FFD80D}" type="presOf" srcId="{FC256010-7086-4867-BAEF-10476BD4958C}" destId="{83586988-9DE1-420E-B632-53B94DD57E7C}" srcOrd="0" destOrd="0" presId="urn:microsoft.com/office/officeart/2018/2/layout/IconVerticalSolidList"/>
    <dgm:cxn modelId="{4A855596-BA82-4F30-B27E-809FD8C40B34}" type="presOf" srcId="{2871DD22-8B62-4990-A299-117A97E02584}" destId="{B6E03FBD-4536-4095-8D2C-13719809D335}" srcOrd="0" destOrd="0" presId="urn:microsoft.com/office/officeart/2018/2/layout/IconVerticalSolidList"/>
    <dgm:cxn modelId="{E3E7CFD0-6F8F-4BE1-8D93-F041C35C4798}" srcId="{8716FC01-B533-4142-9883-11B737B7BF96}" destId="{C96A1E3C-EEA1-45FF-9AFE-0E1FC0478BEF}" srcOrd="1" destOrd="0" parTransId="{957E78F6-3269-4D55-9376-E7FF6990C381}" sibTransId="{79A47CCC-F5EA-40F4-A1ED-14DAE60E1D24}"/>
    <dgm:cxn modelId="{324029E3-AA3A-4EDA-963A-D27127FEAFF5}" type="presOf" srcId="{8716FC01-B533-4142-9883-11B737B7BF96}" destId="{0740C484-B33D-40B0-97F8-EA97B527ED88}" srcOrd="0" destOrd="0" presId="urn:microsoft.com/office/officeart/2018/2/layout/IconVerticalSolidList"/>
    <dgm:cxn modelId="{B60F81F6-1BEC-4EA1-AB30-02E5297F8D86}" srcId="{8716FC01-B533-4142-9883-11B737B7BF96}" destId="{2871DD22-8B62-4990-A299-117A97E02584}" srcOrd="3" destOrd="0" parTransId="{41E1139D-227A-4039-A375-0B274999C087}" sibTransId="{F07DC0F6-457E-4904-B38D-095CCF230CDE}"/>
    <dgm:cxn modelId="{036576FE-B751-4F48-A189-70095DA2D07C}" type="presOf" srcId="{47411172-5802-42CA-8287-42BA38FF1438}" destId="{438551A8-44CF-4E83-99C1-248EFF25E572}" srcOrd="0" destOrd="0" presId="urn:microsoft.com/office/officeart/2018/2/layout/IconVerticalSolidList"/>
    <dgm:cxn modelId="{385B9C3E-4136-4F7E-AB0C-9235ED86B063}" type="presParOf" srcId="{0740C484-B33D-40B0-97F8-EA97B527ED88}" destId="{97B4B4B8-8B64-46FA-ACD5-4085AF58DE3A}" srcOrd="0" destOrd="0" presId="urn:microsoft.com/office/officeart/2018/2/layout/IconVerticalSolidList"/>
    <dgm:cxn modelId="{B8C58386-41B7-4128-820E-F0F6E2533D23}" type="presParOf" srcId="{97B4B4B8-8B64-46FA-ACD5-4085AF58DE3A}" destId="{DA0B7734-CE9B-4335-8B33-19F01C9469E9}" srcOrd="0" destOrd="0" presId="urn:microsoft.com/office/officeart/2018/2/layout/IconVerticalSolidList"/>
    <dgm:cxn modelId="{102950DD-375E-4816-AFF3-6EEE43AD3B2D}" type="presParOf" srcId="{97B4B4B8-8B64-46FA-ACD5-4085AF58DE3A}" destId="{FE8FB87B-BF12-4E18-8C81-FBF5D22A5A2D}" srcOrd="1" destOrd="0" presId="urn:microsoft.com/office/officeart/2018/2/layout/IconVerticalSolidList"/>
    <dgm:cxn modelId="{D5B3A1A6-6E95-44B7-95FF-1AACA7BF9C00}" type="presParOf" srcId="{97B4B4B8-8B64-46FA-ACD5-4085AF58DE3A}" destId="{D3F0CC26-BEBE-432B-822D-6FD98FC49102}" srcOrd="2" destOrd="0" presId="urn:microsoft.com/office/officeart/2018/2/layout/IconVerticalSolidList"/>
    <dgm:cxn modelId="{9CAB1623-E887-44D4-A284-57F4FD7E776D}" type="presParOf" srcId="{97B4B4B8-8B64-46FA-ACD5-4085AF58DE3A}" destId="{2E3A2554-8887-453D-B65B-01705EAC3986}" srcOrd="3" destOrd="0" presId="urn:microsoft.com/office/officeart/2018/2/layout/IconVerticalSolidList"/>
    <dgm:cxn modelId="{1079448E-E978-4000-93CC-5E4D6E269A9B}" type="presParOf" srcId="{0740C484-B33D-40B0-97F8-EA97B527ED88}" destId="{55703542-D81F-4FAD-9F92-9800C0E2B00F}" srcOrd="1" destOrd="0" presId="urn:microsoft.com/office/officeart/2018/2/layout/IconVerticalSolidList"/>
    <dgm:cxn modelId="{9DAF2752-00CF-4C56-89C4-5DA5FD1F4B5D}" type="presParOf" srcId="{0740C484-B33D-40B0-97F8-EA97B527ED88}" destId="{67249A68-6935-43F6-A6CB-9B6CD39CCA1C}" srcOrd="2" destOrd="0" presId="urn:microsoft.com/office/officeart/2018/2/layout/IconVerticalSolidList"/>
    <dgm:cxn modelId="{1EE4F0CE-7261-47AF-8600-53C389AA38FB}" type="presParOf" srcId="{67249A68-6935-43F6-A6CB-9B6CD39CCA1C}" destId="{7205E325-AABD-4EC6-9583-15076E612BBB}" srcOrd="0" destOrd="0" presId="urn:microsoft.com/office/officeart/2018/2/layout/IconVerticalSolidList"/>
    <dgm:cxn modelId="{03B165BD-0C4B-4343-92C0-EBE99CEBF045}" type="presParOf" srcId="{67249A68-6935-43F6-A6CB-9B6CD39CCA1C}" destId="{141193E3-B3BF-4898-8DCB-0A33085FED43}" srcOrd="1" destOrd="0" presId="urn:microsoft.com/office/officeart/2018/2/layout/IconVerticalSolidList"/>
    <dgm:cxn modelId="{18A850C4-BDFF-49B7-8250-E6D294AA8F50}" type="presParOf" srcId="{67249A68-6935-43F6-A6CB-9B6CD39CCA1C}" destId="{145B22F6-94E8-4E08-8744-EFFDD9FE28ED}" srcOrd="2" destOrd="0" presId="urn:microsoft.com/office/officeart/2018/2/layout/IconVerticalSolidList"/>
    <dgm:cxn modelId="{19C284F7-1593-42D7-8AF1-23F4A195B054}" type="presParOf" srcId="{67249A68-6935-43F6-A6CB-9B6CD39CCA1C}" destId="{EBFD958D-62C2-4EDB-BB87-9C966E9E4DAC}" srcOrd="3" destOrd="0" presId="urn:microsoft.com/office/officeart/2018/2/layout/IconVerticalSolidList"/>
    <dgm:cxn modelId="{DEB4A208-BC60-4238-BC0F-0DC14E99546A}" type="presParOf" srcId="{0740C484-B33D-40B0-97F8-EA97B527ED88}" destId="{D79A778A-C40B-45B6-BA29-AF8192B60977}" srcOrd="3" destOrd="0" presId="urn:microsoft.com/office/officeart/2018/2/layout/IconVerticalSolidList"/>
    <dgm:cxn modelId="{E4BBB6B6-8008-4CE4-BD30-283EA2EEE04A}" type="presParOf" srcId="{0740C484-B33D-40B0-97F8-EA97B527ED88}" destId="{BB1116A2-8C28-4FD3-B054-238844149402}" srcOrd="4" destOrd="0" presId="urn:microsoft.com/office/officeart/2018/2/layout/IconVerticalSolidList"/>
    <dgm:cxn modelId="{312E0CCB-7C26-4618-9E8F-6F0A92F735AA}" type="presParOf" srcId="{BB1116A2-8C28-4FD3-B054-238844149402}" destId="{55143224-0B08-4A62-9F02-7785929A8EFB}" srcOrd="0" destOrd="0" presId="urn:microsoft.com/office/officeart/2018/2/layout/IconVerticalSolidList"/>
    <dgm:cxn modelId="{638DD6ED-479C-40EC-89E6-99FFE44B2576}" type="presParOf" srcId="{BB1116A2-8C28-4FD3-B054-238844149402}" destId="{E52FD965-D904-408F-B5DC-32372FD3673C}" srcOrd="1" destOrd="0" presId="urn:microsoft.com/office/officeart/2018/2/layout/IconVerticalSolidList"/>
    <dgm:cxn modelId="{009D9B79-D1AC-4CCA-94BB-7F85D672EC79}" type="presParOf" srcId="{BB1116A2-8C28-4FD3-B054-238844149402}" destId="{15132787-1816-4463-B286-47C3A4BCC062}" srcOrd="2" destOrd="0" presId="urn:microsoft.com/office/officeart/2018/2/layout/IconVerticalSolidList"/>
    <dgm:cxn modelId="{16B8583A-094A-4CDF-ADDE-5D5D86E60F96}" type="presParOf" srcId="{BB1116A2-8C28-4FD3-B054-238844149402}" destId="{438551A8-44CF-4E83-99C1-248EFF25E572}" srcOrd="3" destOrd="0" presId="urn:microsoft.com/office/officeart/2018/2/layout/IconVerticalSolidList"/>
    <dgm:cxn modelId="{DA560790-71DB-4E1D-A7F3-1984DA191394}" type="presParOf" srcId="{0740C484-B33D-40B0-97F8-EA97B527ED88}" destId="{49691AFC-AA92-4C7B-9A1B-46AE3D1AD909}" srcOrd="5" destOrd="0" presId="urn:microsoft.com/office/officeart/2018/2/layout/IconVerticalSolidList"/>
    <dgm:cxn modelId="{3326FBDA-105A-476D-A82A-FADA12A9213A}" type="presParOf" srcId="{0740C484-B33D-40B0-97F8-EA97B527ED88}" destId="{AFA0A234-BCD3-43F0-A5E1-400C9BB58340}" srcOrd="6" destOrd="0" presId="urn:microsoft.com/office/officeart/2018/2/layout/IconVerticalSolidList"/>
    <dgm:cxn modelId="{0140F917-DA54-4483-86E7-BF86D56B9C49}" type="presParOf" srcId="{AFA0A234-BCD3-43F0-A5E1-400C9BB58340}" destId="{749B7B7B-CA4F-4F4D-8B3E-5DCABDF93854}" srcOrd="0" destOrd="0" presId="urn:microsoft.com/office/officeart/2018/2/layout/IconVerticalSolidList"/>
    <dgm:cxn modelId="{524E1CBF-3D5D-40B1-8AB4-1F503AC0E1A2}" type="presParOf" srcId="{AFA0A234-BCD3-43F0-A5E1-400C9BB58340}" destId="{B29CECEE-E087-4251-95B2-7EAC516CBE7A}" srcOrd="1" destOrd="0" presId="urn:microsoft.com/office/officeart/2018/2/layout/IconVerticalSolidList"/>
    <dgm:cxn modelId="{7B8D3C15-6913-455E-A46F-C9DDED8F597F}" type="presParOf" srcId="{AFA0A234-BCD3-43F0-A5E1-400C9BB58340}" destId="{63E56CD6-11F7-400F-9462-16526D668ED9}" srcOrd="2" destOrd="0" presId="urn:microsoft.com/office/officeart/2018/2/layout/IconVerticalSolidList"/>
    <dgm:cxn modelId="{B7654860-72AD-4A16-AE6F-513F304B4537}" type="presParOf" srcId="{AFA0A234-BCD3-43F0-A5E1-400C9BB58340}" destId="{B6E03FBD-4536-4095-8D2C-13719809D335}" srcOrd="3" destOrd="0" presId="urn:microsoft.com/office/officeart/2018/2/layout/IconVerticalSolidList"/>
    <dgm:cxn modelId="{35588CA7-C74C-4FBD-99BA-10D72D8482C1}" type="presParOf" srcId="{0740C484-B33D-40B0-97F8-EA97B527ED88}" destId="{92723768-F98F-44E9-8138-39549315921E}" srcOrd="7" destOrd="0" presId="urn:microsoft.com/office/officeart/2018/2/layout/IconVerticalSolidList"/>
    <dgm:cxn modelId="{69EEAFA1-1D56-4996-B4D0-18360097512B}" type="presParOf" srcId="{0740C484-B33D-40B0-97F8-EA97B527ED88}" destId="{D48F1EC4-13EA-4162-A667-F41C79A246A9}" srcOrd="8" destOrd="0" presId="urn:microsoft.com/office/officeart/2018/2/layout/IconVerticalSolidList"/>
    <dgm:cxn modelId="{F1D1D4E7-E92C-4B0E-A4C7-88E6C816ECF3}" type="presParOf" srcId="{D48F1EC4-13EA-4162-A667-F41C79A246A9}" destId="{FF804408-B27E-4026-A2E1-826DBB708B9B}" srcOrd="0" destOrd="0" presId="urn:microsoft.com/office/officeart/2018/2/layout/IconVerticalSolidList"/>
    <dgm:cxn modelId="{126E0D0C-6255-46F1-A6EF-63EF7E6C8642}" type="presParOf" srcId="{D48F1EC4-13EA-4162-A667-F41C79A246A9}" destId="{220B5DDB-F46C-4440-9480-586F9709FCDF}" srcOrd="1" destOrd="0" presId="urn:microsoft.com/office/officeart/2018/2/layout/IconVerticalSolidList"/>
    <dgm:cxn modelId="{ADE453A2-67A9-4EF7-9D50-F9AEA98B1166}" type="presParOf" srcId="{D48F1EC4-13EA-4162-A667-F41C79A246A9}" destId="{F7AB0670-2323-4D6B-8CF6-385D986FF351}" srcOrd="2" destOrd="0" presId="urn:microsoft.com/office/officeart/2018/2/layout/IconVerticalSolidList"/>
    <dgm:cxn modelId="{D527D455-072A-4A20-95B0-BB0C241E136D}" type="presParOf" srcId="{D48F1EC4-13EA-4162-A667-F41C79A246A9}" destId="{83586988-9DE1-420E-B632-53B94DD57E7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F8BEBC4-2528-40DE-B1FA-62E4F4BE2AD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B329460-2FA6-45C0-B65A-2E254AC1196B}">
      <dgm:prSet/>
      <dgm:spPr/>
      <dgm:t>
        <a:bodyPr/>
        <a:lstStyle/>
        <a:p>
          <a:pPr>
            <a:lnSpc>
              <a:spcPct val="100000"/>
            </a:lnSpc>
          </a:pPr>
          <a:r>
            <a:rPr lang="en-US" dirty="0"/>
            <a:t>Tesco managers </a:t>
          </a:r>
          <a:r>
            <a:rPr lang="en-US" dirty="0" err="1"/>
            <a:t>organise</a:t>
          </a:r>
          <a:r>
            <a:rPr lang="en-US" dirty="0"/>
            <a:t> stores, warehouses, and online operations to run efficiently </a:t>
          </a:r>
          <a:r>
            <a:rPr lang="en-GB" dirty="0"/>
            <a:t>(Mullins and McLean, 2019).</a:t>
          </a:r>
          <a:r>
            <a:rPr lang="en-US" dirty="0"/>
            <a:t> </a:t>
          </a:r>
        </a:p>
      </dgm:t>
    </dgm:pt>
    <dgm:pt modelId="{7FF00FFF-D5ED-4C9C-9037-9996FFACB6E2}" type="parTrans" cxnId="{7CA16D77-9EE1-40F3-8028-93EC67C2BA4E}">
      <dgm:prSet/>
      <dgm:spPr/>
      <dgm:t>
        <a:bodyPr/>
        <a:lstStyle/>
        <a:p>
          <a:endParaRPr lang="en-US"/>
        </a:p>
      </dgm:t>
    </dgm:pt>
    <dgm:pt modelId="{1736513C-7A55-4647-94D4-4FDFA78ECC1F}" type="sibTrans" cxnId="{7CA16D77-9EE1-40F3-8028-93EC67C2BA4E}">
      <dgm:prSet/>
      <dgm:spPr/>
      <dgm:t>
        <a:bodyPr/>
        <a:lstStyle/>
        <a:p>
          <a:endParaRPr lang="en-US"/>
        </a:p>
      </dgm:t>
    </dgm:pt>
    <dgm:pt modelId="{EB9F899E-9DA3-48A2-8CB4-FDFF30D3CEE3}">
      <dgm:prSet/>
      <dgm:spPr/>
      <dgm:t>
        <a:bodyPr/>
        <a:lstStyle/>
        <a:p>
          <a:pPr>
            <a:lnSpc>
              <a:spcPct val="100000"/>
            </a:lnSpc>
          </a:pPr>
          <a:r>
            <a:rPr lang="en-US"/>
            <a:t>Employees are assigned specific roles in stores, warehouses, and delivery services. </a:t>
          </a:r>
        </a:p>
      </dgm:t>
    </dgm:pt>
    <dgm:pt modelId="{E135AEB1-3D48-4D86-A39E-F1CB3247AD64}" type="parTrans" cxnId="{0BA8B396-EC9A-49D7-8E7A-69938EF23207}">
      <dgm:prSet/>
      <dgm:spPr/>
      <dgm:t>
        <a:bodyPr/>
        <a:lstStyle/>
        <a:p>
          <a:endParaRPr lang="en-US"/>
        </a:p>
      </dgm:t>
    </dgm:pt>
    <dgm:pt modelId="{EC3AB58C-EA77-4F50-934E-A292E83B4365}" type="sibTrans" cxnId="{0BA8B396-EC9A-49D7-8E7A-69938EF23207}">
      <dgm:prSet/>
      <dgm:spPr/>
      <dgm:t>
        <a:bodyPr/>
        <a:lstStyle/>
        <a:p>
          <a:endParaRPr lang="en-US"/>
        </a:p>
      </dgm:t>
    </dgm:pt>
    <dgm:pt modelId="{A3DDC72A-43D5-40C2-BACF-AE79647EA99A}">
      <dgm:prSet/>
      <dgm:spPr/>
      <dgm:t>
        <a:bodyPr/>
        <a:lstStyle/>
        <a:p>
          <a:pPr>
            <a:lnSpc>
              <a:spcPct val="100000"/>
            </a:lnSpc>
          </a:pPr>
          <a:r>
            <a:rPr lang="en-US"/>
            <a:t>Staff, equipment, and stock are allocated where they are needed most. </a:t>
          </a:r>
        </a:p>
      </dgm:t>
    </dgm:pt>
    <dgm:pt modelId="{36416FD0-BE66-4C18-8D02-C003F7BC4488}" type="parTrans" cxnId="{1860C9EE-8443-4B76-9736-4F2DACFA5CBD}">
      <dgm:prSet/>
      <dgm:spPr/>
      <dgm:t>
        <a:bodyPr/>
        <a:lstStyle/>
        <a:p>
          <a:endParaRPr lang="en-US"/>
        </a:p>
      </dgm:t>
    </dgm:pt>
    <dgm:pt modelId="{455CE0E6-ED40-48F7-89FF-93C6A1FDB9DA}" type="sibTrans" cxnId="{1860C9EE-8443-4B76-9736-4F2DACFA5CBD}">
      <dgm:prSet/>
      <dgm:spPr/>
      <dgm:t>
        <a:bodyPr/>
        <a:lstStyle/>
        <a:p>
          <a:endParaRPr lang="en-US"/>
        </a:p>
      </dgm:t>
    </dgm:pt>
    <dgm:pt modelId="{B54A5911-2AE7-4BAE-A361-291D314DF61F}">
      <dgm:prSet/>
      <dgm:spPr/>
      <dgm:t>
        <a:bodyPr/>
        <a:lstStyle/>
        <a:p>
          <a:pPr>
            <a:lnSpc>
              <a:spcPct val="100000"/>
            </a:lnSpc>
          </a:pPr>
          <a:r>
            <a:rPr lang="en-US"/>
            <a:t>Clear communication and reporting systems help staff understand their responsibilities. </a:t>
          </a:r>
        </a:p>
      </dgm:t>
    </dgm:pt>
    <dgm:pt modelId="{3D313B8B-638B-4A27-85FF-DB5118C0CAEC}" type="parTrans" cxnId="{7BCD9421-BCA0-45E7-9209-AE000A63ADE0}">
      <dgm:prSet/>
      <dgm:spPr/>
      <dgm:t>
        <a:bodyPr/>
        <a:lstStyle/>
        <a:p>
          <a:endParaRPr lang="en-US"/>
        </a:p>
      </dgm:t>
    </dgm:pt>
    <dgm:pt modelId="{4BB53690-1AAD-49F2-8FE4-FE8001354FB9}" type="sibTrans" cxnId="{7BCD9421-BCA0-45E7-9209-AE000A63ADE0}">
      <dgm:prSet/>
      <dgm:spPr/>
      <dgm:t>
        <a:bodyPr/>
        <a:lstStyle/>
        <a:p>
          <a:endParaRPr lang="en-US"/>
        </a:p>
      </dgm:t>
    </dgm:pt>
    <dgm:pt modelId="{FFC72005-6D6D-429E-BFD9-82EAB0648CFA}">
      <dgm:prSet/>
      <dgm:spPr/>
      <dgm:t>
        <a:bodyPr/>
        <a:lstStyle/>
        <a:p>
          <a:pPr>
            <a:lnSpc>
              <a:spcPct val="100000"/>
            </a:lnSpc>
          </a:pPr>
          <a:r>
            <a:rPr lang="en-US"/>
            <a:t>Managers work closely with stores, logistics teams, and suppliers to keep operations running smoothly. </a:t>
          </a:r>
        </a:p>
      </dgm:t>
    </dgm:pt>
    <dgm:pt modelId="{A4FC5715-3F16-4A0C-A7E0-0059019263C5}" type="parTrans" cxnId="{F19E0F20-E81C-45F7-ABE4-13350649EBE6}">
      <dgm:prSet/>
      <dgm:spPr/>
      <dgm:t>
        <a:bodyPr/>
        <a:lstStyle/>
        <a:p>
          <a:endParaRPr lang="en-US"/>
        </a:p>
      </dgm:t>
    </dgm:pt>
    <dgm:pt modelId="{250AFD9B-0129-4B73-970A-EA1F3C9376D8}" type="sibTrans" cxnId="{F19E0F20-E81C-45F7-ABE4-13350649EBE6}">
      <dgm:prSet/>
      <dgm:spPr/>
      <dgm:t>
        <a:bodyPr/>
        <a:lstStyle/>
        <a:p>
          <a:endParaRPr lang="en-US"/>
        </a:p>
      </dgm:t>
    </dgm:pt>
    <dgm:pt modelId="{E9CEF4D4-DCFE-4907-BFA5-6637F1F77C61}">
      <dgm:prSet/>
      <dgm:spPr/>
      <dgm:t>
        <a:bodyPr/>
        <a:lstStyle/>
        <a:p>
          <a:pPr>
            <a:lnSpc>
              <a:spcPct val="100000"/>
            </a:lnSpc>
          </a:pPr>
          <a:r>
            <a:rPr lang="en-US"/>
            <a:t>Training and support are provided to help employees perform their jobs effectively.</a:t>
          </a:r>
        </a:p>
      </dgm:t>
    </dgm:pt>
    <dgm:pt modelId="{592A2714-6A7A-4E6C-84AF-8D71D85D11BF}" type="parTrans" cxnId="{E41AD866-E0AE-4797-B88E-1FEA0F2DED93}">
      <dgm:prSet/>
      <dgm:spPr/>
      <dgm:t>
        <a:bodyPr/>
        <a:lstStyle/>
        <a:p>
          <a:endParaRPr lang="en-US"/>
        </a:p>
      </dgm:t>
    </dgm:pt>
    <dgm:pt modelId="{D7B2D5D2-1E29-412F-A215-5D8093418300}" type="sibTrans" cxnId="{E41AD866-E0AE-4797-B88E-1FEA0F2DED93}">
      <dgm:prSet/>
      <dgm:spPr/>
      <dgm:t>
        <a:bodyPr/>
        <a:lstStyle/>
        <a:p>
          <a:endParaRPr lang="en-US"/>
        </a:p>
      </dgm:t>
    </dgm:pt>
    <dgm:pt modelId="{56D6F136-16B6-45B9-81B1-5DE956E9EE7E}" type="pres">
      <dgm:prSet presAssocID="{3F8BEBC4-2528-40DE-B1FA-62E4F4BE2ADC}" presName="root" presStyleCnt="0">
        <dgm:presLayoutVars>
          <dgm:dir/>
          <dgm:resizeHandles val="exact"/>
        </dgm:presLayoutVars>
      </dgm:prSet>
      <dgm:spPr/>
    </dgm:pt>
    <dgm:pt modelId="{1067EBAA-4632-4FF4-A34A-3AE8C023B79E}" type="pres">
      <dgm:prSet presAssocID="{4B329460-2FA6-45C0-B65A-2E254AC1196B}" presName="compNode" presStyleCnt="0"/>
      <dgm:spPr/>
    </dgm:pt>
    <dgm:pt modelId="{02F68FA0-DACE-4B51-9B95-4A01C97350B6}" type="pres">
      <dgm:prSet presAssocID="{4B329460-2FA6-45C0-B65A-2E254AC1196B}" presName="bgRect" presStyleLbl="bgShp" presStyleIdx="0" presStyleCnt="6"/>
      <dgm:spPr/>
    </dgm:pt>
    <dgm:pt modelId="{3D8EF776-B5B3-48B7-A71C-4DF1320B51EC}" type="pres">
      <dgm:prSet presAssocID="{4B329460-2FA6-45C0-B65A-2E254AC1196B}"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usiness Growth"/>
        </a:ext>
      </dgm:extLst>
    </dgm:pt>
    <dgm:pt modelId="{9D479870-EEBB-4DE5-9C79-48168D32C982}" type="pres">
      <dgm:prSet presAssocID="{4B329460-2FA6-45C0-B65A-2E254AC1196B}" presName="spaceRect" presStyleCnt="0"/>
      <dgm:spPr/>
    </dgm:pt>
    <dgm:pt modelId="{DFA6A97F-1D2E-421C-A3AA-1839CBDEC424}" type="pres">
      <dgm:prSet presAssocID="{4B329460-2FA6-45C0-B65A-2E254AC1196B}" presName="parTx" presStyleLbl="revTx" presStyleIdx="0" presStyleCnt="6">
        <dgm:presLayoutVars>
          <dgm:chMax val="0"/>
          <dgm:chPref val="0"/>
        </dgm:presLayoutVars>
      </dgm:prSet>
      <dgm:spPr/>
    </dgm:pt>
    <dgm:pt modelId="{059C1976-8211-458E-A0F3-00D9278F6D86}" type="pres">
      <dgm:prSet presAssocID="{1736513C-7A55-4647-94D4-4FDFA78ECC1F}" presName="sibTrans" presStyleCnt="0"/>
      <dgm:spPr/>
    </dgm:pt>
    <dgm:pt modelId="{B14DA5F4-4B55-468A-B8B8-0185341CD830}" type="pres">
      <dgm:prSet presAssocID="{EB9F899E-9DA3-48A2-8CB4-FDFF30D3CEE3}" presName="compNode" presStyleCnt="0"/>
      <dgm:spPr/>
    </dgm:pt>
    <dgm:pt modelId="{5496B8D4-B3CD-4111-ADE1-175871EC21F2}" type="pres">
      <dgm:prSet presAssocID="{EB9F899E-9DA3-48A2-8CB4-FDFF30D3CEE3}" presName="bgRect" presStyleLbl="bgShp" presStyleIdx="1" presStyleCnt="6"/>
      <dgm:spPr/>
    </dgm:pt>
    <dgm:pt modelId="{98B3BCDD-D353-42CF-8D5E-3F37BA125174}" type="pres">
      <dgm:prSet presAssocID="{EB9F899E-9DA3-48A2-8CB4-FDFF30D3CEE3}"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actory"/>
        </a:ext>
      </dgm:extLst>
    </dgm:pt>
    <dgm:pt modelId="{BC0B1618-7F62-4C9A-8AE0-915EEA864A27}" type="pres">
      <dgm:prSet presAssocID="{EB9F899E-9DA3-48A2-8CB4-FDFF30D3CEE3}" presName="spaceRect" presStyleCnt="0"/>
      <dgm:spPr/>
    </dgm:pt>
    <dgm:pt modelId="{6739B4CD-7323-4726-A588-6545CE6D6DCE}" type="pres">
      <dgm:prSet presAssocID="{EB9F899E-9DA3-48A2-8CB4-FDFF30D3CEE3}" presName="parTx" presStyleLbl="revTx" presStyleIdx="1" presStyleCnt="6">
        <dgm:presLayoutVars>
          <dgm:chMax val="0"/>
          <dgm:chPref val="0"/>
        </dgm:presLayoutVars>
      </dgm:prSet>
      <dgm:spPr/>
    </dgm:pt>
    <dgm:pt modelId="{00755099-0422-4A95-A1F2-F73DE3D17F99}" type="pres">
      <dgm:prSet presAssocID="{EC3AB58C-EA77-4F50-934E-A292E83B4365}" presName="sibTrans" presStyleCnt="0"/>
      <dgm:spPr/>
    </dgm:pt>
    <dgm:pt modelId="{ED642B13-A148-400C-B2A4-AFF648747A49}" type="pres">
      <dgm:prSet presAssocID="{A3DDC72A-43D5-40C2-BACF-AE79647EA99A}" presName="compNode" presStyleCnt="0"/>
      <dgm:spPr/>
    </dgm:pt>
    <dgm:pt modelId="{C0423BB5-6AF7-4717-93B4-54AFA8B952C0}" type="pres">
      <dgm:prSet presAssocID="{A3DDC72A-43D5-40C2-BACF-AE79647EA99A}" presName="bgRect" presStyleLbl="bgShp" presStyleIdx="2" presStyleCnt="6"/>
      <dgm:spPr/>
    </dgm:pt>
    <dgm:pt modelId="{75B5B335-D00A-471B-97CD-6F410632800A}" type="pres">
      <dgm:prSet presAssocID="{A3DDC72A-43D5-40C2-BACF-AE79647EA99A}"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ierarchy"/>
        </a:ext>
      </dgm:extLst>
    </dgm:pt>
    <dgm:pt modelId="{ADA012C4-B9CC-4FEF-9E1E-F8591B6A2C9B}" type="pres">
      <dgm:prSet presAssocID="{A3DDC72A-43D5-40C2-BACF-AE79647EA99A}" presName="spaceRect" presStyleCnt="0"/>
      <dgm:spPr/>
    </dgm:pt>
    <dgm:pt modelId="{7060983B-C5A6-49EE-9E50-507F56635525}" type="pres">
      <dgm:prSet presAssocID="{A3DDC72A-43D5-40C2-BACF-AE79647EA99A}" presName="parTx" presStyleLbl="revTx" presStyleIdx="2" presStyleCnt="6">
        <dgm:presLayoutVars>
          <dgm:chMax val="0"/>
          <dgm:chPref val="0"/>
        </dgm:presLayoutVars>
      </dgm:prSet>
      <dgm:spPr/>
    </dgm:pt>
    <dgm:pt modelId="{9159A436-B883-476D-9E30-406D8C634531}" type="pres">
      <dgm:prSet presAssocID="{455CE0E6-ED40-48F7-89FF-93C6A1FDB9DA}" presName="sibTrans" presStyleCnt="0"/>
      <dgm:spPr/>
    </dgm:pt>
    <dgm:pt modelId="{E9947946-DF94-408D-A66B-DF3DFD8608A4}" type="pres">
      <dgm:prSet presAssocID="{B54A5911-2AE7-4BAE-A361-291D314DF61F}" presName="compNode" presStyleCnt="0"/>
      <dgm:spPr/>
    </dgm:pt>
    <dgm:pt modelId="{8531DAE2-0E23-4DD7-BA8D-11BFF8DAEFD4}" type="pres">
      <dgm:prSet presAssocID="{B54A5911-2AE7-4BAE-A361-291D314DF61F}" presName="bgRect" presStyleLbl="bgShp" presStyleIdx="3" presStyleCnt="6"/>
      <dgm:spPr/>
    </dgm:pt>
    <dgm:pt modelId="{59F2DB99-9DB7-4154-B3A8-DB3E87D9E621}" type="pres">
      <dgm:prSet presAssocID="{B54A5911-2AE7-4BAE-A361-291D314DF61F}"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eting"/>
        </a:ext>
      </dgm:extLst>
    </dgm:pt>
    <dgm:pt modelId="{8218A7AD-A09E-4ED9-B2AA-5AF55F4ACA11}" type="pres">
      <dgm:prSet presAssocID="{B54A5911-2AE7-4BAE-A361-291D314DF61F}" presName="spaceRect" presStyleCnt="0"/>
      <dgm:spPr/>
    </dgm:pt>
    <dgm:pt modelId="{75F94393-E9B3-473A-BDB6-E89998E11689}" type="pres">
      <dgm:prSet presAssocID="{B54A5911-2AE7-4BAE-A361-291D314DF61F}" presName="parTx" presStyleLbl="revTx" presStyleIdx="3" presStyleCnt="6">
        <dgm:presLayoutVars>
          <dgm:chMax val="0"/>
          <dgm:chPref val="0"/>
        </dgm:presLayoutVars>
      </dgm:prSet>
      <dgm:spPr/>
    </dgm:pt>
    <dgm:pt modelId="{DB6D74F6-7BB4-4CC3-928A-1B83BBDF6220}" type="pres">
      <dgm:prSet presAssocID="{4BB53690-1AAD-49F2-8FE4-FE8001354FB9}" presName="sibTrans" presStyleCnt="0"/>
      <dgm:spPr/>
    </dgm:pt>
    <dgm:pt modelId="{DA9F577E-E43A-491F-B0B1-169FCA1EB42B}" type="pres">
      <dgm:prSet presAssocID="{FFC72005-6D6D-429E-BFD9-82EAB0648CFA}" presName="compNode" presStyleCnt="0"/>
      <dgm:spPr/>
    </dgm:pt>
    <dgm:pt modelId="{167C5EDC-D0E1-4540-9081-E767AA6FC325}" type="pres">
      <dgm:prSet presAssocID="{FFC72005-6D6D-429E-BFD9-82EAB0648CFA}" presName="bgRect" presStyleLbl="bgShp" presStyleIdx="4" presStyleCnt="6"/>
      <dgm:spPr/>
    </dgm:pt>
    <dgm:pt modelId="{1D86B710-A726-4F80-9FF2-83A98F6C593D}" type="pres">
      <dgm:prSet presAssocID="{FFC72005-6D6D-429E-BFD9-82EAB0648CFA}"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Captain"/>
        </a:ext>
      </dgm:extLst>
    </dgm:pt>
    <dgm:pt modelId="{E9C8F762-C227-4DDB-8702-062CCA2F1287}" type="pres">
      <dgm:prSet presAssocID="{FFC72005-6D6D-429E-BFD9-82EAB0648CFA}" presName="spaceRect" presStyleCnt="0"/>
      <dgm:spPr/>
    </dgm:pt>
    <dgm:pt modelId="{D4F0CB86-0712-4211-85AD-D723AF864079}" type="pres">
      <dgm:prSet presAssocID="{FFC72005-6D6D-429E-BFD9-82EAB0648CFA}" presName="parTx" presStyleLbl="revTx" presStyleIdx="4" presStyleCnt="6">
        <dgm:presLayoutVars>
          <dgm:chMax val="0"/>
          <dgm:chPref val="0"/>
        </dgm:presLayoutVars>
      </dgm:prSet>
      <dgm:spPr/>
    </dgm:pt>
    <dgm:pt modelId="{A58E29AD-9BAF-494B-A12D-4117CCC67722}" type="pres">
      <dgm:prSet presAssocID="{250AFD9B-0129-4B73-970A-EA1F3C9376D8}" presName="sibTrans" presStyleCnt="0"/>
      <dgm:spPr/>
    </dgm:pt>
    <dgm:pt modelId="{E6FDFE50-143D-4F27-B641-44D35D6C6A23}" type="pres">
      <dgm:prSet presAssocID="{E9CEF4D4-DCFE-4907-BFA5-6637F1F77C61}" presName="compNode" presStyleCnt="0"/>
      <dgm:spPr/>
    </dgm:pt>
    <dgm:pt modelId="{FE065312-E8BC-412C-90AF-98E2045141CC}" type="pres">
      <dgm:prSet presAssocID="{E9CEF4D4-DCFE-4907-BFA5-6637F1F77C61}" presName="bgRect" presStyleLbl="bgShp" presStyleIdx="5" presStyleCnt="6"/>
      <dgm:spPr/>
    </dgm:pt>
    <dgm:pt modelId="{A2FD2A1E-E643-40BE-BD88-87F9D5AA30F6}" type="pres">
      <dgm:prSet presAssocID="{E9CEF4D4-DCFE-4907-BFA5-6637F1F77C61}"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ffice Worker"/>
        </a:ext>
      </dgm:extLst>
    </dgm:pt>
    <dgm:pt modelId="{C4D9F3AC-4F7B-4F97-BC40-375D6ED5552B}" type="pres">
      <dgm:prSet presAssocID="{E9CEF4D4-DCFE-4907-BFA5-6637F1F77C61}" presName="spaceRect" presStyleCnt="0"/>
      <dgm:spPr/>
    </dgm:pt>
    <dgm:pt modelId="{96FB1224-C9A6-44DE-A04F-EC3E32F3B148}" type="pres">
      <dgm:prSet presAssocID="{E9CEF4D4-DCFE-4907-BFA5-6637F1F77C61}" presName="parTx" presStyleLbl="revTx" presStyleIdx="5" presStyleCnt="6">
        <dgm:presLayoutVars>
          <dgm:chMax val="0"/>
          <dgm:chPref val="0"/>
        </dgm:presLayoutVars>
      </dgm:prSet>
      <dgm:spPr/>
    </dgm:pt>
  </dgm:ptLst>
  <dgm:cxnLst>
    <dgm:cxn modelId="{4F57DF04-93A4-44B7-84E7-C24B522879B1}" type="presOf" srcId="{A3DDC72A-43D5-40C2-BACF-AE79647EA99A}" destId="{7060983B-C5A6-49EE-9E50-507F56635525}" srcOrd="0" destOrd="0" presId="urn:microsoft.com/office/officeart/2018/2/layout/IconVerticalSolidList"/>
    <dgm:cxn modelId="{31995A0C-46E6-42C6-BA28-42279EAF26E1}" type="presOf" srcId="{4B329460-2FA6-45C0-B65A-2E254AC1196B}" destId="{DFA6A97F-1D2E-421C-A3AA-1839CBDEC424}" srcOrd="0" destOrd="0" presId="urn:microsoft.com/office/officeart/2018/2/layout/IconVerticalSolidList"/>
    <dgm:cxn modelId="{F19E0F20-E81C-45F7-ABE4-13350649EBE6}" srcId="{3F8BEBC4-2528-40DE-B1FA-62E4F4BE2ADC}" destId="{FFC72005-6D6D-429E-BFD9-82EAB0648CFA}" srcOrd="4" destOrd="0" parTransId="{A4FC5715-3F16-4A0C-A7E0-0059019263C5}" sibTransId="{250AFD9B-0129-4B73-970A-EA1F3C9376D8}"/>
    <dgm:cxn modelId="{7BCD9421-BCA0-45E7-9209-AE000A63ADE0}" srcId="{3F8BEBC4-2528-40DE-B1FA-62E4F4BE2ADC}" destId="{B54A5911-2AE7-4BAE-A361-291D314DF61F}" srcOrd="3" destOrd="0" parTransId="{3D313B8B-638B-4A27-85FF-DB5118C0CAEC}" sibTransId="{4BB53690-1AAD-49F2-8FE4-FE8001354FB9}"/>
    <dgm:cxn modelId="{6AA30022-D567-4B4C-9FFA-C164ACBAE929}" type="presOf" srcId="{EB9F899E-9DA3-48A2-8CB4-FDFF30D3CEE3}" destId="{6739B4CD-7323-4726-A588-6545CE6D6DCE}" srcOrd="0" destOrd="0" presId="urn:microsoft.com/office/officeart/2018/2/layout/IconVerticalSolidList"/>
    <dgm:cxn modelId="{1E663827-0751-48DE-94BD-44916E868AF4}" type="presOf" srcId="{FFC72005-6D6D-429E-BFD9-82EAB0648CFA}" destId="{D4F0CB86-0712-4211-85AD-D723AF864079}" srcOrd="0" destOrd="0" presId="urn:microsoft.com/office/officeart/2018/2/layout/IconVerticalSolidList"/>
    <dgm:cxn modelId="{BA7F1730-AC61-4C1C-9D87-A575DA0D4F73}" type="presOf" srcId="{E9CEF4D4-DCFE-4907-BFA5-6637F1F77C61}" destId="{96FB1224-C9A6-44DE-A04F-EC3E32F3B148}" srcOrd="0" destOrd="0" presId="urn:microsoft.com/office/officeart/2018/2/layout/IconVerticalSolidList"/>
    <dgm:cxn modelId="{E41AD866-E0AE-4797-B88E-1FEA0F2DED93}" srcId="{3F8BEBC4-2528-40DE-B1FA-62E4F4BE2ADC}" destId="{E9CEF4D4-DCFE-4907-BFA5-6637F1F77C61}" srcOrd="5" destOrd="0" parTransId="{592A2714-6A7A-4E6C-84AF-8D71D85D11BF}" sibTransId="{D7B2D5D2-1E29-412F-A215-5D8093418300}"/>
    <dgm:cxn modelId="{7CA16D77-9EE1-40F3-8028-93EC67C2BA4E}" srcId="{3F8BEBC4-2528-40DE-B1FA-62E4F4BE2ADC}" destId="{4B329460-2FA6-45C0-B65A-2E254AC1196B}" srcOrd="0" destOrd="0" parTransId="{7FF00FFF-D5ED-4C9C-9037-9996FFACB6E2}" sibTransId="{1736513C-7A55-4647-94D4-4FDFA78ECC1F}"/>
    <dgm:cxn modelId="{3FF70D8B-8339-4A88-9B41-F28A4866428D}" type="presOf" srcId="{B54A5911-2AE7-4BAE-A361-291D314DF61F}" destId="{75F94393-E9B3-473A-BDB6-E89998E11689}" srcOrd="0" destOrd="0" presId="urn:microsoft.com/office/officeart/2018/2/layout/IconVerticalSolidList"/>
    <dgm:cxn modelId="{0BA8B396-EC9A-49D7-8E7A-69938EF23207}" srcId="{3F8BEBC4-2528-40DE-B1FA-62E4F4BE2ADC}" destId="{EB9F899E-9DA3-48A2-8CB4-FDFF30D3CEE3}" srcOrd="1" destOrd="0" parTransId="{E135AEB1-3D48-4D86-A39E-F1CB3247AD64}" sibTransId="{EC3AB58C-EA77-4F50-934E-A292E83B4365}"/>
    <dgm:cxn modelId="{1860C9EE-8443-4B76-9736-4F2DACFA5CBD}" srcId="{3F8BEBC4-2528-40DE-B1FA-62E4F4BE2ADC}" destId="{A3DDC72A-43D5-40C2-BACF-AE79647EA99A}" srcOrd="2" destOrd="0" parTransId="{36416FD0-BE66-4C18-8D02-C003F7BC4488}" sibTransId="{455CE0E6-ED40-48F7-89FF-93C6A1FDB9DA}"/>
    <dgm:cxn modelId="{24C1CFFC-1CED-4953-BEF2-75B4D0E58932}" type="presOf" srcId="{3F8BEBC4-2528-40DE-B1FA-62E4F4BE2ADC}" destId="{56D6F136-16B6-45B9-81B1-5DE956E9EE7E}" srcOrd="0" destOrd="0" presId="urn:microsoft.com/office/officeart/2018/2/layout/IconVerticalSolidList"/>
    <dgm:cxn modelId="{7BC6B9B0-9E6D-492E-AD18-DCFD2016E824}" type="presParOf" srcId="{56D6F136-16B6-45B9-81B1-5DE956E9EE7E}" destId="{1067EBAA-4632-4FF4-A34A-3AE8C023B79E}" srcOrd="0" destOrd="0" presId="urn:microsoft.com/office/officeart/2018/2/layout/IconVerticalSolidList"/>
    <dgm:cxn modelId="{98761CC5-9606-457C-93D7-B6D7247ED00A}" type="presParOf" srcId="{1067EBAA-4632-4FF4-A34A-3AE8C023B79E}" destId="{02F68FA0-DACE-4B51-9B95-4A01C97350B6}" srcOrd="0" destOrd="0" presId="urn:microsoft.com/office/officeart/2018/2/layout/IconVerticalSolidList"/>
    <dgm:cxn modelId="{9570301B-98ED-42D2-B7D0-B69822C8704E}" type="presParOf" srcId="{1067EBAA-4632-4FF4-A34A-3AE8C023B79E}" destId="{3D8EF776-B5B3-48B7-A71C-4DF1320B51EC}" srcOrd="1" destOrd="0" presId="urn:microsoft.com/office/officeart/2018/2/layout/IconVerticalSolidList"/>
    <dgm:cxn modelId="{9A4E6065-8221-4B76-A64F-D052EC02D75A}" type="presParOf" srcId="{1067EBAA-4632-4FF4-A34A-3AE8C023B79E}" destId="{9D479870-EEBB-4DE5-9C79-48168D32C982}" srcOrd="2" destOrd="0" presId="urn:microsoft.com/office/officeart/2018/2/layout/IconVerticalSolidList"/>
    <dgm:cxn modelId="{D7AF21D5-C652-47EA-B1DB-A8E935927E1A}" type="presParOf" srcId="{1067EBAA-4632-4FF4-A34A-3AE8C023B79E}" destId="{DFA6A97F-1D2E-421C-A3AA-1839CBDEC424}" srcOrd="3" destOrd="0" presId="urn:microsoft.com/office/officeart/2018/2/layout/IconVerticalSolidList"/>
    <dgm:cxn modelId="{096443E3-14B6-4746-ABD2-3208F5FC56A6}" type="presParOf" srcId="{56D6F136-16B6-45B9-81B1-5DE956E9EE7E}" destId="{059C1976-8211-458E-A0F3-00D9278F6D86}" srcOrd="1" destOrd="0" presId="urn:microsoft.com/office/officeart/2018/2/layout/IconVerticalSolidList"/>
    <dgm:cxn modelId="{EA15C3EC-4A08-492C-8047-B2F8415071D2}" type="presParOf" srcId="{56D6F136-16B6-45B9-81B1-5DE956E9EE7E}" destId="{B14DA5F4-4B55-468A-B8B8-0185341CD830}" srcOrd="2" destOrd="0" presId="urn:microsoft.com/office/officeart/2018/2/layout/IconVerticalSolidList"/>
    <dgm:cxn modelId="{0DE17756-A80D-4931-943E-0A131854497A}" type="presParOf" srcId="{B14DA5F4-4B55-468A-B8B8-0185341CD830}" destId="{5496B8D4-B3CD-4111-ADE1-175871EC21F2}" srcOrd="0" destOrd="0" presId="urn:microsoft.com/office/officeart/2018/2/layout/IconVerticalSolidList"/>
    <dgm:cxn modelId="{3338C5F6-A56C-4418-B0B8-C7365357997F}" type="presParOf" srcId="{B14DA5F4-4B55-468A-B8B8-0185341CD830}" destId="{98B3BCDD-D353-42CF-8D5E-3F37BA125174}" srcOrd="1" destOrd="0" presId="urn:microsoft.com/office/officeart/2018/2/layout/IconVerticalSolidList"/>
    <dgm:cxn modelId="{1A3BC5BF-DD52-443F-93F8-8453A6FBB0AC}" type="presParOf" srcId="{B14DA5F4-4B55-468A-B8B8-0185341CD830}" destId="{BC0B1618-7F62-4C9A-8AE0-915EEA864A27}" srcOrd="2" destOrd="0" presId="urn:microsoft.com/office/officeart/2018/2/layout/IconVerticalSolidList"/>
    <dgm:cxn modelId="{9DD5A5E2-0399-42B1-9CF9-90EFC24D2BF6}" type="presParOf" srcId="{B14DA5F4-4B55-468A-B8B8-0185341CD830}" destId="{6739B4CD-7323-4726-A588-6545CE6D6DCE}" srcOrd="3" destOrd="0" presId="urn:microsoft.com/office/officeart/2018/2/layout/IconVerticalSolidList"/>
    <dgm:cxn modelId="{DE0A40F8-B1BB-46B1-86D3-4CF9363DCCAC}" type="presParOf" srcId="{56D6F136-16B6-45B9-81B1-5DE956E9EE7E}" destId="{00755099-0422-4A95-A1F2-F73DE3D17F99}" srcOrd="3" destOrd="0" presId="urn:microsoft.com/office/officeart/2018/2/layout/IconVerticalSolidList"/>
    <dgm:cxn modelId="{A58C6CAC-18F2-4696-A492-B075076FC5F8}" type="presParOf" srcId="{56D6F136-16B6-45B9-81B1-5DE956E9EE7E}" destId="{ED642B13-A148-400C-B2A4-AFF648747A49}" srcOrd="4" destOrd="0" presId="urn:microsoft.com/office/officeart/2018/2/layout/IconVerticalSolidList"/>
    <dgm:cxn modelId="{945A7DE0-3F69-4CC1-B4D4-4378C3C9036C}" type="presParOf" srcId="{ED642B13-A148-400C-B2A4-AFF648747A49}" destId="{C0423BB5-6AF7-4717-93B4-54AFA8B952C0}" srcOrd="0" destOrd="0" presId="urn:microsoft.com/office/officeart/2018/2/layout/IconVerticalSolidList"/>
    <dgm:cxn modelId="{A8487556-29C6-4AF5-8E53-D2E27C68B1A3}" type="presParOf" srcId="{ED642B13-A148-400C-B2A4-AFF648747A49}" destId="{75B5B335-D00A-471B-97CD-6F410632800A}" srcOrd="1" destOrd="0" presId="urn:microsoft.com/office/officeart/2018/2/layout/IconVerticalSolidList"/>
    <dgm:cxn modelId="{A6924CC9-3BF8-4160-A4A8-9988304BADA8}" type="presParOf" srcId="{ED642B13-A148-400C-B2A4-AFF648747A49}" destId="{ADA012C4-B9CC-4FEF-9E1E-F8591B6A2C9B}" srcOrd="2" destOrd="0" presId="urn:microsoft.com/office/officeart/2018/2/layout/IconVerticalSolidList"/>
    <dgm:cxn modelId="{5F23463E-AEDF-4693-A735-D3CF6BD3FBB4}" type="presParOf" srcId="{ED642B13-A148-400C-B2A4-AFF648747A49}" destId="{7060983B-C5A6-49EE-9E50-507F56635525}" srcOrd="3" destOrd="0" presId="urn:microsoft.com/office/officeart/2018/2/layout/IconVerticalSolidList"/>
    <dgm:cxn modelId="{C165D181-DA5D-41DC-A2DB-DE4EE8BE2552}" type="presParOf" srcId="{56D6F136-16B6-45B9-81B1-5DE956E9EE7E}" destId="{9159A436-B883-476D-9E30-406D8C634531}" srcOrd="5" destOrd="0" presId="urn:microsoft.com/office/officeart/2018/2/layout/IconVerticalSolidList"/>
    <dgm:cxn modelId="{BAA6E246-4D0B-486E-BEFF-2841E5A4EE0B}" type="presParOf" srcId="{56D6F136-16B6-45B9-81B1-5DE956E9EE7E}" destId="{E9947946-DF94-408D-A66B-DF3DFD8608A4}" srcOrd="6" destOrd="0" presId="urn:microsoft.com/office/officeart/2018/2/layout/IconVerticalSolidList"/>
    <dgm:cxn modelId="{0CE8EC28-B27E-4F09-B599-1D44309002AC}" type="presParOf" srcId="{E9947946-DF94-408D-A66B-DF3DFD8608A4}" destId="{8531DAE2-0E23-4DD7-BA8D-11BFF8DAEFD4}" srcOrd="0" destOrd="0" presId="urn:microsoft.com/office/officeart/2018/2/layout/IconVerticalSolidList"/>
    <dgm:cxn modelId="{31239130-9014-46DC-91E2-D3CB7D763636}" type="presParOf" srcId="{E9947946-DF94-408D-A66B-DF3DFD8608A4}" destId="{59F2DB99-9DB7-4154-B3A8-DB3E87D9E621}" srcOrd="1" destOrd="0" presId="urn:microsoft.com/office/officeart/2018/2/layout/IconVerticalSolidList"/>
    <dgm:cxn modelId="{0F3EA445-63A1-4A01-BE8D-AE2B0BC8BEAF}" type="presParOf" srcId="{E9947946-DF94-408D-A66B-DF3DFD8608A4}" destId="{8218A7AD-A09E-4ED9-B2AA-5AF55F4ACA11}" srcOrd="2" destOrd="0" presId="urn:microsoft.com/office/officeart/2018/2/layout/IconVerticalSolidList"/>
    <dgm:cxn modelId="{E7623A92-06C6-4671-B53D-29129C4C03E8}" type="presParOf" srcId="{E9947946-DF94-408D-A66B-DF3DFD8608A4}" destId="{75F94393-E9B3-473A-BDB6-E89998E11689}" srcOrd="3" destOrd="0" presId="urn:microsoft.com/office/officeart/2018/2/layout/IconVerticalSolidList"/>
    <dgm:cxn modelId="{53B7CB9F-82EE-47AC-858E-9A692499FE61}" type="presParOf" srcId="{56D6F136-16B6-45B9-81B1-5DE956E9EE7E}" destId="{DB6D74F6-7BB4-4CC3-928A-1B83BBDF6220}" srcOrd="7" destOrd="0" presId="urn:microsoft.com/office/officeart/2018/2/layout/IconVerticalSolidList"/>
    <dgm:cxn modelId="{CBD1D12E-5BE4-405C-A002-14DA067BDF2E}" type="presParOf" srcId="{56D6F136-16B6-45B9-81B1-5DE956E9EE7E}" destId="{DA9F577E-E43A-491F-B0B1-169FCA1EB42B}" srcOrd="8" destOrd="0" presId="urn:microsoft.com/office/officeart/2018/2/layout/IconVerticalSolidList"/>
    <dgm:cxn modelId="{66DDF5C1-B1C5-425E-94B2-093AC54141E2}" type="presParOf" srcId="{DA9F577E-E43A-491F-B0B1-169FCA1EB42B}" destId="{167C5EDC-D0E1-4540-9081-E767AA6FC325}" srcOrd="0" destOrd="0" presId="urn:microsoft.com/office/officeart/2018/2/layout/IconVerticalSolidList"/>
    <dgm:cxn modelId="{9B26D88A-4AA8-41D8-8FB8-91CA1F7AAC1D}" type="presParOf" srcId="{DA9F577E-E43A-491F-B0B1-169FCA1EB42B}" destId="{1D86B710-A726-4F80-9FF2-83A98F6C593D}" srcOrd="1" destOrd="0" presId="urn:microsoft.com/office/officeart/2018/2/layout/IconVerticalSolidList"/>
    <dgm:cxn modelId="{8A3028DB-2C9A-4922-8CEC-06FC1768421D}" type="presParOf" srcId="{DA9F577E-E43A-491F-B0B1-169FCA1EB42B}" destId="{E9C8F762-C227-4DDB-8702-062CCA2F1287}" srcOrd="2" destOrd="0" presId="urn:microsoft.com/office/officeart/2018/2/layout/IconVerticalSolidList"/>
    <dgm:cxn modelId="{403FF536-A11C-45E3-B666-34B3C5EFD249}" type="presParOf" srcId="{DA9F577E-E43A-491F-B0B1-169FCA1EB42B}" destId="{D4F0CB86-0712-4211-85AD-D723AF864079}" srcOrd="3" destOrd="0" presId="urn:microsoft.com/office/officeart/2018/2/layout/IconVerticalSolidList"/>
    <dgm:cxn modelId="{C4657E5A-82DD-4749-8019-11DBC6E63FDD}" type="presParOf" srcId="{56D6F136-16B6-45B9-81B1-5DE956E9EE7E}" destId="{A58E29AD-9BAF-494B-A12D-4117CCC67722}" srcOrd="9" destOrd="0" presId="urn:microsoft.com/office/officeart/2018/2/layout/IconVerticalSolidList"/>
    <dgm:cxn modelId="{E9859443-495D-4661-A887-85F557D1EC8D}" type="presParOf" srcId="{56D6F136-16B6-45B9-81B1-5DE956E9EE7E}" destId="{E6FDFE50-143D-4F27-B641-44D35D6C6A23}" srcOrd="10" destOrd="0" presId="urn:microsoft.com/office/officeart/2018/2/layout/IconVerticalSolidList"/>
    <dgm:cxn modelId="{6842117A-DAC0-4664-93E9-88A093B3DDB4}" type="presParOf" srcId="{E6FDFE50-143D-4F27-B641-44D35D6C6A23}" destId="{FE065312-E8BC-412C-90AF-98E2045141CC}" srcOrd="0" destOrd="0" presId="urn:microsoft.com/office/officeart/2018/2/layout/IconVerticalSolidList"/>
    <dgm:cxn modelId="{6A8B1B5E-1511-4EB0-B70F-57F4C46BE018}" type="presParOf" srcId="{E6FDFE50-143D-4F27-B641-44D35D6C6A23}" destId="{A2FD2A1E-E643-40BE-BD88-87F9D5AA30F6}" srcOrd="1" destOrd="0" presId="urn:microsoft.com/office/officeart/2018/2/layout/IconVerticalSolidList"/>
    <dgm:cxn modelId="{C6A25236-0F63-4CBB-97FB-01FEFB183771}" type="presParOf" srcId="{E6FDFE50-143D-4F27-B641-44D35D6C6A23}" destId="{C4D9F3AC-4F7B-4F97-BC40-375D6ED5552B}" srcOrd="2" destOrd="0" presId="urn:microsoft.com/office/officeart/2018/2/layout/IconVerticalSolidList"/>
    <dgm:cxn modelId="{5080FF28-EB29-4148-AD8F-266D06E2A657}" type="presParOf" srcId="{E6FDFE50-143D-4F27-B641-44D35D6C6A23}" destId="{96FB1224-C9A6-44DE-A04F-EC3E32F3B14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D2826B2-EC59-44FB-B813-8AA5F3E8573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F664953-6DF8-4B43-A9AA-3E9FDA621ADD}">
      <dgm:prSet/>
      <dgm:spPr/>
      <dgm:t>
        <a:bodyPr/>
        <a:lstStyle/>
        <a:p>
          <a:pPr>
            <a:lnSpc>
              <a:spcPct val="100000"/>
            </a:lnSpc>
          </a:pPr>
          <a:r>
            <a:rPr lang="en-GB" dirty="0"/>
            <a:t>Coordinate activities between stores, warehouses, suppliers and delivery services (Mullins and McLean, 2019).</a:t>
          </a:r>
          <a:endParaRPr lang="en-US" dirty="0"/>
        </a:p>
      </dgm:t>
    </dgm:pt>
    <dgm:pt modelId="{121BE74C-9E98-4A95-909B-F4F610DA15C9}" type="parTrans" cxnId="{F56B907D-3054-47A5-B07F-A9ADFA9FF3E1}">
      <dgm:prSet/>
      <dgm:spPr/>
      <dgm:t>
        <a:bodyPr/>
        <a:lstStyle/>
        <a:p>
          <a:endParaRPr lang="en-US"/>
        </a:p>
      </dgm:t>
    </dgm:pt>
    <dgm:pt modelId="{9883DE11-708B-469A-8631-D41FC332D351}" type="sibTrans" cxnId="{F56B907D-3054-47A5-B07F-A9ADFA9FF3E1}">
      <dgm:prSet/>
      <dgm:spPr/>
      <dgm:t>
        <a:bodyPr/>
        <a:lstStyle/>
        <a:p>
          <a:endParaRPr lang="en-US"/>
        </a:p>
      </dgm:t>
    </dgm:pt>
    <dgm:pt modelId="{7CB2DC87-2B7E-4D4C-A936-2824801B6AF2}">
      <dgm:prSet/>
      <dgm:spPr/>
      <dgm:t>
        <a:bodyPr/>
        <a:lstStyle/>
        <a:p>
          <a:pPr>
            <a:lnSpc>
              <a:spcPct val="100000"/>
            </a:lnSpc>
          </a:pPr>
          <a:r>
            <a:rPr lang="en-GB" dirty="0"/>
            <a:t>Ensure online and in-store operations work together to meet customer demand (Mullins and McLean, 2019).</a:t>
          </a:r>
          <a:endParaRPr lang="en-US" dirty="0"/>
        </a:p>
      </dgm:t>
    </dgm:pt>
    <dgm:pt modelId="{29B592F6-0D94-42F0-9DDA-E9782E6CCC62}" type="parTrans" cxnId="{C07F4516-C923-42D9-96EB-4E774226483B}">
      <dgm:prSet/>
      <dgm:spPr/>
      <dgm:t>
        <a:bodyPr/>
        <a:lstStyle/>
        <a:p>
          <a:endParaRPr lang="en-US"/>
        </a:p>
      </dgm:t>
    </dgm:pt>
    <dgm:pt modelId="{01323AF8-1A54-46DA-BFBE-DA488C2DB3BC}" type="sibTrans" cxnId="{C07F4516-C923-42D9-96EB-4E774226483B}">
      <dgm:prSet/>
      <dgm:spPr/>
      <dgm:t>
        <a:bodyPr/>
        <a:lstStyle/>
        <a:p>
          <a:endParaRPr lang="en-US"/>
        </a:p>
      </dgm:t>
    </dgm:pt>
    <dgm:pt modelId="{67C32770-50E8-4BF0-8A23-549A93B9F969}">
      <dgm:prSet/>
      <dgm:spPr/>
      <dgm:t>
        <a:bodyPr/>
        <a:lstStyle/>
        <a:p>
          <a:pPr>
            <a:lnSpc>
              <a:spcPct val="100000"/>
            </a:lnSpc>
          </a:pPr>
          <a:r>
            <a:rPr lang="en-GB" dirty="0"/>
            <a:t>Facilitate communication between departments to reduce delays and errors (Mullins and McLean, 2019).</a:t>
          </a:r>
          <a:endParaRPr lang="en-US" dirty="0"/>
        </a:p>
      </dgm:t>
    </dgm:pt>
    <dgm:pt modelId="{9159F68A-E1CA-41D5-B8DC-3787328E357B}" type="parTrans" cxnId="{CBDB9A34-6E43-4EF6-BD14-10097DA7170A}">
      <dgm:prSet/>
      <dgm:spPr/>
      <dgm:t>
        <a:bodyPr/>
        <a:lstStyle/>
        <a:p>
          <a:endParaRPr lang="en-US"/>
        </a:p>
      </dgm:t>
    </dgm:pt>
    <dgm:pt modelId="{023FADC2-B403-466E-B9A0-5DAF69439AEE}" type="sibTrans" cxnId="{CBDB9A34-6E43-4EF6-BD14-10097DA7170A}">
      <dgm:prSet/>
      <dgm:spPr/>
      <dgm:t>
        <a:bodyPr/>
        <a:lstStyle/>
        <a:p>
          <a:endParaRPr lang="en-US"/>
        </a:p>
      </dgm:t>
    </dgm:pt>
    <dgm:pt modelId="{4736249B-D197-4047-97BB-F8338A24CF05}">
      <dgm:prSet/>
      <dgm:spPr/>
      <dgm:t>
        <a:bodyPr/>
        <a:lstStyle/>
        <a:p>
          <a:pPr>
            <a:lnSpc>
              <a:spcPct val="100000"/>
            </a:lnSpc>
          </a:pPr>
          <a:r>
            <a:rPr lang="en-GB" dirty="0"/>
            <a:t>Align departmental activities with Tesco's strategic objectives (Cole and Kelly, 2020).</a:t>
          </a:r>
          <a:endParaRPr lang="en-US" dirty="0"/>
        </a:p>
      </dgm:t>
    </dgm:pt>
    <dgm:pt modelId="{B3E708A6-A6C9-4FE6-88F1-EA199C642710}" type="parTrans" cxnId="{6FE8D8DD-BF2B-4635-9DCB-651DB8D0980F}">
      <dgm:prSet/>
      <dgm:spPr/>
      <dgm:t>
        <a:bodyPr/>
        <a:lstStyle/>
        <a:p>
          <a:endParaRPr lang="en-US"/>
        </a:p>
      </dgm:t>
    </dgm:pt>
    <dgm:pt modelId="{36B68A1A-6A7D-454B-A40B-A613FAD41278}" type="sibTrans" cxnId="{6FE8D8DD-BF2B-4635-9DCB-651DB8D0980F}">
      <dgm:prSet/>
      <dgm:spPr/>
      <dgm:t>
        <a:bodyPr/>
        <a:lstStyle/>
        <a:p>
          <a:endParaRPr lang="en-US"/>
        </a:p>
      </dgm:t>
    </dgm:pt>
    <dgm:pt modelId="{C6B4119B-2030-4A22-8BBD-718DA62B7A71}">
      <dgm:prSet/>
      <dgm:spPr/>
      <dgm:t>
        <a:bodyPr/>
        <a:lstStyle/>
        <a:p>
          <a:pPr>
            <a:lnSpc>
              <a:spcPct val="100000"/>
            </a:lnSpc>
          </a:pPr>
          <a:r>
            <a:rPr lang="en-GB" dirty="0"/>
            <a:t>Resolve operational issues and conflicts that may affect performance (Mullins and McLean, 2019).</a:t>
          </a:r>
          <a:endParaRPr lang="en-US" dirty="0"/>
        </a:p>
      </dgm:t>
    </dgm:pt>
    <dgm:pt modelId="{631BBEF4-18CC-4DE2-B5A8-78E7084EDF12}" type="parTrans" cxnId="{E9650FDF-D7C5-47F7-84B4-4A046816CB6C}">
      <dgm:prSet/>
      <dgm:spPr/>
      <dgm:t>
        <a:bodyPr/>
        <a:lstStyle/>
        <a:p>
          <a:endParaRPr lang="en-US"/>
        </a:p>
      </dgm:t>
    </dgm:pt>
    <dgm:pt modelId="{6206788F-3EF8-4DA9-81CD-8934F1214CA6}" type="sibTrans" cxnId="{E9650FDF-D7C5-47F7-84B4-4A046816CB6C}">
      <dgm:prSet/>
      <dgm:spPr/>
      <dgm:t>
        <a:bodyPr/>
        <a:lstStyle/>
        <a:p>
          <a:endParaRPr lang="en-US"/>
        </a:p>
      </dgm:t>
    </dgm:pt>
    <dgm:pt modelId="{BC6A8682-3FCA-4A5C-AE7E-D542EBE14A0F}">
      <dgm:prSet/>
      <dgm:spPr/>
      <dgm:t>
        <a:bodyPr/>
        <a:lstStyle/>
        <a:p>
          <a:pPr>
            <a:lnSpc>
              <a:spcPct val="100000"/>
            </a:lnSpc>
          </a:pPr>
          <a:r>
            <a:rPr lang="en-GB" dirty="0"/>
            <a:t>Use digital systems and regular meetings to keep teams informed and connected (Robbins, Coulter and Randel, 2021).</a:t>
          </a:r>
          <a:endParaRPr lang="en-US" dirty="0"/>
        </a:p>
      </dgm:t>
    </dgm:pt>
    <dgm:pt modelId="{AF0031FA-1E75-4FAF-98F5-5CB7C5F8A5CF}" type="parTrans" cxnId="{879C0795-7904-4C87-A9F0-44F22CFF4C91}">
      <dgm:prSet/>
      <dgm:spPr/>
      <dgm:t>
        <a:bodyPr/>
        <a:lstStyle/>
        <a:p>
          <a:endParaRPr lang="en-US"/>
        </a:p>
      </dgm:t>
    </dgm:pt>
    <dgm:pt modelId="{DE225B8E-45D6-4A67-9FCB-5C0B8950C322}" type="sibTrans" cxnId="{879C0795-7904-4C87-A9F0-44F22CFF4C91}">
      <dgm:prSet/>
      <dgm:spPr/>
      <dgm:t>
        <a:bodyPr/>
        <a:lstStyle/>
        <a:p>
          <a:endParaRPr lang="en-US"/>
        </a:p>
      </dgm:t>
    </dgm:pt>
    <dgm:pt modelId="{A30655E0-541E-4BAE-A32D-99480A7D8AC3}" type="pres">
      <dgm:prSet presAssocID="{2D2826B2-EC59-44FB-B813-8AA5F3E8573D}" presName="root" presStyleCnt="0">
        <dgm:presLayoutVars>
          <dgm:dir/>
          <dgm:resizeHandles val="exact"/>
        </dgm:presLayoutVars>
      </dgm:prSet>
      <dgm:spPr/>
    </dgm:pt>
    <dgm:pt modelId="{84DBF119-D0A8-438D-882A-1F84431A69B3}" type="pres">
      <dgm:prSet presAssocID="{AF664953-6DF8-4B43-A9AA-3E9FDA621ADD}" presName="compNode" presStyleCnt="0"/>
      <dgm:spPr/>
    </dgm:pt>
    <dgm:pt modelId="{A5651439-2208-47FC-BC5A-055E5EDDF115}" type="pres">
      <dgm:prSet presAssocID="{AF664953-6DF8-4B43-A9AA-3E9FDA621ADD}" presName="bgRect" presStyleLbl="bgShp" presStyleIdx="0" presStyleCnt="6"/>
      <dgm:spPr/>
    </dgm:pt>
    <dgm:pt modelId="{E0A6B080-4FD3-4F6B-A1A9-4151BCC00D24}" type="pres">
      <dgm:prSet presAssocID="{AF664953-6DF8-4B43-A9AA-3E9FDA621ADD}"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ox trolley"/>
        </a:ext>
      </dgm:extLst>
    </dgm:pt>
    <dgm:pt modelId="{52DD2C5E-26A5-40BA-9A0D-F24B56039B41}" type="pres">
      <dgm:prSet presAssocID="{AF664953-6DF8-4B43-A9AA-3E9FDA621ADD}" presName="spaceRect" presStyleCnt="0"/>
      <dgm:spPr/>
    </dgm:pt>
    <dgm:pt modelId="{8210DEB9-7B9E-49D9-A509-3E252FD5253E}" type="pres">
      <dgm:prSet presAssocID="{AF664953-6DF8-4B43-A9AA-3E9FDA621ADD}" presName="parTx" presStyleLbl="revTx" presStyleIdx="0" presStyleCnt="6">
        <dgm:presLayoutVars>
          <dgm:chMax val="0"/>
          <dgm:chPref val="0"/>
        </dgm:presLayoutVars>
      </dgm:prSet>
      <dgm:spPr/>
    </dgm:pt>
    <dgm:pt modelId="{C132F188-5EB0-4B2D-A675-040167BEDC3E}" type="pres">
      <dgm:prSet presAssocID="{9883DE11-708B-469A-8631-D41FC332D351}" presName="sibTrans" presStyleCnt="0"/>
      <dgm:spPr/>
    </dgm:pt>
    <dgm:pt modelId="{C0BFBB19-B04F-44A6-A85B-9EEF1F17EDDE}" type="pres">
      <dgm:prSet presAssocID="{7CB2DC87-2B7E-4D4C-A936-2824801B6AF2}" presName="compNode" presStyleCnt="0"/>
      <dgm:spPr/>
    </dgm:pt>
    <dgm:pt modelId="{EE9303BE-2C8E-4C92-BA05-E9F263C292B9}" type="pres">
      <dgm:prSet presAssocID="{7CB2DC87-2B7E-4D4C-A936-2824801B6AF2}" presName="bgRect" presStyleLbl="bgShp" presStyleIdx="1" presStyleCnt="6"/>
      <dgm:spPr/>
    </dgm:pt>
    <dgm:pt modelId="{9668FB52-4AA0-4A8B-BC0B-249E163BDD86}" type="pres">
      <dgm:prSet presAssocID="{7CB2DC87-2B7E-4D4C-A936-2824801B6AF2}"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ore"/>
        </a:ext>
      </dgm:extLst>
    </dgm:pt>
    <dgm:pt modelId="{4662B8C2-7809-4987-A67E-DAB7FB8825D0}" type="pres">
      <dgm:prSet presAssocID="{7CB2DC87-2B7E-4D4C-A936-2824801B6AF2}" presName="spaceRect" presStyleCnt="0"/>
      <dgm:spPr/>
    </dgm:pt>
    <dgm:pt modelId="{15D37A8F-1819-4E4E-8192-E25925687075}" type="pres">
      <dgm:prSet presAssocID="{7CB2DC87-2B7E-4D4C-A936-2824801B6AF2}" presName="parTx" presStyleLbl="revTx" presStyleIdx="1" presStyleCnt="6">
        <dgm:presLayoutVars>
          <dgm:chMax val="0"/>
          <dgm:chPref val="0"/>
        </dgm:presLayoutVars>
      </dgm:prSet>
      <dgm:spPr/>
    </dgm:pt>
    <dgm:pt modelId="{FE8BA022-2A3A-4673-B47C-F9BC185496F8}" type="pres">
      <dgm:prSet presAssocID="{01323AF8-1A54-46DA-BFBE-DA488C2DB3BC}" presName="sibTrans" presStyleCnt="0"/>
      <dgm:spPr/>
    </dgm:pt>
    <dgm:pt modelId="{72DD0CFB-8201-4DE5-A716-267FF62C0EA7}" type="pres">
      <dgm:prSet presAssocID="{67C32770-50E8-4BF0-8A23-549A93B9F969}" presName="compNode" presStyleCnt="0"/>
      <dgm:spPr/>
    </dgm:pt>
    <dgm:pt modelId="{3AE14F5E-664E-4FC9-8C3E-0436EDB3E482}" type="pres">
      <dgm:prSet presAssocID="{67C32770-50E8-4BF0-8A23-549A93B9F969}" presName="bgRect" presStyleLbl="bgShp" presStyleIdx="2" presStyleCnt="6"/>
      <dgm:spPr/>
    </dgm:pt>
    <dgm:pt modelId="{709CA2DF-B679-42A1-9EF0-E4E00FB6A9CE}" type="pres">
      <dgm:prSet presAssocID="{67C32770-50E8-4BF0-8A23-549A93B9F969}"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hat"/>
        </a:ext>
      </dgm:extLst>
    </dgm:pt>
    <dgm:pt modelId="{1F59466B-ACFA-4955-B580-B9DC665DC3B9}" type="pres">
      <dgm:prSet presAssocID="{67C32770-50E8-4BF0-8A23-549A93B9F969}" presName="spaceRect" presStyleCnt="0"/>
      <dgm:spPr/>
    </dgm:pt>
    <dgm:pt modelId="{701DC2B9-0850-49B8-B665-D07D1FCDE107}" type="pres">
      <dgm:prSet presAssocID="{67C32770-50E8-4BF0-8A23-549A93B9F969}" presName="parTx" presStyleLbl="revTx" presStyleIdx="2" presStyleCnt="6">
        <dgm:presLayoutVars>
          <dgm:chMax val="0"/>
          <dgm:chPref val="0"/>
        </dgm:presLayoutVars>
      </dgm:prSet>
      <dgm:spPr/>
    </dgm:pt>
    <dgm:pt modelId="{724CA59E-4647-49B4-B702-24C65AA1F00D}" type="pres">
      <dgm:prSet presAssocID="{023FADC2-B403-466E-B9A0-5DAF69439AEE}" presName="sibTrans" presStyleCnt="0"/>
      <dgm:spPr/>
    </dgm:pt>
    <dgm:pt modelId="{5248F19C-B39C-490D-85E2-210CBABC1754}" type="pres">
      <dgm:prSet presAssocID="{4736249B-D197-4047-97BB-F8338A24CF05}" presName="compNode" presStyleCnt="0"/>
      <dgm:spPr/>
    </dgm:pt>
    <dgm:pt modelId="{3A59F017-EE04-45B0-8F44-D2A8A464F525}" type="pres">
      <dgm:prSet presAssocID="{4736249B-D197-4047-97BB-F8338A24CF05}" presName="bgRect" presStyleLbl="bgShp" presStyleIdx="3" presStyleCnt="6"/>
      <dgm:spPr/>
    </dgm:pt>
    <dgm:pt modelId="{651F2883-533A-41D1-892C-FC88BC6C4CD4}" type="pres">
      <dgm:prSet presAssocID="{4736249B-D197-4047-97BB-F8338A24CF05}"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7A56DE0F-CD82-4764-B83D-0CBFEF399D8D}" type="pres">
      <dgm:prSet presAssocID="{4736249B-D197-4047-97BB-F8338A24CF05}" presName="spaceRect" presStyleCnt="0"/>
      <dgm:spPr/>
    </dgm:pt>
    <dgm:pt modelId="{8C1A1EE7-5279-4473-ADC6-D67F7BCCCE02}" type="pres">
      <dgm:prSet presAssocID="{4736249B-D197-4047-97BB-F8338A24CF05}" presName="parTx" presStyleLbl="revTx" presStyleIdx="3" presStyleCnt="6">
        <dgm:presLayoutVars>
          <dgm:chMax val="0"/>
          <dgm:chPref val="0"/>
        </dgm:presLayoutVars>
      </dgm:prSet>
      <dgm:spPr/>
    </dgm:pt>
    <dgm:pt modelId="{931A0438-8A30-4948-9FDD-74FB1EDDB368}" type="pres">
      <dgm:prSet presAssocID="{36B68A1A-6A7D-454B-A40B-A613FAD41278}" presName="sibTrans" presStyleCnt="0"/>
      <dgm:spPr/>
    </dgm:pt>
    <dgm:pt modelId="{CB72F54E-8FA1-4967-BFE0-6824ADC87CAD}" type="pres">
      <dgm:prSet presAssocID="{C6B4119B-2030-4A22-8BBD-718DA62B7A71}" presName="compNode" presStyleCnt="0"/>
      <dgm:spPr/>
    </dgm:pt>
    <dgm:pt modelId="{3C3FCF9C-B4D9-48E3-9064-B9CB501479CC}" type="pres">
      <dgm:prSet presAssocID="{C6B4119B-2030-4A22-8BBD-718DA62B7A71}" presName="bgRect" presStyleLbl="bgShp" presStyleIdx="4" presStyleCnt="6"/>
      <dgm:spPr/>
    </dgm:pt>
    <dgm:pt modelId="{2FFC7F3D-02C7-49B1-92AC-4D0AA9B72B95}" type="pres">
      <dgm:prSet presAssocID="{C6B4119B-2030-4A22-8BBD-718DA62B7A71}"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Decision chart"/>
        </a:ext>
      </dgm:extLst>
    </dgm:pt>
    <dgm:pt modelId="{0FD7B76C-63AB-444F-9CAA-34F409511584}" type="pres">
      <dgm:prSet presAssocID="{C6B4119B-2030-4A22-8BBD-718DA62B7A71}" presName="spaceRect" presStyleCnt="0"/>
      <dgm:spPr/>
    </dgm:pt>
    <dgm:pt modelId="{7F20BD08-3B6F-4C04-80C1-3C7D8A4796FB}" type="pres">
      <dgm:prSet presAssocID="{C6B4119B-2030-4A22-8BBD-718DA62B7A71}" presName="parTx" presStyleLbl="revTx" presStyleIdx="4" presStyleCnt="6">
        <dgm:presLayoutVars>
          <dgm:chMax val="0"/>
          <dgm:chPref val="0"/>
        </dgm:presLayoutVars>
      </dgm:prSet>
      <dgm:spPr/>
    </dgm:pt>
    <dgm:pt modelId="{7594AA75-7F6E-4652-8AF8-887E8E22FD7F}" type="pres">
      <dgm:prSet presAssocID="{6206788F-3EF8-4DA9-81CD-8934F1214CA6}" presName="sibTrans" presStyleCnt="0"/>
      <dgm:spPr/>
    </dgm:pt>
    <dgm:pt modelId="{D5EA1F50-E646-4ED0-A5FA-72398D5E6C92}" type="pres">
      <dgm:prSet presAssocID="{BC6A8682-3FCA-4A5C-AE7E-D542EBE14A0F}" presName="compNode" presStyleCnt="0"/>
      <dgm:spPr/>
    </dgm:pt>
    <dgm:pt modelId="{B84FAB59-B2CB-46C5-937B-A847FCFCE683}" type="pres">
      <dgm:prSet presAssocID="{BC6A8682-3FCA-4A5C-AE7E-D542EBE14A0F}" presName="bgRect" presStyleLbl="bgShp" presStyleIdx="5" presStyleCnt="6"/>
      <dgm:spPr/>
    </dgm:pt>
    <dgm:pt modelId="{3BF2F731-9615-4891-9E7C-F4891383096A}" type="pres">
      <dgm:prSet presAssocID="{BC6A8682-3FCA-4A5C-AE7E-D542EBE14A0F}"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eting"/>
        </a:ext>
      </dgm:extLst>
    </dgm:pt>
    <dgm:pt modelId="{F6DE37A3-609B-46A9-8A8B-6C01A1C25E75}" type="pres">
      <dgm:prSet presAssocID="{BC6A8682-3FCA-4A5C-AE7E-D542EBE14A0F}" presName="spaceRect" presStyleCnt="0"/>
      <dgm:spPr/>
    </dgm:pt>
    <dgm:pt modelId="{1616B090-B4BA-4F56-B698-17659AF3F6A3}" type="pres">
      <dgm:prSet presAssocID="{BC6A8682-3FCA-4A5C-AE7E-D542EBE14A0F}" presName="parTx" presStyleLbl="revTx" presStyleIdx="5" presStyleCnt="6">
        <dgm:presLayoutVars>
          <dgm:chMax val="0"/>
          <dgm:chPref val="0"/>
        </dgm:presLayoutVars>
      </dgm:prSet>
      <dgm:spPr/>
    </dgm:pt>
  </dgm:ptLst>
  <dgm:cxnLst>
    <dgm:cxn modelId="{2FA42A07-936F-4A12-A62C-89351FCAAD01}" type="presOf" srcId="{2D2826B2-EC59-44FB-B813-8AA5F3E8573D}" destId="{A30655E0-541E-4BAE-A32D-99480A7D8AC3}" srcOrd="0" destOrd="0" presId="urn:microsoft.com/office/officeart/2018/2/layout/IconVerticalSolidList"/>
    <dgm:cxn modelId="{C07F4516-C923-42D9-96EB-4E774226483B}" srcId="{2D2826B2-EC59-44FB-B813-8AA5F3E8573D}" destId="{7CB2DC87-2B7E-4D4C-A936-2824801B6AF2}" srcOrd="1" destOrd="0" parTransId="{29B592F6-0D94-42F0-9DDA-E9782E6CCC62}" sibTransId="{01323AF8-1A54-46DA-BFBE-DA488C2DB3BC}"/>
    <dgm:cxn modelId="{CBDB9A34-6E43-4EF6-BD14-10097DA7170A}" srcId="{2D2826B2-EC59-44FB-B813-8AA5F3E8573D}" destId="{67C32770-50E8-4BF0-8A23-549A93B9F969}" srcOrd="2" destOrd="0" parTransId="{9159F68A-E1CA-41D5-B8DC-3787328E357B}" sibTransId="{023FADC2-B403-466E-B9A0-5DAF69439AEE}"/>
    <dgm:cxn modelId="{F861B055-842B-4A31-86C2-1947763B745D}" type="presOf" srcId="{BC6A8682-3FCA-4A5C-AE7E-D542EBE14A0F}" destId="{1616B090-B4BA-4F56-B698-17659AF3F6A3}" srcOrd="0" destOrd="0" presId="urn:microsoft.com/office/officeart/2018/2/layout/IconVerticalSolidList"/>
    <dgm:cxn modelId="{34F87C79-4B64-43B5-AF1B-6C6186BDE0A8}" type="presOf" srcId="{C6B4119B-2030-4A22-8BBD-718DA62B7A71}" destId="{7F20BD08-3B6F-4C04-80C1-3C7D8A4796FB}" srcOrd="0" destOrd="0" presId="urn:microsoft.com/office/officeart/2018/2/layout/IconVerticalSolidList"/>
    <dgm:cxn modelId="{F56B907D-3054-47A5-B07F-A9ADFA9FF3E1}" srcId="{2D2826B2-EC59-44FB-B813-8AA5F3E8573D}" destId="{AF664953-6DF8-4B43-A9AA-3E9FDA621ADD}" srcOrd="0" destOrd="0" parTransId="{121BE74C-9E98-4A95-909B-F4F610DA15C9}" sibTransId="{9883DE11-708B-469A-8631-D41FC332D351}"/>
    <dgm:cxn modelId="{879C0795-7904-4C87-A9F0-44F22CFF4C91}" srcId="{2D2826B2-EC59-44FB-B813-8AA5F3E8573D}" destId="{BC6A8682-3FCA-4A5C-AE7E-D542EBE14A0F}" srcOrd="5" destOrd="0" parTransId="{AF0031FA-1E75-4FAF-98F5-5CB7C5F8A5CF}" sibTransId="{DE225B8E-45D6-4A67-9FCB-5C0B8950C322}"/>
    <dgm:cxn modelId="{D1B90CBB-7409-4FD5-AB09-9B056B96790E}" type="presOf" srcId="{4736249B-D197-4047-97BB-F8338A24CF05}" destId="{8C1A1EE7-5279-4473-ADC6-D67F7BCCCE02}" srcOrd="0" destOrd="0" presId="urn:microsoft.com/office/officeart/2018/2/layout/IconVerticalSolidList"/>
    <dgm:cxn modelId="{6673A4DA-F400-40B0-9CA9-1E40992B589A}" type="presOf" srcId="{AF664953-6DF8-4B43-A9AA-3E9FDA621ADD}" destId="{8210DEB9-7B9E-49D9-A509-3E252FD5253E}" srcOrd="0" destOrd="0" presId="urn:microsoft.com/office/officeart/2018/2/layout/IconVerticalSolidList"/>
    <dgm:cxn modelId="{6FE8D8DD-BF2B-4635-9DCB-651DB8D0980F}" srcId="{2D2826B2-EC59-44FB-B813-8AA5F3E8573D}" destId="{4736249B-D197-4047-97BB-F8338A24CF05}" srcOrd="3" destOrd="0" parTransId="{B3E708A6-A6C9-4FE6-88F1-EA199C642710}" sibTransId="{36B68A1A-6A7D-454B-A40B-A613FAD41278}"/>
    <dgm:cxn modelId="{E9650FDF-D7C5-47F7-84B4-4A046816CB6C}" srcId="{2D2826B2-EC59-44FB-B813-8AA5F3E8573D}" destId="{C6B4119B-2030-4A22-8BBD-718DA62B7A71}" srcOrd="4" destOrd="0" parTransId="{631BBEF4-18CC-4DE2-B5A8-78E7084EDF12}" sibTransId="{6206788F-3EF8-4DA9-81CD-8934F1214CA6}"/>
    <dgm:cxn modelId="{CFF677E9-7807-4361-8967-DC4FC9225952}" type="presOf" srcId="{7CB2DC87-2B7E-4D4C-A936-2824801B6AF2}" destId="{15D37A8F-1819-4E4E-8192-E25925687075}" srcOrd="0" destOrd="0" presId="urn:microsoft.com/office/officeart/2018/2/layout/IconVerticalSolidList"/>
    <dgm:cxn modelId="{0ADC18FA-2F4B-4D97-8F81-40B6090C4167}" type="presOf" srcId="{67C32770-50E8-4BF0-8A23-549A93B9F969}" destId="{701DC2B9-0850-49B8-B665-D07D1FCDE107}" srcOrd="0" destOrd="0" presId="urn:microsoft.com/office/officeart/2018/2/layout/IconVerticalSolidList"/>
    <dgm:cxn modelId="{2BF7BC54-6A92-48ED-AE69-61A4DF6F2152}" type="presParOf" srcId="{A30655E0-541E-4BAE-A32D-99480A7D8AC3}" destId="{84DBF119-D0A8-438D-882A-1F84431A69B3}" srcOrd="0" destOrd="0" presId="urn:microsoft.com/office/officeart/2018/2/layout/IconVerticalSolidList"/>
    <dgm:cxn modelId="{8D60F65E-9510-4436-9E2F-817DDB4BE24B}" type="presParOf" srcId="{84DBF119-D0A8-438D-882A-1F84431A69B3}" destId="{A5651439-2208-47FC-BC5A-055E5EDDF115}" srcOrd="0" destOrd="0" presId="urn:microsoft.com/office/officeart/2018/2/layout/IconVerticalSolidList"/>
    <dgm:cxn modelId="{D2AF17CF-636A-4DB6-8938-3B336FA7DA17}" type="presParOf" srcId="{84DBF119-D0A8-438D-882A-1F84431A69B3}" destId="{E0A6B080-4FD3-4F6B-A1A9-4151BCC00D24}" srcOrd="1" destOrd="0" presId="urn:microsoft.com/office/officeart/2018/2/layout/IconVerticalSolidList"/>
    <dgm:cxn modelId="{AC6DDA6C-36E7-48B3-B1E1-82F76924C361}" type="presParOf" srcId="{84DBF119-D0A8-438D-882A-1F84431A69B3}" destId="{52DD2C5E-26A5-40BA-9A0D-F24B56039B41}" srcOrd="2" destOrd="0" presId="urn:microsoft.com/office/officeart/2018/2/layout/IconVerticalSolidList"/>
    <dgm:cxn modelId="{7566DDDD-0F60-43E8-8E46-F4419EEF6297}" type="presParOf" srcId="{84DBF119-D0A8-438D-882A-1F84431A69B3}" destId="{8210DEB9-7B9E-49D9-A509-3E252FD5253E}" srcOrd="3" destOrd="0" presId="urn:microsoft.com/office/officeart/2018/2/layout/IconVerticalSolidList"/>
    <dgm:cxn modelId="{71E4E66A-133B-440E-A681-FB5BD812D9B6}" type="presParOf" srcId="{A30655E0-541E-4BAE-A32D-99480A7D8AC3}" destId="{C132F188-5EB0-4B2D-A675-040167BEDC3E}" srcOrd="1" destOrd="0" presId="urn:microsoft.com/office/officeart/2018/2/layout/IconVerticalSolidList"/>
    <dgm:cxn modelId="{60F9ACC2-9445-4325-819F-AF41585F0A4F}" type="presParOf" srcId="{A30655E0-541E-4BAE-A32D-99480A7D8AC3}" destId="{C0BFBB19-B04F-44A6-A85B-9EEF1F17EDDE}" srcOrd="2" destOrd="0" presId="urn:microsoft.com/office/officeart/2018/2/layout/IconVerticalSolidList"/>
    <dgm:cxn modelId="{9CBA7E7C-6AF2-4543-B46B-405BB296FE88}" type="presParOf" srcId="{C0BFBB19-B04F-44A6-A85B-9EEF1F17EDDE}" destId="{EE9303BE-2C8E-4C92-BA05-E9F263C292B9}" srcOrd="0" destOrd="0" presId="urn:microsoft.com/office/officeart/2018/2/layout/IconVerticalSolidList"/>
    <dgm:cxn modelId="{52BB5406-39E9-4FE0-9BC1-5778FD3ABF50}" type="presParOf" srcId="{C0BFBB19-B04F-44A6-A85B-9EEF1F17EDDE}" destId="{9668FB52-4AA0-4A8B-BC0B-249E163BDD86}" srcOrd="1" destOrd="0" presId="urn:microsoft.com/office/officeart/2018/2/layout/IconVerticalSolidList"/>
    <dgm:cxn modelId="{46F96D3B-FC42-411E-B9A7-829A444097F3}" type="presParOf" srcId="{C0BFBB19-B04F-44A6-A85B-9EEF1F17EDDE}" destId="{4662B8C2-7809-4987-A67E-DAB7FB8825D0}" srcOrd="2" destOrd="0" presId="urn:microsoft.com/office/officeart/2018/2/layout/IconVerticalSolidList"/>
    <dgm:cxn modelId="{C84D105A-270C-45C8-9D17-C91854EECA3E}" type="presParOf" srcId="{C0BFBB19-B04F-44A6-A85B-9EEF1F17EDDE}" destId="{15D37A8F-1819-4E4E-8192-E25925687075}" srcOrd="3" destOrd="0" presId="urn:microsoft.com/office/officeart/2018/2/layout/IconVerticalSolidList"/>
    <dgm:cxn modelId="{7B1C80FB-6E12-4FFE-9F80-B683119419DC}" type="presParOf" srcId="{A30655E0-541E-4BAE-A32D-99480A7D8AC3}" destId="{FE8BA022-2A3A-4673-B47C-F9BC185496F8}" srcOrd="3" destOrd="0" presId="urn:microsoft.com/office/officeart/2018/2/layout/IconVerticalSolidList"/>
    <dgm:cxn modelId="{1E56C699-A071-4708-A8D7-580A36F689A7}" type="presParOf" srcId="{A30655E0-541E-4BAE-A32D-99480A7D8AC3}" destId="{72DD0CFB-8201-4DE5-A716-267FF62C0EA7}" srcOrd="4" destOrd="0" presId="urn:microsoft.com/office/officeart/2018/2/layout/IconVerticalSolidList"/>
    <dgm:cxn modelId="{C712F470-B617-452C-AFD0-13B3279BD505}" type="presParOf" srcId="{72DD0CFB-8201-4DE5-A716-267FF62C0EA7}" destId="{3AE14F5E-664E-4FC9-8C3E-0436EDB3E482}" srcOrd="0" destOrd="0" presId="urn:microsoft.com/office/officeart/2018/2/layout/IconVerticalSolidList"/>
    <dgm:cxn modelId="{72F3E6D6-AB56-4F6D-BDD3-C469B0738EA9}" type="presParOf" srcId="{72DD0CFB-8201-4DE5-A716-267FF62C0EA7}" destId="{709CA2DF-B679-42A1-9EF0-E4E00FB6A9CE}" srcOrd="1" destOrd="0" presId="urn:microsoft.com/office/officeart/2018/2/layout/IconVerticalSolidList"/>
    <dgm:cxn modelId="{11C8ED96-A185-487F-8A1D-B98AC61A9CF2}" type="presParOf" srcId="{72DD0CFB-8201-4DE5-A716-267FF62C0EA7}" destId="{1F59466B-ACFA-4955-B580-B9DC665DC3B9}" srcOrd="2" destOrd="0" presId="urn:microsoft.com/office/officeart/2018/2/layout/IconVerticalSolidList"/>
    <dgm:cxn modelId="{1E3C9446-9897-4034-8F35-15CD1C9662AC}" type="presParOf" srcId="{72DD0CFB-8201-4DE5-A716-267FF62C0EA7}" destId="{701DC2B9-0850-49B8-B665-D07D1FCDE107}" srcOrd="3" destOrd="0" presId="urn:microsoft.com/office/officeart/2018/2/layout/IconVerticalSolidList"/>
    <dgm:cxn modelId="{50B16F66-FE64-4432-95B7-47E219993129}" type="presParOf" srcId="{A30655E0-541E-4BAE-A32D-99480A7D8AC3}" destId="{724CA59E-4647-49B4-B702-24C65AA1F00D}" srcOrd="5" destOrd="0" presId="urn:microsoft.com/office/officeart/2018/2/layout/IconVerticalSolidList"/>
    <dgm:cxn modelId="{C4D254C4-3B67-4A95-AF51-AAB0E1EF13A6}" type="presParOf" srcId="{A30655E0-541E-4BAE-A32D-99480A7D8AC3}" destId="{5248F19C-B39C-490D-85E2-210CBABC1754}" srcOrd="6" destOrd="0" presId="urn:microsoft.com/office/officeart/2018/2/layout/IconVerticalSolidList"/>
    <dgm:cxn modelId="{7F16BEEC-A4D2-43CE-A59C-15595DB45132}" type="presParOf" srcId="{5248F19C-B39C-490D-85E2-210CBABC1754}" destId="{3A59F017-EE04-45B0-8F44-D2A8A464F525}" srcOrd="0" destOrd="0" presId="urn:microsoft.com/office/officeart/2018/2/layout/IconVerticalSolidList"/>
    <dgm:cxn modelId="{708AC5AF-F822-4F56-BDA3-4C2AC56051FC}" type="presParOf" srcId="{5248F19C-B39C-490D-85E2-210CBABC1754}" destId="{651F2883-533A-41D1-892C-FC88BC6C4CD4}" srcOrd="1" destOrd="0" presId="urn:microsoft.com/office/officeart/2018/2/layout/IconVerticalSolidList"/>
    <dgm:cxn modelId="{71D81B1E-6F49-42EB-B0AE-32984E6ED382}" type="presParOf" srcId="{5248F19C-B39C-490D-85E2-210CBABC1754}" destId="{7A56DE0F-CD82-4764-B83D-0CBFEF399D8D}" srcOrd="2" destOrd="0" presId="urn:microsoft.com/office/officeart/2018/2/layout/IconVerticalSolidList"/>
    <dgm:cxn modelId="{A125A956-8DD4-443E-A56B-62A4E057C29C}" type="presParOf" srcId="{5248F19C-B39C-490D-85E2-210CBABC1754}" destId="{8C1A1EE7-5279-4473-ADC6-D67F7BCCCE02}" srcOrd="3" destOrd="0" presId="urn:microsoft.com/office/officeart/2018/2/layout/IconVerticalSolidList"/>
    <dgm:cxn modelId="{649C7075-5628-4E8B-8819-A631F3417F27}" type="presParOf" srcId="{A30655E0-541E-4BAE-A32D-99480A7D8AC3}" destId="{931A0438-8A30-4948-9FDD-74FB1EDDB368}" srcOrd="7" destOrd="0" presId="urn:microsoft.com/office/officeart/2018/2/layout/IconVerticalSolidList"/>
    <dgm:cxn modelId="{F7711F63-EA0F-4672-9FF8-5C21AB008BFE}" type="presParOf" srcId="{A30655E0-541E-4BAE-A32D-99480A7D8AC3}" destId="{CB72F54E-8FA1-4967-BFE0-6824ADC87CAD}" srcOrd="8" destOrd="0" presId="urn:microsoft.com/office/officeart/2018/2/layout/IconVerticalSolidList"/>
    <dgm:cxn modelId="{793A44E5-A883-4033-A848-655790A70ABB}" type="presParOf" srcId="{CB72F54E-8FA1-4967-BFE0-6824ADC87CAD}" destId="{3C3FCF9C-B4D9-48E3-9064-B9CB501479CC}" srcOrd="0" destOrd="0" presId="urn:microsoft.com/office/officeart/2018/2/layout/IconVerticalSolidList"/>
    <dgm:cxn modelId="{EC27D82E-95C2-4FE1-A730-C82AA82D36CD}" type="presParOf" srcId="{CB72F54E-8FA1-4967-BFE0-6824ADC87CAD}" destId="{2FFC7F3D-02C7-49B1-92AC-4D0AA9B72B95}" srcOrd="1" destOrd="0" presId="urn:microsoft.com/office/officeart/2018/2/layout/IconVerticalSolidList"/>
    <dgm:cxn modelId="{1B6084FA-8487-441C-A2C0-CA333DAB123B}" type="presParOf" srcId="{CB72F54E-8FA1-4967-BFE0-6824ADC87CAD}" destId="{0FD7B76C-63AB-444F-9CAA-34F409511584}" srcOrd="2" destOrd="0" presId="urn:microsoft.com/office/officeart/2018/2/layout/IconVerticalSolidList"/>
    <dgm:cxn modelId="{D413250D-3A9E-48C5-B99D-D41A281E5D78}" type="presParOf" srcId="{CB72F54E-8FA1-4967-BFE0-6824ADC87CAD}" destId="{7F20BD08-3B6F-4C04-80C1-3C7D8A4796FB}" srcOrd="3" destOrd="0" presId="urn:microsoft.com/office/officeart/2018/2/layout/IconVerticalSolidList"/>
    <dgm:cxn modelId="{33BA88FE-0C30-45B5-B071-43B14AB666D7}" type="presParOf" srcId="{A30655E0-541E-4BAE-A32D-99480A7D8AC3}" destId="{7594AA75-7F6E-4652-8AF8-887E8E22FD7F}" srcOrd="9" destOrd="0" presId="urn:microsoft.com/office/officeart/2018/2/layout/IconVerticalSolidList"/>
    <dgm:cxn modelId="{90D3DB53-9ED7-4FEC-A550-B59C7846EC53}" type="presParOf" srcId="{A30655E0-541E-4BAE-A32D-99480A7D8AC3}" destId="{D5EA1F50-E646-4ED0-A5FA-72398D5E6C92}" srcOrd="10" destOrd="0" presId="urn:microsoft.com/office/officeart/2018/2/layout/IconVerticalSolidList"/>
    <dgm:cxn modelId="{C1F36131-D893-40DC-B7E1-C51BA0EACB32}" type="presParOf" srcId="{D5EA1F50-E646-4ED0-A5FA-72398D5E6C92}" destId="{B84FAB59-B2CB-46C5-937B-A847FCFCE683}" srcOrd="0" destOrd="0" presId="urn:microsoft.com/office/officeart/2018/2/layout/IconVerticalSolidList"/>
    <dgm:cxn modelId="{696E4758-2A44-4F12-8D97-510C4970189D}" type="presParOf" srcId="{D5EA1F50-E646-4ED0-A5FA-72398D5E6C92}" destId="{3BF2F731-9615-4891-9E7C-F4891383096A}" srcOrd="1" destOrd="0" presId="urn:microsoft.com/office/officeart/2018/2/layout/IconVerticalSolidList"/>
    <dgm:cxn modelId="{20AC6898-C5AF-4826-A00C-C866AD68D6E6}" type="presParOf" srcId="{D5EA1F50-E646-4ED0-A5FA-72398D5E6C92}" destId="{F6DE37A3-609B-46A9-8A8B-6C01A1C25E75}" srcOrd="2" destOrd="0" presId="urn:microsoft.com/office/officeart/2018/2/layout/IconVerticalSolidList"/>
    <dgm:cxn modelId="{FF188795-A3F6-4EE6-8125-109B68CF9047}" type="presParOf" srcId="{D5EA1F50-E646-4ED0-A5FA-72398D5E6C92}" destId="{1616B090-B4BA-4F56-B698-17659AF3F6A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1DB606C-8D9D-446E-B94D-DDD8D4CFF2F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193D32F-DE18-418E-BE87-4EBCE1590D92}">
      <dgm:prSet/>
      <dgm:spPr/>
      <dgm:t>
        <a:bodyPr/>
        <a:lstStyle/>
        <a:p>
          <a:pPr>
            <a:lnSpc>
              <a:spcPct val="100000"/>
            </a:lnSpc>
          </a:pPr>
          <a:r>
            <a:rPr lang="en-US" dirty="0"/>
            <a:t>Tesco managers monitor performance against business targets. </a:t>
          </a:r>
        </a:p>
      </dgm:t>
    </dgm:pt>
    <dgm:pt modelId="{DB8075FF-2473-43E4-B1DD-5C2CF5EF273A}" type="parTrans" cxnId="{15067762-A99A-4A03-928F-CC6E21B37EA5}">
      <dgm:prSet/>
      <dgm:spPr/>
      <dgm:t>
        <a:bodyPr/>
        <a:lstStyle/>
        <a:p>
          <a:endParaRPr lang="en-US"/>
        </a:p>
      </dgm:t>
    </dgm:pt>
    <dgm:pt modelId="{3F7B3E5E-2E86-4681-9367-1ACDE93AEE5A}" type="sibTrans" cxnId="{15067762-A99A-4A03-928F-CC6E21B37EA5}">
      <dgm:prSet/>
      <dgm:spPr/>
      <dgm:t>
        <a:bodyPr/>
        <a:lstStyle/>
        <a:p>
          <a:endParaRPr lang="en-US"/>
        </a:p>
      </dgm:t>
    </dgm:pt>
    <dgm:pt modelId="{C946FA81-47BD-48B7-8FA2-022E44E928AE}">
      <dgm:prSet/>
      <dgm:spPr/>
      <dgm:t>
        <a:bodyPr/>
        <a:lstStyle/>
        <a:p>
          <a:pPr>
            <a:lnSpc>
              <a:spcPct val="100000"/>
            </a:lnSpc>
          </a:pPr>
          <a:r>
            <a:rPr lang="en-US"/>
            <a:t>Sales, stock levels, and employee productivity are regularly reviewed </a:t>
          </a:r>
          <a:r>
            <a:rPr lang="en-GB"/>
            <a:t>(Armstrong, 2016).</a:t>
          </a:r>
          <a:endParaRPr lang="en-US"/>
        </a:p>
      </dgm:t>
    </dgm:pt>
    <dgm:pt modelId="{BBC30AB1-AA68-47E1-B0BD-ED5F6803160B}" type="parTrans" cxnId="{247FE971-3CD9-4FA6-9613-26FEC7FBA977}">
      <dgm:prSet/>
      <dgm:spPr/>
      <dgm:t>
        <a:bodyPr/>
        <a:lstStyle/>
        <a:p>
          <a:endParaRPr lang="en-US"/>
        </a:p>
      </dgm:t>
    </dgm:pt>
    <dgm:pt modelId="{B86AD4C4-82D6-4A1D-BD2C-FE4A0EEFFCD6}" type="sibTrans" cxnId="{247FE971-3CD9-4FA6-9613-26FEC7FBA977}">
      <dgm:prSet/>
      <dgm:spPr/>
      <dgm:t>
        <a:bodyPr/>
        <a:lstStyle/>
        <a:p>
          <a:endParaRPr lang="en-US"/>
        </a:p>
      </dgm:t>
    </dgm:pt>
    <dgm:pt modelId="{49DA09C6-BFC5-46DB-979F-417A735934A5}">
      <dgm:prSet/>
      <dgm:spPr/>
      <dgm:t>
        <a:bodyPr/>
        <a:lstStyle/>
        <a:p>
          <a:pPr>
            <a:lnSpc>
              <a:spcPct val="100000"/>
            </a:lnSpc>
          </a:pPr>
          <a:r>
            <a:rPr lang="en-US"/>
            <a:t>Customer feedback is used to assess service quality. </a:t>
          </a:r>
        </a:p>
      </dgm:t>
    </dgm:pt>
    <dgm:pt modelId="{4A8A3136-17E0-40C7-9C91-80165FA1F1A3}" type="parTrans" cxnId="{E1553C12-7D08-449D-97FC-B729C8C3A933}">
      <dgm:prSet/>
      <dgm:spPr/>
      <dgm:t>
        <a:bodyPr/>
        <a:lstStyle/>
        <a:p>
          <a:endParaRPr lang="en-US"/>
        </a:p>
      </dgm:t>
    </dgm:pt>
    <dgm:pt modelId="{5ABE5911-8D74-4B51-8504-242602F05C85}" type="sibTrans" cxnId="{E1553C12-7D08-449D-97FC-B729C8C3A933}">
      <dgm:prSet/>
      <dgm:spPr/>
      <dgm:t>
        <a:bodyPr/>
        <a:lstStyle/>
        <a:p>
          <a:endParaRPr lang="en-US"/>
        </a:p>
      </dgm:t>
    </dgm:pt>
    <dgm:pt modelId="{DCA17B4E-F20F-4C1D-875B-AD4E350AE604}">
      <dgm:prSet/>
      <dgm:spPr/>
      <dgm:t>
        <a:bodyPr/>
        <a:lstStyle/>
        <a:p>
          <a:pPr>
            <a:lnSpc>
              <a:spcPct val="100000"/>
            </a:lnSpc>
          </a:pPr>
          <a:r>
            <a:rPr lang="en-US"/>
            <a:t>Managers identify issues such as stock shortages, waste, and poor performance. </a:t>
          </a:r>
        </a:p>
      </dgm:t>
    </dgm:pt>
    <dgm:pt modelId="{2A36DF64-E29C-429E-A2FE-352960EFC5EE}" type="parTrans" cxnId="{90139A0A-2EA8-4B86-B3BD-2388948DC752}">
      <dgm:prSet/>
      <dgm:spPr/>
      <dgm:t>
        <a:bodyPr/>
        <a:lstStyle/>
        <a:p>
          <a:endParaRPr lang="en-US"/>
        </a:p>
      </dgm:t>
    </dgm:pt>
    <dgm:pt modelId="{A2D055DF-161F-46AA-9185-8806286DADB4}" type="sibTrans" cxnId="{90139A0A-2EA8-4B86-B3BD-2388948DC752}">
      <dgm:prSet/>
      <dgm:spPr/>
      <dgm:t>
        <a:bodyPr/>
        <a:lstStyle/>
        <a:p>
          <a:endParaRPr lang="en-US"/>
        </a:p>
      </dgm:t>
    </dgm:pt>
    <dgm:pt modelId="{8872766D-52B9-43C5-8662-568DA618F649}" type="pres">
      <dgm:prSet presAssocID="{B1DB606C-8D9D-446E-B94D-DDD8D4CFF2FA}" presName="root" presStyleCnt="0">
        <dgm:presLayoutVars>
          <dgm:dir/>
          <dgm:resizeHandles val="exact"/>
        </dgm:presLayoutVars>
      </dgm:prSet>
      <dgm:spPr/>
    </dgm:pt>
    <dgm:pt modelId="{E51E61E9-058C-403E-8832-0F84684971AF}" type="pres">
      <dgm:prSet presAssocID="{9193D32F-DE18-418E-BE87-4EBCE1590D92}" presName="compNode" presStyleCnt="0"/>
      <dgm:spPr/>
    </dgm:pt>
    <dgm:pt modelId="{DD251045-DA00-4DDD-BABD-BEE40C9B8554}" type="pres">
      <dgm:prSet presAssocID="{9193D32F-DE18-418E-BE87-4EBCE1590D92}" presName="bgRect" presStyleLbl="bgShp" presStyleIdx="0" presStyleCnt="4"/>
      <dgm:spPr/>
    </dgm:pt>
    <dgm:pt modelId="{A60B8C85-EBF0-4CB9-B93B-858F9F679528}" type="pres">
      <dgm:prSet presAssocID="{9193D32F-DE18-418E-BE87-4EBCE1590D92}"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Target"/>
        </a:ext>
      </dgm:extLst>
    </dgm:pt>
    <dgm:pt modelId="{ACE203CE-FE35-46A0-9027-9167680A9D19}" type="pres">
      <dgm:prSet presAssocID="{9193D32F-DE18-418E-BE87-4EBCE1590D92}" presName="spaceRect" presStyleCnt="0"/>
      <dgm:spPr/>
    </dgm:pt>
    <dgm:pt modelId="{83542948-09DD-43D5-9CD9-A76B7EB304DB}" type="pres">
      <dgm:prSet presAssocID="{9193D32F-DE18-418E-BE87-4EBCE1590D92}" presName="parTx" presStyleLbl="revTx" presStyleIdx="0" presStyleCnt="4">
        <dgm:presLayoutVars>
          <dgm:chMax val="0"/>
          <dgm:chPref val="0"/>
        </dgm:presLayoutVars>
      </dgm:prSet>
      <dgm:spPr/>
    </dgm:pt>
    <dgm:pt modelId="{E1959C5D-233A-41F3-81A0-D45D736257B3}" type="pres">
      <dgm:prSet presAssocID="{3F7B3E5E-2E86-4681-9367-1ACDE93AEE5A}" presName="sibTrans" presStyleCnt="0"/>
      <dgm:spPr/>
    </dgm:pt>
    <dgm:pt modelId="{825E82F3-F4EA-4C53-BD41-0BDBDECD1FBD}" type="pres">
      <dgm:prSet presAssocID="{C946FA81-47BD-48B7-8FA2-022E44E928AE}" presName="compNode" presStyleCnt="0"/>
      <dgm:spPr/>
    </dgm:pt>
    <dgm:pt modelId="{AEA25217-3E15-49F8-8A84-843B96C3A7CD}" type="pres">
      <dgm:prSet presAssocID="{C946FA81-47BD-48B7-8FA2-022E44E928AE}" presName="bgRect" presStyleLbl="bgShp" presStyleIdx="1" presStyleCnt="4"/>
      <dgm:spPr/>
    </dgm:pt>
    <dgm:pt modelId="{59034520-0A3A-400A-8429-084DABCF609D}" type="pres">
      <dgm:prSet presAssocID="{C946FA81-47BD-48B7-8FA2-022E44E928A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ot Air Balloon"/>
        </a:ext>
      </dgm:extLst>
    </dgm:pt>
    <dgm:pt modelId="{DFC3270D-1D66-4659-8001-75E972C930D3}" type="pres">
      <dgm:prSet presAssocID="{C946FA81-47BD-48B7-8FA2-022E44E928AE}" presName="spaceRect" presStyleCnt="0"/>
      <dgm:spPr/>
    </dgm:pt>
    <dgm:pt modelId="{E3AAF15C-95FC-4789-A232-D27DBB9CA7E0}" type="pres">
      <dgm:prSet presAssocID="{C946FA81-47BD-48B7-8FA2-022E44E928AE}" presName="parTx" presStyleLbl="revTx" presStyleIdx="1" presStyleCnt="4">
        <dgm:presLayoutVars>
          <dgm:chMax val="0"/>
          <dgm:chPref val="0"/>
        </dgm:presLayoutVars>
      </dgm:prSet>
      <dgm:spPr/>
    </dgm:pt>
    <dgm:pt modelId="{B3FF5FD4-B817-44C5-A033-6503CC3E918F}" type="pres">
      <dgm:prSet presAssocID="{B86AD4C4-82D6-4A1D-BD2C-FE4A0EEFFCD6}" presName="sibTrans" presStyleCnt="0"/>
      <dgm:spPr/>
    </dgm:pt>
    <dgm:pt modelId="{D32AB4FF-EEA6-41F4-B4EA-1BD3A44E3CA9}" type="pres">
      <dgm:prSet presAssocID="{49DA09C6-BFC5-46DB-979F-417A735934A5}" presName="compNode" presStyleCnt="0"/>
      <dgm:spPr/>
    </dgm:pt>
    <dgm:pt modelId="{2AD541A8-6363-4459-9112-82CE603C6A92}" type="pres">
      <dgm:prSet presAssocID="{49DA09C6-BFC5-46DB-979F-417A735934A5}" presName="bgRect" presStyleLbl="bgShp" presStyleIdx="2" presStyleCnt="4"/>
      <dgm:spPr/>
    </dgm:pt>
    <dgm:pt modelId="{EF118D33-727A-4D45-B1CE-3DA89AAD498F}" type="pres">
      <dgm:prSet presAssocID="{49DA09C6-BFC5-46DB-979F-417A735934A5}"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Neutral Face with No Fill"/>
        </a:ext>
      </dgm:extLst>
    </dgm:pt>
    <dgm:pt modelId="{282B0C1D-F34B-4E3D-89E1-EDC3805747C7}" type="pres">
      <dgm:prSet presAssocID="{49DA09C6-BFC5-46DB-979F-417A735934A5}" presName="spaceRect" presStyleCnt="0"/>
      <dgm:spPr/>
    </dgm:pt>
    <dgm:pt modelId="{BECE2CFB-A008-4769-AF1C-408F5145D908}" type="pres">
      <dgm:prSet presAssocID="{49DA09C6-BFC5-46DB-979F-417A735934A5}" presName="parTx" presStyleLbl="revTx" presStyleIdx="2" presStyleCnt="4">
        <dgm:presLayoutVars>
          <dgm:chMax val="0"/>
          <dgm:chPref val="0"/>
        </dgm:presLayoutVars>
      </dgm:prSet>
      <dgm:spPr/>
    </dgm:pt>
    <dgm:pt modelId="{6D1F311D-C8B6-4203-9C97-D2BD3B0DC024}" type="pres">
      <dgm:prSet presAssocID="{5ABE5911-8D74-4B51-8504-242602F05C85}" presName="sibTrans" presStyleCnt="0"/>
      <dgm:spPr/>
    </dgm:pt>
    <dgm:pt modelId="{F91E5F84-AE51-4951-BB43-14B47A5D5442}" type="pres">
      <dgm:prSet presAssocID="{DCA17B4E-F20F-4C1D-875B-AD4E350AE604}" presName="compNode" presStyleCnt="0"/>
      <dgm:spPr/>
    </dgm:pt>
    <dgm:pt modelId="{692892E9-A37D-4118-A4F6-F34AF414F214}" type="pres">
      <dgm:prSet presAssocID="{DCA17B4E-F20F-4C1D-875B-AD4E350AE604}" presName="bgRect" presStyleLbl="bgShp" presStyleIdx="3" presStyleCnt="4"/>
      <dgm:spPr/>
    </dgm:pt>
    <dgm:pt modelId="{3D7F2834-4770-474A-B361-236FD74F3F97}" type="pres">
      <dgm:prSet presAssocID="{DCA17B4E-F20F-4C1D-875B-AD4E350AE60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 Graph with Downward Trend"/>
        </a:ext>
      </dgm:extLst>
    </dgm:pt>
    <dgm:pt modelId="{EE9BD1F5-9C72-45FF-B146-5C677A35BE8D}" type="pres">
      <dgm:prSet presAssocID="{DCA17B4E-F20F-4C1D-875B-AD4E350AE604}" presName="spaceRect" presStyleCnt="0"/>
      <dgm:spPr/>
    </dgm:pt>
    <dgm:pt modelId="{020A46D1-C98A-4BF0-968B-AA9E5816811E}" type="pres">
      <dgm:prSet presAssocID="{DCA17B4E-F20F-4C1D-875B-AD4E350AE604}" presName="parTx" presStyleLbl="revTx" presStyleIdx="3" presStyleCnt="4">
        <dgm:presLayoutVars>
          <dgm:chMax val="0"/>
          <dgm:chPref val="0"/>
        </dgm:presLayoutVars>
      </dgm:prSet>
      <dgm:spPr/>
    </dgm:pt>
  </dgm:ptLst>
  <dgm:cxnLst>
    <dgm:cxn modelId="{20E43B01-F1DF-453B-8C7A-9F08B97DD8E3}" type="presOf" srcId="{DCA17B4E-F20F-4C1D-875B-AD4E350AE604}" destId="{020A46D1-C98A-4BF0-968B-AA9E5816811E}" srcOrd="0" destOrd="0" presId="urn:microsoft.com/office/officeart/2018/2/layout/IconVerticalSolidList"/>
    <dgm:cxn modelId="{90139A0A-2EA8-4B86-B3BD-2388948DC752}" srcId="{B1DB606C-8D9D-446E-B94D-DDD8D4CFF2FA}" destId="{DCA17B4E-F20F-4C1D-875B-AD4E350AE604}" srcOrd="3" destOrd="0" parTransId="{2A36DF64-E29C-429E-A2FE-352960EFC5EE}" sibTransId="{A2D055DF-161F-46AA-9185-8806286DADB4}"/>
    <dgm:cxn modelId="{E1553C12-7D08-449D-97FC-B729C8C3A933}" srcId="{B1DB606C-8D9D-446E-B94D-DDD8D4CFF2FA}" destId="{49DA09C6-BFC5-46DB-979F-417A735934A5}" srcOrd="2" destOrd="0" parTransId="{4A8A3136-17E0-40C7-9C91-80165FA1F1A3}" sibTransId="{5ABE5911-8D74-4B51-8504-242602F05C85}"/>
    <dgm:cxn modelId="{15067762-A99A-4A03-928F-CC6E21B37EA5}" srcId="{B1DB606C-8D9D-446E-B94D-DDD8D4CFF2FA}" destId="{9193D32F-DE18-418E-BE87-4EBCE1590D92}" srcOrd="0" destOrd="0" parTransId="{DB8075FF-2473-43E4-B1DD-5C2CF5EF273A}" sibTransId="{3F7B3E5E-2E86-4681-9367-1ACDE93AEE5A}"/>
    <dgm:cxn modelId="{A3B0D847-53BC-4024-9DDE-8FC7797D54DC}" type="presOf" srcId="{B1DB606C-8D9D-446E-B94D-DDD8D4CFF2FA}" destId="{8872766D-52B9-43C5-8662-568DA618F649}" srcOrd="0" destOrd="0" presId="urn:microsoft.com/office/officeart/2018/2/layout/IconVerticalSolidList"/>
    <dgm:cxn modelId="{247FE971-3CD9-4FA6-9613-26FEC7FBA977}" srcId="{B1DB606C-8D9D-446E-B94D-DDD8D4CFF2FA}" destId="{C946FA81-47BD-48B7-8FA2-022E44E928AE}" srcOrd="1" destOrd="0" parTransId="{BBC30AB1-AA68-47E1-B0BD-ED5F6803160B}" sibTransId="{B86AD4C4-82D6-4A1D-BD2C-FE4A0EEFFCD6}"/>
    <dgm:cxn modelId="{88D72FC5-F9B7-4042-8DC3-B7A74B25002F}" type="presOf" srcId="{9193D32F-DE18-418E-BE87-4EBCE1590D92}" destId="{83542948-09DD-43D5-9CD9-A76B7EB304DB}" srcOrd="0" destOrd="0" presId="urn:microsoft.com/office/officeart/2018/2/layout/IconVerticalSolidList"/>
    <dgm:cxn modelId="{678B23E0-EA30-452E-A277-74BDFF260A81}" type="presOf" srcId="{C946FA81-47BD-48B7-8FA2-022E44E928AE}" destId="{E3AAF15C-95FC-4789-A232-D27DBB9CA7E0}" srcOrd="0" destOrd="0" presId="urn:microsoft.com/office/officeart/2018/2/layout/IconVerticalSolidList"/>
    <dgm:cxn modelId="{9D8B18F8-963B-4550-ABF9-E4E2B20DC4AB}" type="presOf" srcId="{49DA09C6-BFC5-46DB-979F-417A735934A5}" destId="{BECE2CFB-A008-4769-AF1C-408F5145D908}" srcOrd="0" destOrd="0" presId="urn:microsoft.com/office/officeart/2018/2/layout/IconVerticalSolidList"/>
    <dgm:cxn modelId="{FF8F3520-7BD3-4D19-BEF8-D756A81D688A}" type="presParOf" srcId="{8872766D-52B9-43C5-8662-568DA618F649}" destId="{E51E61E9-058C-403E-8832-0F84684971AF}" srcOrd="0" destOrd="0" presId="urn:microsoft.com/office/officeart/2018/2/layout/IconVerticalSolidList"/>
    <dgm:cxn modelId="{12494659-AE72-4234-B6E7-7A577F1483BE}" type="presParOf" srcId="{E51E61E9-058C-403E-8832-0F84684971AF}" destId="{DD251045-DA00-4DDD-BABD-BEE40C9B8554}" srcOrd="0" destOrd="0" presId="urn:microsoft.com/office/officeart/2018/2/layout/IconVerticalSolidList"/>
    <dgm:cxn modelId="{23435AC1-2DB9-4B31-B8E2-7A28C52A26EE}" type="presParOf" srcId="{E51E61E9-058C-403E-8832-0F84684971AF}" destId="{A60B8C85-EBF0-4CB9-B93B-858F9F679528}" srcOrd="1" destOrd="0" presId="urn:microsoft.com/office/officeart/2018/2/layout/IconVerticalSolidList"/>
    <dgm:cxn modelId="{614EEBE4-E9A1-48CC-8D84-1528B36D53EE}" type="presParOf" srcId="{E51E61E9-058C-403E-8832-0F84684971AF}" destId="{ACE203CE-FE35-46A0-9027-9167680A9D19}" srcOrd="2" destOrd="0" presId="urn:microsoft.com/office/officeart/2018/2/layout/IconVerticalSolidList"/>
    <dgm:cxn modelId="{276DA0F6-3981-4013-9311-A54AE09BAE8D}" type="presParOf" srcId="{E51E61E9-058C-403E-8832-0F84684971AF}" destId="{83542948-09DD-43D5-9CD9-A76B7EB304DB}" srcOrd="3" destOrd="0" presId="urn:microsoft.com/office/officeart/2018/2/layout/IconVerticalSolidList"/>
    <dgm:cxn modelId="{F007163D-C1D8-407B-B5ED-D60921FD6C2E}" type="presParOf" srcId="{8872766D-52B9-43C5-8662-568DA618F649}" destId="{E1959C5D-233A-41F3-81A0-D45D736257B3}" srcOrd="1" destOrd="0" presId="urn:microsoft.com/office/officeart/2018/2/layout/IconVerticalSolidList"/>
    <dgm:cxn modelId="{A051D1AE-365D-4359-BFDA-E014087B02F9}" type="presParOf" srcId="{8872766D-52B9-43C5-8662-568DA618F649}" destId="{825E82F3-F4EA-4C53-BD41-0BDBDECD1FBD}" srcOrd="2" destOrd="0" presId="urn:microsoft.com/office/officeart/2018/2/layout/IconVerticalSolidList"/>
    <dgm:cxn modelId="{94214A8C-A4A6-43BB-B692-581BEC3E9C1F}" type="presParOf" srcId="{825E82F3-F4EA-4C53-BD41-0BDBDECD1FBD}" destId="{AEA25217-3E15-49F8-8A84-843B96C3A7CD}" srcOrd="0" destOrd="0" presId="urn:microsoft.com/office/officeart/2018/2/layout/IconVerticalSolidList"/>
    <dgm:cxn modelId="{704287A7-9CFD-4571-8AC2-80372811B3E5}" type="presParOf" srcId="{825E82F3-F4EA-4C53-BD41-0BDBDECD1FBD}" destId="{59034520-0A3A-400A-8429-084DABCF609D}" srcOrd="1" destOrd="0" presId="urn:microsoft.com/office/officeart/2018/2/layout/IconVerticalSolidList"/>
    <dgm:cxn modelId="{1D24855B-7A3E-4E3F-BB49-7E2DADDC83F9}" type="presParOf" srcId="{825E82F3-F4EA-4C53-BD41-0BDBDECD1FBD}" destId="{DFC3270D-1D66-4659-8001-75E972C930D3}" srcOrd="2" destOrd="0" presId="urn:microsoft.com/office/officeart/2018/2/layout/IconVerticalSolidList"/>
    <dgm:cxn modelId="{36C86B12-A65E-4425-992A-B34F72EEA3AC}" type="presParOf" srcId="{825E82F3-F4EA-4C53-BD41-0BDBDECD1FBD}" destId="{E3AAF15C-95FC-4789-A232-D27DBB9CA7E0}" srcOrd="3" destOrd="0" presId="urn:microsoft.com/office/officeart/2018/2/layout/IconVerticalSolidList"/>
    <dgm:cxn modelId="{AABD92B7-4748-4E4C-9F3E-E861F088E674}" type="presParOf" srcId="{8872766D-52B9-43C5-8662-568DA618F649}" destId="{B3FF5FD4-B817-44C5-A033-6503CC3E918F}" srcOrd="3" destOrd="0" presId="urn:microsoft.com/office/officeart/2018/2/layout/IconVerticalSolidList"/>
    <dgm:cxn modelId="{28A2D53A-502B-41CA-BC22-924F934D9D21}" type="presParOf" srcId="{8872766D-52B9-43C5-8662-568DA618F649}" destId="{D32AB4FF-EEA6-41F4-B4EA-1BD3A44E3CA9}" srcOrd="4" destOrd="0" presId="urn:microsoft.com/office/officeart/2018/2/layout/IconVerticalSolidList"/>
    <dgm:cxn modelId="{8A767FE8-BB5B-413E-94FA-0AE0B70BE06E}" type="presParOf" srcId="{D32AB4FF-EEA6-41F4-B4EA-1BD3A44E3CA9}" destId="{2AD541A8-6363-4459-9112-82CE603C6A92}" srcOrd="0" destOrd="0" presId="urn:microsoft.com/office/officeart/2018/2/layout/IconVerticalSolidList"/>
    <dgm:cxn modelId="{793973A1-479B-4514-942C-0FF20B6699F6}" type="presParOf" srcId="{D32AB4FF-EEA6-41F4-B4EA-1BD3A44E3CA9}" destId="{EF118D33-727A-4D45-B1CE-3DA89AAD498F}" srcOrd="1" destOrd="0" presId="urn:microsoft.com/office/officeart/2018/2/layout/IconVerticalSolidList"/>
    <dgm:cxn modelId="{C7E3DDFD-FB0D-454A-9626-6EB5ACB5770C}" type="presParOf" srcId="{D32AB4FF-EEA6-41F4-B4EA-1BD3A44E3CA9}" destId="{282B0C1D-F34B-4E3D-89E1-EDC3805747C7}" srcOrd="2" destOrd="0" presId="urn:microsoft.com/office/officeart/2018/2/layout/IconVerticalSolidList"/>
    <dgm:cxn modelId="{AB6D159D-FFA8-43E5-BA64-5D9D6BC302A6}" type="presParOf" srcId="{D32AB4FF-EEA6-41F4-B4EA-1BD3A44E3CA9}" destId="{BECE2CFB-A008-4769-AF1C-408F5145D908}" srcOrd="3" destOrd="0" presId="urn:microsoft.com/office/officeart/2018/2/layout/IconVerticalSolidList"/>
    <dgm:cxn modelId="{A92AD846-B354-4F24-829A-AD9C5F729A24}" type="presParOf" srcId="{8872766D-52B9-43C5-8662-568DA618F649}" destId="{6D1F311D-C8B6-4203-9C97-D2BD3B0DC024}" srcOrd="5" destOrd="0" presId="urn:microsoft.com/office/officeart/2018/2/layout/IconVerticalSolidList"/>
    <dgm:cxn modelId="{8F0660B8-581A-4A9C-B066-2FFB17C859E6}" type="presParOf" srcId="{8872766D-52B9-43C5-8662-568DA618F649}" destId="{F91E5F84-AE51-4951-BB43-14B47A5D5442}" srcOrd="6" destOrd="0" presId="urn:microsoft.com/office/officeart/2018/2/layout/IconVerticalSolidList"/>
    <dgm:cxn modelId="{28056732-9DBA-4EEB-A5F5-4AB282E00F00}" type="presParOf" srcId="{F91E5F84-AE51-4951-BB43-14B47A5D5442}" destId="{692892E9-A37D-4118-A4F6-F34AF414F214}" srcOrd="0" destOrd="0" presId="urn:microsoft.com/office/officeart/2018/2/layout/IconVerticalSolidList"/>
    <dgm:cxn modelId="{FAA5E731-AB46-4DF5-826F-7FBC563898C1}" type="presParOf" srcId="{F91E5F84-AE51-4951-BB43-14B47A5D5442}" destId="{3D7F2834-4770-474A-B361-236FD74F3F97}" srcOrd="1" destOrd="0" presId="urn:microsoft.com/office/officeart/2018/2/layout/IconVerticalSolidList"/>
    <dgm:cxn modelId="{F2FBBB29-EA2D-44FA-A12A-890076F662AC}" type="presParOf" srcId="{F91E5F84-AE51-4951-BB43-14B47A5D5442}" destId="{EE9BD1F5-9C72-45FF-B146-5C677A35BE8D}" srcOrd="2" destOrd="0" presId="urn:microsoft.com/office/officeart/2018/2/layout/IconVerticalSolidList"/>
    <dgm:cxn modelId="{C28DF72E-7237-4FB5-8B5A-B4E12DF297E9}" type="presParOf" srcId="{F91E5F84-AE51-4951-BB43-14B47A5D5442}" destId="{020A46D1-C98A-4BF0-968B-AA9E5816811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4524D51-FCF8-4FED-9B0F-CA377D42CBC3}" type="doc">
      <dgm:prSet loTypeId="urn:microsoft.com/office/officeart/2018/2/layout/IconVerticalSolidList" loCatId="icon" qsTypeId="urn:microsoft.com/office/officeart/2005/8/quickstyle/simple4" qsCatId="simple" csTypeId="urn:microsoft.com/office/officeart/2005/8/colors/accent0_3" csCatId="mainScheme" phldr="1"/>
      <dgm:spPr/>
      <dgm:t>
        <a:bodyPr/>
        <a:lstStyle/>
        <a:p>
          <a:endParaRPr lang="en-US"/>
        </a:p>
      </dgm:t>
    </dgm:pt>
    <dgm:pt modelId="{D52245C2-BDE1-4928-9FEA-EC57DA00983E}">
      <dgm:prSet custT="1"/>
      <dgm:spPr/>
      <dgm:t>
        <a:bodyPr/>
        <a:lstStyle/>
        <a:p>
          <a:pPr>
            <a:lnSpc>
              <a:spcPct val="100000"/>
            </a:lnSpc>
          </a:pPr>
          <a:r>
            <a:rPr lang="en-GB" sz="1600" dirty="0"/>
            <a:t>Planning enables Tesco to forecast demand, set objectives and prepare for future challenges. </a:t>
          </a:r>
          <a:endParaRPr lang="en-US" sz="1600" dirty="0"/>
        </a:p>
      </dgm:t>
    </dgm:pt>
    <dgm:pt modelId="{5F021382-E244-4AB5-B84A-08226434A2F4}" type="parTrans" cxnId="{4DD43910-51BE-4516-AA1A-25B22F27E82C}">
      <dgm:prSet/>
      <dgm:spPr/>
      <dgm:t>
        <a:bodyPr/>
        <a:lstStyle/>
        <a:p>
          <a:endParaRPr lang="en-US"/>
        </a:p>
      </dgm:t>
    </dgm:pt>
    <dgm:pt modelId="{3BBACB8A-88C9-49ED-81D6-1FC95352F5A6}" type="sibTrans" cxnId="{4DD43910-51BE-4516-AA1A-25B22F27E82C}">
      <dgm:prSet/>
      <dgm:spPr/>
      <dgm:t>
        <a:bodyPr/>
        <a:lstStyle/>
        <a:p>
          <a:endParaRPr lang="en-US"/>
        </a:p>
      </dgm:t>
    </dgm:pt>
    <dgm:pt modelId="{A4E4D62E-2141-4049-A403-737A151EC9A6}">
      <dgm:prSet custT="1"/>
      <dgm:spPr/>
      <dgm:t>
        <a:bodyPr/>
        <a:lstStyle/>
        <a:p>
          <a:pPr>
            <a:lnSpc>
              <a:spcPct val="100000"/>
            </a:lnSpc>
          </a:pPr>
          <a:r>
            <a:rPr lang="en-GB" sz="1600" dirty="0"/>
            <a:t>Organising ensures employees, resources and operations are structured efficiently. </a:t>
          </a:r>
          <a:endParaRPr lang="en-US" sz="1600" dirty="0"/>
        </a:p>
      </dgm:t>
    </dgm:pt>
    <dgm:pt modelId="{9B05F3DF-4F27-4CA7-B341-DFE89AF0EBA6}" type="parTrans" cxnId="{5C81ADC1-779E-477F-BAAC-BD3B40E90A68}">
      <dgm:prSet/>
      <dgm:spPr/>
      <dgm:t>
        <a:bodyPr/>
        <a:lstStyle/>
        <a:p>
          <a:endParaRPr lang="en-US"/>
        </a:p>
      </dgm:t>
    </dgm:pt>
    <dgm:pt modelId="{A727739D-27EE-45DA-A54A-7ABA11E4BF57}" type="sibTrans" cxnId="{5C81ADC1-779E-477F-BAAC-BD3B40E90A68}">
      <dgm:prSet/>
      <dgm:spPr/>
      <dgm:t>
        <a:bodyPr/>
        <a:lstStyle/>
        <a:p>
          <a:endParaRPr lang="en-US"/>
        </a:p>
      </dgm:t>
    </dgm:pt>
    <dgm:pt modelId="{CB1121E5-A4BC-4704-BBF9-FFEE85C3B344}">
      <dgm:prSet custT="1"/>
      <dgm:spPr/>
      <dgm:t>
        <a:bodyPr/>
        <a:lstStyle/>
        <a:p>
          <a:pPr>
            <a:lnSpc>
              <a:spcPct val="100000"/>
            </a:lnSpc>
          </a:pPr>
          <a:r>
            <a:rPr lang="en-GB" sz="1600" dirty="0"/>
            <a:t>Commanding (Leading) helps motivate employees, improve performance and maintain high service standards. </a:t>
          </a:r>
          <a:endParaRPr lang="en-US" sz="1600" dirty="0"/>
        </a:p>
      </dgm:t>
    </dgm:pt>
    <dgm:pt modelId="{192B3A54-11A8-4234-A81F-3079A28F2C8D}" type="parTrans" cxnId="{32D4619F-B14B-4579-9AAC-63DF6851D9EE}">
      <dgm:prSet/>
      <dgm:spPr/>
      <dgm:t>
        <a:bodyPr/>
        <a:lstStyle/>
        <a:p>
          <a:endParaRPr lang="en-US"/>
        </a:p>
      </dgm:t>
    </dgm:pt>
    <dgm:pt modelId="{44A052F3-DEB2-4092-BA0D-619F25C1EF08}" type="sibTrans" cxnId="{32D4619F-B14B-4579-9AAC-63DF6851D9EE}">
      <dgm:prSet/>
      <dgm:spPr/>
      <dgm:t>
        <a:bodyPr/>
        <a:lstStyle/>
        <a:p>
          <a:endParaRPr lang="en-US"/>
        </a:p>
      </dgm:t>
    </dgm:pt>
    <dgm:pt modelId="{BAC9EAE0-F808-4837-AEB6-A2DCFF515B5E}">
      <dgm:prSet custT="1"/>
      <dgm:spPr/>
      <dgm:t>
        <a:bodyPr/>
        <a:lstStyle/>
        <a:p>
          <a:pPr>
            <a:lnSpc>
              <a:spcPct val="100000"/>
            </a:lnSpc>
          </a:pPr>
          <a:r>
            <a:rPr lang="en-GB" sz="1600" dirty="0"/>
            <a:t>Coordinating supports collaboration between stores, suppliers and departments to achieve common goals. </a:t>
          </a:r>
          <a:endParaRPr lang="en-US" sz="1600" dirty="0"/>
        </a:p>
      </dgm:t>
    </dgm:pt>
    <dgm:pt modelId="{D69B8BB3-EC3F-4189-864E-F45D3DF95D0F}" type="parTrans" cxnId="{0004F1D1-7C43-4253-B4B3-B906F73965D3}">
      <dgm:prSet/>
      <dgm:spPr/>
      <dgm:t>
        <a:bodyPr/>
        <a:lstStyle/>
        <a:p>
          <a:endParaRPr lang="en-US"/>
        </a:p>
      </dgm:t>
    </dgm:pt>
    <dgm:pt modelId="{0DCBB882-AA55-48C1-B846-76C50578626D}" type="sibTrans" cxnId="{0004F1D1-7C43-4253-B4B3-B906F73965D3}">
      <dgm:prSet/>
      <dgm:spPr/>
      <dgm:t>
        <a:bodyPr/>
        <a:lstStyle/>
        <a:p>
          <a:endParaRPr lang="en-US"/>
        </a:p>
      </dgm:t>
    </dgm:pt>
    <dgm:pt modelId="{82E7ECD3-65C9-40AB-9E50-D53F8FEE2273}">
      <dgm:prSet custT="1"/>
      <dgm:spPr/>
      <dgm:t>
        <a:bodyPr/>
        <a:lstStyle/>
        <a:p>
          <a:pPr>
            <a:lnSpc>
              <a:spcPct val="100000"/>
            </a:lnSpc>
          </a:pPr>
          <a:r>
            <a:rPr lang="en-GB" sz="1600" dirty="0"/>
            <a:t>Controlling allows Tesco to monitor performance, identify issues and drive continuous improvement. </a:t>
          </a:r>
          <a:endParaRPr lang="en-US" sz="1600" dirty="0"/>
        </a:p>
      </dgm:t>
    </dgm:pt>
    <dgm:pt modelId="{174A1B8D-730F-4AEE-A421-940F273A367F}" type="parTrans" cxnId="{8BB8067C-E73E-4041-8E6D-991534B5AF23}">
      <dgm:prSet/>
      <dgm:spPr/>
      <dgm:t>
        <a:bodyPr/>
        <a:lstStyle/>
        <a:p>
          <a:endParaRPr lang="en-US"/>
        </a:p>
      </dgm:t>
    </dgm:pt>
    <dgm:pt modelId="{50AD76D9-FB35-4C59-9D57-582500E21218}" type="sibTrans" cxnId="{8BB8067C-E73E-4041-8E6D-991534B5AF23}">
      <dgm:prSet/>
      <dgm:spPr/>
      <dgm:t>
        <a:bodyPr/>
        <a:lstStyle/>
        <a:p>
          <a:endParaRPr lang="en-US"/>
        </a:p>
      </dgm:t>
    </dgm:pt>
    <dgm:pt modelId="{CAC92846-F35F-4BBA-9991-4297C3D1A54A}" type="pres">
      <dgm:prSet presAssocID="{24524D51-FCF8-4FED-9B0F-CA377D42CBC3}" presName="root" presStyleCnt="0">
        <dgm:presLayoutVars>
          <dgm:dir/>
          <dgm:resizeHandles val="exact"/>
        </dgm:presLayoutVars>
      </dgm:prSet>
      <dgm:spPr/>
    </dgm:pt>
    <dgm:pt modelId="{DF9C1B64-9AA9-47FF-AB12-D0F5B7DD736A}" type="pres">
      <dgm:prSet presAssocID="{D52245C2-BDE1-4928-9FEA-EC57DA00983E}" presName="compNode" presStyleCnt="0"/>
      <dgm:spPr/>
    </dgm:pt>
    <dgm:pt modelId="{F169EC70-79C9-433E-9F0B-4A6D3E2C5696}" type="pres">
      <dgm:prSet presAssocID="{D52245C2-BDE1-4928-9FEA-EC57DA00983E}" presName="bgRect" presStyleLbl="bgShp" presStyleIdx="0" presStyleCnt="5"/>
      <dgm:spPr/>
    </dgm:pt>
    <dgm:pt modelId="{8AA1108C-B5A6-4DAC-AAA3-620F22DE85AB}" type="pres">
      <dgm:prSet presAssocID="{D52245C2-BDE1-4928-9FEA-EC57DA00983E}"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hopping cart"/>
        </a:ext>
      </dgm:extLst>
    </dgm:pt>
    <dgm:pt modelId="{BB9F45AE-D01B-41D8-9FB0-C045458228FF}" type="pres">
      <dgm:prSet presAssocID="{D52245C2-BDE1-4928-9FEA-EC57DA00983E}" presName="spaceRect" presStyleCnt="0"/>
      <dgm:spPr/>
    </dgm:pt>
    <dgm:pt modelId="{4EA870E6-FDE1-41A5-8780-B73CEC4553B7}" type="pres">
      <dgm:prSet presAssocID="{D52245C2-BDE1-4928-9FEA-EC57DA00983E}" presName="parTx" presStyleLbl="revTx" presStyleIdx="0" presStyleCnt="5">
        <dgm:presLayoutVars>
          <dgm:chMax val="0"/>
          <dgm:chPref val="0"/>
        </dgm:presLayoutVars>
      </dgm:prSet>
      <dgm:spPr/>
    </dgm:pt>
    <dgm:pt modelId="{BA25CCE5-CECA-49BB-8DE1-D598FE2F3589}" type="pres">
      <dgm:prSet presAssocID="{3BBACB8A-88C9-49ED-81D6-1FC95352F5A6}" presName="sibTrans" presStyleCnt="0"/>
      <dgm:spPr/>
    </dgm:pt>
    <dgm:pt modelId="{27BD6264-BBCD-4722-AC6A-DE39D58EC980}" type="pres">
      <dgm:prSet presAssocID="{A4E4D62E-2141-4049-A403-737A151EC9A6}" presName="compNode" presStyleCnt="0"/>
      <dgm:spPr/>
    </dgm:pt>
    <dgm:pt modelId="{144EBC02-C57C-4E9B-9663-3D26BBD01109}" type="pres">
      <dgm:prSet presAssocID="{A4E4D62E-2141-4049-A403-737A151EC9A6}" presName="bgRect" presStyleLbl="bgShp" presStyleIdx="1" presStyleCnt="5"/>
      <dgm:spPr/>
    </dgm:pt>
    <dgm:pt modelId="{868B742C-0EC8-46AF-9B80-A05FC58A4C1D}" type="pres">
      <dgm:prSet presAssocID="{A4E4D62E-2141-4049-A403-737A151EC9A6}"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28EFA148-870F-4227-B12F-92EEF91FCCEA}" type="pres">
      <dgm:prSet presAssocID="{A4E4D62E-2141-4049-A403-737A151EC9A6}" presName="spaceRect" presStyleCnt="0"/>
      <dgm:spPr/>
    </dgm:pt>
    <dgm:pt modelId="{DB14F5BF-9522-471D-9C1A-99646412D1C7}" type="pres">
      <dgm:prSet presAssocID="{A4E4D62E-2141-4049-A403-737A151EC9A6}" presName="parTx" presStyleLbl="revTx" presStyleIdx="1" presStyleCnt="5">
        <dgm:presLayoutVars>
          <dgm:chMax val="0"/>
          <dgm:chPref val="0"/>
        </dgm:presLayoutVars>
      </dgm:prSet>
      <dgm:spPr/>
    </dgm:pt>
    <dgm:pt modelId="{9285B0DB-5C98-4F6A-9CD4-5764BFFC10D2}" type="pres">
      <dgm:prSet presAssocID="{A727739D-27EE-45DA-A54A-7ABA11E4BF57}" presName="sibTrans" presStyleCnt="0"/>
      <dgm:spPr/>
    </dgm:pt>
    <dgm:pt modelId="{D8287AE2-A5E4-4BC8-A955-B863EC092943}" type="pres">
      <dgm:prSet presAssocID="{CB1121E5-A4BC-4704-BBF9-FFEE85C3B344}" presName="compNode" presStyleCnt="0"/>
      <dgm:spPr/>
    </dgm:pt>
    <dgm:pt modelId="{FC751BB0-2022-4B96-8114-125E01A744FE}" type="pres">
      <dgm:prSet presAssocID="{CB1121E5-A4BC-4704-BBF9-FFEE85C3B344}" presName="bgRect" presStyleLbl="bgShp" presStyleIdx="2" presStyleCnt="5"/>
      <dgm:spPr/>
    </dgm:pt>
    <dgm:pt modelId="{F03BF718-A605-4DDC-9C8F-DD1EC22C3299}" type="pres">
      <dgm:prSet presAssocID="{CB1121E5-A4BC-4704-BBF9-FFEE85C3B344}"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Target"/>
        </a:ext>
      </dgm:extLst>
    </dgm:pt>
    <dgm:pt modelId="{92C60146-0315-494F-9B07-1740F13551CB}" type="pres">
      <dgm:prSet presAssocID="{CB1121E5-A4BC-4704-BBF9-FFEE85C3B344}" presName="spaceRect" presStyleCnt="0"/>
      <dgm:spPr/>
    </dgm:pt>
    <dgm:pt modelId="{1DB83230-6BBB-47B1-A036-FE7AECC00CD8}" type="pres">
      <dgm:prSet presAssocID="{CB1121E5-A4BC-4704-BBF9-FFEE85C3B344}" presName="parTx" presStyleLbl="revTx" presStyleIdx="2" presStyleCnt="5">
        <dgm:presLayoutVars>
          <dgm:chMax val="0"/>
          <dgm:chPref val="0"/>
        </dgm:presLayoutVars>
      </dgm:prSet>
      <dgm:spPr/>
    </dgm:pt>
    <dgm:pt modelId="{EC17774A-ECD4-4EC0-B419-1730835127C7}" type="pres">
      <dgm:prSet presAssocID="{44A052F3-DEB2-4092-BA0D-619F25C1EF08}" presName="sibTrans" presStyleCnt="0"/>
      <dgm:spPr/>
    </dgm:pt>
    <dgm:pt modelId="{4B883E47-42A5-4783-9127-AC4CE6E96319}" type="pres">
      <dgm:prSet presAssocID="{BAC9EAE0-F808-4837-AEB6-A2DCFF515B5E}" presName="compNode" presStyleCnt="0"/>
      <dgm:spPr/>
    </dgm:pt>
    <dgm:pt modelId="{CAF6F09F-3030-4E83-B00B-FE66C91FA5C2}" type="pres">
      <dgm:prSet presAssocID="{BAC9EAE0-F808-4837-AEB6-A2DCFF515B5E}" presName="bgRect" presStyleLbl="bgShp" presStyleIdx="3" presStyleCnt="5"/>
      <dgm:spPr/>
    </dgm:pt>
    <dgm:pt modelId="{B7986C7C-78C2-4F16-AC67-10663044D873}" type="pres">
      <dgm:prSet presAssocID="{BAC9EAE0-F808-4837-AEB6-A2DCFF515B5E}"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1745D01C-520D-4DEC-9205-DC8355313FDB}" type="pres">
      <dgm:prSet presAssocID="{BAC9EAE0-F808-4837-AEB6-A2DCFF515B5E}" presName="spaceRect" presStyleCnt="0"/>
      <dgm:spPr/>
    </dgm:pt>
    <dgm:pt modelId="{198A3133-AB94-49FC-BA04-EA40362BFFA0}" type="pres">
      <dgm:prSet presAssocID="{BAC9EAE0-F808-4837-AEB6-A2DCFF515B5E}" presName="parTx" presStyleLbl="revTx" presStyleIdx="3" presStyleCnt="5">
        <dgm:presLayoutVars>
          <dgm:chMax val="0"/>
          <dgm:chPref val="0"/>
        </dgm:presLayoutVars>
      </dgm:prSet>
      <dgm:spPr/>
    </dgm:pt>
    <dgm:pt modelId="{B84E3DAA-9484-4500-9259-63BAACC81CF5}" type="pres">
      <dgm:prSet presAssocID="{0DCBB882-AA55-48C1-B846-76C50578626D}" presName="sibTrans" presStyleCnt="0"/>
      <dgm:spPr/>
    </dgm:pt>
    <dgm:pt modelId="{4327B0CC-15B6-413E-834D-C10FE1DCA912}" type="pres">
      <dgm:prSet presAssocID="{82E7ECD3-65C9-40AB-9E50-D53F8FEE2273}" presName="compNode" presStyleCnt="0"/>
      <dgm:spPr/>
    </dgm:pt>
    <dgm:pt modelId="{89EBDDD3-1C29-4FEF-A18B-CBC28FBA9ADE}" type="pres">
      <dgm:prSet presAssocID="{82E7ECD3-65C9-40AB-9E50-D53F8FEE2273}" presName="bgRect" presStyleLbl="bgShp" presStyleIdx="4" presStyleCnt="5"/>
      <dgm:spPr/>
    </dgm:pt>
    <dgm:pt modelId="{14C62860-CC39-4171-A03B-AAAAF8C0866B}" type="pres">
      <dgm:prSet presAssocID="{82E7ECD3-65C9-40AB-9E50-D53F8FEE2273}"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Bullseye"/>
        </a:ext>
      </dgm:extLst>
    </dgm:pt>
    <dgm:pt modelId="{F4EE5C80-5CEE-47C4-9354-608B9E626BFE}" type="pres">
      <dgm:prSet presAssocID="{82E7ECD3-65C9-40AB-9E50-D53F8FEE2273}" presName="spaceRect" presStyleCnt="0"/>
      <dgm:spPr/>
    </dgm:pt>
    <dgm:pt modelId="{B63FF23D-754F-4B5E-AB7C-F89419D57189}" type="pres">
      <dgm:prSet presAssocID="{82E7ECD3-65C9-40AB-9E50-D53F8FEE2273}" presName="parTx" presStyleLbl="revTx" presStyleIdx="4" presStyleCnt="5">
        <dgm:presLayoutVars>
          <dgm:chMax val="0"/>
          <dgm:chPref val="0"/>
        </dgm:presLayoutVars>
      </dgm:prSet>
      <dgm:spPr/>
    </dgm:pt>
  </dgm:ptLst>
  <dgm:cxnLst>
    <dgm:cxn modelId="{4DD43910-51BE-4516-AA1A-25B22F27E82C}" srcId="{24524D51-FCF8-4FED-9B0F-CA377D42CBC3}" destId="{D52245C2-BDE1-4928-9FEA-EC57DA00983E}" srcOrd="0" destOrd="0" parTransId="{5F021382-E244-4AB5-B84A-08226434A2F4}" sibTransId="{3BBACB8A-88C9-49ED-81D6-1FC95352F5A6}"/>
    <dgm:cxn modelId="{07201316-B710-4320-B94E-D3A9EE25F0BC}" type="presOf" srcId="{82E7ECD3-65C9-40AB-9E50-D53F8FEE2273}" destId="{B63FF23D-754F-4B5E-AB7C-F89419D57189}" srcOrd="0" destOrd="0" presId="urn:microsoft.com/office/officeart/2018/2/layout/IconVerticalSolidList"/>
    <dgm:cxn modelId="{56C45826-57E0-498F-82EC-62D97DEEC40B}" type="presOf" srcId="{BAC9EAE0-F808-4837-AEB6-A2DCFF515B5E}" destId="{198A3133-AB94-49FC-BA04-EA40362BFFA0}" srcOrd="0" destOrd="0" presId="urn:microsoft.com/office/officeart/2018/2/layout/IconVerticalSolidList"/>
    <dgm:cxn modelId="{8BB8067C-E73E-4041-8E6D-991534B5AF23}" srcId="{24524D51-FCF8-4FED-9B0F-CA377D42CBC3}" destId="{82E7ECD3-65C9-40AB-9E50-D53F8FEE2273}" srcOrd="4" destOrd="0" parTransId="{174A1B8D-730F-4AEE-A421-940F273A367F}" sibTransId="{50AD76D9-FB35-4C59-9D57-582500E21218}"/>
    <dgm:cxn modelId="{856F848E-9B8C-49C6-BD0C-1148869C070C}" type="presOf" srcId="{CB1121E5-A4BC-4704-BBF9-FFEE85C3B344}" destId="{1DB83230-6BBB-47B1-A036-FE7AECC00CD8}" srcOrd="0" destOrd="0" presId="urn:microsoft.com/office/officeart/2018/2/layout/IconVerticalSolidList"/>
    <dgm:cxn modelId="{32D4619F-B14B-4579-9AAC-63DF6851D9EE}" srcId="{24524D51-FCF8-4FED-9B0F-CA377D42CBC3}" destId="{CB1121E5-A4BC-4704-BBF9-FFEE85C3B344}" srcOrd="2" destOrd="0" parTransId="{192B3A54-11A8-4234-A81F-3079A28F2C8D}" sibTransId="{44A052F3-DEB2-4092-BA0D-619F25C1EF08}"/>
    <dgm:cxn modelId="{E147C3AC-C74F-4122-92E3-955AE5E3C25E}" type="presOf" srcId="{24524D51-FCF8-4FED-9B0F-CA377D42CBC3}" destId="{CAC92846-F35F-4BBA-9991-4297C3D1A54A}" srcOrd="0" destOrd="0" presId="urn:microsoft.com/office/officeart/2018/2/layout/IconVerticalSolidList"/>
    <dgm:cxn modelId="{5C81ADC1-779E-477F-BAAC-BD3B40E90A68}" srcId="{24524D51-FCF8-4FED-9B0F-CA377D42CBC3}" destId="{A4E4D62E-2141-4049-A403-737A151EC9A6}" srcOrd="1" destOrd="0" parTransId="{9B05F3DF-4F27-4CA7-B341-DFE89AF0EBA6}" sibTransId="{A727739D-27EE-45DA-A54A-7ABA11E4BF57}"/>
    <dgm:cxn modelId="{0004F1D1-7C43-4253-B4B3-B906F73965D3}" srcId="{24524D51-FCF8-4FED-9B0F-CA377D42CBC3}" destId="{BAC9EAE0-F808-4837-AEB6-A2DCFF515B5E}" srcOrd="3" destOrd="0" parTransId="{D69B8BB3-EC3F-4189-864E-F45D3DF95D0F}" sibTransId="{0DCBB882-AA55-48C1-B846-76C50578626D}"/>
    <dgm:cxn modelId="{252E23D7-B4C1-4CDF-89EA-84A32CA1BBE4}" type="presOf" srcId="{A4E4D62E-2141-4049-A403-737A151EC9A6}" destId="{DB14F5BF-9522-471D-9C1A-99646412D1C7}" srcOrd="0" destOrd="0" presId="urn:microsoft.com/office/officeart/2018/2/layout/IconVerticalSolidList"/>
    <dgm:cxn modelId="{C0ED65D9-6190-4DF7-8810-892CC5DE1862}" type="presOf" srcId="{D52245C2-BDE1-4928-9FEA-EC57DA00983E}" destId="{4EA870E6-FDE1-41A5-8780-B73CEC4553B7}" srcOrd="0" destOrd="0" presId="urn:microsoft.com/office/officeart/2018/2/layout/IconVerticalSolidList"/>
    <dgm:cxn modelId="{08E47EC7-4F76-4B31-962D-FEF013DF20A9}" type="presParOf" srcId="{CAC92846-F35F-4BBA-9991-4297C3D1A54A}" destId="{DF9C1B64-9AA9-47FF-AB12-D0F5B7DD736A}" srcOrd="0" destOrd="0" presId="urn:microsoft.com/office/officeart/2018/2/layout/IconVerticalSolidList"/>
    <dgm:cxn modelId="{3F13C7F8-1276-42CE-B4E3-9EFBC9672997}" type="presParOf" srcId="{DF9C1B64-9AA9-47FF-AB12-D0F5B7DD736A}" destId="{F169EC70-79C9-433E-9F0B-4A6D3E2C5696}" srcOrd="0" destOrd="0" presId="urn:microsoft.com/office/officeart/2018/2/layout/IconVerticalSolidList"/>
    <dgm:cxn modelId="{310E7508-84AD-4DEA-AF8C-BB813F41400E}" type="presParOf" srcId="{DF9C1B64-9AA9-47FF-AB12-D0F5B7DD736A}" destId="{8AA1108C-B5A6-4DAC-AAA3-620F22DE85AB}" srcOrd="1" destOrd="0" presId="urn:microsoft.com/office/officeart/2018/2/layout/IconVerticalSolidList"/>
    <dgm:cxn modelId="{8DD0CCC2-24C3-4941-8948-E55464115BB9}" type="presParOf" srcId="{DF9C1B64-9AA9-47FF-AB12-D0F5B7DD736A}" destId="{BB9F45AE-D01B-41D8-9FB0-C045458228FF}" srcOrd="2" destOrd="0" presId="urn:microsoft.com/office/officeart/2018/2/layout/IconVerticalSolidList"/>
    <dgm:cxn modelId="{2E6DB3E6-D259-4A6A-908E-8FBBEA44C8A7}" type="presParOf" srcId="{DF9C1B64-9AA9-47FF-AB12-D0F5B7DD736A}" destId="{4EA870E6-FDE1-41A5-8780-B73CEC4553B7}" srcOrd="3" destOrd="0" presId="urn:microsoft.com/office/officeart/2018/2/layout/IconVerticalSolidList"/>
    <dgm:cxn modelId="{E2B68F71-0352-4928-9BFC-C5BF7000300F}" type="presParOf" srcId="{CAC92846-F35F-4BBA-9991-4297C3D1A54A}" destId="{BA25CCE5-CECA-49BB-8DE1-D598FE2F3589}" srcOrd="1" destOrd="0" presId="urn:microsoft.com/office/officeart/2018/2/layout/IconVerticalSolidList"/>
    <dgm:cxn modelId="{576BFB4E-0937-4B7E-BCA8-907841FC72DA}" type="presParOf" srcId="{CAC92846-F35F-4BBA-9991-4297C3D1A54A}" destId="{27BD6264-BBCD-4722-AC6A-DE39D58EC980}" srcOrd="2" destOrd="0" presId="urn:microsoft.com/office/officeart/2018/2/layout/IconVerticalSolidList"/>
    <dgm:cxn modelId="{BC9CA6C3-8DA6-456F-A6AB-A8F44FA8EAE5}" type="presParOf" srcId="{27BD6264-BBCD-4722-AC6A-DE39D58EC980}" destId="{144EBC02-C57C-4E9B-9663-3D26BBD01109}" srcOrd="0" destOrd="0" presId="urn:microsoft.com/office/officeart/2018/2/layout/IconVerticalSolidList"/>
    <dgm:cxn modelId="{E4D304D1-217F-495D-ABE8-6956E778120C}" type="presParOf" srcId="{27BD6264-BBCD-4722-AC6A-DE39D58EC980}" destId="{868B742C-0EC8-46AF-9B80-A05FC58A4C1D}" srcOrd="1" destOrd="0" presId="urn:microsoft.com/office/officeart/2018/2/layout/IconVerticalSolidList"/>
    <dgm:cxn modelId="{720722AB-5A00-4362-88AB-82B6E335DC9C}" type="presParOf" srcId="{27BD6264-BBCD-4722-AC6A-DE39D58EC980}" destId="{28EFA148-870F-4227-B12F-92EEF91FCCEA}" srcOrd="2" destOrd="0" presId="urn:microsoft.com/office/officeart/2018/2/layout/IconVerticalSolidList"/>
    <dgm:cxn modelId="{AFA628EE-F2A2-4220-B94E-7BCE165D3C66}" type="presParOf" srcId="{27BD6264-BBCD-4722-AC6A-DE39D58EC980}" destId="{DB14F5BF-9522-471D-9C1A-99646412D1C7}" srcOrd="3" destOrd="0" presId="urn:microsoft.com/office/officeart/2018/2/layout/IconVerticalSolidList"/>
    <dgm:cxn modelId="{D077D4F6-D2F1-4872-A0DE-D5C5B2908DFC}" type="presParOf" srcId="{CAC92846-F35F-4BBA-9991-4297C3D1A54A}" destId="{9285B0DB-5C98-4F6A-9CD4-5764BFFC10D2}" srcOrd="3" destOrd="0" presId="urn:microsoft.com/office/officeart/2018/2/layout/IconVerticalSolidList"/>
    <dgm:cxn modelId="{EF48E64B-7E0D-47E3-9871-6105B9176F67}" type="presParOf" srcId="{CAC92846-F35F-4BBA-9991-4297C3D1A54A}" destId="{D8287AE2-A5E4-4BC8-A955-B863EC092943}" srcOrd="4" destOrd="0" presId="urn:microsoft.com/office/officeart/2018/2/layout/IconVerticalSolidList"/>
    <dgm:cxn modelId="{D7B83A93-5BA2-4876-B4E4-0858F2567F95}" type="presParOf" srcId="{D8287AE2-A5E4-4BC8-A955-B863EC092943}" destId="{FC751BB0-2022-4B96-8114-125E01A744FE}" srcOrd="0" destOrd="0" presId="urn:microsoft.com/office/officeart/2018/2/layout/IconVerticalSolidList"/>
    <dgm:cxn modelId="{E5CCDC79-B21F-41D4-8E79-030EF3DB1575}" type="presParOf" srcId="{D8287AE2-A5E4-4BC8-A955-B863EC092943}" destId="{F03BF718-A605-4DDC-9C8F-DD1EC22C3299}" srcOrd="1" destOrd="0" presId="urn:microsoft.com/office/officeart/2018/2/layout/IconVerticalSolidList"/>
    <dgm:cxn modelId="{E6BB93F6-C117-4278-B082-CCE075B7D35A}" type="presParOf" srcId="{D8287AE2-A5E4-4BC8-A955-B863EC092943}" destId="{92C60146-0315-494F-9B07-1740F13551CB}" srcOrd="2" destOrd="0" presId="urn:microsoft.com/office/officeart/2018/2/layout/IconVerticalSolidList"/>
    <dgm:cxn modelId="{FB55F580-097C-4EF9-BE51-FC2016326895}" type="presParOf" srcId="{D8287AE2-A5E4-4BC8-A955-B863EC092943}" destId="{1DB83230-6BBB-47B1-A036-FE7AECC00CD8}" srcOrd="3" destOrd="0" presId="urn:microsoft.com/office/officeart/2018/2/layout/IconVerticalSolidList"/>
    <dgm:cxn modelId="{8187898E-DC2A-47AC-93F4-D1C8502FE5AE}" type="presParOf" srcId="{CAC92846-F35F-4BBA-9991-4297C3D1A54A}" destId="{EC17774A-ECD4-4EC0-B419-1730835127C7}" srcOrd="5" destOrd="0" presId="urn:microsoft.com/office/officeart/2018/2/layout/IconVerticalSolidList"/>
    <dgm:cxn modelId="{73026B73-F116-43D4-A4CD-A5227BC58AE1}" type="presParOf" srcId="{CAC92846-F35F-4BBA-9991-4297C3D1A54A}" destId="{4B883E47-42A5-4783-9127-AC4CE6E96319}" srcOrd="6" destOrd="0" presId="urn:microsoft.com/office/officeart/2018/2/layout/IconVerticalSolidList"/>
    <dgm:cxn modelId="{5A54188F-4C80-4734-8008-B59A5F76DD5F}" type="presParOf" srcId="{4B883E47-42A5-4783-9127-AC4CE6E96319}" destId="{CAF6F09F-3030-4E83-B00B-FE66C91FA5C2}" srcOrd="0" destOrd="0" presId="urn:microsoft.com/office/officeart/2018/2/layout/IconVerticalSolidList"/>
    <dgm:cxn modelId="{0D0D3FFB-9DAA-4B21-AB79-DDCBCDE2B437}" type="presParOf" srcId="{4B883E47-42A5-4783-9127-AC4CE6E96319}" destId="{B7986C7C-78C2-4F16-AC67-10663044D873}" srcOrd="1" destOrd="0" presId="urn:microsoft.com/office/officeart/2018/2/layout/IconVerticalSolidList"/>
    <dgm:cxn modelId="{167ACF34-1A5A-49BA-9A8F-627DDBF0A29F}" type="presParOf" srcId="{4B883E47-42A5-4783-9127-AC4CE6E96319}" destId="{1745D01C-520D-4DEC-9205-DC8355313FDB}" srcOrd="2" destOrd="0" presId="urn:microsoft.com/office/officeart/2018/2/layout/IconVerticalSolidList"/>
    <dgm:cxn modelId="{2AF75A62-303D-48EB-8597-A0EA847443C4}" type="presParOf" srcId="{4B883E47-42A5-4783-9127-AC4CE6E96319}" destId="{198A3133-AB94-49FC-BA04-EA40362BFFA0}" srcOrd="3" destOrd="0" presId="urn:microsoft.com/office/officeart/2018/2/layout/IconVerticalSolidList"/>
    <dgm:cxn modelId="{616E62C2-0A47-4AE5-962A-526E8DECADF1}" type="presParOf" srcId="{CAC92846-F35F-4BBA-9991-4297C3D1A54A}" destId="{B84E3DAA-9484-4500-9259-63BAACC81CF5}" srcOrd="7" destOrd="0" presId="urn:microsoft.com/office/officeart/2018/2/layout/IconVerticalSolidList"/>
    <dgm:cxn modelId="{59881B2D-B606-474F-B600-7A156DEE3758}" type="presParOf" srcId="{CAC92846-F35F-4BBA-9991-4297C3D1A54A}" destId="{4327B0CC-15B6-413E-834D-C10FE1DCA912}" srcOrd="8" destOrd="0" presId="urn:microsoft.com/office/officeart/2018/2/layout/IconVerticalSolidList"/>
    <dgm:cxn modelId="{503B7598-C198-4E96-8FD2-2D13225D080C}" type="presParOf" srcId="{4327B0CC-15B6-413E-834D-C10FE1DCA912}" destId="{89EBDDD3-1C29-4FEF-A18B-CBC28FBA9ADE}" srcOrd="0" destOrd="0" presId="urn:microsoft.com/office/officeart/2018/2/layout/IconVerticalSolidList"/>
    <dgm:cxn modelId="{FA7F39F8-D110-4FF1-A19A-5CA080461F3F}" type="presParOf" srcId="{4327B0CC-15B6-413E-834D-C10FE1DCA912}" destId="{14C62860-CC39-4171-A03B-AAAAF8C0866B}" srcOrd="1" destOrd="0" presId="urn:microsoft.com/office/officeart/2018/2/layout/IconVerticalSolidList"/>
    <dgm:cxn modelId="{BCB4435A-BF42-4EE0-93B3-F4C1FB0B788B}" type="presParOf" srcId="{4327B0CC-15B6-413E-834D-C10FE1DCA912}" destId="{F4EE5C80-5CEE-47C4-9354-608B9E626BFE}" srcOrd="2" destOrd="0" presId="urn:microsoft.com/office/officeart/2018/2/layout/IconVerticalSolidList"/>
    <dgm:cxn modelId="{E4E409B0-FADC-44E4-9D6D-4F98D7C2BBDF}" type="presParOf" srcId="{4327B0CC-15B6-413E-834D-C10FE1DCA912}" destId="{B63FF23D-754F-4B5E-AB7C-F89419D5718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81149FC-6C1A-41C6-A931-2F23A5499C5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08B23E7-20B5-4FF8-B050-89A1F145B3A8}">
      <dgm:prSet/>
      <dgm:spPr/>
      <dgm:t>
        <a:bodyPr/>
        <a:lstStyle/>
        <a:p>
          <a:pPr marL="457200" indent="-457200"/>
          <a:r>
            <a:rPr lang="en-US" dirty="0"/>
            <a:t>Armstrong, M. (2016) </a:t>
          </a:r>
          <a:r>
            <a:rPr lang="en-US" i="1" dirty="0"/>
            <a:t>Armstrong’s handbook of management and leadership for HR: Developing effective people skills and better leadership and management</a:t>
          </a:r>
          <a:r>
            <a:rPr lang="en-US" dirty="0"/>
            <a:t>. Kogan Page.</a:t>
          </a:r>
        </a:p>
      </dgm:t>
    </dgm:pt>
    <dgm:pt modelId="{8A8D4389-4747-4AF0-A963-1EDA557D67B3}" type="parTrans" cxnId="{CFDF594A-5BF3-4E61-BDA5-007705CB7462}">
      <dgm:prSet/>
      <dgm:spPr/>
      <dgm:t>
        <a:bodyPr/>
        <a:lstStyle/>
        <a:p>
          <a:endParaRPr lang="en-US"/>
        </a:p>
      </dgm:t>
    </dgm:pt>
    <dgm:pt modelId="{402D0CA9-53E7-4649-9B3F-154C36A6C7A1}" type="sibTrans" cxnId="{CFDF594A-5BF3-4E61-BDA5-007705CB7462}">
      <dgm:prSet/>
      <dgm:spPr/>
      <dgm:t>
        <a:bodyPr/>
        <a:lstStyle/>
        <a:p>
          <a:endParaRPr lang="en-US"/>
        </a:p>
      </dgm:t>
    </dgm:pt>
    <dgm:pt modelId="{B67B6A21-ADBE-46DF-91B8-E6D68FDB87F7}">
      <dgm:prSet/>
      <dgm:spPr/>
      <dgm:t>
        <a:bodyPr/>
        <a:lstStyle/>
        <a:p>
          <a:pPr marL="457200" indent="-457200"/>
          <a:r>
            <a:rPr lang="en-US" dirty="0"/>
            <a:t>Cole, G.A. and Kelly, P. (2020) </a:t>
          </a:r>
          <a:r>
            <a:rPr lang="en-US" i="1" dirty="0"/>
            <a:t>Management theory and practice</a:t>
          </a:r>
          <a:r>
            <a:rPr lang="en-US" dirty="0"/>
            <a:t>. 9th edn. Cengage Learning.</a:t>
          </a:r>
        </a:p>
      </dgm:t>
    </dgm:pt>
    <dgm:pt modelId="{4D4CBEEB-4C6F-4791-9A31-6DA81FDAF54B}" type="parTrans" cxnId="{3BFBBC8F-8255-48C5-AD7C-7F473E2D0A59}">
      <dgm:prSet/>
      <dgm:spPr/>
      <dgm:t>
        <a:bodyPr/>
        <a:lstStyle/>
        <a:p>
          <a:endParaRPr lang="en-US"/>
        </a:p>
      </dgm:t>
    </dgm:pt>
    <dgm:pt modelId="{BD987A7E-F611-4506-9CC9-7BB517E9B405}" type="sibTrans" cxnId="{3BFBBC8F-8255-48C5-AD7C-7F473E2D0A59}">
      <dgm:prSet/>
      <dgm:spPr/>
      <dgm:t>
        <a:bodyPr/>
        <a:lstStyle/>
        <a:p>
          <a:endParaRPr lang="en-US"/>
        </a:p>
      </dgm:t>
    </dgm:pt>
    <dgm:pt modelId="{A54BAB08-B81A-47F0-A281-FAE70C26299A}">
      <dgm:prSet/>
      <dgm:spPr/>
      <dgm:t>
        <a:bodyPr/>
        <a:lstStyle/>
        <a:p>
          <a:pPr marL="457200" indent="-457200"/>
          <a:r>
            <a:rPr lang="en-GB"/>
            <a:t>Department for Environment, Food and Rural Affairs (2026) Food statistics in your pocket. Available at: https://www.gov.uk/government/statistics/food-statistics-pocketbook/food-statistics-in-your-pocket (Accessed: 11 June 2026)</a:t>
          </a:r>
          <a:endParaRPr lang="en-US"/>
        </a:p>
      </dgm:t>
    </dgm:pt>
    <dgm:pt modelId="{AA5CFABE-66C5-477B-B72A-D03EB0334B70}" type="parTrans" cxnId="{FE0DCC04-F72B-4828-91FE-A509D9BCCADE}">
      <dgm:prSet/>
      <dgm:spPr/>
      <dgm:t>
        <a:bodyPr/>
        <a:lstStyle/>
        <a:p>
          <a:endParaRPr lang="en-US"/>
        </a:p>
      </dgm:t>
    </dgm:pt>
    <dgm:pt modelId="{9EDCA891-06FA-4682-B2B3-5C684C0066E4}" type="sibTrans" cxnId="{FE0DCC04-F72B-4828-91FE-A509D9BCCADE}">
      <dgm:prSet/>
      <dgm:spPr/>
      <dgm:t>
        <a:bodyPr/>
        <a:lstStyle/>
        <a:p>
          <a:endParaRPr lang="en-US"/>
        </a:p>
      </dgm:t>
    </dgm:pt>
    <dgm:pt modelId="{1D634860-A988-4D6B-B1B0-AE555B78406E}">
      <dgm:prSet/>
      <dgm:spPr/>
      <dgm:t>
        <a:bodyPr/>
        <a:lstStyle/>
        <a:p>
          <a:pPr marL="457200" indent="-457200"/>
          <a:r>
            <a:rPr lang="en-US"/>
            <a:t>Herschel, R.T. and Jones, N.E. (2005) ‘Knowledge management and business intelligence: the importance of integration’, </a:t>
          </a:r>
          <a:r>
            <a:rPr lang="en-US" i="1"/>
            <a:t>Journal of Knowledge Management</a:t>
          </a:r>
          <a:r>
            <a:rPr lang="en-US"/>
            <a:t>, 9(4), pp. 45–55. Available at: https://doi.org/10.1108/13673270510610323.</a:t>
          </a:r>
        </a:p>
      </dgm:t>
    </dgm:pt>
    <dgm:pt modelId="{7237FFA1-A784-45B0-80DC-BE3BFDA9A7B1}" type="parTrans" cxnId="{19355165-7083-4009-AFE9-B5B21119ED31}">
      <dgm:prSet/>
      <dgm:spPr/>
      <dgm:t>
        <a:bodyPr/>
        <a:lstStyle/>
        <a:p>
          <a:endParaRPr lang="en-US"/>
        </a:p>
      </dgm:t>
    </dgm:pt>
    <dgm:pt modelId="{F2AF4F58-E9EE-4BE8-8570-2BA3485E9C2D}" type="sibTrans" cxnId="{19355165-7083-4009-AFE9-B5B21119ED31}">
      <dgm:prSet/>
      <dgm:spPr/>
      <dgm:t>
        <a:bodyPr/>
        <a:lstStyle/>
        <a:p>
          <a:endParaRPr lang="en-US"/>
        </a:p>
      </dgm:t>
    </dgm:pt>
    <dgm:pt modelId="{51EDBF01-F859-4098-A210-30C429D0ED95}">
      <dgm:prSet/>
      <dgm:spPr/>
      <dgm:t>
        <a:bodyPr/>
        <a:lstStyle/>
        <a:p>
          <a:pPr marL="457200" indent="-457200"/>
          <a:r>
            <a:rPr lang="en-US"/>
            <a:t>Mullins, L.J. and McLean, J.E. (2019) </a:t>
          </a:r>
          <a:r>
            <a:rPr lang="en-US" i="1"/>
            <a:t>Organisational </a:t>
          </a:r>
          <a:r>
            <a:rPr lang="en-US" i="1" err="1"/>
            <a:t>behaviour</a:t>
          </a:r>
          <a:r>
            <a:rPr lang="en-US" i="1"/>
            <a:t> in the workplace</a:t>
          </a:r>
          <a:r>
            <a:rPr lang="en-US"/>
            <a:t>. 12th edn. Pearson.</a:t>
          </a:r>
        </a:p>
      </dgm:t>
    </dgm:pt>
    <dgm:pt modelId="{4847BFEA-D4EC-46F3-A3E4-D1726A16BEF7}" type="parTrans" cxnId="{7B4F14F1-50F2-4401-BFBB-5A99BD994364}">
      <dgm:prSet/>
      <dgm:spPr/>
      <dgm:t>
        <a:bodyPr/>
        <a:lstStyle/>
        <a:p>
          <a:endParaRPr lang="en-US"/>
        </a:p>
      </dgm:t>
    </dgm:pt>
    <dgm:pt modelId="{8399A93A-9DD1-4960-9E1F-2E464FDB6104}" type="sibTrans" cxnId="{7B4F14F1-50F2-4401-BFBB-5A99BD994364}">
      <dgm:prSet/>
      <dgm:spPr/>
      <dgm:t>
        <a:bodyPr/>
        <a:lstStyle/>
        <a:p>
          <a:endParaRPr lang="en-US"/>
        </a:p>
      </dgm:t>
    </dgm:pt>
    <dgm:pt modelId="{551902A5-050A-42BC-9EB9-FADC8F4E665E}">
      <dgm:prSet/>
      <dgm:spPr/>
      <dgm:t>
        <a:bodyPr/>
        <a:lstStyle/>
        <a:p>
          <a:pPr marL="457200" indent="-457200"/>
          <a:r>
            <a:rPr lang="en-US"/>
            <a:t>Munjal, S., Kaur, S., Singh, P. and Awasthi, H. (2026) </a:t>
          </a:r>
          <a:r>
            <a:rPr lang="en-US" i="1"/>
            <a:t>Management Concepts and Organizational Behaviour</a:t>
          </a:r>
          <a:r>
            <a:rPr lang="en-US"/>
            <a:t>. Chyren Publication.</a:t>
          </a:r>
        </a:p>
      </dgm:t>
    </dgm:pt>
    <dgm:pt modelId="{51CB5F8D-9781-4689-A474-ED3004AAFC87}" type="parTrans" cxnId="{9523130C-C72B-4E53-8BA9-A90D5DD211F7}">
      <dgm:prSet/>
      <dgm:spPr/>
      <dgm:t>
        <a:bodyPr/>
        <a:lstStyle/>
        <a:p>
          <a:endParaRPr lang="en-US"/>
        </a:p>
      </dgm:t>
    </dgm:pt>
    <dgm:pt modelId="{0EE264F0-C679-4E44-BCD6-CB589EE8B306}" type="sibTrans" cxnId="{9523130C-C72B-4E53-8BA9-A90D5DD211F7}">
      <dgm:prSet/>
      <dgm:spPr/>
      <dgm:t>
        <a:bodyPr/>
        <a:lstStyle/>
        <a:p>
          <a:endParaRPr lang="en-US"/>
        </a:p>
      </dgm:t>
    </dgm:pt>
    <dgm:pt modelId="{5EE20FAA-21D7-46B5-84F0-98CDE577E928}">
      <dgm:prSet/>
      <dgm:spPr/>
      <dgm:t>
        <a:bodyPr/>
        <a:lstStyle/>
        <a:p>
          <a:pPr marL="457200" indent="-457200"/>
          <a:r>
            <a:rPr lang="en-GB"/>
            <a:t>Robbins, S.P., Coulter, M.K. and Randel, A. (2021) Management. 15th global edn. Pearson Education.</a:t>
          </a:r>
          <a:endParaRPr lang="en-US"/>
        </a:p>
      </dgm:t>
    </dgm:pt>
    <dgm:pt modelId="{B8C1F6D3-EA6E-4229-87B8-1300C041A5B6}" type="parTrans" cxnId="{6346B545-B34A-4847-A8F1-4E8CADD24929}">
      <dgm:prSet/>
      <dgm:spPr/>
      <dgm:t>
        <a:bodyPr/>
        <a:lstStyle/>
        <a:p>
          <a:endParaRPr lang="en-US"/>
        </a:p>
      </dgm:t>
    </dgm:pt>
    <dgm:pt modelId="{75DF6A6E-746B-4E04-947D-E0B043DAC933}" type="sibTrans" cxnId="{6346B545-B34A-4847-A8F1-4E8CADD24929}">
      <dgm:prSet/>
      <dgm:spPr/>
      <dgm:t>
        <a:bodyPr/>
        <a:lstStyle/>
        <a:p>
          <a:endParaRPr lang="en-US"/>
        </a:p>
      </dgm:t>
    </dgm:pt>
    <dgm:pt modelId="{90D956B1-FB3E-4E9C-97B2-A2D1B459087C}">
      <dgm:prSet/>
      <dgm:spPr/>
      <dgm:t>
        <a:bodyPr/>
        <a:lstStyle/>
        <a:p>
          <a:pPr marL="457200" indent="-457200"/>
          <a:r>
            <a:rPr lang="en-US"/>
            <a:t>Ryle, S. (2013) </a:t>
          </a:r>
          <a:r>
            <a:rPr lang="en-US" i="1"/>
            <a:t>The making of Tesco: A story of British shopping</a:t>
          </a:r>
          <a:r>
            <a:rPr lang="en-US"/>
            <a:t>. London: Bantam Press. Available at: </a:t>
          </a:r>
          <a:r>
            <a:rPr lang="en-US">
              <a:hlinkClick xmlns:r="http://schemas.openxmlformats.org/officeDocument/2006/relationships" r:id="rId1"/>
            </a:rPr>
            <a:t>https://books.google.com/books/about/The_Making_of_Tesco.html?id=1unWMgEACAAJ</a:t>
          </a:r>
          <a:r>
            <a:rPr lang="en-US"/>
            <a:t> (Accessed: 11 June 2026).</a:t>
          </a:r>
        </a:p>
      </dgm:t>
    </dgm:pt>
    <dgm:pt modelId="{2BB5D249-778D-48E3-A831-51BAA1E276C9}" type="parTrans" cxnId="{64DBBD31-DD31-4C22-9B8C-E0BF4528A81D}">
      <dgm:prSet/>
      <dgm:spPr/>
      <dgm:t>
        <a:bodyPr/>
        <a:lstStyle/>
        <a:p>
          <a:endParaRPr lang="en-US"/>
        </a:p>
      </dgm:t>
    </dgm:pt>
    <dgm:pt modelId="{EA44511E-41E9-4B00-8E14-1D617E88A595}" type="sibTrans" cxnId="{64DBBD31-DD31-4C22-9B8C-E0BF4528A81D}">
      <dgm:prSet/>
      <dgm:spPr/>
      <dgm:t>
        <a:bodyPr/>
        <a:lstStyle/>
        <a:p>
          <a:endParaRPr lang="en-US"/>
        </a:p>
      </dgm:t>
    </dgm:pt>
    <dgm:pt modelId="{5F48B040-33D6-4312-AC5E-77E04AEFEA8D}">
      <dgm:prSet/>
      <dgm:spPr/>
      <dgm:t>
        <a:bodyPr/>
        <a:lstStyle/>
        <a:p>
          <a:pPr marL="457200" indent="-457200"/>
          <a:r>
            <a:rPr lang="en-US"/>
            <a:t>Tesco PLC (2026) </a:t>
          </a:r>
          <a:r>
            <a:rPr lang="en-US" i="1"/>
            <a:t>Our history</a:t>
          </a:r>
          <a:r>
            <a:rPr lang="en-US"/>
            <a:t>. Available at: </a:t>
          </a:r>
          <a:r>
            <a:rPr lang="en-US">
              <a:hlinkClick xmlns:r="http://schemas.openxmlformats.org/officeDocument/2006/relationships" r:id="rId2"/>
            </a:rPr>
            <a:t>Tesco PLC Our History</a:t>
          </a:r>
          <a:r>
            <a:rPr lang="en-US"/>
            <a:t> (Accessed: 11 June 2026).</a:t>
          </a:r>
        </a:p>
      </dgm:t>
    </dgm:pt>
    <dgm:pt modelId="{A7D1257B-D8A8-4348-88B2-780CD09AEEA3}" type="parTrans" cxnId="{F2BC0626-FD69-43ED-A56E-911CC13EA2E6}">
      <dgm:prSet/>
      <dgm:spPr/>
      <dgm:t>
        <a:bodyPr/>
        <a:lstStyle/>
        <a:p>
          <a:endParaRPr lang="en-US"/>
        </a:p>
      </dgm:t>
    </dgm:pt>
    <dgm:pt modelId="{23B34525-E980-459D-BC58-5ED32D50C727}" type="sibTrans" cxnId="{F2BC0626-FD69-43ED-A56E-911CC13EA2E6}">
      <dgm:prSet/>
      <dgm:spPr/>
      <dgm:t>
        <a:bodyPr/>
        <a:lstStyle/>
        <a:p>
          <a:endParaRPr lang="en-US"/>
        </a:p>
      </dgm:t>
    </dgm:pt>
    <dgm:pt modelId="{048F6E00-F1F4-4866-A8E6-E023255761B3}">
      <dgm:prSet/>
      <dgm:spPr/>
      <dgm:t>
        <a:bodyPr/>
        <a:lstStyle/>
        <a:p>
          <a:pPr marL="457200" indent="-457200"/>
          <a:r>
            <a:rPr lang="en-GB"/>
            <a:t>Williams, B.D. and Waller, M.A. (2011) ‘Top-down versus bottom-up demand forecasts: The value of shared point-of-sale data in the retail supply chain’, </a:t>
          </a:r>
          <a:r>
            <a:rPr lang="en-GB" i="1"/>
            <a:t>Journal of Business Logistics</a:t>
          </a:r>
          <a:r>
            <a:rPr lang="en-GB"/>
            <a:t>, 32(1), pp. 17–26.  </a:t>
          </a:r>
          <a:endParaRPr lang="en-US"/>
        </a:p>
      </dgm:t>
    </dgm:pt>
    <dgm:pt modelId="{D86607FB-8197-4BE0-9D0D-125860A0B0FF}" type="parTrans" cxnId="{DAE7134A-55B8-4DD3-8FF8-3A28643CC27C}">
      <dgm:prSet/>
      <dgm:spPr/>
      <dgm:t>
        <a:bodyPr/>
        <a:lstStyle/>
        <a:p>
          <a:endParaRPr lang="en-US"/>
        </a:p>
      </dgm:t>
    </dgm:pt>
    <dgm:pt modelId="{A77352D8-FDB3-4BDF-8241-AF44A68FBF1F}" type="sibTrans" cxnId="{DAE7134A-55B8-4DD3-8FF8-3A28643CC27C}">
      <dgm:prSet/>
      <dgm:spPr/>
      <dgm:t>
        <a:bodyPr/>
        <a:lstStyle/>
        <a:p>
          <a:endParaRPr lang="en-US"/>
        </a:p>
      </dgm:t>
    </dgm:pt>
    <dgm:pt modelId="{5414F586-DAF9-4A03-9136-EE7B653AE2FD}">
      <dgm:prSet/>
      <dgm:spPr/>
      <dgm:t>
        <a:bodyPr/>
        <a:lstStyle/>
        <a:p>
          <a:pPr marL="457200" indent="-457200"/>
          <a:r>
            <a:rPr lang="en-US"/>
            <a:t>Wood, J.C. and Wood, M.C. (eds.) (2002) </a:t>
          </a:r>
          <a:r>
            <a:rPr lang="en-US" i="1"/>
            <a:t>Henri Fayol: Critical evaluations in business and management</a:t>
          </a:r>
          <a:r>
            <a:rPr lang="en-US"/>
            <a:t>. Vol. 1. Routledge.</a:t>
          </a:r>
        </a:p>
      </dgm:t>
    </dgm:pt>
    <dgm:pt modelId="{4B99D4D2-121A-4F55-A1B6-BC6BFF170C5F}" type="parTrans" cxnId="{0A737468-3990-4565-8419-06FD9A5E351B}">
      <dgm:prSet/>
      <dgm:spPr/>
      <dgm:t>
        <a:bodyPr/>
        <a:lstStyle/>
        <a:p>
          <a:endParaRPr lang="en-US"/>
        </a:p>
      </dgm:t>
    </dgm:pt>
    <dgm:pt modelId="{279FD1AF-54CC-4891-808C-4C3689222748}" type="sibTrans" cxnId="{0A737468-3990-4565-8419-06FD9A5E351B}">
      <dgm:prSet/>
      <dgm:spPr/>
      <dgm:t>
        <a:bodyPr/>
        <a:lstStyle/>
        <a:p>
          <a:endParaRPr lang="en-US"/>
        </a:p>
      </dgm:t>
    </dgm:pt>
    <dgm:pt modelId="{EB1C5A72-317B-4D37-9867-6FA862F30590}">
      <dgm:prSet/>
      <dgm:spPr/>
      <dgm:t>
        <a:bodyPr/>
        <a:lstStyle/>
        <a:p>
          <a:pPr marL="457200" indent="-457200"/>
          <a:r>
            <a:rPr lang="en-GB"/>
            <a:t>Yukl, G.A. and Gardner, W.L. (2020) </a:t>
          </a:r>
          <a:r>
            <a:rPr lang="en-GB" i="1"/>
            <a:t>Leadership in organizations</a:t>
          </a:r>
          <a:r>
            <a:rPr lang="en-GB"/>
            <a:t>. 9th global edn. Pearson.</a:t>
          </a:r>
          <a:endParaRPr lang="en-US"/>
        </a:p>
      </dgm:t>
    </dgm:pt>
    <dgm:pt modelId="{7E8E46BC-0D16-41A5-8BC0-E0EF3AE8C7D9}" type="parTrans" cxnId="{785260E3-6260-4A5A-AE36-5975BAA3D721}">
      <dgm:prSet/>
      <dgm:spPr/>
      <dgm:t>
        <a:bodyPr/>
        <a:lstStyle/>
        <a:p>
          <a:endParaRPr lang="en-US"/>
        </a:p>
      </dgm:t>
    </dgm:pt>
    <dgm:pt modelId="{AFA9A15E-AC3F-438D-B416-558E70CBE7E2}" type="sibTrans" cxnId="{785260E3-6260-4A5A-AE36-5975BAA3D721}">
      <dgm:prSet/>
      <dgm:spPr/>
      <dgm:t>
        <a:bodyPr/>
        <a:lstStyle/>
        <a:p>
          <a:endParaRPr lang="en-US"/>
        </a:p>
      </dgm:t>
    </dgm:pt>
    <dgm:pt modelId="{599DF93B-2EF6-4089-913E-AF95519DBB0A}" type="pres">
      <dgm:prSet presAssocID="{781149FC-6C1A-41C6-A931-2F23A5499C56}" presName="vert0" presStyleCnt="0">
        <dgm:presLayoutVars>
          <dgm:dir/>
          <dgm:animOne val="branch"/>
          <dgm:animLvl val="lvl"/>
        </dgm:presLayoutVars>
      </dgm:prSet>
      <dgm:spPr/>
    </dgm:pt>
    <dgm:pt modelId="{0B59D636-7C9E-43FE-83CE-1AEBA8307856}" type="pres">
      <dgm:prSet presAssocID="{F08B23E7-20B5-4FF8-B050-89A1F145B3A8}" presName="thickLine" presStyleLbl="alignNode1" presStyleIdx="0" presStyleCnt="12"/>
      <dgm:spPr/>
    </dgm:pt>
    <dgm:pt modelId="{906A1EAA-8D3A-41FF-8601-500C0034A0E8}" type="pres">
      <dgm:prSet presAssocID="{F08B23E7-20B5-4FF8-B050-89A1F145B3A8}" presName="horz1" presStyleCnt="0"/>
      <dgm:spPr/>
    </dgm:pt>
    <dgm:pt modelId="{67FB55CC-3FE5-4D60-AEA9-E7964620FD12}" type="pres">
      <dgm:prSet presAssocID="{F08B23E7-20B5-4FF8-B050-89A1F145B3A8}" presName="tx1" presStyleLbl="revTx" presStyleIdx="0" presStyleCnt="12"/>
      <dgm:spPr/>
    </dgm:pt>
    <dgm:pt modelId="{1549F236-1030-4641-8B9E-2C22E9328AAD}" type="pres">
      <dgm:prSet presAssocID="{F08B23E7-20B5-4FF8-B050-89A1F145B3A8}" presName="vert1" presStyleCnt="0"/>
      <dgm:spPr/>
    </dgm:pt>
    <dgm:pt modelId="{CBDABB9F-1AFC-4BAD-8A05-522B2B1A90DB}" type="pres">
      <dgm:prSet presAssocID="{B67B6A21-ADBE-46DF-91B8-E6D68FDB87F7}" presName="thickLine" presStyleLbl="alignNode1" presStyleIdx="1" presStyleCnt="12"/>
      <dgm:spPr/>
    </dgm:pt>
    <dgm:pt modelId="{1EE63A7B-B5C8-481A-BD50-9791A29FDDF9}" type="pres">
      <dgm:prSet presAssocID="{B67B6A21-ADBE-46DF-91B8-E6D68FDB87F7}" presName="horz1" presStyleCnt="0"/>
      <dgm:spPr/>
    </dgm:pt>
    <dgm:pt modelId="{D22CDB4C-131F-41BE-B89C-5841E2CB2C8E}" type="pres">
      <dgm:prSet presAssocID="{B67B6A21-ADBE-46DF-91B8-E6D68FDB87F7}" presName="tx1" presStyleLbl="revTx" presStyleIdx="1" presStyleCnt="12"/>
      <dgm:spPr/>
    </dgm:pt>
    <dgm:pt modelId="{6821DC9F-73C3-42E8-B986-C4297D3A9473}" type="pres">
      <dgm:prSet presAssocID="{B67B6A21-ADBE-46DF-91B8-E6D68FDB87F7}" presName="vert1" presStyleCnt="0"/>
      <dgm:spPr/>
    </dgm:pt>
    <dgm:pt modelId="{5C17B185-0A56-42A3-897D-BE0CF1FD701C}" type="pres">
      <dgm:prSet presAssocID="{A54BAB08-B81A-47F0-A281-FAE70C26299A}" presName="thickLine" presStyleLbl="alignNode1" presStyleIdx="2" presStyleCnt="12"/>
      <dgm:spPr/>
    </dgm:pt>
    <dgm:pt modelId="{90ACC07F-2330-4901-9D6E-051FEDB6DFA9}" type="pres">
      <dgm:prSet presAssocID="{A54BAB08-B81A-47F0-A281-FAE70C26299A}" presName="horz1" presStyleCnt="0"/>
      <dgm:spPr/>
    </dgm:pt>
    <dgm:pt modelId="{703D9D7F-AEE0-4778-9F7D-E5A7F73F06AD}" type="pres">
      <dgm:prSet presAssocID="{A54BAB08-B81A-47F0-A281-FAE70C26299A}" presName="tx1" presStyleLbl="revTx" presStyleIdx="2" presStyleCnt="12"/>
      <dgm:spPr/>
    </dgm:pt>
    <dgm:pt modelId="{F9583A8F-C2A5-446A-AE09-5BCBBAD574FE}" type="pres">
      <dgm:prSet presAssocID="{A54BAB08-B81A-47F0-A281-FAE70C26299A}" presName="vert1" presStyleCnt="0"/>
      <dgm:spPr/>
    </dgm:pt>
    <dgm:pt modelId="{73670F33-FC02-42B2-AA83-B55941CD3CE2}" type="pres">
      <dgm:prSet presAssocID="{1D634860-A988-4D6B-B1B0-AE555B78406E}" presName="thickLine" presStyleLbl="alignNode1" presStyleIdx="3" presStyleCnt="12"/>
      <dgm:spPr/>
    </dgm:pt>
    <dgm:pt modelId="{03F7D96C-8E6C-41C1-9CB5-0736583417C8}" type="pres">
      <dgm:prSet presAssocID="{1D634860-A988-4D6B-B1B0-AE555B78406E}" presName="horz1" presStyleCnt="0"/>
      <dgm:spPr/>
    </dgm:pt>
    <dgm:pt modelId="{81452C82-28C1-4C16-811B-36E8B63840A6}" type="pres">
      <dgm:prSet presAssocID="{1D634860-A988-4D6B-B1B0-AE555B78406E}" presName="tx1" presStyleLbl="revTx" presStyleIdx="3" presStyleCnt="12"/>
      <dgm:spPr/>
    </dgm:pt>
    <dgm:pt modelId="{4025E489-5C20-4E78-9E74-7C3DE1F5EB90}" type="pres">
      <dgm:prSet presAssocID="{1D634860-A988-4D6B-B1B0-AE555B78406E}" presName="vert1" presStyleCnt="0"/>
      <dgm:spPr/>
    </dgm:pt>
    <dgm:pt modelId="{05E99963-8DEB-413B-B5F0-2F16673DDACC}" type="pres">
      <dgm:prSet presAssocID="{51EDBF01-F859-4098-A210-30C429D0ED95}" presName="thickLine" presStyleLbl="alignNode1" presStyleIdx="4" presStyleCnt="12"/>
      <dgm:spPr/>
    </dgm:pt>
    <dgm:pt modelId="{C09FC2B2-36EB-40AF-B11E-F631BD830143}" type="pres">
      <dgm:prSet presAssocID="{51EDBF01-F859-4098-A210-30C429D0ED95}" presName="horz1" presStyleCnt="0"/>
      <dgm:spPr/>
    </dgm:pt>
    <dgm:pt modelId="{1E7ED719-E480-434B-A369-3ECA6813A3B9}" type="pres">
      <dgm:prSet presAssocID="{51EDBF01-F859-4098-A210-30C429D0ED95}" presName="tx1" presStyleLbl="revTx" presStyleIdx="4" presStyleCnt="12"/>
      <dgm:spPr/>
    </dgm:pt>
    <dgm:pt modelId="{B9EBE4B4-C42F-44E9-947D-FA0A14913C7F}" type="pres">
      <dgm:prSet presAssocID="{51EDBF01-F859-4098-A210-30C429D0ED95}" presName="vert1" presStyleCnt="0"/>
      <dgm:spPr/>
    </dgm:pt>
    <dgm:pt modelId="{39FD84EA-2B66-4593-80A1-50307568749B}" type="pres">
      <dgm:prSet presAssocID="{551902A5-050A-42BC-9EB9-FADC8F4E665E}" presName="thickLine" presStyleLbl="alignNode1" presStyleIdx="5" presStyleCnt="12"/>
      <dgm:spPr/>
    </dgm:pt>
    <dgm:pt modelId="{C3EA721E-03FA-4BE8-BE1F-CB64F91B1116}" type="pres">
      <dgm:prSet presAssocID="{551902A5-050A-42BC-9EB9-FADC8F4E665E}" presName="horz1" presStyleCnt="0"/>
      <dgm:spPr/>
    </dgm:pt>
    <dgm:pt modelId="{2C6F91CD-E6F2-4E03-9118-B1A96FB91E9B}" type="pres">
      <dgm:prSet presAssocID="{551902A5-050A-42BC-9EB9-FADC8F4E665E}" presName="tx1" presStyleLbl="revTx" presStyleIdx="5" presStyleCnt="12"/>
      <dgm:spPr/>
    </dgm:pt>
    <dgm:pt modelId="{179BD813-CD69-4336-B3EB-CF72697653B6}" type="pres">
      <dgm:prSet presAssocID="{551902A5-050A-42BC-9EB9-FADC8F4E665E}" presName="vert1" presStyleCnt="0"/>
      <dgm:spPr/>
    </dgm:pt>
    <dgm:pt modelId="{457FA1BA-64FD-4506-A112-AB5238EC54FF}" type="pres">
      <dgm:prSet presAssocID="{5EE20FAA-21D7-46B5-84F0-98CDE577E928}" presName="thickLine" presStyleLbl="alignNode1" presStyleIdx="6" presStyleCnt="12"/>
      <dgm:spPr/>
    </dgm:pt>
    <dgm:pt modelId="{15841999-6622-46F9-8F78-DA84F6E94B15}" type="pres">
      <dgm:prSet presAssocID="{5EE20FAA-21D7-46B5-84F0-98CDE577E928}" presName="horz1" presStyleCnt="0"/>
      <dgm:spPr/>
    </dgm:pt>
    <dgm:pt modelId="{04B19108-676D-4DD7-9947-E1E4E534DCDC}" type="pres">
      <dgm:prSet presAssocID="{5EE20FAA-21D7-46B5-84F0-98CDE577E928}" presName="tx1" presStyleLbl="revTx" presStyleIdx="6" presStyleCnt="12"/>
      <dgm:spPr/>
    </dgm:pt>
    <dgm:pt modelId="{40E1B329-6A9A-4D3F-BCD0-B185DCADBC0E}" type="pres">
      <dgm:prSet presAssocID="{5EE20FAA-21D7-46B5-84F0-98CDE577E928}" presName="vert1" presStyleCnt="0"/>
      <dgm:spPr/>
    </dgm:pt>
    <dgm:pt modelId="{6AC5989C-FC99-4101-87F4-AD4BDC2C2387}" type="pres">
      <dgm:prSet presAssocID="{90D956B1-FB3E-4E9C-97B2-A2D1B459087C}" presName="thickLine" presStyleLbl="alignNode1" presStyleIdx="7" presStyleCnt="12"/>
      <dgm:spPr/>
    </dgm:pt>
    <dgm:pt modelId="{22992764-D0AC-469C-BA06-E9647DEA3F6F}" type="pres">
      <dgm:prSet presAssocID="{90D956B1-FB3E-4E9C-97B2-A2D1B459087C}" presName="horz1" presStyleCnt="0"/>
      <dgm:spPr/>
    </dgm:pt>
    <dgm:pt modelId="{AAA3C2AF-7FB4-4D6F-87AE-181E17066C6D}" type="pres">
      <dgm:prSet presAssocID="{90D956B1-FB3E-4E9C-97B2-A2D1B459087C}" presName="tx1" presStyleLbl="revTx" presStyleIdx="7" presStyleCnt="12"/>
      <dgm:spPr/>
    </dgm:pt>
    <dgm:pt modelId="{56701A5F-3080-47D3-8D57-394660277865}" type="pres">
      <dgm:prSet presAssocID="{90D956B1-FB3E-4E9C-97B2-A2D1B459087C}" presName="vert1" presStyleCnt="0"/>
      <dgm:spPr/>
    </dgm:pt>
    <dgm:pt modelId="{0E48E683-B0CC-43AA-8557-A6E31127D17C}" type="pres">
      <dgm:prSet presAssocID="{5F48B040-33D6-4312-AC5E-77E04AEFEA8D}" presName="thickLine" presStyleLbl="alignNode1" presStyleIdx="8" presStyleCnt="12"/>
      <dgm:spPr/>
    </dgm:pt>
    <dgm:pt modelId="{52325CA6-A323-4FA0-A063-FC0B2D3E25AE}" type="pres">
      <dgm:prSet presAssocID="{5F48B040-33D6-4312-AC5E-77E04AEFEA8D}" presName="horz1" presStyleCnt="0"/>
      <dgm:spPr/>
    </dgm:pt>
    <dgm:pt modelId="{4AAE65D4-3E15-4A5C-B438-33E2E1229769}" type="pres">
      <dgm:prSet presAssocID="{5F48B040-33D6-4312-AC5E-77E04AEFEA8D}" presName="tx1" presStyleLbl="revTx" presStyleIdx="8" presStyleCnt="12"/>
      <dgm:spPr/>
    </dgm:pt>
    <dgm:pt modelId="{DCFE2E1A-BDE8-4897-A7CD-33C1C2ACD829}" type="pres">
      <dgm:prSet presAssocID="{5F48B040-33D6-4312-AC5E-77E04AEFEA8D}" presName="vert1" presStyleCnt="0"/>
      <dgm:spPr/>
    </dgm:pt>
    <dgm:pt modelId="{86E55DF0-2020-49D9-B909-8B2E7A1709DB}" type="pres">
      <dgm:prSet presAssocID="{048F6E00-F1F4-4866-A8E6-E023255761B3}" presName="thickLine" presStyleLbl="alignNode1" presStyleIdx="9" presStyleCnt="12"/>
      <dgm:spPr/>
    </dgm:pt>
    <dgm:pt modelId="{2CEF4F08-451A-4232-8BDE-BB3FA31E8626}" type="pres">
      <dgm:prSet presAssocID="{048F6E00-F1F4-4866-A8E6-E023255761B3}" presName="horz1" presStyleCnt="0"/>
      <dgm:spPr/>
    </dgm:pt>
    <dgm:pt modelId="{6BB6ABC4-AA8D-4F0E-B4E1-F2676BC8E3D5}" type="pres">
      <dgm:prSet presAssocID="{048F6E00-F1F4-4866-A8E6-E023255761B3}" presName="tx1" presStyleLbl="revTx" presStyleIdx="9" presStyleCnt="12"/>
      <dgm:spPr/>
    </dgm:pt>
    <dgm:pt modelId="{66EBDAC4-99CD-4DB0-B11C-C65285A5A20D}" type="pres">
      <dgm:prSet presAssocID="{048F6E00-F1F4-4866-A8E6-E023255761B3}" presName="vert1" presStyleCnt="0"/>
      <dgm:spPr/>
    </dgm:pt>
    <dgm:pt modelId="{B4BBB8BA-CE0F-4218-8057-C96B620EB256}" type="pres">
      <dgm:prSet presAssocID="{5414F586-DAF9-4A03-9136-EE7B653AE2FD}" presName="thickLine" presStyleLbl="alignNode1" presStyleIdx="10" presStyleCnt="12"/>
      <dgm:spPr/>
    </dgm:pt>
    <dgm:pt modelId="{BAE212FC-FEA1-40A8-A2A3-1D28F1283DEA}" type="pres">
      <dgm:prSet presAssocID="{5414F586-DAF9-4A03-9136-EE7B653AE2FD}" presName="horz1" presStyleCnt="0"/>
      <dgm:spPr/>
    </dgm:pt>
    <dgm:pt modelId="{7AC26482-BFB5-4A95-8439-3D1934E18938}" type="pres">
      <dgm:prSet presAssocID="{5414F586-DAF9-4A03-9136-EE7B653AE2FD}" presName="tx1" presStyleLbl="revTx" presStyleIdx="10" presStyleCnt="12"/>
      <dgm:spPr/>
    </dgm:pt>
    <dgm:pt modelId="{2DCE0ACA-02AD-49BC-A429-A433AB3A0597}" type="pres">
      <dgm:prSet presAssocID="{5414F586-DAF9-4A03-9136-EE7B653AE2FD}" presName="vert1" presStyleCnt="0"/>
      <dgm:spPr/>
    </dgm:pt>
    <dgm:pt modelId="{1C8D5B73-95EA-47A1-B140-3164956E4681}" type="pres">
      <dgm:prSet presAssocID="{EB1C5A72-317B-4D37-9867-6FA862F30590}" presName="thickLine" presStyleLbl="alignNode1" presStyleIdx="11" presStyleCnt="12"/>
      <dgm:spPr/>
    </dgm:pt>
    <dgm:pt modelId="{F61C6822-DCE3-4A7A-8E4E-189DE75C8382}" type="pres">
      <dgm:prSet presAssocID="{EB1C5A72-317B-4D37-9867-6FA862F30590}" presName="horz1" presStyleCnt="0"/>
      <dgm:spPr/>
    </dgm:pt>
    <dgm:pt modelId="{7359EFA1-6971-4715-A1CE-45965018243E}" type="pres">
      <dgm:prSet presAssocID="{EB1C5A72-317B-4D37-9867-6FA862F30590}" presName="tx1" presStyleLbl="revTx" presStyleIdx="11" presStyleCnt="12"/>
      <dgm:spPr/>
    </dgm:pt>
    <dgm:pt modelId="{4C163097-581E-472C-8081-308D61894818}" type="pres">
      <dgm:prSet presAssocID="{EB1C5A72-317B-4D37-9867-6FA862F30590}" presName="vert1" presStyleCnt="0"/>
      <dgm:spPr/>
    </dgm:pt>
  </dgm:ptLst>
  <dgm:cxnLst>
    <dgm:cxn modelId="{FE0DCC04-F72B-4828-91FE-A509D9BCCADE}" srcId="{781149FC-6C1A-41C6-A931-2F23A5499C56}" destId="{A54BAB08-B81A-47F0-A281-FAE70C26299A}" srcOrd="2" destOrd="0" parTransId="{AA5CFABE-66C5-477B-B72A-D03EB0334B70}" sibTransId="{9EDCA891-06FA-4682-B2B3-5C684C0066E4}"/>
    <dgm:cxn modelId="{9523130C-C72B-4E53-8BA9-A90D5DD211F7}" srcId="{781149FC-6C1A-41C6-A931-2F23A5499C56}" destId="{551902A5-050A-42BC-9EB9-FADC8F4E665E}" srcOrd="5" destOrd="0" parTransId="{51CB5F8D-9781-4689-A474-ED3004AAFC87}" sibTransId="{0EE264F0-C679-4E44-BCD6-CB589EE8B306}"/>
    <dgm:cxn modelId="{A32A1114-7F32-4FDE-ACEE-E9CAFD6B7AA2}" type="presOf" srcId="{5F48B040-33D6-4312-AC5E-77E04AEFEA8D}" destId="{4AAE65D4-3E15-4A5C-B438-33E2E1229769}" srcOrd="0" destOrd="0" presId="urn:microsoft.com/office/officeart/2008/layout/LinedList"/>
    <dgm:cxn modelId="{F2BC0626-FD69-43ED-A56E-911CC13EA2E6}" srcId="{781149FC-6C1A-41C6-A931-2F23A5499C56}" destId="{5F48B040-33D6-4312-AC5E-77E04AEFEA8D}" srcOrd="8" destOrd="0" parTransId="{A7D1257B-D8A8-4348-88B2-780CD09AEEA3}" sibTransId="{23B34525-E980-459D-BC58-5ED32D50C727}"/>
    <dgm:cxn modelId="{FF19AA2F-05DC-44C0-AA9B-AF41337794D5}" type="presOf" srcId="{551902A5-050A-42BC-9EB9-FADC8F4E665E}" destId="{2C6F91CD-E6F2-4E03-9118-B1A96FB91E9B}" srcOrd="0" destOrd="0" presId="urn:microsoft.com/office/officeart/2008/layout/LinedList"/>
    <dgm:cxn modelId="{64DBBD31-DD31-4C22-9B8C-E0BF4528A81D}" srcId="{781149FC-6C1A-41C6-A931-2F23A5499C56}" destId="{90D956B1-FB3E-4E9C-97B2-A2D1B459087C}" srcOrd="7" destOrd="0" parTransId="{2BB5D249-778D-48E3-A831-51BAA1E276C9}" sibTransId="{EA44511E-41E9-4B00-8E14-1D617E88A595}"/>
    <dgm:cxn modelId="{19355165-7083-4009-AFE9-B5B21119ED31}" srcId="{781149FC-6C1A-41C6-A931-2F23A5499C56}" destId="{1D634860-A988-4D6B-B1B0-AE555B78406E}" srcOrd="3" destOrd="0" parTransId="{7237FFA1-A784-45B0-80DC-BE3BFDA9A7B1}" sibTransId="{F2AF4F58-E9EE-4BE8-8570-2BA3485E9C2D}"/>
    <dgm:cxn modelId="{6346B545-B34A-4847-A8F1-4E8CADD24929}" srcId="{781149FC-6C1A-41C6-A931-2F23A5499C56}" destId="{5EE20FAA-21D7-46B5-84F0-98CDE577E928}" srcOrd="6" destOrd="0" parTransId="{B8C1F6D3-EA6E-4229-87B8-1300C041A5B6}" sibTransId="{75DF6A6E-746B-4E04-947D-E0B043DAC933}"/>
    <dgm:cxn modelId="{0A737468-3990-4565-8419-06FD9A5E351B}" srcId="{781149FC-6C1A-41C6-A931-2F23A5499C56}" destId="{5414F586-DAF9-4A03-9136-EE7B653AE2FD}" srcOrd="10" destOrd="0" parTransId="{4B99D4D2-121A-4F55-A1B6-BC6BFF170C5F}" sibTransId="{279FD1AF-54CC-4891-808C-4C3689222748}"/>
    <dgm:cxn modelId="{DAE7134A-55B8-4DD3-8FF8-3A28643CC27C}" srcId="{781149FC-6C1A-41C6-A931-2F23A5499C56}" destId="{048F6E00-F1F4-4866-A8E6-E023255761B3}" srcOrd="9" destOrd="0" parTransId="{D86607FB-8197-4BE0-9D0D-125860A0B0FF}" sibTransId="{A77352D8-FDB3-4BDF-8241-AF44A68FBF1F}"/>
    <dgm:cxn modelId="{CFDF594A-5BF3-4E61-BDA5-007705CB7462}" srcId="{781149FC-6C1A-41C6-A931-2F23A5499C56}" destId="{F08B23E7-20B5-4FF8-B050-89A1F145B3A8}" srcOrd="0" destOrd="0" parTransId="{8A8D4389-4747-4AF0-A963-1EDA557D67B3}" sibTransId="{402D0CA9-53E7-4649-9B3F-154C36A6C7A1}"/>
    <dgm:cxn modelId="{739BFD4B-E018-4499-B506-6F829BDF805E}" type="presOf" srcId="{F08B23E7-20B5-4FF8-B050-89A1F145B3A8}" destId="{67FB55CC-3FE5-4D60-AEA9-E7964620FD12}" srcOrd="0" destOrd="0" presId="urn:microsoft.com/office/officeart/2008/layout/LinedList"/>
    <dgm:cxn modelId="{7062F779-6A40-48A3-B462-34CD0F1294F7}" type="presOf" srcId="{5EE20FAA-21D7-46B5-84F0-98CDE577E928}" destId="{04B19108-676D-4DD7-9947-E1E4E534DCDC}" srcOrd="0" destOrd="0" presId="urn:microsoft.com/office/officeart/2008/layout/LinedList"/>
    <dgm:cxn modelId="{906EDD7E-7290-4810-8539-A70D8599D630}" type="presOf" srcId="{781149FC-6C1A-41C6-A931-2F23A5499C56}" destId="{599DF93B-2EF6-4089-913E-AF95519DBB0A}" srcOrd="0" destOrd="0" presId="urn:microsoft.com/office/officeart/2008/layout/LinedList"/>
    <dgm:cxn modelId="{40B8E07F-AE6A-4AC4-BF82-2B23AA9030B2}" type="presOf" srcId="{B67B6A21-ADBE-46DF-91B8-E6D68FDB87F7}" destId="{D22CDB4C-131F-41BE-B89C-5841E2CB2C8E}" srcOrd="0" destOrd="0" presId="urn:microsoft.com/office/officeart/2008/layout/LinedList"/>
    <dgm:cxn modelId="{3BFBBC8F-8255-48C5-AD7C-7F473E2D0A59}" srcId="{781149FC-6C1A-41C6-A931-2F23A5499C56}" destId="{B67B6A21-ADBE-46DF-91B8-E6D68FDB87F7}" srcOrd="1" destOrd="0" parTransId="{4D4CBEEB-4C6F-4791-9A31-6DA81FDAF54B}" sibTransId="{BD987A7E-F611-4506-9CC9-7BB517E9B405}"/>
    <dgm:cxn modelId="{AD1C52A6-004C-4AF9-B49D-6171EEDE8292}" type="presOf" srcId="{51EDBF01-F859-4098-A210-30C429D0ED95}" destId="{1E7ED719-E480-434B-A369-3ECA6813A3B9}" srcOrd="0" destOrd="0" presId="urn:microsoft.com/office/officeart/2008/layout/LinedList"/>
    <dgm:cxn modelId="{A7F807A8-FB93-4708-B415-C08A35928BE7}" type="presOf" srcId="{90D956B1-FB3E-4E9C-97B2-A2D1B459087C}" destId="{AAA3C2AF-7FB4-4D6F-87AE-181E17066C6D}" srcOrd="0" destOrd="0" presId="urn:microsoft.com/office/officeart/2008/layout/LinedList"/>
    <dgm:cxn modelId="{DD53D1C5-7EC5-4982-841B-FAC73CAF516C}" type="presOf" srcId="{A54BAB08-B81A-47F0-A281-FAE70C26299A}" destId="{703D9D7F-AEE0-4778-9F7D-E5A7F73F06AD}" srcOrd="0" destOrd="0" presId="urn:microsoft.com/office/officeart/2008/layout/LinedList"/>
    <dgm:cxn modelId="{E2B9E8D9-B977-4A3D-9565-5ADAED5D16AE}" type="presOf" srcId="{048F6E00-F1F4-4866-A8E6-E023255761B3}" destId="{6BB6ABC4-AA8D-4F0E-B4E1-F2676BC8E3D5}" srcOrd="0" destOrd="0" presId="urn:microsoft.com/office/officeart/2008/layout/LinedList"/>
    <dgm:cxn modelId="{785260E3-6260-4A5A-AE36-5975BAA3D721}" srcId="{781149FC-6C1A-41C6-A931-2F23A5499C56}" destId="{EB1C5A72-317B-4D37-9867-6FA862F30590}" srcOrd="11" destOrd="0" parTransId="{7E8E46BC-0D16-41A5-8BC0-E0EF3AE8C7D9}" sibTransId="{AFA9A15E-AC3F-438D-B416-558E70CBE7E2}"/>
    <dgm:cxn modelId="{D6AE5FE9-762A-4BF4-B589-8BC7948693D4}" type="presOf" srcId="{5414F586-DAF9-4A03-9136-EE7B653AE2FD}" destId="{7AC26482-BFB5-4A95-8439-3D1934E18938}" srcOrd="0" destOrd="0" presId="urn:microsoft.com/office/officeart/2008/layout/LinedList"/>
    <dgm:cxn modelId="{7B4F14F1-50F2-4401-BFBB-5A99BD994364}" srcId="{781149FC-6C1A-41C6-A931-2F23A5499C56}" destId="{51EDBF01-F859-4098-A210-30C429D0ED95}" srcOrd="4" destOrd="0" parTransId="{4847BFEA-D4EC-46F3-A3E4-D1726A16BEF7}" sibTransId="{8399A93A-9DD1-4960-9E1F-2E464FDB6104}"/>
    <dgm:cxn modelId="{5F2755F2-CD6F-4728-9F63-747056C652F9}" type="presOf" srcId="{1D634860-A988-4D6B-B1B0-AE555B78406E}" destId="{81452C82-28C1-4C16-811B-36E8B63840A6}" srcOrd="0" destOrd="0" presId="urn:microsoft.com/office/officeart/2008/layout/LinedList"/>
    <dgm:cxn modelId="{10DE3BFA-083D-4BD5-85DA-0D0B29BAE5CD}" type="presOf" srcId="{EB1C5A72-317B-4D37-9867-6FA862F30590}" destId="{7359EFA1-6971-4715-A1CE-45965018243E}" srcOrd="0" destOrd="0" presId="urn:microsoft.com/office/officeart/2008/layout/LinedList"/>
    <dgm:cxn modelId="{82DC8413-B303-420C-BDDD-549D9C6906BC}" type="presParOf" srcId="{599DF93B-2EF6-4089-913E-AF95519DBB0A}" destId="{0B59D636-7C9E-43FE-83CE-1AEBA8307856}" srcOrd="0" destOrd="0" presId="urn:microsoft.com/office/officeart/2008/layout/LinedList"/>
    <dgm:cxn modelId="{66D00071-4318-4649-838D-C910D5AB5A65}" type="presParOf" srcId="{599DF93B-2EF6-4089-913E-AF95519DBB0A}" destId="{906A1EAA-8D3A-41FF-8601-500C0034A0E8}" srcOrd="1" destOrd="0" presId="urn:microsoft.com/office/officeart/2008/layout/LinedList"/>
    <dgm:cxn modelId="{1C2572AE-8A5A-41BA-91AB-9A3615D59868}" type="presParOf" srcId="{906A1EAA-8D3A-41FF-8601-500C0034A0E8}" destId="{67FB55CC-3FE5-4D60-AEA9-E7964620FD12}" srcOrd="0" destOrd="0" presId="urn:microsoft.com/office/officeart/2008/layout/LinedList"/>
    <dgm:cxn modelId="{87C0DA4F-344A-4048-A357-03B4B9DD473B}" type="presParOf" srcId="{906A1EAA-8D3A-41FF-8601-500C0034A0E8}" destId="{1549F236-1030-4641-8B9E-2C22E9328AAD}" srcOrd="1" destOrd="0" presId="urn:microsoft.com/office/officeart/2008/layout/LinedList"/>
    <dgm:cxn modelId="{F7770BE7-8EE1-4F2B-A347-EEEC31962404}" type="presParOf" srcId="{599DF93B-2EF6-4089-913E-AF95519DBB0A}" destId="{CBDABB9F-1AFC-4BAD-8A05-522B2B1A90DB}" srcOrd="2" destOrd="0" presId="urn:microsoft.com/office/officeart/2008/layout/LinedList"/>
    <dgm:cxn modelId="{E0DCE9C3-F0B6-41D2-9A7C-2BFDCEA51794}" type="presParOf" srcId="{599DF93B-2EF6-4089-913E-AF95519DBB0A}" destId="{1EE63A7B-B5C8-481A-BD50-9791A29FDDF9}" srcOrd="3" destOrd="0" presId="urn:microsoft.com/office/officeart/2008/layout/LinedList"/>
    <dgm:cxn modelId="{AC711D40-9C6B-4B58-948B-7CA5A9A453A4}" type="presParOf" srcId="{1EE63A7B-B5C8-481A-BD50-9791A29FDDF9}" destId="{D22CDB4C-131F-41BE-B89C-5841E2CB2C8E}" srcOrd="0" destOrd="0" presId="urn:microsoft.com/office/officeart/2008/layout/LinedList"/>
    <dgm:cxn modelId="{4E87D174-1C52-4936-9DDB-7CE0BBDEA1BB}" type="presParOf" srcId="{1EE63A7B-B5C8-481A-BD50-9791A29FDDF9}" destId="{6821DC9F-73C3-42E8-B986-C4297D3A9473}" srcOrd="1" destOrd="0" presId="urn:microsoft.com/office/officeart/2008/layout/LinedList"/>
    <dgm:cxn modelId="{C52B9A50-7EBD-47C0-8736-FA5C6866F9E7}" type="presParOf" srcId="{599DF93B-2EF6-4089-913E-AF95519DBB0A}" destId="{5C17B185-0A56-42A3-897D-BE0CF1FD701C}" srcOrd="4" destOrd="0" presId="urn:microsoft.com/office/officeart/2008/layout/LinedList"/>
    <dgm:cxn modelId="{D7D068A9-91E5-4DE8-A032-7518617371B9}" type="presParOf" srcId="{599DF93B-2EF6-4089-913E-AF95519DBB0A}" destId="{90ACC07F-2330-4901-9D6E-051FEDB6DFA9}" srcOrd="5" destOrd="0" presId="urn:microsoft.com/office/officeart/2008/layout/LinedList"/>
    <dgm:cxn modelId="{C903AA13-60A1-4A80-9D63-2012CCE2EB6E}" type="presParOf" srcId="{90ACC07F-2330-4901-9D6E-051FEDB6DFA9}" destId="{703D9D7F-AEE0-4778-9F7D-E5A7F73F06AD}" srcOrd="0" destOrd="0" presId="urn:microsoft.com/office/officeart/2008/layout/LinedList"/>
    <dgm:cxn modelId="{5605AAD5-ED32-40AD-AB43-8A29A455EC15}" type="presParOf" srcId="{90ACC07F-2330-4901-9D6E-051FEDB6DFA9}" destId="{F9583A8F-C2A5-446A-AE09-5BCBBAD574FE}" srcOrd="1" destOrd="0" presId="urn:microsoft.com/office/officeart/2008/layout/LinedList"/>
    <dgm:cxn modelId="{B23AD647-9E60-41C5-B376-D2E5448C7C86}" type="presParOf" srcId="{599DF93B-2EF6-4089-913E-AF95519DBB0A}" destId="{73670F33-FC02-42B2-AA83-B55941CD3CE2}" srcOrd="6" destOrd="0" presId="urn:microsoft.com/office/officeart/2008/layout/LinedList"/>
    <dgm:cxn modelId="{82A5E804-A43F-450D-9965-DDC62BBBD050}" type="presParOf" srcId="{599DF93B-2EF6-4089-913E-AF95519DBB0A}" destId="{03F7D96C-8E6C-41C1-9CB5-0736583417C8}" srcOrd="7" destOrd="0" presId="urn:microsoft.com/office/officeart/2008/layout/LinedList"/>
    <dgm:cxn modelId="{450B423C-B4AE-4969-B745-C5A9F2BDCEC2}" type="presParOf" srcId="{03F7D96C-8E6C-41C1-9CB5-0736583417C8}" destId="{81452C82-28C1-4C16-811B-36E8B63840A6}" srcOrd="0" destOrd="0" presId="urn:microsoft.com/office/officeart/2008/layout/LinedList"/>
    <dgm:cxn modelId="{32F70648-41BA-422B-81E4-ADF1BD6C4819}" type="presParOf" srcId="{03F7D96C-8E6C-41C1-9CB5-0736583417C8}" destId="{4025E489-5C20-4E78-9E74-7C3DE1F5EB90}" srcOrd="1" destOrd="0" presId="urn:microsoft.com/office/officeart/2008/layout/LinedList"/>
    <dgm:cxn modelId="{708CC8CA-0ED8-4387-A00A-82E230032AB9}" type="presParOf" srcId="{599DF93B-2EF6-4089-913E-AF95519DBB0A}" destId="{05E99963-8DEB-413B-B5F0-2F16673DDACC}" srcOrd="8" destOrd="0" presId="urn:microsoft.com/office/officeart/2008/layout/LinedList"/>
    <dgm:cxn modelId="{820417B1-9BBD-45DC-83E2-E8B2B237604F}" type="presParOf" srcId="{599DF93B-2EF6-4089-913E-AF95519DBB0A}" destId="{C09FC2B2-36EB-40AF-B11E-F631BD830143}" srcOrd="9" destOrd="0" presId="urn:microsoft.com/office/officeart/2008/layout/LinedList"/>
    <dgm:cxn modelId="{9918DA10-00FA-4A4A-8271-F18B9CF5395F}" type="presParOf" srcId="{C09FC2B2-36EB-40AF-B11E-F631BD830143}" destId="{1E7ED719-E480-434B-A369-3ECA6813A3B9}" srcOrd="0" destOrd="0" presId="urn:microsoft.com/office/officeart/2008/layout/LinedList"/>
    <dgm:cxn modelId="{30491632-C501-409A-B7DB-F1700DA70071}" type="presParOf" srcId="{C09FC2B2-36EB-40AF-B11E-F631BD830143}" destId="{B9EBE4B4-C42F-44E9-947D-FA0A14913C7F}" srcOrd="1" destOrd="0" presId="urn:microsoft.com/office/officeart/2008/layout/LinedList"/>
    <dgm:cxn modelId="{52897EE3-6E99-4F56-B05F-9B2C1126ACDA}" type="presParOf" srcId="{599DF93B-2EF6-4089-913E-AF95519DBB0A}" destId="{39FD84EA-2B66-4593-80A1-50307568749B}" srcOrd="10" destOrd="0" presId="urn:microsoft.com/office/officeart/2008/layout/LinedList"/>
    <dgm:cxn modelId="{57DD7FDC-5ED1-425D-9295-8551A70F68CE}" type="presParOf" srcId="{599DF93B-2EF6-4089-913E-AF95519DBB0A}" destId="{C3EA721E-03FA-4BE8-BE1F-CB64F91B1116}" srcOrd="11" destOrd="0" presId="urn:microsoft.com/office/officeart/2008/layout/LinedList"/>
    <dgm:cxn modelId="{AEBF7414-ACB3-47A2-8DFF-0CD735FE4939}" type="presParOf" srcId="{C3EA721E-03FA-4BE8-BE1F-CB64F91B1116}" destId="{2C6F91CD-E6F2-4E03-9118-B1A96FB91E9B}" srcOrd="0" destOrd="0" presId="urn:microsoft.com/office/officeart/2008/layout/LinedList"/>
    <dgm:cxn modelId="{4F7842C0-7E82-4784-84A9-60989671BB37}" type="presParOf" srcId="{C3EA721E-03FA-4BE8-BE1F-CB64F91B1116}" destId="{179BD813-CD69-4336-B3EB-CF72697653B6}" srcOrd="1" destOrd="0" presId="urn:microsoft.com/office/officeart/2008/layout/LinedList"/>
    <dgm:cxn modelId="{91137853-902E-4BAF-AF54-748759DA5AD1}" type="presParOf" srcId="{599DF93B-2EF6-4089-913E-AF95519DBB0A}" destId="{457FA1BA-64FD-4506-A112-AB5238EC54FF}" srcOrd="12" destOrd="0" presId="urn:microsoft.com/office/officeart/2008/layout/LinedList"/>
    <dgm:cxn modelId="{472AD24C-B239-485C-9AC2-E601EFFA8CFA}" type="presParOf" srcId="{599DF93B-2EF6-4089-913E-AF95519DBB0A}" destId="{15841999-6622-46F9-8F78-DA84F6E94B15}" srcOrd="13" destOrd="0" presId="urn:microsoft.com/office/officeart/2008/layout/LinedList"/>
    <dgm:cxn modelId="{CFDC209C-4E3C-40BE-99EB-F89F8FA840B4}" type="presParOf" srcId="{15841999-6622-46F9-8F78-DA84F6E94B15}" destId="{04B19108-676D-4DD7-9947-E1E4E534DCDC}" srcOrd="0" destOrd="0" presId="urn:microsoft.com/office/officeart/2008/layout/LinedList"/>
    <dgm:cxn modelId="{06EFDD67-392F-47CB-B7C0-6BFB7E1B8BAD}" type="presParOf" srcId="{15841999-6622-46F9-8F78-DA84F6E94B15}" destId="{40E1B329-6A9A-4D3F-BCD0-B185DCADBC0E}" srcOrd="1" destOrd="0" presId="urn:microsoft.com/office/officeart/2008/layout/LinedList"/>
    <dgm:cxn modelId="{23F83A34-2F78-4892-8CA4-FF1C4E9CB5A4}" type="presParOf" srcId="{599DF93B-2EF6-4089-913E-AF95519DBB0A}" destId="{6AC5989C-FC99-4101-87F4-AD4BDC2C2387}" srcOrd="14" destOrd="0" presId="urn:microsoft.com/office/officeart/2008/layout/LinedList"/>
    <dgm:cxn modelId="{A6EB4033-B75E-4755-9B1D-050F8D5BFEEF}" type="presParOf" srcId="{599DF93B-2EF6-4089-913E-AF95519DBB0A}" destId="{22992764-D0AC-469C-BA06-E9647DEA3F6F}" srcOrd="15" destOrd="0" presId="urn:microsoft.com/office/officeart/2008/layout/LinedList"/>
    <dgm:cxn modelId="{6C9824D1-7EB2-49F9-8184-FAB10F649E99}" type="presParOf" srcId="{22992764-D0AC-469C-BA06-E9647DEA3F6F}" destId="{AAA3C2AF-7FB4-4D6F-87AE-181E17066C6D}" srcOrd="0" destOrd="0" presId="urn:microsoft.com/office/officeart/2008/layout/LinedList"/>
    <dgm:cxn modelId="{3FA81FE6-D267-4EA9-B9EE-0AE50E2C859F}" type="presParOf" srcId="{22992764-D0AC-469C-BA06-E9647DEA3F6F}" destId="{56701A5F-3080-47D3-8D57-394660277865}" srcOrd="1" destOrd="0" presId="urn:microsoft.com/office/officeart/2008/layout/LinedList"/>
    <dgm:cxn modelId="{EB757F63-6AE0-4900-993F-56CB4C0A0509}" type="presParOf" srcId="{599DF93B-2EF6-4089-913E-AF95519DBB0A}" destId="{0E48E683-B0CC-43AA-8557-A6E31127D17C}" srcOrd="16" destOrd="0" presId="urn:microsoft.com/office/officeart/2008/layout/LinedList"/>
    <dgm:cxn modelId="{8AF25870-63E4-4298-B9B2-1BD829F7B270}" type="presParOf" srcId="{599DF93B-2EF6-4089-913E-AF95519DBB0A}" destId="{52325CA6-A323-4FA0-A063-FC0B2D3E25AE}" srcOrd="17" destOrd="0" presId="urn:microsoft.com/office/officeart/2008/layout/LinedList"/>
    <dgm:cxn modelId="{6BCE0CF3-6DFC-44BA-A869-02FE556129FD}" type="presParOf" srcId="{52325CA6-A323-4FA0-A063-FC0B2D3E25AE}" destId="{4AAE65D4-3E15-4A5C-B438-33E2E1229769}" srcOrd="0" destOrd="0" presId="urn:microsoft.com/office/officeart/2008/layout/LinedList"/>
    <dgm:cxn modelId="{E4E07B88-0154-477A-B0C6-D07405AD5ED6}" type="presParOf" srcId="{52325CA6-A323-4FA0-A063-FC0B2D3E25AE}" destId="{DCFE2E1A-BDE8-4897-A7CD-33C1C2ACD829}" srcOrd="1" destOrd="0" presId="urn:microsoft.com/office/officeart/2008/layout/LinedList"/>
    <dgm:cxn modelId="{ABF4B83F-E4FA-4CCE-B7CA-1716B9569733}" type="presParOf" srcId="{599DF93B-2EF6-4089-913E-AF95519DBB0A}" destId="{86E55DF0-2020-49D9-B909-8B2E7A1709DB}" srcOrd="18" destOrd="0" presId="urn:microsoft.com/office/officeart/2008/layout/LinedList"/>
    <dgm:cxn modelId="{77B1F60D-BD51-4744-B41E-C69B14535AB9}" type="presParOf" srcId="{599DF93B-2EF6-4089-913E-AF95519DBB0A}" destId="{2CEF4F08-451A-4232-8BDE-BB3FA31E8626}" srcOrd="19" destOrd="0" presId="urn:microsoft.com/office/officeart/2008/layout/LinedList"/>
    <dgm:cxn modelId="{200FDEC0-EDCB-472F-A820-193A50426344}" type="presParOf" srcId="{2CEF4F08-451A-4232-8BDE-BB3FA31E8626}" destId="{6BB6ABC4-AA8D-4F0E-B4E1-F2676BC8E3D5}" srcOrd="0" destOrd="0" presId="urn:microsoft.com/office/officeart/2008/layout/LinedList"/>
    <dgm:cxn modelId="{F9F11826-4E56-4E1B-ACD9-43EC1B4F582B}" type="presParOf" srcId="{2CEF4F08-451A-4232-8BDE-BB3FA31E8626}" destId="{66EBDAC4-99CD-4DB0-B11C-C65285A5A20D}" srcOrd="1" destOrd="0" presId="urn:microsoft.com/office/officeart/2008/layout/LinedList"/>
    <dgm:cxn modelId="{88F319D9-5757-47EF-A739-940B0E1894C3}" type="presParOf" srcId="{599DF93B-2EF6-4089-913E-AF95519DBB0A}" destId="{B4BBB8BA-CE0F-4218-8057-C96B620EB256}" srcOrd="20" destOrd="0" presId="urn:microsoft.com/office/officeart/2008/layout/LinedList"/>
    <dgm:cxn modelId="{2A8CF9AB-A9F5-42F8-9919-CB948A3DD2EF}" type="presParOf" srcId="{599DF93B-2EF6-4089-913E-AF95519DBB0A}" destId="{BAE212FC-FEA1-40A8-A2A3-1D28F1283DEA}" srcOrd="21" destOrd="0" presId="urn:microsoft.com/office/officeart/2008/layout/LinedList"/>
    <dgm:cxn modelId="{600BC574-254E-42F1-9FF4-6AFFB863C79A}" type="presParOf" srcId="{BAE212FC-FEA1-40A8-A2A3-1D28F1283DEA}" destId="{7AC26482-BFB5-4A95-8439-3D1934E18938}" srcOrd="0" destOrd="0" presId="urn:microsoft.com/office/officeart/2008/layout/LinedList"/>
    <dgm:cxn modelId="{B8277A54-3053-494A-B6AA-9B9BAC689680}" type="presParOf" srcId="{BAE212FC-FEA1-40A8-A2A3-1D28F1283DEA}" destId="{2DCE0ACA-02AD-49BC-A429-A433AB3A0597}" srcOrd="1" destOrd="0" presId="urn:microsoft.com/office/officeart/2008/layout/LinedList"/>
    <dgm:cxn modelId="{71526B31-2401-4B87-8457-0BA60EC09DAF}" type="presParOf" srcId="{599DF93B-2EF6-4089-913E-AF95519DBB0A}" destId="{1C8D5B73-95EA-47A1-B140-3164956E4681}" srcOrd="22" destOrd="0" presId="urn:microsoft.com/office/officeart/2008/layout/LinedList"/>
    <dgm:cxn modelId="{61DB97B3-0362-4F77-9D2C-A29F62726A21}" type="presParOf" srcId="{599DF93B-2EF6-4089-913E-AF95519DBB0A}" destId="{F61C6822-DCE3-4A7A-8E4E-189DE75C8382}" srcOrd="23" destOrd="0" presId="urn:microsoft.com/office/officeart/2008/layout/LinedList"/>
    <dgm:cxn modelId="{3D0B0998-571A-4690-9161-41DC7383B84D}" type="presParOf" srcId="{F61C6822-DCE3-4A7A-8E4E-189DE75C8382}" destId="{7359EFA1-6971-4715-A1CE-45965018243E}" srcOrd="0" destOrd="0" presId="urn:microsoft.com/office/officeart/2008/layout/LinedList"/>
    <dgm:cxn modelId="{BB110822-6DDF-43A0-BE5C-28678A19EB92}" type="presParOf" srcId="{F61C6822-DCE3-4A7A-8E4E-189DE75C8382}" destId="{4C163097-581E-472C-8081-308D6189481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77E9F1-C22B-4ED8-9DBC-4E73BDDA8E87}">
      <dsp:nvSpPr>
        <dsp:cNvPr id="0" name=""/>
        <dsp:cNvSpPr/>
      </dsp:nvSpPr>
      <dsp:spPr>
        <a:xfrm>
          <a:off x="0" y="535"/>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5BA1CC-2E77-415C-9D93-878BB4A8BAE3}">
      <dsp:nvSpPr>
        <dsp:cNvPr id="0" name=""/>
        <dsp:cNvSpPr/>
      </dsp:nvSpPr>
      <dsp:spPr>
        <a:xfrm>
          <a:off x="0" y="535"/>
          <a:ext cx="8915400" cy="48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mn-lt"/>
              <a:cs typeface="Arial" panose="020B0604020202020204" pitchFamily="34" charset="0"/>
            </a:rPr>
            <a:t>1. Introduction </a:t>
          </a:r>
          <a:endParaRPr lang="en-US" sz="2200" kern="1200" dirty="0">
            <a:latin typeface="+mn-lt"/>
            <a:cs typeface="Arial" panose="020B0604020202020204" pitchFamily="34" charset="0"/>
          </a:endParaRPr>
        </a:p>
      </dsp:txBody>
      <dsp:txXfrm>
        <a:off x="0" y="535"/>
        <a:ext cx="8915400" cy="487011"/>
      </dsp:txXfrm>
    </dsp:sp>
    <dsp:sp modelId="{0C169A06-C425-4DDD-B47B-FBBC069611BA}">
      <dsp:nvSpPr>
        <dsp:cNvPr id="0" name=""/>
        <dsp:cNvSpPr/>
      </dsp:nvSpPr>
      <dsp:spPr>
        <a:xfrm>
          <a:off x="0" y="487546"/>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89A43D-75BF-435C-B54B-630D8FFD8EC4}">
      <dsp:nvSpPr>
        <dsp:cNvPr id="0" name=""/>
        <dsp:cNvSpPr/>
      </dsp:nvSpPr>
      <dsp:spPr>
        <a:xfrm>
          <a:off x="0" y="487546"/>
          <a:ext cx="8915400" cy="48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mn-lt"/>
              <a:cs typeface="Arial" panose="020B0604020202020204" pitchFamily="34" charset="0"/>
            </a:rPr>
            <a:t>2. Company overview - Tesco</a:t>
          </a:r>
          <a:endParaRPr lang="en-US" sz="2200" kern="1200" dirty="0">
            <a:latin typeface="+mn-lt"/>
            <a:cs typeface="Arial" panose="020B0604020202020204" pitchFamily="34" charset="0"/>
          </a:endParaRPr>
        </a:p>
      </dsp:txBody>
      <dsp:txXfrm>
        <a:off x="0" y="487546"/>
        <a:ext cx="8915400" cy="487011"/>
      </dsp:txXfrm>
    </dsp:sp>
    <dsp:sp modelId="{2DF1EB3B-29DA-4A90-9210-AF33EA7EE1D1}">
      <dsp:nvSpPr>
        <dsp:cNvPr id="0" name=""/>
        <dsp:cNvSpPr/>
      </dsp:nvSpPr>
      <dsp:spPr>
        <a:xfrm>
          <a:off x="0" y="963376"/>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939EF9-A928-4616-88E0-9B6AFEAC2072}">
      <dsp:nvSpPr>
        <dsp:cNvPr id="0" name=""/>
        <dsp:cNvSpPr/>
      </dsp:nvSpPr>
      <dsp:spPr>
        <a:xfrm>
          <a:off x="0" y="974558"/>
          <a:ext cx="8915400" cy="48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mn-lt"/>
              <a:cs typeface="Arial" panose="020B0604020202020204" pitchFamily="34" charset="0"/>
            </a:rPr>
            <a:t>3. Planning </a:t>
          </a:r>
          <a:endParaRPr lang="en-US" sz="2200" kern="1200" dirty="0">
            <a:latin typeface="+mn-lt"/>
            <a:cs typeface="Arial" panose="020B0604020202020204" pitchFamily="34" charset="0"/>
          </a:endParaRPr>
        </a:p>
      </dsp:txBody>
      <dsp:txXfrm>
        <a:off x="0" y="974558"/>
        <a:ext cx="8915400" cy="487011"/>
      </dsp:txXfrm>
    </dsp:sp>
    <dsp:sp modelId="{7974693C-9A08-4075-986E-78946B71C159}">
      <dsp:nvSpPr>
        <dsp:cNvPr id="0" name=""/>
        <dsp:cNvSpPr/>
      </dsp:nvSpPr>
      <dsp:spPr>
        <a:xfrm>
          <a:off x="0" y="1461569"/>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E403E7-D8F2-49AF-9EDF-4C02BCC000F9}">
      <dsp:nvSpPr>
        <dsp:cNvPr id="0" name=""/>
        <dsp:cNvSpPr/>
      </dsp:nvSpPr>
      <dsp:spPr>
        <a:xfrm>
          <a:off x="0" y="1461569"/>
          <a:ext cx="8915400" cy="48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mn-lt"/>
              <a:cs typeface="Arial" panose="020B0604020202020204" pitchFamily="34" charset="0"/>
            </a:rPr>
            <a:t>4. Organising </a:t>
          </a:r>
          <a:endParaRPr lang="en-US" sz="2200" kern="1200" dirty="0">
            <a:latin typeface="+mn-lt"/>
            <a:cs typeface="Arial" panose="020B0604020202020204" pitchFamily="34" charset="0"/>
          </a:endParaRPr>
        </a:p>
      </dsp:txBody>
      <dsp:txXfrm>
        <a:off x="0" y="1461569"/>
        <a:ext cx="8915400" cy="487011"/>
      </dsp:txXfrm>
    </dsp:sp>
    <dsp:sp modelId="{6A1E0F9F-D51C-4818-86D3-B70FF0A8E59D}">
      <dsp:nvSpPr>
        <dsp:cNvPr id="0" name=""/>
        <dsp:cNvSpPr/>
      </dsp:nvSpPr>
      <dsp:spPr>
        <a:xfrm>
          <a:off x="0" y="1948581"/>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75CF0F-30D7-4F59-9794-C21885F79254}">
      <dsp:nvSpPr>
        <dsp:cNvPr id="0" name=""/>
        <dsp:cNvSpPr/>
      </dsp:nvSpPr>
      <dsp:spPr>
        <a:xfrm>
          <a:off x="0" y="1948581"/>
          <a:ext cx="8915400" cy="48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mn-lt"/>
              <a:cs typeface="Arial" panose="020B0604020202020204" pitchFamily="34" charset="0"/>
            </a:rPr>
            <a:t>5. Commanding </a:t>
          </a:r>
          <a:endParaRPr lang="en-US" sz="2200" kern="1200" dirty="0">
            <a:latin typeface="+mn-lt"/>
            <a:cs typeface="Arial" panose="020B0604020202020204" pitchFamily="34" charset="0"/>
          </a:endParaRPr>
        </a:p>
      </dsp:txBody>
      <dsp:txXfrm>
        <a:off x="0" y="1948581"/>
        <a:ext cx="8915400" cy="487011"/>
      </dsp:txXfrm>
    </dsp:sp>
    <dsp:sp modelId="{51CEA61E-8979-4E9F-B415-7A39F0C10B0F}">
      <dsp:nvSpPr>
        <dsp:cNvPr id="0" name=""/>
        <dsp:cNvSpPr/>
      </dsp:nvSpPr>
      <dsp:spPr>
        <a:xfrm>
          <a:off x="0" y="2435592"/>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9EC10B-0A48-49A4-B3DF-B24481273C97}">
      <dsp:nvSpPr>
        <dsp:cNvPr id="0" name=""/>
        <dsp:cNvSpPr/>
      </dsp:nvSpPr>
      <dsp:spPr>
        <a:xfrm>
          <a:off x="0" y="2435592"/>
          <a:ext cx="8915400" cy="48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mn-lt"/>
              <a:cs typeface="Arial" panose="020B0604020202020204" pitchFamily="34" charset="0"/>
            </a:rPr>
            <a:t>6. Coordinating </a:t>
          </a:r>
          <a:endParaRPr lang="en-US" sz="2200" kern="1200" dirty="0">
            <a:latin typeface="+mn-lt"/>
            <a:cs typeface="Arial" panose="020B0604020202020204" pitchFamily="34" charset="0"/>
          </a:endParaRPr>
        </a:p>
      </dsp:txBody>
      <dsp:txXfrm>
        <a:off x="0" y="2435592"/>
        <a:ext cx="8915400" cy="487011"/>
      </dsp:txXfrm>
    </dsp:sp>
    <dsp:sp modelId="{5053F428-7842-49CA-9A7F-2815B38F9BDC}">
      <dsp:nvSpPr>
        <dsp:cNvPr id="0" name=""/>
        <dsp:cNvSpPr/>
      </dsp:nvSpPr>
      <dsp:spPr>
        <a:xfrm>
          <a:off x="0" y="2922604"/>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433959-3F5F-4D01-A16A-BD6333E53685}">
      <dsp:nvSpPr>
        <dsp:cNvPr id="0" name=""/>
        <dsp:cNvSpPr/>
      </dsp:nvSpPr>
      <dsp:spPr>
        <a:xfrm>
          <a:off x="0" y="2922604"/>
          <a:ext cx="8915400" cy="48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mn-lt"/>
              <a:cs typeface="Arial" panose="020B0604020202020204" pitchFamily="34" charset="0"/>
            </a:rPr>
            <a:t>7. Controlling </a:t>
          </a:r>
          <a:endParaRPr lang="en-US" sz="2200" kern="1200" dirty="0">
            <a:latin typeface="+mn-lt"/>
            <a:cs typeface="Arial" panose="020B0604020202020204" pitchFamily="34" charset="0"/>
          </a:endParaRPr>
        </a:p>
      </dsp:txBody>
      <dsp:txXfrm>
        <a:off x="0" y="2922604"/>
        <a:ext cx="8915400" cy="487011"/>
      </dsp:txXfrm>
    </dsp:sp>
    <dsp:sp modelId="{367A3CAD-3AC5-481E-8200-3C2A0825DF81}">
      <dsp:nvSpPr>
        <dsp:cNvPr id="0" name=""/>
        <dsp:cNvSpPr/>
      </dsp:nvSpPr>
      <dsp:spPr>
        <a:xfrm>
          <a:off x="0" y="3409615"/>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BD0033-30F2-4286-A3D9-749178A0A73F}">
      <dsp:nvSpPr>
        <dsp:cNvPr id="0" name=""/>
        <dsp:cNvSpPr/>
      </dsp:nvSpPr>
      <dsp:spPr>
        <a:xfrm>
          <a:off x="0" y="3409615"/>
          <a:ext cx="8915400" cy="48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mn-lt"/>
              <a:cs typeface="Arial" panose="020B0604020202020204" pitchFamily="34" charset="0"/>
            </a:rPr>
            <a:t>8. Conclusion</a:t>
          </a:r>
          <a:endParaRPr lang="en-US" sz="2200" kern="1200" dirty="0">
            <a:latin typeface="+mn-lt"/>
            <a:cs typeface="Arial" panose="020B0604020202020204" pitchFamily="34" charset="0"/>
          </a:endParaRPr>
        </a:p>
      </dsp:txBody>
      <dsp:txXfrm>
        <a:off x="0" y="3409615"/>
        <a:ext cx="8915400" cy="487011"/>
      </dsp:txXfrm>
    </dsp:sp>
    <dsp:sp modelId="{44D553B9-406F-4D79-BF50-818D4B0B3895}">
      <dsp:nvSpPr>
        <dsp:cNvPr id="0" name=""/>
        <dsp:cNvSpPr/>
      </dsp:nvSpPr>
      <dsp:spPr>
        <a:xfrm>
          <a:off x="0" y="3896627"/>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F9A175-1B12-47A5-BDBD-1A46675124D4}">
      <dsp:nvSpPr>
        <dsp:cNvPr id="0" name=""/>
        <dsp:cNvSpPr/>
      </dsp:nvSpPr>
      <dsp:spPr>
        <a:xfrm>
          <a:off x="0" y="3896627"/>
          <a:ext cx="8915400" cy="48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mn-lt"/>
              <a:cs typeface="Arial" panose="020B0604020202020204" pitchFamily="34" charset="0"/>
            </a:rPr>
            <a:t>9. References </a:t>
          </a:r>
          <a:endParaRPr lang="en-US" sz="2200" kern="1200" dirty="0">
            <a:latin typeface="+mn-lt"/>
            <a:cs typeface="Arial" panose="020B0604020202020204" pitchFamily="34" charset="0"/>
          </a:endParaRPr>
        </a:p>
      </dsp:txBody>
      <dsp:txXfrm>
        <a:off x="0" y="3896627"/>
        <a:ext cx="8915400" cy="4870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81688C-A7AC-4254-9E81-7F0692BC3C95}">
      <dsp:nvSpPr>
        <dsp:cNvPr id="0" name=""/>
        <dsp:cNvSpPr/>
      </dsp:nvSpPr>
      <dsp:spPr>
        <a:xfrm>
          <a:off x="0" y="2396"/>
          <a:ext cx="741507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35833D-A137-48AE-94AF-C324EBCE9D1B}">
      <dsp:nvSpPr>
        <dsp:cNvPr id="0" name=""/>
        <dsp:cNvSpPr/>
      </dsp:nvSpPr>
      <dsp:spPr>
        <a:xfrm>
          <a:off x="0" y="2396"/>
          <a:ext cx="7415075" cy="81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GB" sz="1800" kern="1200" dirty="0"/>
            <a:t>Tesco was founded in 1919 by Jack Cohen in London, UK.</a:t>
          </a:r>
          <a:endParaRPr lang="en-US" sz="1800" kern="1200" dirty="0"/>
        </a:p>
      </dsp:txBody>
      <dsp:txXfrm>
        <a:off x="0" y="2396"/>
        <a:ext cx="7415075" cy="817053"/>
      </dsp:txXfrm>
    </dsp:sp>
    <dsp:sp modelId="{C7BE0D71-9469-434F-BE59-A99A64E02D1C}">
      <dsp:nvSpPr>
        <dsp:cNvPr id="0" name=""/>
        <dsp:cNvSpPr/>
      </dsp:nvSpPr>
      <dsp:spPr>
        <a:xfrm>
          <a:off x="0" y="819449"/>
          <a:ext cx="741507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067AFA-3535-49C7-BFA2-A2050CA3D467}">
      <dsp:nvSpPr>
        <dsp:cNvPr id="0" name=""/>
        <dsp:cNvSpPr/>
      </dsp:nvSpPr>
      <dsp:spPr>
        <a:xfrm>
          <a:off x="0" y="819449"/>
          <a:ext cx="7415075" cy="81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GB" sz="1800" kern="1200" dirty="0"/>
            <a:t>It is the UK’s largest supermarket retailer by grocery market share (Department for Environment, Food and Rural Affairs, 2026). </a:t>
          </a:r>
          <a:endParaRPr lang="en-US" sz="1800" kern="1200" dirty="0"/>
        </a:p>
      </dsp:txBody>
      <dsp:txXfrm>
        <a:off x="0" y="819449"/>
        <a:ext cx="7415075" cy="817053"/>
      </dsp:txXfrm>
    </dsp:sp>
    <dsp:sp modelId="{784FE3FB-EFD0-4546-9383-9A690DB900A6}">
      <dsp:nvSpPr>
        <dsp:cNvPr id="0" name=""/>
        <dsp:cNvSpPr/>
      </dsp:nvSpPr>
      <dsp:spPr>
        <a:xfrm>
          <a:off x="0" y="1636503"/>
          <a:ext cx="741507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E9E7D4-0001-4909-89DE-A079304E94C2}">
      <dsp:nvSpPr>
        <dsp:cNvPr id="0" name=""/>
        <dsp:cNvSpPr/>
      </dsp:nvSpPr>
      <dsp:spPr>
        <a:xfrm>
          <a:off x="0" y="1636503"/>
          <a:ext cx="7415075" cy="81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GB" sz="1800" kern="1200"/>
            <a:t>Tesco focuses on providing quality products, value for money, and excellent customer service.</a:t>
          </a:r>
          <a:endParaRPr lang="en-US" sz="1800" kern="1200"/>
        </a:p>
      </dsp:txBody>
      <dsp:txXfrm>
        <a:off x="0" y="1636503"/>
        <a:ext cx="7415075" cy="817053"/>
      </dsp:txXfrm>
    </dsp:sp>
    <dsp:sp modelId="{D092AE1A-DECD-4A3C-9CEA-030046ACAEA9}">
      <dsp:nvSpPr>
        <dsp:cNvPr id="0" name=""/>
        <dsp:cNvSpPr/>
      </dsp:nvSpPr>
      <dsp:spPr>
        <a:xfrm>
          <a:off x="0" y="2453556"/>
          <a:ext cx="741507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EA3061-DA4A-4D0C-9A6A-68B5C2A5B047}">
      <dsp:nvSpPr>
        <dsp:cNvPr id="0" name=""/>
        <dsp:cNvSpPr/>
      </dsp:nvSpPr>
      <dsp:spPr>
        <a:xfrm>
          <a:off x="0" y="2453556"/>
          <a:ext cx="7415075" cy="81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GB" sz="1800" kern="1200"/>
            <a:t>It employs more than 340,000 people across stores, distribution centers, and offices.</a:t>
          </a:r>
          <a:endParaRPr lang="en-US" sz="1800" kern="1200"/>
        </a:p>
      </dsp:txBody>
      <dsp:txXfrm>
        <a:off x="0" y="2453556"/>
        <a:ext cx="7415075" cy="817053"/>
      </dsp:txXfrm>
    </dsp:sp>
    <dsp:sp modelId="{5FA8353E-40C0-4180-8415-54C3A69F774B}">
      <dsp:nvSpPr>
        <dsp:cNvPr id="0" name=""/>
        <dsp:cNvSpPr/>
      </dsp:nvSpPr>
      <dsp:spPr>
        <a:xfrm>
          <a:off x="0" y="3270609"/>
          <a:ext cx="741507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22F807-2FB0-46EB-B5CC-60F6536F8D12}">
      <dsp:nvSpPr>
        <dsp:cNvPr id="0" name=""/>
        <dsp:cNvSpPr/>
      </dsp:nvSpPr>
      <dsp:spPr>
        <a:xfrm>
          <a:off x="0" y="3270609"/>
          <a:ext cx="7415075" cy="81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GB" sz="1800" kern="1200"/>
            <a:t>The company uses technology and innovation to improve shopping experiences and business operations (Ryle, 2013).</a:t>
          </a:r>
          <a:endParaRPr lang="en-US" sz="1800" kern="1200"/>
        </a:p>
      </dsp:txBody>
      <dsp:txXfrm>
        <a:off x="0" y="3270609"/>
        <a:ext cx="7415075" cy="817053"/>
      </dsp:txXfrm>
    </dsp:sp>
    <dsp:sp modelId="{45DA678C-7AE5-42B6-8F5D-2928828B29EC}">
      <dsp:nvSpPr>
        <dsp:cNvPr id="0" name=""/>
        <dsp:cNvSpPr/>
      </dsp:nvSpPr>
      <dsp:spPr>
        <a:xfrm>
          <a:off x="0" y="4087663"/>
          <a:ext cx="741507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92804F-59F6-4F45-98E3-BF3D4A7B3B6B}">
      <dsp:nvSpPr>
        <dsp:cNvPr id="0" name=""/>
        <dsp:cNvSpPr/>
      </dsp:nvSpPr>
      <dsp:spPr>
        <a:xfrm>
          <a:off x="0" y="4087663"/>
          <a:ext cx="7415075" cy="81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GB" sz="1800" kern="1200"/>
            <a:t>Tesco aims to create long-term value for customers, colleagues, communities, and shareholders. </a:t>
          </a:r>
          <a:endParaRPr lang="en-US" sz="1800" kern="1200"/>
        </a:p>
      </dsp:txBody>
      <dsp:txXfrm>
        <a:off x="0" y="4087663"/>
        <a:ext cx="7415075" cy="8170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0B7734-CE9B-4335-8B33-19F01C9469E9}">
      <dsp:nvSpPr>
        <dsp:cNvPr id="0" name=""/>
        <dsp:cNvSpPr/>
      </dsp:nvSpPr>
      <dsp:spPr>
        <a:xfrm>
          <a:off x="0" y="3222"/>
          <a:ext cx="7519625" cy="6863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8FB87B-BF12-4E18-8C81-FBF5D22A5A2D}">
      <dsp:nvSpPr>
        <dsp:cNvPr id="0" name=""/>
        <dsp:cNvSpPr/>
      </dsp:nvSpPr>
      <dsp:spPr>
        <a:xfrm>
          <a:off x="207611" y="157643"/>
          <a:ext cx="377475" cy="3774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3A2554-8887-453D-B65B-01705EAC3986}">
      <dsp:nvSpPr>
        <dsp:cNvPr id="0" name=""/>
        <dsp:cNvSpPr/>
      </dsp:nvSpPr>
      <dsp:spPr>
        <a:xfrm>
          <a:off x="792697" y="3222"/>
          <a:ext cx="6726927" cy="68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35" tIns="72635" rIns="72635" bIns="72635" numCol="1" spcCol="1270" anchor="ctr" anchorCtr="0">
          <a:noAutofit/>
        </a:bodyPr>
        <a:lstStyle/>
        <a:p>
          <a:pPr marL="0" lvl="0" indent="0" algn="l" defTabSz="755650">
            <a:lnSpc>
              <a:spcPct val="100000"/>
            </a:lnSpc>
            <a:spcBef>
              <a:spcPct val="0"/>
            </a:spcBef>
            <a:spcAft>
              <a:spcPct val="35000"/>
            </a:spcAft>
            <a:buNone/>
          </a:pPr>
          <a:r>
            <a:rPr lang="en-GB" sz="1700" kern="1200" dirty="0"/>
            <a:t>Tesco managers set goals for sales growth, customer satisfaction, and online services. </a:t>
          </a:r>
          <a:endParaRPr lang="en-US" sz="1700" kern="1200" dirty="0"/>
        </a:p>
      </dsp:txBody>
      <dsp:txXfrm>
        <a:off x="792697" y="3222"/>
        <a:ext cx="6726927" cy="686318"/>
      </dsp:txXfrm>
    </dsp:sp>
    <dsp:sp modelId="{7205E325-AABD-4EC6-9583-15076E612BBB}">
      <dsp:nvSpPr>
        <dsp:cNvPr id="0" name=""/>
        <dsp:cNvSpPr/>
      </dsp:nvSpPr>
      <dsp:spPr>
        <a:xfrm>
          <a:off x="0" y="861120"/>
          <a:ext cx="7519625" cy="6863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1193E3-B3BF-4898-8DCB-0A33085FED43}">
      <dsp:nvSpPr>
        <dsp:cNvPr id="0" name=""/>
        <dsp:cNvSpPr/>
      </dsp:nvSpPr>
      <dsp:spPr>
        <a:xfrm>
          <a:off x="207611" y="1015541"/>
          <a:ext cx="377475" cy="3774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FD958D-62C2-4EDB-BB87-9C966E9E4DAC}">
      <dsp:nvSpPr>
        <dsp:cNvPr id="0" name=""/>
        <dsp:cNvSpPr/>
      </dsp:nvSpPr>
      <dsp:spPr>
        <a:xfrm>
          <a:off x="792697" y="861120"/>
          <a:ext cx="6726927" cy="68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35" tIns="72635" rIns="72635" bIns="72635" numCol="1" spcCol="1270" anchor="ctr" anchorCtr="0">
          <a:noAutofit/>
        </a:bodyPr>
        <a:lstStyle/>
        <a:p>
          <a:pPr marL="0" lvl="0" indent="0" algn="l" defTabSz="755650">
            <a:lnSpc>
              <a:spcPct val="100000"/>
            </a:lnSpc>
            <a:spcBef>
              <a:spcPct val="0"/>
            </a:spcBef>
            <a:spcAft>
              <a:spcPct val="35000"/>
            </a:spcAft>
            <a:buNone/>
          </a:pPr>
          <a:r>
            <a:rPr lang="en-GB" sz="1700" kern="1200"/>
            <a:t>They use Clubcard information, sales figures, and customer trends to forecast demand (Williams and Waller, 2011).</a:t>
          </a:r>
          <a:endParaRPr lang="en-US" sz="1700" kern="1200"/>
        </a:p>
      </dsp:txBody>
      <dsp:txXfrm>
        <a:off x="792697" y="861120"/>
        <a:ext cx="6726927" cy="686318"/>
      </dsp:txXfrm>
    </dsp:sp>
    <dsp:sp modelId="{55143224-0B08-4A62-9F02-7785929A8EFB}">
      <dsp:nvSpPr>
        <dsp:cNvPr id="0" name=""/>
        <dsp:cNvSpPr/>
      </dsp:nvSpPr>
      <dsp:spPr>
        <a:xfrm>
          <a:off x="0" y="1719018"/>
          <a:ext cx="7519625" cy="6863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2FD965-D904-408F-B5DC-32372FD3673C}">
      <dsp:nvSpPr>
        <dsp:cNvPr id="0" name=""/>
        <dsp:cNvSpPr/>
      </dsp:nvSpPr>
      <dsp:spPr>
        <a:xfrm>
          <a:off x="207611" y="1873439"/>
          <a:ext cx="377475" cy="3774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8551A8-44CF-4E83-99C1-248EFF25E572}">
      <dsp:nvSpPr>
        <dsp:cNvPr id="0" name=""/>
        <dsp:cNvSpPr/>
      </dsp:nvSpPr>
      <dsp:spPr>
        <a:xfrm>
          <a:off x="792697" y="1719018"/>
          <a:ext cx="6726927" cy="68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35" tIns="72635" rIns="72635" bIns="72635" numCol="1" spcCol="1270" anchor="ctr" anchorCtr="0">
          <a:noAutofit/>
        </a:bodyPr>
        <a:lstStyle/>
        <a:p>
          <a:pPr marL="0" lvl="0" indent="0" algn="l" defTabSz="755650">
            <a:lnSpc>
              <a:spcPct val="100000"/>
            </a:lnSpc>
            <a:spcBef>
              <a:spcPct val="0"/>
            </a:spcBef>
            <a:spcAft>
              <a:spcPct val="35000"/>
            </a:spcAft>
            <a:buNone/>
          </a:pPr>
          <a:r>
            <a:rPr lang="en-GB" sz="1700" kern="1200"/>
            <a:t>Planning involves managing stock levels and preparing for busy periods such as Christmas and Easter. </a:t>
          </a:r>
          <a:endParaRPr lang="en-US" sz="1700" kern="1200"/>
        </a:p>
      </dsp:txBody>
      <dsp:txXfrm>
        <a:off x="792697" y="1719018"/>
        <a:ext cx="6726927" cy="686318"/>
      </dsp:txXfrm>
    </dsp:sp>
    <dsp:sp modelId="{749B7B7B-CA4F-4F4D-8B3E-5DCABDF93854}">
      <dsp:nvSpPr>
        <dsp:cNvPr id="0" name=""/>
        <dsp:cNvSpPr/>
      </dsp:nvSpPr>
      <dsp:spPr>
        <a:xfrm>
          <a:off x="0" y="2576916"/>
          <a:ext cx="7519625" cy="6863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9CECEE-E087-4251-95B2-7EAC516CBE7A}">
      <dsp:nvSpPr>
        <dsp:cNvPr id="0" name=""/>
        <dsp:cNvSpPr/>
      </dsp:nvSpPr>
      <dsp:spPr>
        <a:xfrm>
          <a:off x="207611" y="2731337"/>
          <a:ext cx="377475" cy="3774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E03FBD-4536-4095-8D2C-13719809D335}">
      <dsp:nvSpPr>
        <dsp:cNvPr id="0" name=""/>
        <dsp:cNvSpPr/>
      </dsp:nvSpPr>
      <dsp:spPr>
        <a:xfrm>
          <a:off x="792697" y="2576916"/>
          <a:ext cx="6726927" cy="68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35" tIns="72635" rIns="72635" bIns="72635" numCol="1" spcCol="1270" anchor="ctr" anchorCtr="0">
          <a:noAutofit/>
        </a:bodyPr>
        <a:lstStyle/>
        <a:p>
          <a:pPr marL="0" lvl="0" indent="0" algn="l" defTabSz="755650">
            <a:lnSpc>
              <a:spcPct val="100000"/>
            </a:lnSpc>
            <a:spcBef>
              <a:spcPct val="0"/>
            </a:spcBef>
            <a:spcAft>
              <a:spcPct val="35000"/>
            </a:spcAft>
            <a:buNone/>
          </a:pPr>
          <a:r>
            <a:rPr lang="en-GB" sz="1700" kern="1200"/>
            <a:t>Managers create plans for daily operations and future business growth (Cole and Kelly, 2020).</a:t>
          </a:r>
          <a:endParaRPr lang="en-US" sz="1700" kern="1200"/>
        </a:p>
      </dsp:txBody>
      <dsp:txXfrm>
        <a:off x="792697" y="2576916"/>
        <a:ext cx="6726927" cy="686318"/>
      </dsp:txXfrm>
    </dsp:sp>
    <dsp:sp modelId="{FF804408-B27E-4026-A2E1-826DBB708B9B}">
      <dsp:nvSpPr>
        <dsp:cNvPr id="0" name=""/>
        <dsp:cNvSpPr/>
      </dsp:nvSpPr>
      <dsp:spPr>
        <a:xfrm>
          <a:off x="0" y="3434814"/>
          <a:ext cx="7519625" cy="6863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0B5DDB-F46C-4440-9480-586F9709FCDF}">
      <dsp:nvSpPr>
        <dsp:cNvPr id="0" name=""/>
        <dsp:cNvSpPr/>
      </dsp:nvSpPr>
      <dsp:spPr>
        <a:xfrm>
          <a:off x="207611" y="3589236"/>
          <a:ext cx="377475" cy="3774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586988-9DE1-420E-B632-53B94DD57E7C}">
      <dsp:nvSpPr>
        <dsp:cNvPr id="0" name=""/>
        <dsp:cNvSpPr/>
      </dsp:nvSpPr>
      <dsp:spPr>
        <a:xfrm>
          <a:off x="792697" y="3434814"/>
          <a:ext cx="6726927" cy="68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35" tIns="72635" rIns="72635" bIns="72635" numCol="1" spcCol="1270" anchor="ctr" anchorCtr="0">
          <a:noAutofit/>
        </a:bodyPr>
        <a:lstStyle/>
        <a:p>
          <a:pPr marL="0" lvl="0" indent="0" algn="l" defTabSz="755650">
            <a:lnSpc>
              <a:spcPct val="100000"/>
            </a:lnSpc>
            <a:spcBef>
              <a:spcPct val="0"/>
            </a:spcBef>
            <a:spcAft>
              <a:spcPct val="35000"/>
            </a:spcAft>
            <a:buNone/>
          </a:pPr>
          <a:r>
            <a:rPr lang="en-GB" sz="1700" kern="1200"/>
            <a:t>Tesco continues to invest in online shopping, home delivery, and sustainability projects. </a:t>
          </a:r>
          <a:endParaRPr lang="en-US" sz="1700" kern="1200"/>
        </a:p>
      </dsp:txBody>
      <dsp:txXfrm>
        <a:off x="792697" y="3434814"/>
        <a:ext cx="6726927" cy="6863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F68FA0-DACE-4B51-9B95-4A01C97350B6}">
      <dsp:nvSpPr>
        <dsp:cNvPr id="0" name=""/>
        <dsp:cNvSpPr/>
      </dsp:nvSpPr>
      <dsp:spPr>
        <a:xfrm>
          <a:off x="0" y="1481"/>
          <a:ext cx="7417204" cy="6314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8EF776-B5B3-48B7-A71C-4DF1320B51EC}">
      <dsp:nvSpPr>
        <dsp:cNvPr id="0" name=""/>
        <dsp:cNvSpPr/>
      </dsp:nvSpPr>
      <dsp:spPr>
        <a:xfrm>
          <a:off x="191013" y="143557"/>
          <a:ext cx="347296" cy="347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A6A97F-1D2E-421C-A3AA-1839CBDEC424}">
      <dsp:nvSpPr>
        <dsp:cNvPr id="0" name=""/>
        <dsp:cNvSpPr/>
      </dsp:nvSpPr>
      <dsp:spPr>
        <a:xfrm>
          <a:off x="729323" y="1481"/>
          <a:ext cx="6687880" cy="631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828" tIns="66828" rIns="66828" bIns="66828" numCol="1" spcCol="1270" anchor="ctr" anchorCtr="0">
          <a:noAutofit/>
        </a:bodyPr>
        <a:lstStyle/>
        <a:p>
          <a:pPr marL="0" lvl="0" indent="0" algn="l" defTabSz="666750">
            <a:lnSpc>
              <a:spcPct val="100000"/>
            </a:lnSpc>
            <a:spcBef>
              <a:spcPct val="0"/>
            </a:spcBef>
            <a:spcAft>
              <a:spcPct val="35000"/>
            </a:spcAft>
            <a:buNone/>
          </a:pPr>
          <a:r>
            <a:rPr lang="en-US" sz="1500" kern="1200" dirty="0"/>
            <a:t>Tesco managers </a:t>
          </a:r>
          <a:r>
            <a:rPr lang="en-US" sz="1500" kern="1200" dirty="0" err="1"/>
            <a:t>organise</a:t>
          </a:r>
          <a:r>
            <a:rPr lang="en-US" sz="1500" kern="1200" dirty="0"/>
            <a:t> stores, warehouses, and online operations to run efficiently </a:t>
          </a:r>
          <a:r>
            <a:rPr lang="en-GB" sz="1500" kern="1200" dirty="0"/>
            <a:t>(Mullins and McLean, 2019).</a:t>
          </a:r>
          <a:r>
            <a:rPr lang="en-US" sz="1500" kern="1200" dirty="0"/>
            <a:t> </a:t>
          </a:r>
        </a:p>
      </dsp:txBody>
      <dsp:txXfrm>
        <a:off x="729323" y="1481"/>
        <a:ext cx="6687880" cy="631448"/>
      </dsp:txXfrm>
    </dsp:sp>
    <dsp:sp modelId="{5496B8D4-B3CD-4111-ADE1-175871EC21F2}">
      <dsp:nvSpPr>
        <dsp:cNvPr id="0" name=""/>
        <dsp:cNvSpPr/>
      </dsp:nvSpPr>
      <dsp:spPr>
        <a:xfrm>
          <a:off x="0" y="790792"/>
          <a:ext cx="7417204" cy="6314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B3BCDD-D353-42CF-8D5E-3F37BA125174}">
      <dsp:nvSpPr>
        <dsp:cNvPr id="0" name=""/>
        <dsp:cNvSpPr/>
      </dsp:nvSpPr>
      <dsp:spPr>
        <a:xfrm>
          <a:off x="191013" y="932868"/>
          <a:ext cx="347296" cy="347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39B4CD-7323-4726-A588-6545CE6D6DCE}">
      <dsp:nvSpPr>
        <dsp:cNvPr id="0" name=""/>
        <dsp:cNvSpPr/>
      </dsp:nvSpPr>
      <dsp:spPr>
        <a:xfrm>
          <a:off x="729323" y="790792"/>
          <a:ext cx="6687880" cy="631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828" tIns="66828" rIns="66828" bIns="66828" numCol="1" spcCol="1270" anchor="ctr" anchorCtr="0">
          <a:noAutofit/>
        </a:bodyPr>
        <a:lstStyle/>
        <a:p>
          <a:pPr marL="0" lvl="0" indent="0" algn="l" defTabSz="666750">
            <a:lnSpc>
              <a:spcPct val="100000"/>
            </a:lnSpc>
            <a:spcBef>
              <a:spcPct val="0"/>
            </a:spcBef>
            <a:spcAft>
              <a:spcPct val="35000"/>
            </a:spcAft>
            <a:buNone/>
          </a:pPr>
          <a:r>
            <a:rPr lang="en-US" sz="1500" kern="1200"/>
            <a:t>Employees are assigned specific roles in stores, warehouses, and delivery services. </a:t>
          </a:r>
        </a:p>
      </dsp:txBody>
      <dsp:txXfrm>
        <a:off x="729323" y="790792"/>
        <a:ext cx="6687880" cy="631448"/>
      </dsp:txXfrm>
    </dsp:sp>
    <dsp:sp modelId="{C0423BB5-6AF7-4717-93B4-54AFA8B952C0}">
      <dsp:nvSpPr>
        <dsp:cNvPr id="0" name=""/>
        <dsp:cNvSpPr/>
      </dsp:nvSpPr>
      <dsp:spPr>
        <a:xfrm>
          <a:off x="0" y="1580103"/>
          <a:ext cx="7417204" cy="6314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B5B335-D00A-471B-97CD-6F410632800A}">
      <dsp:nvSpPr>
        <dsp:cNvPr id="0" name=""/>
        <dsp:cNvSpPr/>
      </dsp:nvSpPr>
      <dsp:spPr>
        <a:xfrm>
          <a:off x="191013" y="1722179"/>
          <a:ext cx="347296" cy="347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60983B-C5A6-49EE-9E50-507F56635525}">
      <dsp:nvSpPr>
        <dsp:cNvPr id="0" name=""/>
        <dsp:cNvSpPr/>
      </dsp:nvSpPr>
      <dsp:spPr>
        <a:xfrm>
          <a:off x="729323" y="1580103"/>
          <a:ext cx="6687880" cy="631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828" tIns="66828" rIns="66828" bIns="66828" numCol="1" spcCol="1270" anchor="ctr" anchorCtr="0">
          <a:noAutofit/>
        </a:bodyPr>
        <a:lstStyle/>
        <a:p>
          <a:pPr marL="0" lvl="0" indent="0" algn="l" defTabSz="666750">
            <a:lnSpc>
              <a:spcPct val="100000"/>
            </a:lnSpc>
            <a:spcBef>
              <a:spcPct val="0"/>
            </a:spcBef>
            <a:spcAft>
              <a:spcPct val="35000"/>
            </a:spcAft>
            <a:buNone/>
          </a:pPr>
          <a:r>
            <a:rPr lang="en-US" sz="1500" kern="1200"/>
            <a:t>Staff, equipment, and stock are allocated where they are needed most. </a:t>
          </a:r>
        </a:p>
      </dsp:txBody>
      <dsp:txXfrm>
        <a:off x="729323" y="1580103"/>
        <a:ext cx="6687880" cy="631448"/>
      </dsp:txXfrm>
    </dsp:sp>
    <dsp:sp modelId="{8531DAE2-0E23-4DD7-BA8D-11BFF8DAEFD4}">
      <dsp:nvSpPr>
        <dsp:cNvPr id="0" name=""/>
        <dsp:cNvSpPr/>
      </dsp:nvSpPr>
      <dsp:spPr>
        <a:xfrm>
          <a:off x="0" y="2369414"/>
          <a:ext cx="7417204" cy="6314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F2DB99-9DB7-4154-B3A8-DB3E87D9E621}">
      <dsp:nvSpPr>
        <dsp:cNvPr id="0" name=""/>
        <dsp:cNvSpPr/>
      </dsp:nvSpPr>
      <dsp:spPr>
        <a:xfrm>
          <a:off x="191013" y="2511490"/>
          <a:ext cx="347296" cy="347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F94393-E9B3-473A-BDB6-E89998E11689}">
      <dsp:nvSpPr>
        <dsp:cNvPr id="0" name=""/>
        <dsp:cNvSpPr/>
      </dsp:nvSpPr>
      <dsp:spPr>
        <a:xfrm>
          <a:off x="729323" y="2369414"/>
          <a:ext cx="6687880" cy="631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828" tIns="66828" rIns="66828" bIns="66828" numCol="1" spcCol="1270" anchor="ctr" anchorCtr="0">
          <a:noAutofit/>
        </a:bodyPr>
        <a:lstStyle/>
        <a:p>
          <a:pPr marL="0" lvl="0" indent="0" algn="l" defTabSz="666750">
            <a:lnSpc>
              <a:spcPct val="100000"/>
            </a:lnSpc>
            <a:spcBef>
              <a:spcPct val="0"/>
            </a:spcBef>
            <a:spcAft>
              <a:spcPct val="35000"/>
            </a:spcAft>
            <a:buNone/>
          </a:pPr>
          <a:r>
            <a:rPr lang="en-US" sz="1500" kern="1200"/>
            <a:t>Clear communication and reporting systems help staff understand their responsibilities. </a:t>
          </a:r>
        </a:p>
      </dsp:txBody>
      <dsp:txXfrm>
        <a:off x="729323" y="2369414"/>
        <a:ext cx="6687880" cy="631448"/>
      </dsp:txXfrm>
    </dsp:sp>
    <dsp:sp modelId="{167C5EDC-D0E1-4540-9081-E767AA6FC325}">
      <dsp:nvSpPr>
        <dsp:cNvPr id="0" name=""/>
        <dsp:cNvSpPr/>
      </dsp:nvSpPr>
      <dsp:spPr>
        <a:xfrm>
          <a:off x="0" y="3158724"/>
          <a:ext cx="7417204" cy="6314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86B710-A726-4F80-9FF2-83A98F6C593D}">
      <dsp:nvSpPr>
        <dsp:cNvPr id="0" name=""/>
        <dsp:cNvSpPr/>
      </dsp:nvSpPr>
      <dsp:spPr>
        <a:xfrm>
          <a:off x="191013" y="3300800"/>
          <a:ext cx="347296" cy="347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F0CB86-0712-4211-85AD-D723AF864079}">
      <dsp:nvSpPr>
        <dsp:cNvPr id="0" name=""/>
        <dsp:cNvSpPr/>
      </dsp:nvSpPr>
      <dsp:spPr>
        <a:xfrm>
          <a:off x="729323" y="3158724"/>
          <a:ext cx="6687880" cy="631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828" tIns="66828" rIns="66828" bIns="66828" numCol="1" spcCol="1270" anchor="ctr" anchorCtr="0">
          <a:noAutofit/>
        </a:bodyPr>
        <a:lstStyle/>
        <a:p>
          <a:pPr marL="0" lvl="0" indent="0" algn="l" defTabSz="666750">
            <a:lnSpc>
              <a:spcPct val="100000"/>
            </a:lnSpc>
            <a:spcBef>
              <a:spcPct val="0"/>
            </a:spcBef>
            <a:spcAft>
              <a:spcPct val="35000"/>
            </a:spcAft>
            <a:buNone/>
          </a:pPr>
          <a:r>
            <a:rPr lang="en-US" sz="1500" kern="1200"/>
            <a:t>Managers work closely with stores, logistics teams, and suppliers to keep operations running smoothly. </a:t>
          </a:r>
        </a:p>
      </dsp:txBody>
      <dsp:txXfrm>
        <a:off x="729323" y="3158724"/>
        <a:ext cx="6687880" cy="631448"/>
      </dsp:txXfrm>
    </dsp:sp>
    <dsp:sp modelId="{FE065312-E8BC-412C-90AF-98E2045141CC}">
      <dsp:nvSpPr>
        <dsp:cNvPr id="0" name=""/>
        <dsp:cNvSpPr/>
      </dsp:nvSpPr>
      <dsp:spPr>
        <a:xfrm>
          <a:off x="0" y="3948035"/>
          <a:ext cx="7417204" cy="6314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FD2A1E-E643-40BE-BD88-87F9D5AA30F6}">
      <dsp:nvSpPr>
        <dsp:cNvPr id="0" name=""/>
        <dsp:cNvSpPr/>
      </dsp:nvSpPr>
      <dsp:spPr>
        <a:xfrm>
          <a:off x="191013" y="4090111"/>
          <a:ext cx="347296" cy="347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FB1224-C9A6-44DE-A04F-EC3E32F3B148}">
      <dsp:nvSpPr>
        <dsp:cNvPr id="0" name=""/>
        <dsp:cNvSpPr/>
      </dsp:nvSpPr>
      <dsp:spPr>
        <a:xfrm>
          <a:off x="729323" y="3948035"/>
          <a:ext cx="6687880" cy="631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828" tIns="66828" rIns="66828" bIns="66828" numCol="1" spcCol="1270" anchor="ctr" anchorCtr="0">
          <a:noAutofit/>
        </a:bodyPr>
        <a:lstStyle/>
        <a:p>
          <a:pPr marL="0" lvl="0" indent="0" algn="l" defTabSz="666750">
            <a:lnSpc>
              <a:spcPct val="100000"/>
            </a:lnSpc>
            <a:spcBef>
              <a:spcPct val="0"/>
            </a:spcBef>
            <a:spcAft>
              <a:spcPct val="35000"/>
            </a:spcAft>
            <a:buNone/>
          </a:pPr>
          <a:r>
            <a:rPr lang="en-US" sz="1500" kern="1200"/>
            <a:t>Training and support are provided to help employees perform their jobs effectively.</a:t>
          </a:r>
        </a:p>
      </dsp:txBody>
      <dsp:txXfrm>
        <a:off x="729323" y="3948035"/>
        <a:ext cx="6687880" cy="6314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651439-2208-47FC-BC5A-055E5EDDF115}">
      <dsp:nvSpPr>
        <dsp:cNvPr id="0" name=""/>
        <dsp:cNvSpPr/>
      </dsp:nvSpPr>
      <dsp:spPr>
        <a:xfrm>
          <a:off x="0" y="1430"/>
          <a:ext cx="7671863" cy="6094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A6B080-4FD3-4F6B-A1A9-4151BCC00D24}">
      <dsp:nvSpPr>
        <dsp:cNvPr id="0" name=""/>
        <dsp:cNvSpPr/>
      </dsp:nvSpPr>
      <dsp:spPr>
        <a:xfrm>
          <a:off x="184369" y="138564"/>
          <a:ext cx="335217" cy="3352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10DEB9-7B9E-49D9-A509-3E252FD5253E}">
      <dsp:nvSpPr>
        <dsp:cNvPr id="0" name=""/>
        <dsp:cNvSpPr/>
      </dsp:nvSpPr>
      <dsp:spPr>
        <a:xfrm>
          <a:off x="703956" y="1430"/>
          <a:ext cx="6967906" cy="609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504" tIns="64504" rIns="64504" bIns="64504" numCol="1" spcCol="1270" anchor="ctr" anchorCtr="0">
          <a:noAutofit/>
        </a:bodyPr>
        <a:lstStyle/>
        <a:p>
          <a:pPr marL="0" lvl="0" indent="0" algn="l" defTabSz="666750">
            <a:lnSpc>
              <a:spcPct val="100000"/>
            </a:lnSpc>
            <a:spcBef>
              <a:spcPct val="0"/>
            </a:spcBef>
            <a:spcAft>
              <a:spcPct val="35000"/>
            </a:spcAft>
            <a:buNone/>
          </a:pPr>
          <a:r>
            <a:rPr lang="en-GB" sz="1500" kern="1200" dirty="0"/>
            <a:t>Coordinate activities between stores, warehouses, suppliers and delivery services (Mullins and McLean, 2019).</a:t>
          </a:r>
          <a:endParaRPr lang="en-US" sz="1500" kern="1200" dirty="0"/>
        </a:p>
      </dsp:txBody>
      <dsp:txXfrm>
        <a:off x="703956" y="1430"/>
        <a:ext cx="6967906" cy="609486"/>
      </dsp:txXfrm>
    </dsp:sp>
    <dsp:sp modelId="{EE9303BE-2C8E-4C92-BA05-E9F263C292B9}">
      <dsp:nvSpPr>
        <dsp:cNvPr id="0" name=""/>
        <dsp:cNvSpPr/>
      </dsp:nvSpPr>
      <dsp:spPr>
        <a:xfrm>
          <a:off x="0" y="763288"/>
          <a:ext cx="7671863" cy="6094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68FB52-4AA0-4A8B-BC0B-249E163BDD86}">
      <dsp:nvSpPr>
        <dsp:cNvPr id="0" name=""/>
        <dsp:cNvSpPr/>
      </dsp:nvSpPr>
      <dsp:spPr>
        <a:xfrm>
          <a:off x="184369" y="900422"/>
          <a:ext cx="335217" cy="3352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D37A8F-1819-4E4E-8192-E25925687075}">
      <dsp:nvSpPr>
        <dsp:cNvPr id="0" name=""/>
        <dsp:cNvSpPr/>
      </dsp:nvSpPr>
      <dsp:spPr>
        <a:xfrm>
          <a:off x="703956" y="763288"/>
          <a:ext cx="6967906" cy="609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504" tIns="64504" rIns="64504" bIns="64504" numCol="1" spcCol="1270" anchor="ctr" anchorCtr="0">
          <a:noAutofit/>
        </a:bodyPr>
        <a:lstStyle/>
        <a:p>
          <a:pPr marL="0" lvl="0" indent="0" algn="l" defTabSz="666750">
            <a:lnSpc>
              <a:spcPct val="100000"/>
            </a:lnSpc>
            <a:spcBef>
              <a:spcPct val="0"/>
            </a:spcBef>
            <a:spcAft>
              <a:spcPct val="35000"/>
            </a:spcAft>
            <a:buNone/>
          </a:pPr>
          <a:r>
            <a:rPr lang="en-GB" sz="1500" kern="1200" dirty="0"/>
            <a:t>Ensure online and in-store operations work together to meet customer demand (Mullins and McLean, 2019).</a:t>
          </a:r>
          <a:endParaRPr lang="en-US" sz="1500" kern="1200" dirty="0"/>
        </a:p>
      </dsp:txBody>
      <dsp:txXfrm>
        <a:off x="703956" y="763288"/>
        <a:ext cx="6967906" cy="609486"/>
      </dsp:txXfrm>
    </dsp:sp>
    <dsp:sp modelId="{3AE14F5E-664E-4FC9-8C3E-0436EDB3E482}">
      <dsp:nvSpPr>
        <dsp:cNvPr id="0" name=""/>
        <dsp:cNvSpPr/>
      </dsp:nvSpPr>
      <dsp:spPr>
        <a:xfrm>
          <a:off x="0" y="1525146"/>
          <a:ext cx="7671863" cy="6094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9CA2DF-B679-42A1-9EF0-E4E00FB6A9CE}">
      <dsp:nvSpPr>
        <dsp:cNvPr id="0" name=""/>
        <dsp:cNvSpPr/>
      </dsp:nvSpPr>
      <dsp:spPr>
        <a:xfrm>
          <a:off x="184369" y="1662280"/>
          <a:ext cx="335217" cy="3352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1DC2B9-0850-49B8-B665-D07D1FCDE107}">
      <dsp:nvSpPr>
        <dsp:cNvPr id="0" name=""/>
        <dsp:cNvSpPr/>
      </dsp:nvSpPr>
      <dsp:spPr>
        <a:xfrm>
          <a:off x="703956" y="1525146"/>
          <a:ext cx="6967906" cy="609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504" tIns="64504" rIns="64504" bIns="64504" numCol="1" spcCol="1270" anchor="ctr" anchorCtr="0">
          <a:noAutofit/>
        </a:bodyPr>
        <a:lstStyle/>
        <a:p>
          <a:pPr marL="0" lvl="0" indent="0" algn="l" defTabSz="666750">
            <a:lnSpc>
              <a:spcPct val="100000"/>
            </a:lnSpc>
            <a:spcBef>
              <a:spcPct val="0"/>
            </a:spcBef>
            <a:spcAft>
              <a:spcPct val="35000"/>
            </a:spcAft>
            <a:buNone/>
          </a:pPr>
          <a:r>
            <a:rPr lang="en-GB" sz="1500" kern="1200" dirty="0"/>
            <a:t>Facilitate communication between departments to reduce delays and errors (Mullins and McLean, 2019).</a:t>
          </a:r>
          <a:endParaRPr lang="en-US" sz="1500" kern="1200" dirty="0"/>
        </a:p>
      </dsp:txBody>
      <dsp:txXfrm>
        <a:off x="703956" y="1525146"/>
        <a:ext cx="6967906" cy="609486"/>
      </dsp:txXfrm>
    </dsp:sp>
    <dsp:sp modelId="{3A59F017-EE04-45B0-8F44-D2A8A464F525}">
      <dsp:nvSpPr>
        <dsp:cNvPr id="0" name=""/>
        <dsp:cNvSpPr/>
      </dsp:nvSpPr>
      <dsp:spPr>
        <a:xfrm>
          <a:off x="0" y="2287004"/>
          <a:ext cx="7671863" cy="6094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1F2883-533A-41D1-892C-FC88BC6C4CD4}">
      <dsp:nvSpPr>
        <dsp:cNvPr id="0" name=""/>
        <dsp:cNvSpPr/>
      </dsp:nvSpPr>
      <dsp:spPr>
        <a:xfrm>
          <a:off x="184369" y="2424138"/>
          <a:ext cx="335217" cy="3352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1A1EE7-5279-4473-ADC6-D67F7BCCCE02}">
      <dsp:nvSpPr>
        <dsp:cNvPr id="0" name=""/>
        <dsp:cNvSpPr/>
      </dsp:nvSpPr>
      <dsp:spPr>
        <a:xfrm>
          <a:off x="703956" y="2287004"/>
          <a:ext cx="6967906" cy="609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504" tIns="64504" rIns="64504" bIns="64504" numCol="1" spcCol="1270" anchor="ctr" anchorCtr="0">
          <a:noAutofit/>
        </a:bodyPr>
        <a:lstStyle/>
        <a:p>
          <a:pPr marL="0" lvl="0" indent="0" algn="l" defTabSz="666750">
            <a:lnSpc>
              <a:spcPct val="100000"/>
            </a:lnSpc>
            <a:spcBef>
              <a:spcPct val="0"/>
            </a:spcBef>
            <a:spcAft>
              <a:spcPct val="35000"/>
            </a:spcAft>
            <a:buNone/>
          </a:pPr>
          <a:r>
            <a:rPr lang="en-GB" sz="1500" kern="1200" dirty="0"/>
            <a:t>Align departmental activities with Tesco's strategic objectives (Cole and Kelly, 2020).</a:t>
          </a:r>
          <a:endParaRPr lang="en-US" sz="1500" kern="1200" dirty="0"/>
        </a:p>
      </dsp:txBody>
      <dsp:txXfrm>
        <a:off x="703956" y="2287004"/>
        <a:ext cx="6967906" cy="609486"/>
      </dsp:txXfrm>
    </dsp:sp>
    <dsp:sp modelId="{3C3FCF9C-B4D9-48E3-9064-B9CB501479CC}">
      <dsp:nvSpPr>
        <dsp:cNvPr id="0" name=""/>
        <dsp:cNvSpPr/>
      </dsp:nvSpPr>
      <dsp:spPr>
        <a:xfrm>
          <a:off x="0" y="3048862"/>
          <a:ext cx="7671863" cy="6094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FC7F3D-02C7-49B1-92AC-4D0AA9B72B95}">
      <dsp:nvSpPr>
        <dsp:cNvPr id="0" name=""/>
        <dsp:cNvSpPr/>
      </dsp:nvSpPr>
      <dsp:spPr>
        <a:xfrm>
          <a:off x="184369" y="3185996"/>
          <a:ext cx="335217" cy="3352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20BD08-3B6F-4C04-80C1-3C7D8A4796FB}">
      <dsp:nvSpPr>
        <dsp:cNvPr id="0" name=""/>
        <dsp:cNvSpPr/>
      </dsp:nvSpPr>
      <dsp:spPr>
        <a:xfrm>
          <a:off x="703956" y="3048862"/>
          <a:ext cx="6967906" cy="609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504" tIns="64504" rIns="64504" bIns="64504" numCol="1" spcCol="1270" anchor="ctr" anchorCtr="0">
          <a:noAutofit/>
        </a:bodyPr>
        <a:lstStyle/>
        <a:p>
          <a:pPr marL="0" lvl="0" indent="0" algn="l" defTabSz="666750">
            <a:lnSpc>
              <a:spcPct val="100000"/>
            </a:lnSpc>
            <a:spcBef>
              <a:spcPct val="0"/>
            </a:spcBef>
            <a:spcAft>
              <a:spcPct val="35000"/>
            </a:spcAft>
            <a:buNone/>
          </a:pPr>
          <a:r>
            <a:rPr lang="en-GB" sz="1500" kern="1200" dirty="0"/>
            <a:t>Resolve operational issues and conflicts that may affect performance (Mullins and McLean, 2019).</a:t>
          </a:r>
          <a:endParaRPr lang="en-US" sz="1500" kern="1200" dirty="0"/>
        </a:p>
      </dsp:txBody>
      <dsp:txXfrm>
        <a:off x="703956" y="3048862"/>
        <a:ext cx="6967906" cy="609486"/>
      </dsp:txXfrm>
    </dsp:sp>
    <dsp:sp modelId="{B84FAB59-B2CB-46C5-937B-A847FCFCE683}">
      <dsp:nvSpPr>
        <dsp:cNvPr id="0" name=""/>
        <dsp:cNvSpPr/>
      </dsp:nvSpPr>
      <dsp:spPr>
        <a:xfrm>
          <a:off x="0" y="3810720"/>
          <a:ext cx="7671863" cy="6094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F2F731-9615-4891-9E7C-F4891383096A}">
      <dsp:nvSpPr>
        <dsp:cNvPr id="0" name=""/>
        <dsp:cNvSpPr/>
      </dsp:nvSpPr>
      <dsp:spPr>
        <a:xfrm>
          <a:off x="184369" y="3947854"/>
          <a:ext cx="335217" cy="3352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16B090-B4BA-4F56-B698-17659AF3F6A3}">
      <dsp:nvSpPr>
        <dsp:cNvPr id="0" name=""/>
        <dsp:cNvSpPr/>
      </dsp:nvSpPr>
      <dsp:spPr>
        <a:xfrm>
          <a:off x="703956" y="3810720"/>
          <a:ext cx="6967906" cy="609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504" tIns="64504" rIns="64504" bIns="64504" numCol="1" spcCol="1270" anchor="ctr" anchorCtr="0">
          <a:noAutofit/>
        </a:bodyPr>
        <a:lstStyle/>
        <a:p>
          <a:pPr marL="0" lvl="0" indent="0" algn="l" defTabSz="666750">
            <a:lnSpc>
              <a:spcPct val="100000"/>
            </a:lnSpc>
            <a:spcBef>
              <a:spcPct val="0"/>
            </a:spcBef>
            <a:spcAft>
              <a:spcPct val="35000"/>
            </a:spcAft>
            <a:buNone/>
          </a:pPr>
          <a:r>
            <a:rPr lang="en-GB" sz="1500" kern="1200" dirty="0"/>
            <a:t>Use digital systems and regular meetings to keep teams informed and connected (Robbins, Coulter and Randel, 2021).</a:t>
          </a:r>
          <a:endParaRPr lang="en-US" sz="1500" kern="1200" dirty="0"/>
        </a:p>
      </dsp:txBody>
      <dsp:txXfrm>
        <a:off x="703956" y="3810720"/>
        <a:ext cx="6967906" cy="60948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251045-DA00-4DDD-BABD-BEE40C9B8554}">
      <dsp:nvSpPr>
        <dsp:cNvPr id="0" name=""/>
        <dsp:cNvSpPr/>
      </dsp:nvSpPr>
      <dsp:spPr>
        <a:xfrm>
          <a:off x="0" y="1549"/>
          <a:ext cx="7074692" cy="7854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0B8C85-EBF0-4CB9-B93B-858F9F679528}">
      <dsp:nvSpPr>
        <dsp:cNvPr id="0" name=""/>
        <dsp:cNvSpPr/>
      </dsp:nvSpPr>
      <dsp:spPr>
        <a:xfrm>
          <a:off x="237598" y="178276"/>
          <a:ext cx="431997" cy="4319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542948-09DD-43D5-9CD9-A76B7EB304DB}">
      <dsp:nvSpPr>
        <dsp:cNvPr id="0" name=""/>
        <dsp:cNvSpPr/>
      </dsp:nvSpPr>
      <dsp:spPr>
        <a:xfrm>
          <a:off x="907194" y="1549"/>
          <a:ext cx="6167497" cy="785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127" tIns="83127" rIns="83127" bIns="83127" numCol="1" spcCol="1270" anchor="ctr" anchorCtr="0">
          <a:noAutofit/>
        </a:bodyPr>
        <a:lstStyle/>
        <a:p>
          <a:pPr marL="0" lvl="0" indent="0" algn="l" defTabSz="844550">
            <a:lnSpc>
              <a:spcPct val="100000"/>
            </a:lnSpc>
            <a:spcBef>
              <a:spcPct val="0"/>
            </a:spcBef>
            <a:spcAft>
              <a:spcPct val="35000"/>
            </a:spcAft>
            <a:buNone/>
          </a:pPr>
          <a:r>
            <a:rPr lang="en-US" sz="1900" kern="1200" dirty="0"/>
            <a:t>Tesco managers monitor performance against business targets. </a:t>
          </a:r>
        </a:p>
      </dsp:txBody>
      <dsp:txXfrm>
        <a:off x="907194" y="1549"/>
        <a:ext cx="6167497" cy="785450"/>
      </dsp:txXfrm>
    </dsp:sp>
    <dsp:sp modelId="{AEA25217-3E15-49F8-8A84-843B96C3A7CD}">
      <dsp:nvSpPr>
        <dsp:cNvPr id="0" name=""/>
        <dsp:cNvSpPr/>
      </dsp:nvSpPr>
      <dsp:spPr>
        <a:xfrm>
          <a:off x="0" y="983362"/>
          <a:ext cx="7074692" cy="7854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034520-0A3A-400A-8429-084DABCF609D}">
      <dsp:nvSpPr>
        <dsp:cNvPr id="0" name=""/>
        <dsp:cNvSpPr/>
      </dsp:nvSpPr>
      <dsp:spPr>
        <a:xfrm>
          <a:off x="237598" y="1160088"/>
          <a:ext cx="431997" cy="4319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AAF15C-95FC-4789-A232-D27DBB9CA7E0}">
      <dsp:nvSpPr>
        <dsp:cNvPr id="0" name=""/>
        <dsp:cNvSpPr/>
      </dsp:nvSpPr>
      <dsp:spPr>
        <a:xfrm>
          <a:off x="907194" y="983362"/>
          <a:ext cx="6167497" cy="785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127" tIns="83127" rIns="83127" bIns="83127" numCol="1" spcCol="1270" anchor="ctr" anchorCtr="0">
          <a:noAutofit/>
        </a:bodyPr>
        <a:lstStyle/>
        <a:p>
          <a:pPr marL="0" lvl="0" indent="0" algn="l" defTabSz="844550">
            <a:lnSpc>
              <a:spcPct val="100000"/>
            </a:lnSpc>
            <a:spcBef>
              <a:spcPct val="0"/>
            </a:spcBef>
            <a:spcAft>
              <a:spcPct val="35000"/>
            </a:spcAft>
            <a:buNone/>
          </a:pPr>
          <a:r>
            <a:rPr lang="en-US" sz="1900" kern="1200"/>
            <a:t>Sales, stock levels, and employee productivity are regularly reviewed </a:t>
          </a:r>
          <a:r>
            <a:rPr lang="en-GB" sz="1900" kern="1200"/>
            <a:t>(Armstrong, 2016).</a:t>
          </a:r>
          <a:endParaRPr lang="en-US" sz="1900" kern="1200"/>
        </a:p>
      </dsp:txBody>
      <dsp:txXfrm>
        <a:off x="907194" y="983362"/>
        <a:ext cx="6167497" cy="785450"/>
      </dsp:txXfrm>
    </dsp:sp>
    <dsp:sp modelId="{2AD541A8-6363-4459-9112-82CE603C6A92}">
      <dsp:nvSpPr>
        <dsp:cNvPr id="0" name=""/>
        <dsp:cNvSpPr/>
      </dsp:nvSpPr>
      <dsp:spPr>
        <a:xfrm>
          <a:off x="0" y="1965175"/>
          <a:ext cx="7074692" cy="7854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118D33-727A-4D45-B1CE-3DA89AAD498F}">
      <dsp:nvSpPr>
        <dsp:cNvPr id="0" name=""/>
        <dsp:cNvSpPr/>
      </dsp:nvSpPr>
      <dsp:spPr>
        <a:xfrm>
          <a:off x="237598" y="2141901"/>
          <a:ext cx="431997" cy="4319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CE2CFB-A008-4769-AF1C-408F5145D908}">
      <dsp:nvSpPr>
        <dsp:cNvPr id="0" name=""/>
        <dsp:cNvSpPr/>
      </dsp:nvSpPr>
      <dsp:spPr>
        <a:xfrm>
          <a:off x="907194" y="1965175"/>
          <a:ext cx="6167497" cy="785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127" tIns="83127" rIns="83127" bIns="83127" numCol="1" spcCol="1270" anchor="ctr" anchorCtr="0">
          <a:noAutofit/>
        </a:bodyPr>
        <a:lstStyle/>
        <a:p>
          <a:pPr marL="0" lvl="0" indent="0" algn="l" defTabSz="844550">
            <a:lnSpc>
              <a:spcPct val="100000"/>
            </a:lnSpc>
            <a:spcBef>
              <a:spcPct val="0"/>
            </a:spcBef>
            <a:spcAft>
              <a:spcPct val="35000"/>
            </a:spcAft>
            <a:buNone/>
          </a:pPr>
          <a:r>
            <a:rPr lang="en-US" sz="1900" kern="1200"/>
            <a:t>Customer feedback is used to assess service quality. </a:t>
          </a:r>
        </a:p>
      </dsp:txBody>
      <dsp:txXfrm>
        <a:off x="907194" y="1965175"/>
        <a:ext cx="6167497" cy="785450"/>
      </dsp:txXfrm>
    </dsp:sp>
    <dsp:sp modelId="{692892E9-A37D-4118-A4F6-F34AF414F214}">
      <dsp:nvSpPr>
        <dsp:cNvPr id="0" name=""/>
        <dsp:cNvSpPr/>
      </dsp:nvSpPr>
      <dsp:spPr>
        <a:xfrm>
          <a:off x="0" y="2946988"/>
          <a:ext cx="7074692" cy="7854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7F2834-4770-474A-B361-236FD74F3F97}">
      <dsp:nvSpPr>
        <dsp:cNvPr id="0" name=""/>
        <dsp:cNvSpPr/>
      </dsp:nvSpPr>
      <dsp:spPr>
        <a:xfrm>
          <a:off x="237598" y="3123714"/>
          <a:ext cx="431997" cy="4319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0A46D1-C98A-4BF0-968B-AA9E5816811E}">
      <dsp:nvSpPr>
        <dsp:cNvPr id="0" name=""/>
        <dsp:cNvSpPr/>
      </dsp:nvSpPr>
      <dsp:spPr>
        <a:xfrm>
          <a:off x="907194" y="2946988"/>
          <a:ext cx="6167497" cy="785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127" tIns="83127" rIns="83127" bIns="83127" numCol="1" spcCol="1270" anchor="ctr" anchorCtr="0">
          <a:noAutofit/>
        </a:bodyPr>
        <a:lstStyle/>
        <a:p>
          <a:pPr marL="0" lvl="0" indent="0" algn="l" defTabSz="844550">
            <a:lnSpc>
              <a:spcPct val="100000"/>
            </a:lnSpc>
            <a:spcBef>
              <a:spcPct val="0"/>
            </a:spcBef>
            <a:spcAft>
              <a:spcPct val="35000"/>
            </a:spcAft>
            <a:buNone/>
          </a:pPr>
          <a:r>
            <a:rPr lang="en-US" sz="1900" kern="1200"/>
            <a:t>Managers identify issues such as stock shortages, waste, and poor performance. </a:t>
          </a:r>
        </a:p>
      </dsp:txBody>
      <dsp:txXfrm>
        <a:off x="907194" y="2946988"/>
        <a:ext cx="6167497" cy="78545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69EC70-79C9-433E-9F0B-4A6D3E2C5696}">
      <dsp:nvSpPr>
        <dsp:cNvPr id="0" name=""/>
        <dsp:cNvSpPr/>
      </dsp:nvSpPr>
      <dsp:spPr>
        <a:xfrm>
          <a:off x="0" y="4876"/>
          <a:ext cx="7792011" cy="1038774"/>
        </a:xfrm>
        <a:prstGeom prst="roundRect">
          <a:avLst>
            <a:gd name="adj" fmla="val 10000"/>
          </a:avLst>
        </a:prstGeom>
        <a:solidFill>
          <a:schemeClr val="dk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8AA1108C-B5A6-4DAC-AAA3-620F22DE85AB}">
      <dsp:nvSpPr>
        <dsp:cNvPr id="0" name=""/>
        <dsp:cNvSpPr/>
      </dsp:nvSpPr>
      <dsp:spPr>
        <a:xfrm>
          <a:off x="314229" y="238601"/>
          <a:ext cx="571325" cy="571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4EA870E6-FDE1-41A5-8780-B73CEC4553B7}">
      <dsp:nvSpPr>
        <dsp:cNvPr id="0" name=""/>
        <dsp:cNvSpPr/>
      </dsp:nvSpPr>
      <dsp:spPr>
        <a:xfrm>
          <a:off x="1199784" y="4876"/>
          <a:ext cx="6592226" cy="1038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37" tIns="109937" rIns="109937" bIns="109937" numCol="1" spcCol="1270" anchor="ctr" anchorCtr="0">
          <a:noAutofit/>
        </a:bodyPr>
        <a:lstStyle/>
        <a:p>
          <a:pPr marL="0" lvl="0" indent="0" algn="l" defTabSz="711200">
            <a:lnSpc>
              <a:spcPct val="100000"/>
            </a:lnSpc>
            <a:spcBef>
              <a:spcPct val="0"/>
            </a:spcBef>
            <a:spcAft>
              <a:spcPct val="35000"/>
            </a:spcAft>
            <a:buNone/>
          </a:pPr>
          <a:r>
            <a:rPr lang="en-GB" sz="1600" kern="1200" dirty="0"/>
            <a:t>Planning enables Tesco to forecast demand, set objectives and prepare for future challenges. </a:t>
          </a:r>
          <a:endParaRPr lang="en-US" sz="1600" kern="1200" dirty="0"/>
        </a:p>
      </dsp:txBody>
      <dsp:txXfrm>
        <a:off x="1199784" y="4876"/>
        <a:ext cx="6592226" cy="1038774"/>
      </dsp:txXfrm>
    </dsp:sp>
    <dsp:sp modelId="{144EBC02-C57C-4E9B-9663-3D26BBD01109}">
      <dsp:nvSpPr>
        <dsp:cNvPr id="0" name=""/>
        <dsp:cNvSpPr/>
      </dsp:nvSpPr>
      <dsp:spPr>
        <a:xfrm>
          <a:off x="0" y="1303345"/>
          <a:ext cx="7792011" cy="1038774"/>
        </a:xfrm>
        <a:prstGeom prst="roundRect">
          <a:avLst>
            <a:gd name="adj" fmla="val 10000"/>
          </a:avLst>
        </a:prstGeom>
        <a:solidFill>
          <a:schemeClr val="dk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868B742C-0EC8-46AF-9B80-A05FC58A4C1D}">
      <dsp:nvSpPr>
        <dsp:cNvPr id="0" name=""/>
        <dsp:cNvSpPr/>
      </dsp:nvSpPr>
      <dsp:spPr>
        <a:xfrm>
          <a:off x="314229" y="1537069"/>
          <a:ext cx="571325" cy="571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DB14F5BF-9522-471D-9C1A-99646412D1C7}">
      <dsp:nvSpPr>
        <dsp:cNvPr id="0" name=""/>
        <dsp:cNvSpPr/>
      </dsp:nvSpPr>
      <dsp:spPr>
        <a:xfrm>
          <a:off x="1199784" y="1303345"/>
          <a:ext cx="6592226" cy="1038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37" tIns="109937" rIns="109937" bIns="109937" numCol="1" spcCol="1270" anchor="ctr" anchorCtr="0">
          <a:noAutofit/>
        </a:bodyPr>
        <a:lstStyle/>
        <a:p>
          <a:pPr marL="0" lvl="0" indent="0" algn="l" defTabSz="711200">
            <a:lnSpc>
              <a:spcPct val="100000"/>
            </a:lnSpc>
            <a:spcBef>
              <a:spcPct val="0"/>
            </a:spcBef>
            <a:spcAft>
              <a:spcPct val="35000"/>
            </a:spcAft>
            <a:buNone/>
          </a:pPr>
          <a:r>
            <a:rPr lang="en-GB" sz="1600" kern="1200" dirty="0"/>
            <a:t>Organising ensures employees, resources and operations are structured efficiently. </a:t>
          </a:r>
          <a:endParaRPr lang="en-US" sz="1600" kern="1200" dirty="0"/>
        </a:p>
      </dsp:txBody>
      <dsp:txXfrm>
        <a:off x="1199784" y="1303345"/>
        <a:ext cx="6592226" cy="1038774"/>
      </dsp:txXfrm>
    </dsp:sp>
    <dsp:sp modelId="{FC751BB0-2022-4B96-8114-125E01A744FE}">
      <dsp:nvSpPr>
        <dsp:cNvPr id="0" name=""/>
        <dsp:cNvSpPr/>
      </dsp:nvSpPr>
      <dsp:spPr>
        <a:xfrm>
          <a:off x="0" y="2601813"/>
          <a:ext cx="7792011" cy="1038774"/>
        </a:xfrm>
        <a:prstGeom prst="roundRect">
          <a:avLst>
            <a:gd name="adj" fmla="val 10000"/>
          </a:avLst>
        </a:prstGeom>
        <a:solidFill>
          <a:schemeClr val="dk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F03BF718-A605-4DDC-9C8F-DD1EC22C3299}">
      <dsp:nvSpPr>
        <dsp:cNvPr id="0" name=""/>
        <dsp:cNvSpPr/>
      </dsp:nvSpPr>
      <dsp:spPr>
        <a:xfrm>
          <a:off x="314229" y="2835537"/>
          <a:ext cx="571325" cy="571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1DB83230-6BBB-47B1-A036-FE7AECC00CD8}">
      <dsp:nvSpPr>
        <dsp:cNvPr id="0" name=""/>
        <dsp:cNvSpPr/>
      </dsp:nvSpPr>
      <dsp:spPr>
        <a:xfrm>
          <a:off x="1199784" y="2601813"/>
          <a:ext cx="6592226" cy="1038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37" tIns="109937" rIns="109937" bIns="109937" numCol="1" spcCol="1270" anchor="ctr" anchorCtr="0">
          <a:noAutofit/>
        </a:bodyPr>
        <a:lstStyle/>
        <a:p>
          <a:pPr marL="0" lvl="0" indent="0" algn="l" defTabSz="711200">
            <a:lnSpc>
              <a:spcPct val="100000"/>
            </a:lnSpc>
            <a:spcBef>
              <a:spcPct val="0"/>
            </a:spcBef>
            <a:spcAft>
              <a:spcPct val="35000"/>
            </a:spcAft>
            <a:buNone/>
          </a:pPr>
          <a:r>
            <a:rPr lang="en-GB" sz="1600" kern="1200" dirty="0"/>
            <a:t>Commanding (Leading) helps motivate employees, improve performance and maintain high service standards. </a:t>
          </a:r>
          <a:endParaRPr lang="en-US" sz="1600" kern="1200" dirty="0"/>
        </a:p>
      </dsp:txBody>
      <dsp:txXfrm>
        <a:off x="1199784" y="2601813"/>
        <a:ext cx="6592226" cy="1038774"/>
      </dsp:txXfrm>
    </dsp:sp>
    <dsp:sp modelId="{CAF6F09F-3030-4E83-B00B-FE66C91FA5C2}">
      <dsp:nvSpPr>
        <dsp:cNvPr id="0" name=""/>
        <dsp:cNvSpPr/>
      </dsp:nvSpPr>
      <dsp:spPr>
        <a:xfrm>
          <a:off x="0" y="3900281"/>
          <a:ext cx="7792011" cy="1038774"/>
        </a:xfrm>
        <a:prstGeom prst="roundRect">
          <a:avLst>
            <a:gd name="adj" fmla="val 10000"/>
          </a:avLst>
        </a:prstGeom>
        <a:solidFill>
          <a:schemeClr val="dk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B7986C7C-78C2-4F16-AC67-10663044D873}">
      <dsp:nvSpPr>
        <dsp:cNvPr id="0" name=""/>
        <dsp:cNvSpPr/>
      </dsp:nvSpPr>
      <dsp:spPr>
        <a:xfrm>
          <a:off x="314229" y="4134005"/>
          <a:ext cx="571325" cy="571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198A3133-AB94-49FC-BA04-EA40362BFFA0}">
      <dsp:nvSpPr>
        <dsp:cNvPr id="0" name=""/>
        <dsp:cNvSpPr/>
      </dsp:nvSpPr>
      <dsp:spPr>
        <a:xfrm>
          <a:off x="1199784" y="3900281"/>
          <a:ext cx="6592226" cy="1038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37" tIns="109937" rIns="109937" bIns="109937" numCol="1" spcCol="1270" anchor="ctr" anchorCtr="0">
          <a:noAutofit/>
        </a:bodyPr>
        <a:lstStyle/>
        <a:p>
          <a:pPr marL="0" lvl="0" indent="0" algn="l" defTabSz="711200">
            <a:lnSpc>
              <a:spcPct val="100000"/>
            </a:lnSpc>
            <a:spcBef>
              <a:spcPct val="0"/>
            </a:spcBef>
            <a:spcAft>
              <a:spcPct val="35000"/>
            </a:spcAft>
            <a:buNone/>
          </a:pPr>
          <a:r>
            <a:rPr lang="en-GB" sz="1600" kern="1200" dirty="0"/>
            <a:t>Coordinating supports collaboration between stores, suppliers and departments to achieve common goals. </a:t>
          </a:r>
          <a:endParaRPr lang="en-US" sz="1600" kern="1200" dirty="0"/>
        </a:p>
      </dsp:txBody>
      <dsp:txXfrm>
        <a:off x="1199784" y="3900281"/>
        <a:ext cx="6592226" cy="1038774"/>
      </dsp:txXfrm>
    </dsp:sp>
    <dsp:sp modelId="{89EBDDD3-1C29-4FEF-A18B-CBC28FBA9ADE}">
      <dsp:nvSpPr>
        <dsp:cNvPr id="0" name=""/>
        <dsp:cNvSpPr/>
      </dsp:nvSpPr>
      <dsp:spPr>
        <a:xfrm>
          <a:off x="0" y="5198749"/>
          <a:ext cx="7792011" cy="1038774"/>
        </a:xfrm>
        <a:prstGeom prst="roundRect">
          <a:avLst>
            <a:gd name="adj" fmla="val 10000"/>
          </a:avLst>
        </a:prstGeom>
        <a:solidFill>
          <a:schemeClr val="dk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14C62860-CC39-4171-A03B-AAAAF8C0866B}">
      <dsp:nvSpPr>
        <dsp:cNvPr id="0" name=""/>
        <dsp:cNvSpPr/>
      </dsp:nvSpPr>
      <dsp:spPr>
        <a:xfrm>
          <a:off x="314229" y="5432473"/>
          <a:ext cx="571325" cy="571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B63FF23D-754F-4B5E-AB7C-F89419D57189}">
      <dsp:nvSpPr>
        <dsp:cNvPr id="0" name=""/>
        <dsp:cNvSpPr/>
      </dsp:nvSpPr>
      <dsp:spPr>
        <a:xfrm>
          <a:off x="1199784" y="5198749"/>
          <a:ext cx="6592226" cy="1038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37" tIns="109937" rIns="109937" bIns="109937" numCol="1" spcCol="1270" anchor="ctr" anchorCtr="0">
          <a:noAutofit/>
        </a:bodyPr>
        <a:lstStyle/>
        <a:p>
          <a:pPr marL="0" lvl="0" indent="0" algn="l" defTabSz="711200">
            <a:lnSpc>
              <a:spcPct val="100000"/>
            </a:lnSpc>
            <a:spcBef>
              <a:spcPct val="0"/>
            </a:spcBef>
            <a:spcAft>
              <a:spcPct val="35000"/>
            </a:spcAft>
            <a:buNone/>
          </a:pPr>
          <a:r>
            <a:rPr lang="en-GB" sz="1600" kern="1200" dirty="0"/>
            <a:t>Controlling allows Tesco to monitor performance, identify issues and drive continuous improvement. </a:t>
          </a:r>
          <a:endParaRPr lang="en-US" sz="1600" kern="1200" dirty="0"/>
        </a:p>
      </dsp:txBody>
      <dsp:txXfrm>
        <a:off x="1199784" y="5198749"/>
        <a:ext cx="6592226" cy="103877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59D636-7C9E-43FE-83CE-1AEBA8307856}">
      <dsp:nvSpPr>
        <dsp:cNvPr id="0" name=""/>
        <dsp:cNvSpPr/>
      </dsp:nvSpPr>
      <dsp:spPr>
        <a:xfrm>
          <a:off x="0" y="2864"/>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FB55CC-3FE5-4D60-AEA9-E7964620FD12}">
      <dsp:nvSpPr>
        <dsp:cNvPr id="0" name=""/>
        <dsp:cNvSpPr/>
      </dsp:nvSpPr>
      <dsp:spPr>
        <a:xfrm>
          <a:off x="0" y="2864"/>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457200" lvl="0" indent="-457200" algn="l" defTabSz="577850">
            <a:lnSpc>
              <a:spcPct val="90000"/>
            </a:lnSpc>
            <a:spcBef>
              <a:spcPct val="0"/>
            </a:spcBef>
            <a:spcAft>
              <a:spcPct val="35000"/>
            </a:spcAft>
            <a:buNone/>
          </a:pPr>
          <a:r>
            <a:rPr lang="en-US" sz="1300" kern="1200" dirty="0"/>
            <a:t>Armstrong, M. (2016) </a:t>
          </a:r>
          <a:r>
            <a:rPr lang="en-US" sz="1300" i="1" kern="1200" dirty="0"/>
            <a:t>Armstrong’s handbook of management and leadership for HR: Developing effective people skills and better leadership and management</a:t>
          </a:r>
          <a:r>
            <a:rPr lang="en-US" sz="1300" kern="1200" dirty="0"/>
            <a:t>. Kogan Page.</a:t>
          </a:r>
        </a:p>
      </dsp:txBody>
      <dsp:txXfrm>
        <a:off x="0" y="2864"/>
        <a:ext cx="11915553" cy="488356"/>
      </dsp:txXfrm>
    </dsp:sp>
    <dsp:sp modelId="{CBDABB9F-1AFC-4BAD-8A05-522B2B1A90DB}">
      <dsp:nvSpPr>
        <dsp:cNvPr id="0" name=""/>
        <dsp:cNvSpPr/>
      </dsp:nvSpPr>
      <dsp:spPr>
        <a:xfrm>
          <a:off x="0" y="491221"/>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2CDB4C-131F-41BE-B89C-5841E2CB2C8E}">
      <dsp:nvSpPr>
        <dsp:cNvPr id="0" name=""/>
        <dsp:cNvSpPr/>
      </dsp:nvSpPr>
      <dsp:spPr>
        <a:xfrm>
          <a:off x="0" y="491221"/>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457200" lvl="0" indent="-457200" algn="l" defTabSz="577850">
            <a:lnSpc>
              <a:spcPct val="90000"/>
            </a:lnSpc>
            <a:spcBef>
              <a:spcPct val="0"/>
            </a:spcBef>
            <a:spcAft>
              <a:spcPct val="35000"/>
            </a:spcAft>
            <a:buNone/>
          </a:pPr>
          <a:r>
            <a:rPr lang="en-US" sz="1300" kern="1200" dirty="0"/>
            <a:t>Cole, G.A. and Kelly, P. (2020) </a:t>
          </a:r>
          <a:r>
            <a:rPr lang="en-US" sz="1300" i="1" kern="1200" dirty="0"/>
            <a:t>Management theory and practice</a:t>
          </a:r>
          <a:r>
            <a:rPr lang="en-US" sz="1300" kern="1200" dirty="0"/>
            <a:t>. 9th edn. Cengage Learning.</a:t>
          </a:r>
        </a:p>
      </dsp:txBody>
      <dsp:txXfrm>
        <a:off x="0" y="491221"/>
        <a:ext cx="11915553" cy="488356"/>
      </dsp:txXfrm>
    </dsp:sp>
    <dsp:sp modelId="{5C17B185-0A56-42A3-897D-BE0CF1FD701C}">
      <dsp:nvSpPr>
        <dsp:cNvPr id="0" name=""/>
        <dsp:cNvSpPr/>
      </dsp:nvSpPr>
      <dsp:spPr>
        <a:xfrm>
          <a:off x="0" y="979577"/>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3D9D7F-AEE0-4778-9F7D-E5A7F73F06AD}">
      <dsp:nvSpPr>
        <dsp:cNvPr id="0" name=""/>
        <dsp:cNvSpPr/>
      </dsp:nvSpPr>
      <dsp:spPr>
        <a:xfrm>
          <a:off x="0" y="979577"/>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457200" lvl="0" indent="-457200" algn="l" defTabSz="577850">
            <a:lnSpc>
              <a:spcPct val="90000"/>
            </a:lnSpc>
            <a:spcBef>
              <a:spcPct val="0"/>
            </a:spcBef>
            <a:spcAft>
              <a:spcPct val="35000"/>
            </a:spcAft>
            <a:buNone/>
          </a:pPr>
          <a:r>
            <a:rPr lang="en-GB" sz="1300" kern="1200"/>
            <a:t>Department for Environment, Food and Rural Affairs (2026) Food statistics in your pocket. Available at: https://www.gov.uk/government/statistics/food-statistics-pocketbook/food-statistics-in-your-pocket (Accessed: 11 June 2026)</a:t>
          </a:r>
          <a:endParaRPr lang="en-US" sz="1300" kern="1200"/>
        </a:p>
      </dsp:txBody>
      <dsp:txXfrm>
        <a:off x="0" y="979577"/>
        <a:ext cx="11915553" cy="488356"/>
      </dsp:txXfrm>
    </dsp:sp>
    <dsp:sp modelId="{73670F33-FC02-42B2-AA83-B55941CD3CE2}">
      <dsp:nvSpPr>
        <dsp:cNvPr id="0" name=""/>
        <dsp:cNvSpPr/>
      </dsp:nvSpPr>
      <dsp:spPr>
        <a:xfrm>
          <a:off x="0" y="1467934"/>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452C82-28C1-4C16-811B-36E8B63840A6}">
      <dsp:nvSpPr>
        <dsp:cNvPr id="0" name=""/>
        <dsp:cNvSpPr/>
      </dsp:nvSpPr>
      <dsp:spPr>
        <a:xfrm>
          <a:off x="0" y="1467934"/>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457200" lvl="0" indent="-457200" algn="l" defTabSz="577850">
            <a:lnSpc>
              <a:spcPct val="90000"/>
            </a:lnSpc>
            <a:spcBef>
              <a:spcPct val="0"/>
            </a:spcBef>
            <a:spcAft>
              <a:spcPct val="35000"/>
            </a:spcAft>
            <a:buNone/>
          </a:pPr>
          <a:r>
            <a:rPr lang="en-US" sz="1300" kern="1200"/>
            <a:t>Herschel, R.T. and Jones, N.E. (2005) ‘Knowledge management and business intelligence: the importance of integration’, </a:t>
          </a:r>
          <a:r>
            <a:rPr lang="en-US" sz="1300" i="1" kern="1200"/>
            <a:t>Journal of Knowledge Management</a:t>
          </a:r>
          <a:r>
            <a:rPr lang="en-US" sz="1300" kern="1200"/>
            <a:t>, 9(4), pp. 45–55. Available at: https://doi.org/10.1108/13673270510610323.</a:t>
          </a:r>
        </a:p>
      </dsp:txBody>
      <dsp:txXfrm>
        <a:off x="0" y="1467934"/>
        <a:ext cx="11915553" cy="488356"/>
      </dsp:txXfrm>
    </dsp:sp>
    <dsp:sp modelId="{05E99963-8DEB-413B-B5F0-2F16673DDACC}">
      <dsp:nvSpPr>
        <dsp:cNvPr id="0" name=""/>
        <dsp:cNvSpPr/>
      </dsp:nvSpPr>
      <dsp:spPr>
        <a:xfrm>
          <a:off x="0" y="1956291"/>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7ED719-E480-434B-A369-3ECA6813A3B9}">
      <dsp:nvSpPr>
        <dsp:cNvPr id="0" name=""/>
        <dsp:cNvSpPr/>
      </dsp:nvSpPr>
      <dsp:spPr>
        <a:xfrm>
          <a:off x="0" y="1956291"/>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457200" lvl="0" indent="-457200" algn="l" defTabSz="577850">
            <a:lnSpc>
              <a:spcPct val="90000"/>
            </a:lnSpc>
            <a:spcBef>
              <a:spcPct val="0"/>
            </a:spcBef>
            <a:spcAft>
              <a:spcPct val="35000"/>
            </a:spcAft>
            <a:buNone/>
          </a:pPr>
          <a:r>
            <a:rPr lang="en-US" sz="1300" kern="1200"/>
            <a:t>Mullins, L.J. and McLean, J.E. (2019) </a:t>
          </a:r>
          <a:r>
            <a:rPr lang="en-US" sz="1300" i="1" kern="1200"/>
            <a:t>Organisational </a:t>
          </a:r>
          <a:r>
            <a:rPr lang="en-US" sz="1300" i="1" kern="1200" err="1"/>
            <a:t>behaviour</a:t>
          </a:r>
          <a:r>
            <a:rPr lang="en-US" sz="1300" i="1" kern="1200"/>
            <a:t> in the workplace</a:t>
          </a:r>
          <a:r>
            <a:rPr lang="en-US" sz="1300" kern="1200"/>
            <a:t>. 12th edn. Pearson.</a:t>
          </a:r>
        </a:p>
      </dsp:txBody>
      <dsp:txXfrm>
        <a:off x="0" y="1956291"/>
        <a:ext cx="11915553" cy="488356"/>
      </dsp:txXfrm>
    </dsp:sp>
    <dsp:sp modelId="{39FD84EA-2B66-4593-80A1-50307568749B}">
      <dsp:nvSpPr>
        <dsp:cNvPr id="0" name=""/>
        <dsp:cNvSpPr/>
      </dsp:nvSpPr>
      <dsp:spPr>
        <a:xfrm>
          <a:off x="0" y="2444648"/>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6F91CD-E6F2-4E03-9118-B1A96FB91E9B}">
      <dsp:nvSpPr>
        <dsp:cNvPr id="0" name=""/>
        <dsp:cNvSpPr/>
      </dsp:nvSpPr>
      <dsp:spPr>
        <a:xfrm>
          <a:off x="0" y="2444648"/>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457200" lvl="0" indent="-457200" algn="l" defTabSz="577850">
            <a:lnSpc>
              <a:spcPct val="90000"/>
            </a:lnSpc>
            <a:spcBef>
              <a:spcPct val="0"/>
            </a:spcBef>
            <a:spcAft>
              <a:spcPct val="35000"/>
            </a:spcAft>
            <a:buNone/>
          </a:pPr>
          <a:r>
            <a:rPr lang="en-US" sz="1300" kern="1200"/>
            <a:t>Munjal, S., Kaur, S., Singh, P. and Awasthi, H. (2026) </a:t>
          </a:r>
          <a:r>
            <a:rPr lang="en-US" sz="1300" i="1" kern="1200"/>
            <a:t>Management Concepts and Organizational Behaviour</a:t>
          </a:r>
          <a:r>
            <a:rPr lang="en-US" sz="1300" kern="1200"/>
            <a:t>. Chyren Publication.</a:t>
          </a:r>
        </a:p>
      </dsp:txBody>
      <dsp:txXfrm>
        <a:off x="0" y="2444648"/>
        <a:ext cx="11915553" cy="488356"/>
      </dsp:txXfrm>
    </dsp:sp>
    <dsp:sp modelId="{457FA1BA-64FD-4506-A112-AB5238EC54FF}">
      <dsp:nvSpPr>
        <dsp:cNvPr id="0" name=""/>
        <dsp:cNvSpPr/>
      </dsp:nvSpPr>
      <dsp:spPr>
        <a:xfrm>
          <a:off x="0" y="2933005"/>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B19108-676D-4DD7-9947-E1E4E534DCDC}">
      <dsp:nvSpPr>
        <dsp:cNvPr id="0" name=""/>
        <dsp:cNvSpPr/>
      </dsp:nvSpPr>
      <dsp:spPr>
        <a:xfrm>
          <a:off x="0" y="2933004"/>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457200" lvl="0" indent="-457200" algn="l" defTabSz="577850">
            <a:lnSpc>
              <a:spcPct val="90000"/>
            </a:lnSpc>
            <a:spcBef>
              <a:spcPct val="0"/>
            </a:spcBef>
            <a:spcAft>
              <a:spcPct val="35000"/>
            </a:spcAft>
            <a:buNone/>
          </a:pPr>
          <a:r>
            <a:rPr lang="en-GB" sz="1300" kern="1200"/>
            <a:t>Robbins, S.P., Coulter, M.K. and Randel, A. (2021) Management. 15th global edn. Pearson Education.</a:t>
          </a:r>
          <a:endParaRPr lang="en-US" sz="1300" kern="1200"/>
        </a:p>
      </dsp:txBody>
      <dsp:txXfrm>
        <a:off x="0" y="2933004"/>
        <a:ext cx="11915553" cy="488356"/>
      </dsp:txXfrm>
    </dsp:sp>
    <dsp:sp modelId="{6AC5989C-FC99-4101-87F4-AD4BDC2C2387}">
      <dsp:nvSpPr>
        <dsp:cNvPr id="0" name=""/>
        <dsp:cNvSpPr/>
      </dsp:nvSpPr>
      <dsp:spPr>
        <a:xfrm>
          <a:off x="0" y="3421361"/>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A3C2AF-7FB4-4D6F-87AE-181E17066C6D}">
      <dsp:nvSpPr>
        <dsp:cNvPr id="0" name=""/>
        <dsp:cNvSpPr/>
      </dsp:nvSpPr>
      <dsp:spPr>
        <a:xfrm>
          <a:off x="0" y="3421361"/>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457200" lvl="0" indent="-457200" algn="l" defTabSz="577850">
            <a:lnSpc>
              <a:spcPct val="90000"/>
            </a:lnSpc>
            <a:spcBef>
              <a:spcPct val="0"/>
            </a:spcBef>
            <a:spcAft>
              <a:spcPct val="35000"/>
            </a:spcAft>
            <a:buNone/>
          </a:pPr>
          <a:r>
            <a:rPr lang="en-US" sz="1300" kern="1200"/>
            <a:t>Ryle, S. (2013) </a:t>
          </a:r>
          <a:r>
            <a:rPr lang="en-US" sz="1300" i="1" kern="1200"/>
            <a:t>The making of Tesco: A story of British shopping</a:t>
          </a:r>
          <a:r>
            <a:rPr lang="en-US" sz="1300" kern="1200"/>
            <a:t>. London: Bantam Press. Available at: </a:t>
          </a:r>
          <a:r>
            <a:rPr lang="en-US" sz="1300" kern="1200">
              <a:hlinkClick xmlns:r="http://schemas.openxmlformats.org/officeDocument/2006/relationships" r:id="rId1"/>
            </a:rPr>
            <a:t>https://books.google.com/books/about/The_Making_of_Tesco.html?id=1unWMgEACAAJ</a:t>
          </a:r>
          <a:r>
            <a:rPr lang="en-US" sz="1300" kern="1200"/>
            <a:t> (Accessed: 11 June 2026).</a:t>
          </a:r>
        </a:p>
      </dsp:txBody>
      <dsp:txXfrm>
        <a:off x="0" y="3421361"/>
        <a:ext cx="11915553" cy="488356"/>
      </dsp:txXfrm>
    </dsp:sp>
    <dsp:sp modelId="{0E48E683-B0CC-43AA-8557-A6E31127D17C}">
      <dsp:nvSpPr>
        <dsp:cNvPr id="0" name=""/>
        <dsp:cNvSpPr/>
      </dsp:nvSpPr>
      <dsp:spPr>
        <a:xfrm>
          <a:off x="0" y="3909718"/>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AE65D4-3E15-4A5C-B438-33E2E1229769}">
      <dsp:nvSpPr>
        <dsp:cNvPr id="0" name=""/>
        <dsp:cNvSpPr/>
      </dsp:nvSpPr>
      <dsp:spPr>
        <a:xfrm>
          <a:off x="0" y="3909718"/>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457200" lvl="0" indent="-457200" algn="l" defTabSz="577850">
            <a:lnSpc>
              <a:spcPct val="90000"/>
            </a:lnSpc>
            <a:spcBef>
              <a:spcPct val="0"/>
            </a:spcBef>
            <a:spcAft>
              <a:spcPct val="35000"/>
            </a:spcAft>
            <a:buNone/>
          </a:pPr>
          <a:r>
            <a:rPr lang="en-US" sz="1300" kern="1200"/>
            <a:t>Tesco PLC (2026) </a:t>
          </a:r>
          <a:r>
            <a:rPr lang="en-US" sz="1300" i="1" kern="1200"/>
            <a:t>Our history</a:t>
          </a:r>
          <a:r>
            <a:rPr lang="en-US" sz="1300" kern="1200"/>
            <a:t>. Available at: </a:t>
          </a:r>
          <a:r>
            <a:rPr lang="en-US" sz="1300" kern="1200">
              <a:hlinkClick xmlns:r="http://schemas.openxmlformats.org/officeDocument/2006/relationships" r:id="rId2"/>
            </a:rPr>
            <a:t>Tesco PLC Our History</a:t>
          </a:r>
          <a:r>
            <a:rPr lang="en-US" sz="1300" kern="1200"/>
            <a:t> (Accessed: 11 June 2026).</a:t>
          </a:r>
        </a:p>
      </dsp:txBody>
      <dsp:txXfrm>
        <a:off x="0" y="3909718"/>
        <a:ext cx="11915553" cy="488356"/>
      </dsp:txXfrm>
    </dsp:sp>
    <dsp:sp modelId="{86E55DF0-2020-49D9-B909-8B2E7A1709DB}">
      <dsp:nvSpPr>
        <dsp:cNvPr id="0" name=""/>
        <dsp:cNvSpPr/>
      </dsp:nvSpPr>
      <dsp:spPr>
        <a:xfrm>
          <a:off x="0" y="4398075"/>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B6ABC4-AA8D-4F0E-B4E1-F2676BC8E3D5}">
      <dsp:nvSpPr>
        <dsp:cNvPr id="0" name=""/>
        <dsp:cNvSpPr/>
      </dsp:nvSpPr>
      <dsp:spPr>
        <a:xfrm>
          <a:off x="0" y="4398075"/>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457200" lvl="0" indent="-457200" algn="l" defTabSz="577850">
            <a:lnSpc>
              <a:spcPct val="90000"/>
            </a:lnSpc>
            <a:spcBef>
              <a:spcPct val="0"/>
            </a:spcBef>
            <a:spcAft>
              <a:spcPct val="35000"/>
            </a:spcAft>
            <a:buNone/>
          </a:pPr>
          <a:r>
            <a:rPr lang="en-GB" sz="1300" kern="1200"/>
            <a:t>Williams, B.D. and Waller, M.A. (2011) ‘Top-down versus bottom-up demand forecasts: The value of shared point-of-sale data in the retail supply chain’, </a:t>
          </a:r>
          <a:r>
            <a:rPr lang="en-GB" sz="1300" i="1" kern="1200"/>
            <a:t>Journal of Business Logistics</a:t>
          </a:r>
          <a:r>
            <a:rPr lang="en-GB" sz="1300" kern="1200"/>
            <a:t>, 32(1), pp. 17–26.  </a:t>
          </a:r>
          <a:endParaRPr lang="en-US" sz="1300" kern="1200"/>
        </a:p>
      </dsp:txBody>
      <dsp:txXfrm>
        <a:off x="0" y="4398075"/>
        <a:ext cx="11915553" cy="488356"/>
      </dsp:txXfrm>
    </dsp:sp>
    <dsp:sp modelId="{B4BBB8BA-CE0F-4218-8057-C96B620EB256}">
      <dsp:nvSpPr>
        <dsp:cNvPr id="0" name=""/>
        <dsp:cNvSpPr/>
      </dsp:nvSpPr>
      <dsp:spPr>
        <a:xfrm>
          <a:off x="0" y="4886432"/>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C26482-BFB5-4A95-8439-3D1934E18938}">
      <dsp:nvSpPr>
        <dsp:cNvPr id="0" name=""/>
        <dsp:cNvSpPr/>
      </dsp:nvSpPr>
      <dsp:spPr>
        <a:xfrm>
          <a:off x="0" y="4886432"/>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457200" lvl="0" indent="-457200" algn="l" defTabSz="577850">
            <a:lnSpc>
              <a:spcPct val="90000"/>
            </a:lnSpc>
            <a:spcBef>
              <a:spcPct val="0"/>
            </a:spcBef>
            <a:spcAft>
              <a:spcPct val="35000"/>
            </a:spcAft>
            <a:buNone/>
          </a:pPr>
          <a:r>
            <a:rPr lang="en-US" sz="1300" kern="1200"/>
            <a:t>Wood, J.C. and Wood, M.C. (eds.) (2002) </a:t>
          </a:r>
          <a:r>
            <a:rPr lang="en-US" sz="1300" i="1" kern="1200"/>
            <a:t>Henri Fayol: Critical evaluations in business and management</a:t>
          </a:r>
          <a:r>
            <a:rPr lang="en-US" sz="1300" kern="1200"/>
            <a:t>. Vol. 1. Routledge.</a:t>
          </a:r>
        </a:p>
      </dsp:txBody>
      <dsp:txXfrm>
        <a:off x="0" y="4886432"/>
        <a:ext cx="11915553" cy="488356"/>
      </dsp:txXfrm>
    </dsp:sp>
    <dsp:sp modelId="{1C8D5B73-95EA-47A1-B140-3164956E4681}">
      <dsp:nvSpPr>
        <dsp:cNvPr id="0" name=""/>
        <dsp:cNvSpPr/>
      </dsp:nvSpPr>
      <dsp:spPr>
        <a:xfrm>
          <a:off x="0" y="5374788"/>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59EFA1-6971-4715-A1CE-45965018243E}">
      <dsp:nvSpPr>
        <dsp:cNvPr id="0" name=""/>
        <dsp:cNvSpPr/>
      </dsp:nvSpPr>
      <dsp:spPr>
        <a:xfrm>
          <a:off x="0" y="5374788"/>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457200" lvl="0" indent="-457200" algn="l" defTabSz="577850">
            <a:lnSpc>
              <a:spcPct val="90000"/>
            </a:lnSpc>
            <a:spcBef>
              <a:spcPct val="0"/>
            </a:spcBef>
            <a:spcAft>
              <a:spcPct val="35000"/>
            </a:spcAft>
            <a:buNone/>
          </a:pPr>
          <a:r>
            <a:rPr lang="en-GB" sz="1300" kern="1200"/>
            <a:t>Yukl, G.A. and Gardner, W.L. (2020) </a:t>
          </a:r>
          <a:r>
            <a:rPr lang="en-GB" sz="1300" i="1" kern="1200"/>
            <a:t>Leadership in organizations</a:t>
          </a:r>
          <a:r>
            <a:rPr lang="en-GB" sz="1300" kern="1200"/>
            <a:t>. 9th global edn. Pearson.</a:t>
          </a:r>
          <a:endParaRPr lang="en-US" sz="1300" kern="1200"/>
        </a:p>
      </dsp:txBody>
      <dsp:txXfrm>
        <a:off x="0" y="5374788"/>
        <a:ext cx="11915553" cy="48835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5B7281-8507-4FF2-9DFA-F9BCAD222C34}" type="datetimeFigureOut">
              <a:rPr lang="en-GB" smtClean="0"/>
              <a:t>19/06/2026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86A404-CC02-486B-8969-08CFC8EBA31F}" type="slidenum">
              <a:rPr lang="en-GB" smtClean="0"/>
              <a:t>‹#›</a:t>
            </a:fld>
            <a:endParaRPr lang="en-GB"/>
          </a:p>
        </p:txBody>
      </p:sp>
    </p:spTree>
    <p:extLst>
      <p:ext uri="{BB962C8B-B14F-4D97-AF65-F5344CB8AC3E}">
        <p14:creationId xmlns:p14="http://schemas.microsoft.com/office/powerpoint/2010/main" val="1504165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86A404-CC02-486B-8969-08CFC8EBA31F}" type="slidenum">
              <a:rPr lang="en-GB" smtClean="0"/>
              <a:t>1</a:t>
            </a:fld>
            <a:endParaRPr lang="en-GB"/>
          </a:p>
        </p:txBody>
      </p:sp>
    </p:spTree>
    <p:extLst>
      <p:ext uri="{BB962C8B-B14F-4D97-AF65-F5344CB8AC3E}">
        <p14:creationId xmlns:p14="http://schemas.microsoft.com/office/powerpoint/2010/main" val="1270009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86A404-CC02-486B-8969-08CFC8EBA31F}" type="slidenum">
              <a:rPr lang="en-GB" smtClean="0"/>
              <a:t>3</a:t>
            </a:fld>
            <a:endParaRPr lang="en-GB"/>
          </a:p>
        </p:txBody>
      </p:sp>
    </p:spTree>
    <p:extLst>
      <p:ext uri="{BB962C8B-B14F-4D97-AF65-F5344CB8AC3E}">
        <p14:creationId xmlns:p14="http://schemas.microsoft.com/office/powerpoint/2010/main" val="27850492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86A404-CC02-486B-8969-08CFC8EBA31F}" type="slidenum">
              <a:rPr lang="en-GB" smtClean="0"/>
              <a:t>4</a:t>
            </a:fld>
            <a:endParaRPr lang="en-GB"/>
          </a:p>
        </p:txBody>
      </p:sp>
    </p:spTree>
    <p:extLst>
      <p:ext uri="{BB962C8B-B14F-4D97-AF65-F5344CB8AC3E}">
        <p14:creationId xmlns:p14="http://schemas.microsoft.com/office/powerpoint/2010/main" val="34429314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86A404-CC02-486B-8969-08CFC8EBA31F}" type="slidenum">
              <a:rPr lang="en-GB" smtClean="0"/>
              <a:t>5</a:t>
            </a:fld>
            <a:endParaRPr lang="en-GB"/>
          </a:p>
        </p:txBody>
      </p:sp>
    </p:spTree>
    <p:extLst>
      <p:ext uri="{BB962C8B-B14F-4D97-AF65-F5344CB8AC3E}">
        <p14:creationId xmlns:p14="http://schemas.microsoft.com/office/powerpoint/2010/main" val="9363451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30BEA1-CF52-441E-8894-B960F0A57D99}" type="datetime1">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33655588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2720FB-549C-487F-BE7D-2D1733776236}" type="datetime1">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380899014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276E03-7264-47F2-A72F-D5CB4BF02EAE}" type="datetime1">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308337599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4B2A9A4-C90F-4A46-88B3-3C28EBB55421}" type="datetime1">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1" name="Slide Number Placeholder 5"/>
          <p:cNvSpPr>
            <a:spLocks noGrp="1"/>
          </p:cNvSpPr>
          <p:nvPr>
            <p:ph type="sldNum" sz="quarter" idx="12"/>
          </p:nvPr>
        </p:nvSpPr>
        <p:spPr>
          <a:xfrm>
            <a:off x="531812" y="787782"/>
            <a:ext cx="779767" cy="365125"/>
          </a:xfrm>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177305106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62AF76E-29DD-4229-8AEA-35C7B8A8CE79}" type="datetime1">
              <a:rPr lang="en-GB" smtClean="0"/>
              <a:t>19/06/2026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229491661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56ABA14-F31A-4A80-A687-CD8B15F7C7E2}" type="datetime1">
              <a:rPr lang="en-GB" smtClean="0"/>
              <a:t>19/06/2026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135423327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D31469-F653-499E-8A0E-FD80C45BF36A}" type="datetime1">
              <a:rPr lang="en-GB" smtClean="0"/>
              <a:t>19/06/2026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190631752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E46760-1E38-43FA-9109-A63139D7052C}" type="datetime1">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386504126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6B28D1-79F3-45DB-AF93-8B0A1D41F30B}" type="datetime1">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10495927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74E25-EF5A-46DE-942D-3DA94734A164}" type="datetime1">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373140861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BA379B-A05F-4093-9DEA-3AE12ED7F5BB}" type="datetime1">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5061D23B-F6A9-4774-9CF0-ED25F8370DE4}"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6758258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1171A46-A1C0-4155-8784-9207BB007784}" type="datetime1">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333041954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4AF646F-A0F2-47F5-9E6D-47C144ED5782}" type="datetime1">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5061D23B-F6A9-4774-9CF0-ED25F8370DE4}"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68794706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2115883-4614-43CB-8F68-E1B33E5E33F8}" type="datetime1">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94109388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45C4A9-B2D6-427D-8EC4-D551FF2D29B4}" type="datetime1">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172473860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0FC445-1E64-471A-BFF1-3A0C2ED5FE4D}" type="datetime1">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131756092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867581B-009D-4F1F-95B3-3CD0F053A4C9}" type="datetime1">
              <a:rPr lang="en-GB" smtClean="0"/>
              <a:t>19/06/2026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061D23B-F6A9-4774-9CF0-ED25F8370DE4}" type="slidenum">
              <a:rPr lang="en-GB" smtClean="0"/>
              <a:t>‹#›</a:t>
            </a:fld>
            <a:endParaRPr lang="en-GB"/>
          </a:p>
        </p:txBody>
      </p:sp>
    </p:spTree>
    <p:extLst>
      <p:ext uri="{BB962C8B-B14F-4D97-AF65-F5344CB8AC3E}">
        <p14:creationId xmlns:p14="http://schemas.microsoft.com/office/powerpoint/2010/main" val="3700658992"/>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svg"/><Relationship Id="rId7" Type="http://schemas.openxmlformats.org/officeDocument/2006/relationships/image" Target="../media/image23.svg"/><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791F260E-15D4-4EB3-61AD-8BF858CDE975}"/>
              </a:ext>
            </a:extLst>
          </p:cNvPr>
          <p:cNvSpPr>
            <a:spLocks noGrp="1"/>
          </p:cNvSpPr>
          <p:nvPr>
            <p:ph idx="1"/>
          </p:nvPr>
        </p:nvSpPr>
        <p:spPr>
          <a:xfrm>
            <a:off x="649224" y="1343466"/>
            <a:ext cx="6574535" cy="4549388"/>
          </a:xfrm>
        </p:spPr>
        <p:txBody>
          <a:bodyPr>
            <a:normAutofit/>
          </a:bodyPr>
          <a:lstStyle/>
          <a:p>
            <a:pPr marL="0" indent="0">
              <a:buNone/>
            </a:pPr>
            <a:r>
              <a:rPr lang="en-GB" b="1" dirty="0">
                <a:latin typeface="+mj-lt"/>
                <a:cs typeface="Arial" panose="020B0604020202020204" pitchFamily="34" charset="0"/>
              </a:rPr>
              <a:t>Programme: </a:t>
            </a:r>
            <a:r>
              <a:rPr lang="en-GB" i="1" dirty="0">
                <a:latin typeface="+mj-lt"/>
                <a:cs typeface="Arial" panose="020B0604020202020204" pitchFamily="34" charset="0"/>
              </a:rPr>
              <a:t>BA (Hons) Business Management </a:t>
            </a:r>
            <a:br>
              <a:rPr lang="en-GB" b="1" dirty="0">
                <a:latin typeface="+mj-lt"/>
                <a:cs typeface="Arial" panose="020B0604020202020204" pitchFamily="34" charset="0"/>
              </a:rPr>
            </a:br>
            <a:r>
              <a:rPr lang="en-GB" b="1" dirty="0">
                <a:latin typeface="+mj-lt"/>
                <a:cs typeface="Arial" panose="020B0604020202020204" pitchFamily="34" charset="0"/>
              </a:rPr>
              <a:t>Module code: </a:t>
            </a:r>
            <a:r>
              <a:rPr lang="en-GB" i="1" dirty="0">
                <a:latin typeface="+mj-lt"/>
                <a:cs typeface="Arial" panose="020B0604020202020204" pitchFamily="34" charset="0"/>
              </a:rPr>
              <a:t>LCBB4015</a:t>
            </a:r>
            <a:br>
              <a:rPr lang="en-GB" dirty="0">
                <a:latin typeface="+mj-lt"/>
                <a:cs typeface="Arial" panose="020B0604020202020204" pitchFamily="34" charset="0"/>
              </a:rPr>
            </a:br>
            <a:r>
              <a:rPr lang="en-GB" b="1" dirty="0">
                <a:latin typeface="+mj-lt"/>
                <a:cs typeface="Arial" panose="020B0604020202020204" pitchFamily="34" charset="0"/>
              </a:rPr>
              <a:t>Module title: </a:t>
            </a:r>
            <a:r>
              <a:rPr lang="en-GB" i="1" dirty="0">
                <a:latin typeface="+mj-lt"/>
                <a:cs typeface="Arial" panose="020B0604020202020204" pitchFamily="34" charset="0"/>
              </a:rPr>
              <a:t>Introduction to Leadership &amp; Management</a:t>
            </a:r>
            <a:br>
              <a:rPr lang="en-GB" dirty="0">
                <a:latin typeface="+mj-lt"/>
                <a:ea typeface="Arial" panose="020B0604020202020204" pitchFamily="34" charset="0"/>
              </a:rPr>
            </a:br>
            <a:r>
              <a:rPr lang="en-GB" b="1" dirty="0">
                <a:latin typeface="+mj-lt"/>
                <a:cs typeface="Arial" panose="020B0604020202020204" pitchFamily="34" charset="0"/>
              </a:rPr>
              <a:t>Assignment: </a:t>
            </a:r>
            <a:r>
              <a:rPr lang="en-GB" i="1" dirty="0">
                <a:latin typeface="+mj-lt"/>
                <a:ea typeface="Arial" panose="020B0604020202020204" pitchFamily="34" charset="0"/>
              </a:rPr>
              <a:t>Group presentation (Component 1) </a:t>
            </a:r>
            <a:br>
              <a:rPr lang="en-GB" dirty="0">
                <a:latin typeface="+mj-lt"/>
                <a:ea typeface="Arial" panose="020B0604020202020204" pitchFamily="34" charset="0"/>
              </a:rPr>
            </a:br>
            <a:r>
              <a:rPr lang="en-GB" b="1" dirty="0">
                <a:latin typeface="+mj-lt"/>
                <a:cs typeface="Arial" panose="020B0604020202020204" pitchFamily="34" charset="0"/>
              </a:rPr>
              <a:t>Lecturer’s Name: </a:t>
            </a:r>
            <a:r>
              <a:rPr lang="en-GB" i="1" dirty="0">
                <a:latin typeface="+mj-lt"/>
                <a:cs typeface="Arial" panose="020B0604020202020204" pitchFamily="34" charset="0"/>
              </a:rPr>
              <a:t>Yetunde Everard-</a:t>
            </a:r>
            <a:r>
              <a:rPr lang="en-GB" i="1" dirty="0" err="1">
                <a:latin typeface="+mj-lt"/>
                <a:cs typeface="Arial" panose="020B0604020202020204" pitchFamily="34" charset="0"/>
              </a:rPr>
              <a:t>Igweh</a:t>
            </a:r>
            <a:br>
              <a:rPr lang="en-GB" dirty="0">
                <a:latin typeface="+mj-lt"/>
                <a:ea typeface="Arial" panose="020B0604020202020204" pitchFamily="34" charset="0"/>
              </a:rPr>
            </a:br>
            <a:endParaRPr lang="en-GB" dirty="0">
              <a:latin typeface="+mj-lt"/>
              <a:ea typeface="Arial" panose="020B0604020202020204" pitchFamily="34" charset="0"/>
            </a:endParaRPr>
          </a:p>
          <a:p>
            <a:pPr marL="0" indent="0">
              <a:buNone/>
            </a:pPr>
            <a:endParaRPr lang="en-GB" dirty="0">
              <a:latin typeface="+mj-lt"/>
              <a:ea typeface="Arial" panose="020B0604020202020204" pitchFamily="34" charset="0"/>
            </a:endParaRPr>
          </a:p>
          <a:p>
            <a:pPr marL="0" indent="0" algn="r">
              <a:buNone/>
            </a:pPr>
            <a:r>
              <a:rPr lang="en-GB" b="1" dirty="0">
                <a:latin typeface="+mj-lt"/>
                <a:cs typeface="Arial" panose="020B0604020202020204" pitchFamily="34" charset="0"/>
              </a:rPr>
              <a:t>Team members:</a:t>
            </a:r>
            <a:br>
              <a:rPr lang="en-GB" dirty="0">
                <a:latin typeface="+mj-lt"/>
                <a:cs typeface="Arial" panose="020B0604020202020204" pitchFamily="34" charset="0"/>
              </a:rPr>
            </a:br>
            <a:r>
              <a:rPr lang="en-GB" dirty="0">
                <a:latin typeface="+mj-lt"/>
                <a:cs typeface="Arial" panose="020B0604020202020204" pitchFamily="34" charset="0"/>
              </a:rPr>
              <a:t>Mohamed Elsharkawy - </a:t>
            </a:r>
            <a:r>
              <a:rPr lang="en-GB" i="1" dirty="0">
                <a:latin typeface="+mj-lt"/>
                <a:cs typeface="Arial" panose="020B0604020202020204" pitchFamily="34" charset="0"/>
              </a:rPr>
              <a:t>2422427</a:t>
            </a:r>
          </a:p>
          <a:p>
            <a:pPr marL="0" indent="0" algn="r">
              <a:buNone/>
            </a:pPr>
            <a:r>
              <a:rPr lang="en-GB" dirty="0">
                <a:cs typeface="Arial" panose="020B0604020202020204" pitchFamily="34" charset="0"/>
              </a:rPr>
              <a:t>Kay-Ann Lambert - </a:t>
            </a:r>
            <a:r>
              <a:rPr lang="en-GB" i="1" dirty="0">
                <a:cs typeface="Arial" panose="020B0604020202020204" pitchFamily="34" charset="0"/>
              </a:rPr>
              <a:t>2406927</a:t>
            </a:r>
          </a:p>
          <a:p>
            <a:pPr marL="0" indent="0" algn="r">
              <a:buNone/>
            </a:pPr>
            <a:r>
              <a:rPr lang="en-GB" dirty="0">
                <a:cs typeface="Arial" panose="020B0604020202020204" pitchFamily="34" charset="0"/>
              </a:rPr>
              <a:t>Mustansir Mahmood - </a:t>
            </a:r>
            <a:r>
              <a:rPr lang="en-GB" i="1" dirty="0">
                <a:cs typeface="Arial" panose="020B0604020202020204" pitchFamily="34" charset="0"/>
              </a:rPr>
              <a:t>2309566</a:t>
            </a:r>
          </a:p>
          <a:p>
            <a:pPr marL="0" indent="0" algn="r">
              <a:buNone/>
            </a:pPr>
            <a:r>
              <a:rPr lang="en-GB" dirty="0">
                <a:latin typeface="+mj-lt"/>
                <a:cs typeface="Arial" panose="020B0604020202020204" pitchFamily="34" charset="0"/>
              </a:rPr>
              <a:t>Taher Mahmood - </a:t>
            </a:r>
            <a:r>
              <a:rPr lang="en-GB" i="1" dirty="0">
                <a:latin typeface="+mj-lt"/>
                <a:cs typeface="Arial" panose="020B0604020202020204" pitchFamily="34" charset="0"/>
              </a:rPr>
              <a:t>2427065</a:t>
            </a:r>
            <a:br>
              <a:rPr lang="en-GB" dirty="0">
                <a:latin typeface="+mj-lt"/>
                <a:cs typeface="Arial" panose="020B0604020202020204" pitchFamily="34" charset="0"/>
              </a:rPr>
            </a:br>
            <a:endParaRPr lang="en-GB" i="1" dirty="0">
              <a:latin typeface="+mj-lt"/>
            </a:endParaRPr>
          </a:p>
        </p:txBody>
      </p:sp>
      <p:pic>
        <p:nvPicPr>
          <p:cNvPr id="6" name="Graphic 5">
            <a:extLst>
              <a:ext uri="{FF2B5EF4-FFF2-40B4-BE49-F238E27FC236}">
                <a16:creationId xmlns:a16="http://schemas.microsoft.com/office/drawing/2014/main" id="{6313E5CB-18C6-0C46-EE7B-12E39E25BA21}"/>
              </a:ext>
            </a:extLst>
          </p:cNvPr>
          <p:cNvPicPr>
            <a:picLocks noChangeAspect="1"/>
          </p:cNvPicPr>
          <p:nvPr/>
        </p:nvPicPr>
        <p:blipFill>
          <a:blip r:embed="rId3"/>
          <a:srcRect/>
          <a:stretch/>
        </p:blipFill>
        <p:spPr>
          <a:xfrm>
            <a:off x="7572752" y="2133600"/>
            <a:ext cx="3981454" cy="3928603"/>
          </a:xfrm>
          <a:prstGeom prst="rect">
            <a:avLst/>
          </a:prstGeom>
        </p:spPr>
      </p:pic>
      <p:sp>
        <p:nvSpPr>
          <p:cNvPr id="54"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C75D216-596F-87C0-C490-B09C0F76EE9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87104" y="581025"/>
            <a:ext cx="2934933" cy="1552575"/>
          </a:xfrm>
          <a:prstGeom prst="rect">
            <a:avLst/>
          </a:prstGeom>
        </p:spPr>
      </p:pic>
      <p:sp>
        <p:nvSpPr>
          <p:cNvPr id="5" name="TextBox 4">
            <a:extLst>
              <a:ext uri="{FF2B5EF4-FFF2-40B4-BE49-F238E27FC236}">
                <a16:creationId xmlns:a16="http://schemas.microsoft.com/office/drawing/2014/main" id="{E433B9EE-D4F1-5D68-3D74-30EAEDD637C6}"/>
              </a:ext>
            </a:extLst>
          </p:cNvPr>
          <p:cNvSpPr txBox="1"/>
          <p:nvPr/>
        </p:nvSpPr>
        <p:spPr>
          <a:xfrm>
            <a:off x="1038035" y="6129695"/>
            <a:ext cx="3118968" cy="369332"/>
          </a:xfrm>
          <a:prstGeom prst="rect">
            <a:avLst/>
          </a:prstGeom>
          <a:noFill/>
        </p:spPr>
        <p:txBody>
          <a:bodyPr wrap="square" rtlCol="0">
            <a:spAutoFit/>
          </a:bodyPr>
          <a:lstStyle/>
          <a:p>
            <a:r>
              <a:rPr lang="en-GB" b="1" dirty="0"/>
              <a:t>Submitted: </a:t>
            </a:r>
            <a:r>
              <a:rPr lang="en-GB" i="1" dirty="0"/>
              <a:t>19/06/2026</a:t>
            </a:r>
          </a:p>
        </p:txBody>
      </p:sp>
    </p:spTree>
    <p:extLst>
      <p:ext uri="{BB962C8B-B14F-4D97-AF65-F5344CB8AC3E}">
        <p14:creationId xmlns:p14="http://schemas.microsoft.com/office/powerpoint/2010/main" val="142619079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0" presetID="22" presetClass="entr" presetSubtype="4" fill="hold" nodeType="with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wipe(down)">
                                      <p:cBhvr>
                                        <p:cTn id="32" dur="500"/>
                                        <p:tgtEl>
                                          <p:spTgt spid="4"/>
                                        </p:tgtEl>
                                      </p:cBhvr>
                                    </p:animEffect>
                                  </p:childTnLst>
                                </p:cTn>
                              </p:par>
                              <p:par>
                                <p:cTn id="33" presetID="45" presetClass="entr" presetSubtype="0" fill="hold" nodeType="with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fade">
                                      <p:cBhvr>
                                        <p:cTn id="35" dur="2000"/>
                                        <p:tgtEl>
                                          <p:spTgt spid="6"/>
                                        </p:tgtEl>
                                      </p:cBhvr>
                                    </p:animEffect>
                                    <p:anim calcmode="lin" valueType="num">
                                      <p:cBhvr>
                                        <p:cTn id="36" dur="2000" fill="hold"/>
                                        <p:tgtEl>
                                          <p:spTgt spid="6"/>
                                        </p:tgtEl>
                                        <p:attrNameLst>
                                          <p:attrName>ppt_w</p:attrName>
                                        </p:attrNameLst>
                                      </p:cBhvr>
                                      <p:tavLst>
                                        <p:tav tm="0" fmla="#ppt_w*sin(2.5*pi*$)">
                                          <p:val>
                                            <p:fltVal val="0"/>
                                          </p:val>
                                        </p:tav>
                                        <p:tav tm="100000">
                                          <p:val>
                                            <p:fltVal val="1"/>
                                          </p:val>
                                        </p:tav>
                                      </p:tavLst>
                                    </p:anim>
                                    <p:anim calcmode="lin" valueType="num">
                                      <p:cBhvr>
                                        <p:cTn id="37" dur="2000" fill="hold"/>
                                        <p:tgtEl>
                                          <p:spTgt spid="6"/>
                                        </p:tgtEl>
                                        <p:attrNameLst>
                                          <p:attrName>ppt_h</p:attrName>
                                        </p:attrNameLst>
                                      </p:cBhvr>
                                      <p:tavLst>
                                        <p:tav tm="0">
                                          <p:val>
                                            <p:strVal val="#ppt_h"/>
                                          </p:val>
                                        </p:tav>
                                        <p:tav tm="100000">
                                          <p:val>
                                            <p:strVal val="#ppt_h"/>
                                          </p:val>
                                        </p:tav>
                                      </p:tavLst>
                                    </p:anim>
                                  </p:childTnLst>
                                </p:cTn>
                              </p:par>
                              <p:par>
                                <p:cTn id="38" presetID="26" presetClass="entr" presetSubtype="0" fill="hold" grpId="0" nodeType="withEffect">
                                  <p:stCondLst>
                                    <p:cond delay="0"/>
                                  </p:stCondLst>
                                  <p:childTnLst>
                                    <p:set>
                                      <p:cBhvr>
                                        <p:cTn id="39" dur="1" fill="hold">
                                          <p:stCondLst>
                                            <p:cond delay="0"/>
                                          </p:stCondLst>
                                        </p:cTn>
                                        <p:tgtEl>
                                          <p:spTgt spid="5"/>
                                        </p:tgtEl>
                                        <p:attrNameLst>
                                          <p:attrName>style.visibility</p:attrName>
                                        </p:attrNameLst>
                                      </p:cBhvr>
                                      <p:to>
                                        <p:strVal val="visible"/>
                                      </p:to>
                                    </p:set>
                                    <p:animEffect transition="in" filter="wipe(down)">
                                      <p:cBhvr>
                                        <p:cTn id="40" dur="580">
                                          <p:stCondLst>
                                            <p:cond delay="0"/>
                                          </p:stCondLst>
                                        </p:cTn>
                                        <p:tgtEl>
                                          <p:spTgt spid="5"/>
                                        </p:tgtEl>
                                      </p:cBhvr>
                                    </p:animEffect>
                                    <p:anim calcmode="lin" valueType="num">
                                      <p:cBhvr>
                                        <p:cTn id="41"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42"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43"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44"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45"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46" dur="26">
                                          <p:stCondLst>
                                            <p:cond delay="650"/>
                                          </p:stCondLst>
                                        </p:cTn>
                                        <p:tgtEl>
                                          <p:spTgt spid="5"/>
                                        </p:tgtEl>
                                      </p:cBhvr>
                                      <p:to x="100000" y="60000"/>
                                    </p:animScale>
                                    <p:animScale>
                                      <p:cBhvr>
                                        <p:cTn id="47" dur="166" decel="50000">
                                          <p:stCondLst>
                                            <p:cond delay="676"/>
                                          </p:stCondLst>
                                        </p:cTn>
                                        <p:tgtEl>
                                          <p:spTgt spid="5"/>
                                        </p:tgtEl>
                                      </p:cBhvr>
                                      <p:to x="100000" y="100000"/>
                                    </p:animScale>
                                    <p:animScale>
                                      <p:cBhvr>
                                        <p:cTn id="48" dur="26">
                                          <p:stCondLst>
                                            <p:cond delay="1312"/>
                                          </p:stCondLst>
                                        </p:cTn>
                                        <p:tgtEl>
                                          <p:spTgt spid="5"/>
                                        </p:tgtEl>
                                      </p:cBhvr>
                                      <p:to x="100000" y="80000"/>
                                    </p:animScale>
                                    <p:animScale>
                                      <p:cBhvr>
                                        <p:cTn id="49" dur="166" decel="50000">
                                          <p:stCondLst>
                                            <p:cond delay="1338"/>
                                          </p:stCondLst>
                                        </p:cTn>
                                        <p:tgtEl>
                                          <p:spTgt spid="5"/>
                                        </p:tgtEl>
                                      </p:cBhvr>
                                      <p:to x="100000" y="100000"/>
                                    </p:animScale>
                                    <p:animScale>
                                      <p:cBhvr>
                                        <p:cTn id="50" dur="26">
                                          <p:stCondLst>
                                            <p:cond delay="1642"/>
                                          </p:stCondLst>
                                        </p:cTn>
                                        <p:tgtEl>
                                          <p:spTgt spid="5"/>
                                        </p:tgtEl>
                                      </p:cBhvr>
                                      <p:to x="100000" y="90000"/>
                                    </p:animScale>
                                    <p:animScale>
                                      <p:cBhvr>
                                        <p:cTn id="51" dur="166" decel="50000">
                                          <p:stCondLst>
                                            <p:cond delay="1668"/>
                                          </p:stCondLst>
                                        </p:cTn>
                                        <p:tgtEl>
                                          <p:spTgt spid="5"/>
                                        </p:tgtEl>
                                      </p:cBhvr>
                                      <p:to x="100000" y="100000"/>
                                    </p:animScale>
                                    <p:animScale>
                                      <p:cBhvr>
                                        <p:cTn id="52" dur="26">
                                          <p:stCondLst>
                                            <p:cond delay="1808"/>
                                          </p:stCondLst>
                                        </p:cTn>
                                        <p:tgtEl>
                                          <p:spTgt spid="5"/>
                                        </p:tgtEl>
                                      </p:cBhvr>
                                      <p:to x="100000" y="95000"/>
                                    </p:animScale>
                                    <p:animScale>
                                      <p:cBhvr>
                                        <p:cTn id="53"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22CD3-2636-F7D3-0969-A9C05C26FADE}"/>
              </a:ext>
            </a:extLst>
          </p:cNvPr>
          <p:cNvSpPr>
            <a:spLocks noGrp="1"/>
          </p:cNvSpPr>
          <p:nvPr>
            <p:ph type="title"/>
          </p:nvPr>
        </p:nvSpPr>
        <p:spPr>
          <a:xfrm>
            <a:off x="2592925" y="624110"/>
            <a:ext cx="8911687" cy="657435"/>
          </a:xfrm>
        </p:spPr>
        <p:txBody>
          <a:bodyPr>
            <a:normAutofit/>
          </a:bodyPr>
          <a:lstStyle/>
          <a:p>
            <a:r>
              <a:rPr lang="en-GB" sz="3200" dirty="0">
                <a:solidFill>
                  <a:schemeClr val="tx1"/>
                </a:solidFill>
                <a:latin typeface="Arial" panose="020B0604020202020204" pitchFamily="34" charset="0"/>
                <a:cs typeface="Arial" panose="020B0604020202020204" pitchFamily="34" charset="0"/>
              </a:rPr>
              <a:t>Table </a:t>
            </a:r>
            <a:r>
              <a:rPr lang="en-GB" sz="3200" dirty="0">
                <a:solidFill>
                  <a:schemeClr val="tx1"/>
                </a:solidFill>
                <a:cs typeface="Arial" panose="020B0604020202020204" pitchFamily="34" charset="0"/>
              </a:rPr>
              <a:t>of</a:t>
            </a:r>
            <a:r>
              <a:rPr lang="en-GB" sz="3200" dirty="0">
                <a:solidFill>
                  <a:schemeClr val="tx1"/>
                </a:solidFill>
                <a:latin typeface="Arial" panose="020B0604020202020204" pitchFamily="34" charset="0"/>
                <a:cs typeface="Arial" panose="020B0604020202020204" pitchFamily="34" charset="0"/>
              </a:rPr>
              <a:t> Content</a:t>
            </a:r>
          </a:p>
        </p:txBody>
      </p:sp>
      <p:graphicFrame>
        <p:nvGraphicFramePr>
          <p:cNvPr id="5" name="Content Placeholder 2">
            <a:extLst>
              <a:ext uri="{FF2B5EF4-FFF2-40B4-BE49-F238E27FC236}">
                <a16:creationId xmlns:a16="http://schemas.microsoft.com/office/drawing/2014/main" id="{311CCE57-E2A5-80C9-64E1-27F9611EDFE0}"/>
              </a:ext>
            </a:extLst>
          </p:cNvPr>
          <p:cNvGraphicFramePr>
            <a:graphicFrameLocks noGrp="1"/>
          </p:cNvGraphicFramePr>
          <p:nvPr>
            <p:ph idx="1"/>
            <p:extLst>
              <p:ext uri="{D42A27DB-BD31-4B8C-83A1-F6EECF244321}">
                <p14:modId xmlns:p14="http://schemas.microsoft.com/office/powerpoint/2010/main" val="953014650"/>
              </p:ext>
            </p:extLst>
          </p:nvPr>
        </p:nvGraphicFramePr>
        <p:xfrm>
          <a:off x="2589212" y="1691640"/>
          <a:ext cx="8915400" cy="43841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04185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
                                            <p:graphicEl>
                                              <a:dgm id="{7477E9F1-C22B-4ED8-9DBC-4E73BDDA8E87}"/>
                                            </p:graphicEl>
                                          </p:spTgt>
                                        </p:tgtEl>
                                        <p:attrNameLst>
                                          <p:attrName>style.visibility</p:attrName>
                                        </p:attrNameLst>
                                      </p:cBhvr>
                                      <p:to>
                                        <p:strVal val="visible"/>
                                      </p:to>
                                    </p:set>
                                    <p:animEffect transition="in" filter="randombar(horizontal)">
                                      <p:cBhvr>
                                        <p:cTn id="10" dur="500"/>
                                        <p:tgtEl>
                                          <p:spTgt spid="5">
                                            <p:graphicEl>
                                              <a:dgm id="{7477E9F1-C22B-4ED8-9DBC-4E73BDDA8E87}"/>
                                            </p:graphicEl>
                                          </p:spTgt>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5">
                                            <p:graphicEl>
                                              <a:dgm id="{A05BA1CC-2E77-415C-9D93-878BB4A8BAE3}"/>
                                            </p:graphicEl>
                                          </p:spTgt>
                                        </p:tgtEl>
                                        <p:attrNameLst>
                                          <p:attrName>style.visibility</p:attrName>
                                        </p:attrNameLst>
                                      </p:cBhvr>
                                      <p:to>
                                        <p:strVal val="visible"/>
                                      </p:to>
                                    </p:set>
                                    <p:animEffect transition="in" filter="randombar(horizontal)">
                                      <p:cBhvr>
                                        <p:cTn id="13" dur="500"/>
                                        <p:tgtEl>
                                          <p:spTgt spid="5">
                                            <p:graphicEl>
                                              <a:dgm id="{A05BA1CC-2E77-415C-9D93-878BB4A8BAE3}"/>
                                            </p:graphicEl>
                                          </p:spTgt>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5">
                                            <p:graphicEl>
                                              <a:dgm id="{0C169A06-C425-4DDD-B47B-FBBC069611BA}"/>
                                            </p:graphicEl>
                                          </p:spTgt>
                                        </p:tgtEl>
                                        <p:attrNameLst>
                                          <p:attrName>style.visibility</p:attrName>
                                        </p:attrNameLst>
                                      </p:cBhvr>
                                      <p:to>
                                        <p:strVal val="visible"/>
                                      </p:to>
                                    </p:set>
                                    <p:animEffect transition="in" filter="randombar(horizontal)">
                                      <p:cBhvr>
                                        <p:cTn id="16" dur="500"/>
                                        <p:tgtEl>
                                          <p:spTgt spid="5">
                                            <p:graphicEl>
                                              <a:dgm id="{0C169A06-C425-4DDD-B47B-FBBC069611BA}"/>
                                            </p:graphicEl>
                                          </p:spTgt>
                                        </p:tgtEl>
                                      </p:cBhvr>
                                    </p:animEffect>
                                  </p:childTnLst>
                                </p:cTn>
                              </p:par>
                              <p:par>
                                <p:cTn id="17" presetID="14" presetClass="entr" presetSubtype="10" fill="hold" grpId="0" nodeType="withEffect">
                                  <p:stCondLst>
                                    <p:cond delay="0"/>
                                  </p:stCondLst>
                                  <p:childTnLst>
                                    <p:set>
                                      <p:cBhvr>
                                        <p:cTn id="18" dur="1" fill="hold">
                                          <p:stCondLst>
                                            <p:cond delay="0"/>
                                          </p:stCondLst>
                                        </p:cTn>
                                        <p:tgtEl>
                                          <p:spTgt spid="5">
                                            <p:graphicEl>
                                              <a:dgm id="{6D89A43D-75BF-435C-B54B-630D8FFD8EC4}"/>
                                            </p:graphicEl>
                                          </p:spTgt>
                                        </p:tgtEl>
                                        <p:attrNameLst>
                                          <p:attrName>style.visibility</p:attrName>
                                        </p:attrNameLst>
                                      </p:cBhvr>
                                      <p:to>
                                        <p:strVal val="visible"/>
                                      </p:to>
                                    </p:set>
                                    <p:animEffect transition="in" filter="randombar(horizontal)">
                                      <p:cBhvr>
                                        <p:cTn id="19" dur="500"/>
                                        <p:tgtEl>
                                          <p:spTgt spid="5">
                                            <p:graphicEl>
                                              <a:dgm id="{6D89A43D-75BF-435C-B54B-630D8FFD8EC4}"/>
                                            </p:graphicEl>
                                          </p:spTgt>
                                        </p:tgtEl>
                                      </p:cBhvr>
                                    </p:animEffect>
                                  </p:childTnLst>
                                </p:cTn>
                              </p:par>
                              <p:par>
                                <p:cTn id="20" presetID="14" presetClass="entr" presetSubtype="10" fill="hold" grpId="0" nodeType="withEffect">
                                  <p:stCondLst>
                                    <p:cond delay="0"/>
                                  </p:stCondLst>
                                  <p:childTnLst>
                                    <p:set>
                                      <p:cBhvr>
                                        <p:cTn id="21" dur="1" fill="hold">
                                          <p:stCondLst>
                                            <p:cond delay="0"/>
                                          </p:stCondLst>
                                        </p:cTn>
                                        <p:tgtEl>
                                          <p:spTgt spid="5">
                                            <p:graphicEl>
                                              <a:dgm id="{2DF1EB3B-29DA-4A90-9210-AF33EA7EE1D1}"/>
                                            </p:graphicEl>
                                          </p:spTgt>
                                        </p:tgtEl>
                                        <p:attrNameLst>
                                          <p:attrName>style.visibility</p:attrName>
                                        </p:attrNameLst>
                                      </p:cBhvr>
                                      <p:to>
                                        <p:strVal val="visible"/>
                                      </p:to>
                                    </p:set>
                                    <p:animEffect transition="in" filter="randombar(horizontal)">
                                      <p:cBhvr>
                                        <p:cTn id="22" dur="500"/>
                                        <p:tgtEl>
                                          <p:spTgt spid="5">
                                            <p:graphicEl>
                                              <a:dgm id="{2DF1EB3B-29DA-4A90-9210-AF33EA7EE1D1}"/>
                                            </p:graphicEl>
                                          </p:spTgt>
                                        </p:tgtEl>
                                      </p:cBhvr>
                                    </p:animEffect>
                                  </p:childTnLst>
                                </p:cTn>
                              </p:par>
                              <p:par>
                                <p:cTn id="23" presetID="14" presetClass="entr" presetSubtype="10" fill="hold" grpId="0" nodeType="withEffect">
                                  <p:stCondLst>
                                    <p:cond delay="0"/>
                                  </p:stCondLst>
                                  <p:childTnLst>
                                    <p:set>
                                      <p:cBhvr>
                                        <p:cTn id="24" dur="1" fill="hold">
                                          <p:stCondLst>
                                            <p:cond delay="0"/>
                                          </p:stCondLst>
                                        </p:cTn>
                                        <p:tgtEl>
                                          <p:spTgt spid="5">
                                            <p:graphicEl>
                                              <a:dgm id="{BA939EF9-A928-4616-88E0-9B6AFEAC2072}"/>
                                            </p:graphicEl>
                                          </p:spTgt>
                                        </p:tgtEl>
                                        <p:attrNameLst>
                                          <p:attrName>style.visibility</p:attrName>
                                        </p:attrNameLst>
                                      </p:cBhvr>
                                      <p:to>
                                        <p:strVal val="visible"/>
                                      </p:to>
                                    </p:set>
                                    <p:animEffect transition="in" filter="randombar(horizontal)">
                                      <p:cBhvr>
                                        <p:cTn id="25" dur="500"/>
                                        <p:tgtEl>
                                          <p:spTgt spid="5">
                                            <p:graphicEl>
                                              <a:dgm id="{BA939EF9-A928-4616-88E0-9B6AFEAC2072}"/>
                                            </p:graphicEl>
                                          </p:spTgt>
                                        </p:tgtEl>
                                      </p:cBhvr>
                                    </p:animEffect>
                                  </p:childTnLst>
                                </p:cTn>
                              </p:par>
                              <p:par>
                                <p:cTn id="26" presetID="14" presetClass="entr" presetSubtype="10" fill="hold" grpId="0" nodeType="withEffect">
                                  <p:stCondLst>
                                    <p:cond delay="0"/>
                                  </p:stCondLst>
                                  <p:childTnLst>
                                    <p:set>
                                      <p:cBhvr>
                                        <p:cTn id="27" dur="1" fill="hold">
                                          <p:stCondLst>
                                            <p:cond delay="0"/>
                                          </p:stCondLst>
                                        </p:cTn>
                                        <p:tgtEl>
                                          <p:spTgt spid="5">
                                            <p:graphicEl>
                                              <a:dgm id="{7974693C-9A08-4075-986E-78946B71C159}"/>
                                            </p:graphicEl>
                                          </p:spTgt>
                                        </p:tgtEl>
                                        <p:attrNameLst>
                                          <p:attrName>style.visibility</p:attrName>
                                        </p:attrNameLst>
                                      </p:cBhvr>
                                      <p:to>
                                        <p:strVal val="visible"/>
                                      </p:to>
                                    </p:set>
                                    <p:animEffect transition="in" filter="randombar(horizontal)">
                                      <p:cBhvr>
                                        <p:cTn id="28" dur="500"/>
                                        <p:tgtEl>
                                          <p:spTgt spid="5">
                                            <p:graphicEl>
                                              <a:dgm id="{7974693C-9A08-4075-986E-78946B71C159}"/>
                                            </p:graphicEl>
                                          </p:spTgt>
                                        </p:tgtEl>
                                      </p:cBhvr>
                                    </p:animEffect>
                                  </p:childTnLst>
                                </p:cTn>
                              </p:par>
                              <p:par>
                                <p:cTn id="29" presetID="14" presetClass="entr" presetSubtype="10" fill="hold" grpId="0" nodeType="withEffect">
                                  <p:stCondLst>
                                    <p:cond delay="0"/>
                                  </p:stCondLst>
                                  <p:childTnLst>
                                    <p:set>
                                      <p:cBhvr>
                                        <p:cTn id="30" dur="1" fill="hold">
                                          <p:stCondLst>
                                            <p:cond delay="0"/>
                                          </p:stCondLst>
                                        </p:cTn>
                                        <p:tgtEl>
                                          <p:spTgt spid="5">
                                            <p:graphicEl>
                                              <a:dgm id="{90E403E7-D8F2-49AF-9EDF-4C02BCC000F9}"/>
                                            </p:graphicEl>
                                          </p:spTgt>
                                        </p:tgtEl>
                                        <p:attrNameLst>
                                          <p:attrName>style.visibility</p:attrName>
                                        </p:attrNameLst>
                                      </p:cBhvr>
                                      <p:to>
                                        <p:strVal val="visible"/>
                                      </p:to>
                                    </p:set>
                                    <p:animEffect transition="in" filter="randombar(horizontal)">
                                      <p:cBhvr>
                                        <p:cTn id="31" dur="500"/>
                                        <p:tgtEl>
                                          <p:spTgt spid="5">
                                            <p:graphicEl>
                                              <a:dgm id="{90E403E7-D8F2-49AF-9EDF-4C02BCC000F9}"/>
                                            </p:graphicEl>
                                          </p:spTgt>
                                        </p:tgtEl>
                                      </p:cBhvr>
                                    </p:animEffect>
                                  </p:childTnLst>
                                </p:cTn>
                              </p:par>
                              <p:par>
                                <p:cTn id="32" presetID="14" presetClass="entr" presetSubtype="10" fill="hold" grpId="0" nodeType="withEffect">
                                  <p:stCondLst>
                                    <p:cond delay="0"/>
                                  </p:stCondLst>
                                  <p:childTnLst>
                                    <p:set>
                                      <p:cBhvr>
                                        <p:cTn id="33" dur="1" fill="hold">
                                          <p:stCondLst>
                                            <p:cond delay="0"/>
                                          </p:stCondLst>
                                        </p:cTn>
                                        <p:tgtEl>
                                          <p:spTgt spid="5">
                                            <p:graphicEl>
                                              <a:dgm id="{6A1E0F9F-D51C-4818-86D3-B70FF0A8E59D}"/>
                                            </p:graphicEl>
                                          </p:spTgt>
                                        </p:tgtEl>
                                        <p:attrNameLst>
                                          <p:attrName>style.visibility</p:attrName>
                                        </p:attrNameLst>
                                      </p:cBhvr>
                                      <p:to>
                                        <p:strVal val="visible"/>
                                      </p:to>
                                    </p:set>
                                    <p:animEffect transition="in" filter="randombar(horizontal)">
                                      <p:cBhvr>
                                        <p:cTn id="34" dur="500"/>
                                        <p:tgtEl>
                                          <p:spTgt spid="5">
                                            <p:graphicEl>
                                              <a:dgm id="{6A1E0F9F-D51C-4818-86D3-B70FF0A8E59D}"/>
                                            </p:graphicEl>
                                          </p:spTgt>
                                        </p:tgtEl>
                                      </p:cBhvr>
                                    </p:animEffect>
                                  </p:childTnLst>
                                </p:cTn>
                              </p:par>
                              <p:par>
                                <p:cTn id="35" presetID="14" presetClass="entr" presetSubtype="10" fill="hold" grpId="0" nodeType="withEffect">
                                  <p:stCondLst>
                                    <p:cond delay="0"/>
                                  </p:stCondLst>
                                  <p:childTnLst>
                                    <p:set>
                                      <p:cBhvr>
                                        <p:cTn id="36" dur="1" fill="hold">
                                          <p:stCondLst>
                                            <p:cond delay="0"/>
                                          </p:stCondLst>
                                        </p:cTn>
                                        <p:tgtEl>
                                          <p:spTgt spid="5">
                                            <p:graphicEl>
                                              <a:dgm id="{FC75CF0F-30D7-4F59-9794-C21885F79254}"/>
                                            </p:graphicEl>
                                          </p:spTgt>
                                        </p:tgtEl>
                                        <p:attrNameLst>
                                          <p:attrName>style.visibility</p:attrName>
                                        </p:attrNameLst>
                                      </p:cBhvr>
                                      <p:to>
                                        <p:strVal val="visible"/>
                                      </p:to>
                                    </p:set>
                                    <p:animEffect transition="in" filter="randombar(horizontal)">
                                      <p:cBhvr>
                                        <p:cTn id="37" dur="500"/>
                                        <p:tgtEl>
                                          <p:spTgt spid="5">
                                            <p:graphicEl>
                                              <a:dgm id="{FC75CF0F-30D7-4F59-9794-C21885F79254}"/>
                                            </p:graphicEl>
                                          </p:spTgt>
                                        </p:tgtEl>
                                      </p:cBhvr>
                                    </p:animEffect>
                                  </p:childTnLst>
                                </p:cTn>
                              </p:par>
                              <p:par>
                                <p:cTn id="38" presetID="14" presetClass="entr" presetSubtype="10" fill="hold" grpId="0" nodeType="withEffect">
                                  <p:stCondLst>
                                    <p:cond delay="0"/>
                                  </p:stCondLst>
                                  <p:childTnLst>
                                    <p:set>
                                      <p:cBhvr>
                                        <p:cTn id="39" dur="1" fill="hold">
                                          <p:stCondLst>
                                            <p:cond delay="0"/>
                                          </p:stCondLst>
                                        </p:cTn>
                                        <p:tgtEl>
                                          <p:spTgt spid="5">
                                            <p:graphicEl>
                                              <a:dgm id="{51CEA61E-8979-4E9F-B415-7A39F0C10B0F}"/>
                                            </p:graphicEl>
                                          </p:spTgt>
                                        </p:tgtEl>
                                        <p:attrNameLst>
                                          <p:attrName>style.visibility</p:attrName>
                                        </p:attrNameLst>
                                      </p:cBhvr>
                                      <p:to>
                                        <p:strVal val="visible"/>
                                      </p:to>
                                    </p:set>
                                    <p:animEffect transition="in" filter="randombar(horizontal)">
                                      <p:cBhvr>
                                        <p:cTn id="40" dur="500"/>
                                        <p:tgtEl>
                                          <p:spTgt spid="5">
                                            <p:graphicEl>
                                              <a:dgm id="{51CEA61E-8979-4E9F-B415-7A39F0C10B0F}"/>
                                            </p:graphicEl>
                                          </p:spTgt>
                                        </p:tgtEl>
                                      </p:cBhvr>
                                    </p:animEffect>
                                  </p:childTnLst>
                                </p:cTn>
                              </p:par>
                              <p:par>
                                <p:cTn id="41" presetID="14" presetClass="entr" presetSubtype="10" fill="hold" grpId="0" nodeType="withEffect">
                                  <p:stCondLst>
                                    <p:cond delay="0"/>
                                  </p:stCondLst>
                                  <p:childTnLst>
                                    <p:set>
                                      <p:cBhvr>
                                        <p:cTn id="42" dur="1" fill="hold">
                                          <p:stCondLst>
                                            <p:cond delay="0"/>
                                          </p:stCondLst>
                                        </p:cTn>
                                        <p:tgtEl>
                                          <p:spTgt spid="5">
                                            <p:graphicEl>
                                              <a:dgm id="{E19EC10B-0A48-49A4-B3DF-B24481273C97}"/>
                                            </p:graphicEl>
                                          </p:spTgt>
                                        </p:tgtEl>
                                        <p:attrNameLst>
                                          <p:attrName>style.visibility</p:attrName>
                                        </p:attrNameLst>
                                      </p:cBhvr>
                                      <p:to>
                                        <p:strVal val="visible"/>
                                      </p:to>
                                    </p:set>
                                    <p:animEffect transition="in" filter="randombar(horizontal)">
                                      <p:cBhvr>
                                        <p:cTn id="43" dur="500"/>
                                        <p:tgtEl>
                                          <p:spTgt spid="5">
                                            <p:graphicEl>
                                              <a:dgm id="{E19EC10B-0A48-49A4-B3DF-B24481273C97}"/>
                                            </p:graphicEl>
                                          </p:spTgt>
                                        </p:tgtEl>
                                      </p:cBhvr>
                                    </p:animEffect>
                                  </p:childTnLst>
                                </p:cTn>
                              </p:par>
                              <p:par>
                                <p:cTn id="44" presetID="14" presetClass="entr" presetSubtype="10" fill="hold" grpId="0" nodeType="withEffect">
                                  <p:stCondLst>
                                    <p:cond delay="0"/>
                                  </p:stCondLst>
                                  <p:childTnLst>
                                    <p:set>
                                      <p:cBhvr>
                                        <p:cTn id="45" dur="1" fill="hold">
                                          <p:stCondLst>
                                            <p:cond delay="0"/>
                                          </p:stCondLst>
                                        </p:cTn>
                                        <p:tgtEl>
                                          <p:spTgt spid="5">
                                            <p:graphicEl>
                                              <a:dgm id="{5053F428-7842-49CA-9A7F-2815B38F9BDC}"/>
                                            </p:graphicEl>
                                          </p:spTgt>
                                        </p:tgtEl>
                                        <p:attrNameLst>
                                          <p:attrName>style.visibility</p:attrName>
                                        </p:attrNameLst>
                                      </p:cBhvr>
                                      <p:to>
                                        <p:strVal val="visible"/>
                                      </p:to>
                                    </p:set>
                                    <p:animEffect transition="in" filter="randombar(horizontal)">
                                      <p:cBhvr>
                                        <p:cTn id="46" dur="500"/>
                                        <p:tgtEl>
                                          <p:spTgt spid="5">
                                            <p:graphicEl>
                                              <a:dgm id="{5053F428-7842-49CA-9A7F-2815B38F9BDC}"/>
                                            </p:graphicEl>
                                          </p:spTgt>
                                        </p:tgtEl>
                                      </p:cBhvr>
                                    </p:animEffect>
                                  </p:childTnLst>
                                </p:cTn>
                              </p:par>
                              <p:par>
                                <p:cTn id="47" presetID="14" presetClass="entr" presetSubtype="10" fill="hold" grpId="0" nodeType="withEffect">
                                  <p:stCondLst>
                                    <p:cond delay="0"/>
                                  </p:stCondLst>
                                  <p:childTnLst>
                                    <p:set>
                                      <p:cBhvr>
                                        <p:cTn id="48" dur="1" fill="hold">
                                          <p:stCondLst>
                                            <p:cond delay="0"/>
                                          </p:stCondLst>
                                        </p:cTn>
                                        <p:tgtEl>
                                          <p:spTgt spid="5">
                                            <p:graphicEl>
                                              <a:dgm id="{A2433959-3F5F-4D01-A16A-BD6333E53685}"/>
                                            </p:graphicEl>
                                          </p:spTgt>
                                        </p:tgtEl>
                                        <p:attrNameLst>
                                          <p:attrName>style.visibility</p:attrName>
                                        </p:attrNameLst>
                                      </p:cBhvr>
                                      <p:to>
                                        <p:strVal val="visible"/>
                                      </p:to>
                                    </p:set>
                                    <p:animEffect transition="in" filter="randombar(horizontal)">
                                      <p:cBhvr>
                                        <p:cTn id="49" dur="500"/>
                                        <p:tgtEl>
                                          <p:spTgt spid="5">
                                            <p:graphicEl>
                                              <a:dgm id="{A2433959-3F5F-4D01-A16A-BD6333E53685}"/>
                                            </p:graphicEl>
                                          </p:spTgt>
                                        </p:tgtEl>
                                      </p:cBhvr>
                                    </p:animEffect>
                                  </p:childTnLst>
                                </p:cTn>
                              </p:par>
                              <p:par>
                                <p:cTn id="50" presetID="14" presetClass="entr" presetSubtype="10" fill="hold" grpId="0" nodeType="withEffect">
                                  <p:stCondLst>
                                    <p:cond delay="0"/>
                                  </p:stCondLst>
                                  <p:childTnLst>
                                    <p:set>
                                      <p:cBhvr>
                                        <p:cTn id="51" dur="1" fill="hold">
                                          <p:stCondLst>
                                            <p:cond delay="0"/>
                                          </p:stCondLst>
                                        </p:cTn>
                                        <p:tgtEl>
                                          <p:spTgt spid="5">
                                            <p:graphicEl>
                                              <a:dgm id="{367A3CAD-3AC5-481E-8200-3C2A0825DF81}"/>
                                            </p:graphicEl>
                                          </p:spTgt>
                                        </p:tgtEl>
                                        <p:attrNameLst>
                                          <p:attrName>style.visibility</p:attrName>
                                        </p:attrNameLst>
                                      </p:cBhvr>
                                      <p:to>
                                        <p:strVal val="visible"/>
                                      </p:to>
                                    </p:set>
                                    <p:animEffect transition="in" filter="randombar(horizontal)">
                                      <p:cBhvr>
                                        <p:cTn id="52" dur="500"/>
                                        <p:tgtEl>
                                          <p:spTgt spid="5">
                                            <p:graphicEl>
                                              <a:dgm id="{367A3CAD-3AC5-481E-8200-3C2A0825DF81}"/>
                                            </p:graphicEl>
                                          </p:spTgt>
                                        </p:tgtEl>
                                      </p:cBhvr>
                                    </p:animEffect>
                                  </p:childTnLst>
                                </p:cTn>
                              </p:par>
                              <p:par>
                                <p:cTn id="53" presetID="14" presetClass="entr" presetSubtype="10" fill="hold" grpId="0" nodeType="withEffect">
                                  <p:stCondLst>
                                    <p:cond delay="0"/>
                                  </p:stCondLst>
                                  <p:childTnLst>
                                    <p:set>
                                      <p:cBhvr>
                                        <p:cTn id="54" dur="1" fill="hold">
                                          <p:stCondLst>
                                            <p:cond delay="0"/>
                                          </p:stCondLst>
                                        </p:cTn>
                                        <p:tgtEl>
                                          <p:spTgt spid="5">
                                            <p:graphicEl>
                                              <a:dgm id="{BFBD0033-30F2-4286-A3D9-749178A0A73F}"/>
                                            </p:graphicEl>
                                          </p:spTgt>
                                        </p:tgtEl>
                                        <p:attrNameLst>
                                          <p:attrName>style.visibility</p:attrName>
                                        </p:attrNameLst>
                                      </p:cBhvr>
                                      <p:to>
                                        <p:strVal val="visible"/>
                                      </p:to>
                                    </p:set>
                                    <p:animEffect transition="in" filter="randombar(horizontal)">
                                      <p:cBhvr>
                                        <p:cTn id="55" dur="500"/>
                                        <p:tgtEl>
                                          <p:spTgt spid="5">
                                            <p:graphicEl>
                                              <a:dgm id="{BFBD0033-30F2-4286-A3D9-749178A0A73F}"/>
                                            </p:graphicEl>
                                          </p:spTgt>
                                        </p:tgtEl>
                                      </p:cBhvr>
                                    </p:animEffect>
                                  </p:childTnLst>
                                </p:cTn>
                              </p:par>
                              <p:par>
                                <p:cTn id="56" presetID="14" presetClass="entr" presetSubtype="10" fill="hold" grpId="0" nodeType="withEffect">
                                  <p:stCondLst>
                                    <p:cond delay="0"/>
                                  </p:stCondLst>
                                  <p:childTnLst>
                                    <p:set>
                                      <p:cBhvr>
                                        <p:cTn id="57" dur="1" fill="hold">
                                          <p:stCondLst>
                                            <p:cond delay="0"/>
                                          </p:stCondLst>
                                        </p:cTn>
                                        <p:tgtEl>
                                          <p:spTgt spid="5">
                                            <p:graphicEl>
                                              <a:dgm id="{44D553B9-406F-4D79-BF50-818D4B0B3895}"/>
                                            </p:graphicEl>
                                          </p:spTgt>
                                        </p:tgtEl>
                                        <p:attrNameLst>
                                          <p:attrName>style.visibility</p:attrName>
                                        </p:attrNameLst>
                                      </p:cBhvr>
                                      <p:to>
                                        <p:strVal val="visible"/>
                                      </p:to>
                                    </p:set>
                                    <p:animEffect transition="in" filter="randombar(horizontal)">
                                      <p:cBhvr>
                                        <p:cTn id="58" dur="500"/>
                                        <p:tgtEl>
                                          <p:spTgt spid="5">
                                            <p:graphicEl>
                                              <a:dgm id="{44D553B9-406F-4D79-BF50-818D4B0B3895}"/>
                                            </p:graphicEl>
                                          </p:spTgt>
                                        </p:tgtEl>
                                      </p:cBhvr>
                                    </p:animEffect>
                                  </p:childTnLst>
                                </p:cTn>
                              </p:par>
                              <p:par>
                                <p:cTn id="59" presetID="14" presetClass="entr" presetSubtype="10" fill="hold" grpId="0" nodeType="withEffect">
                                  <p:stCondLst>
                                    <p:cond delay="0"/>
                                  </p:stCondLst>
                                  <p:childTnLst>
                                    <p:set>
                                      <p:cBhvr>
                                        <p:cTn id="60" dur="1" fill="hold">
                                          <p:stCondLst>
                                            <p:cond delay="0"/>
                                          </p:stCondLst>
                                        </p:cTn>
                                        <p:tgtEl>
                                          <p:spTgt spid="5">
                                            <p:graphicEl>
                                              <a:dgm id="{4FF9A175-1B12-47A5-BDBD-1A46675124D4}"/>
                                            </p:graphicEl>
                                          </p:spTgt>
                                        </p:tgtEl>
                                        <p:attrNameLst>
                                          <p:attrName>style.visibility</p:attrName>
                                        </p:attrNameLst>
                                      </p:cBhvr>
                                      <p:to>
                                        <p:strVal val="visible"/>
                                      </p:to>
                                    </p:set>
                                    <p:animEffect transition="in" filter="randombar(horizontal)">
                                      <p:cBhvr>
                                        <p:cTn id="61" dur="500"/>
                                        <p:tgtEl>
                                          <p:spTgt spid="5">
                                            <p:graphicEl>
                                              <a:dgm id="{4FF9A175-1B12-47A5-BDBD-1A46675124D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02B79F5-D7EE-B2A7-4CCB-076C7DF4C356}"/>
              </a:ext>
            </a:extLst>
          </p:cNvPr>
          <p:cNvSpPr>
            <a:spLocks noGrp="1"/>
          </p:cNvSpPr>
          <p:nvPr>
            <p:ph type="ctrTitle"/>
          </p:nvPr>
        </p:nvSpPr>
        <p:spPr>
          <a:xfrm>
            <a:off x="540279" y="967417"/>
            <a:ext cx="3778870" cy="3943250"/>
          </a:xfrm>
        </p:spPr>
        <p:txBody>
          <a:bodyPr>
            <a:normAutofit/>
          </a:bodyPr>
          <a:lstStyle/>
          <a:p>
            <a:r>
              <a:rPr lang="en-US" sz="4000" dirty="0">
                <a:solidFill>
                  <a:srgbClr val="FEFFFF"/>
                </a:solidFill>
              </a:rPr>
              <a:t>Applying Henri Fayol's Five Management Functions in Tesco</a:t>
            </a:r>
            <a:endParaRPr lang="en-GB" sz="4000" dirty="0">
              <a:solidFill>
                <a:srgbClr val="FEFFFF"/>
              </a:solidFill>
            </a:endParaRPr>
          </a:p>
        </p:txBody>
      </p:sp>
      <p:sp>
        <p:nvSpPr>
          <p:cNvPr id="42"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9" name="Picture 8">
            <a:extLst>
              <a:ext uri="{FF2B5EF4-FFF2-40B4-BE49-F238E27FC236}">
                <a16:creationId xmlns:a16="http://schemas.microsoft.com/office/drawing/2014/main" id="{328376FC-06EC-CFE2-4A2A-3130480BFCBE}"/>
              </a:ext>
            </a:extLst>
          </p:cNvPr>
          <p:cNvPicPr>
            <a:picLocks noChangeAspect="1"/>
          </p:cNvPicPr>
          <p:nvPr/>
        </p:nvPicPr>
        <p:blipFill>
          <a:blip r:embed="rId3"/>
          <a:stretch>
            <a:fillRect/>
          </a:stretch>
        </p:blipFill>
        <p:spPr>
          <a:xfrm>
            <a:off x="5587994" y="2177640"/>
            <a:ext cx="5640502" cy="2510022"/>
          </a:xfrm>
          <a:prstGeom prst="rect">
            <a:avLst/>
          </a:prstGeom>
        </p:spPr>
      </p:pic>
    </p:spTree>
    <p:extLst>
      <p:ext uri="{BB962C8B-B14F-4D97-AF65-F5344CB8AC3E}">
        <p14:creationId xmlns:p14="http://schemas.microsoft.com/office/powerpoint/2010/main" val="262769269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par>
                          <p:cTn id="8" fill="hold">
                            <p:stCondLst>
                              <p:cond delay="500"/>
                            </p:stCondLst>
                            <p:childTnLst>
                              <p:par>
                                <p:cTn id="9" presetID="2" presetClass="entr" presetSubtype="4"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39EE869B-085D-43B3-AED8-9B0655612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8" name="Rectangle 47">
            <a:extLst>
              <a:ext uri="{FF2B5EF4-FFF2-40B4-BE49-F238E27FC236}">
                <a16:creationId xmlns:a16="http://schemas.microsoft.com/office/drawing/2014/main" id="{C54E744A-A072-47AF-981A-3718617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descr="Principios de Henri Fayol para la administración y gestión de una empresa">
            <a:extLst>
              <a:ext uri="{FF2B5EF4-FFF2-40B4-BE49-F238E27FC236}">
                <a16:creationId xmlns:a16="http://schemas.microsoft.com/office/drawing/2014/main" id="{55CBB00C-27D4-9EE3-14BA-1095832E4AC1}"/>
              </a:ext>
            </a:extLst>
          </p:cNvPr>
          <p:cNvPicPr>
            <a:picLocks noChangeAspect="1"/>
          </p:cNvPicPr>
          <p:nvPr/>
        </p:nvPicPr>
        <p:blipFill>
          <a:blip r:embed="rId3"/>
          <a:srcRect l="32178" r="28677" b="-1"/>
          <a:stretch>
            <a:fillRect/>
          </a:stretch>
        </p:blipFill>
        <p:spPr>
          <a:xfrm>
            <a:off x="8229598" y="10"/>
            <a:ext cx="3962401" cy="6857990"/>
          </a:xfrm>
          <a:prstGeom prst="rect">
            <a:avLst/>
          </a:prstGeom>
        </p:spPr>
      </p:pic>
      <p:sp>
        <p:nvSpPr>
          <p:cNvPr id="50" name="Freeform 5">
            <a:extLst>
              <a:ext uri="{FF2B5EF4-FFF2-40B4-BE49-F238E27FC236}">
                <a16:creationId xmlns:a16="http://schemas.microsoft.com/office/drawing/2014/main" id="{F0254341-1068-4FB7-8AEF-220C6EB41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AEADF96A-9D7D-AE74-D2AB-9C841BBC7189}"/>
              </a:ext>
            </a:extLst>
          </p:cNvPr>
          <p:cNvSpPr>
            <a:spLocks noGrp="1"/>
          </p:cNvSpPr>
          <p:nvPr>
            <p:ph type="title"/>
          </p:nvPr>
        </p:nvSpPr>
        <p:spPr>
          <a:xfrm>
            <a:off x="541867" y="787400"/>
            <a:ext cx="7145866" cy="778933"/>
          </a:xfrm>
        </p:spPr>
        <p:txBody>
          <a:bodyPr anchor="ctr">
            <a:normAutofit/>
          </a:bodyPr>
          <a:lstStyle/>
          <a:p>
            <a:r>
              <a:rPr lang="en-GB" sz="3200" dirty="0">
                <a:solidFill>
                  <a:srgbClr val="FEFFFF"/>
                </a:solidFill>
              </a:rPr>
              <a:t>Introduction</a:t>
            </a:r>
          </a:p>
        </p:txBody>
      </p:sp>
      <p:sp>
        <p:nvSpPr>
          <p:cNvPr id="3" name="Content Placeholder 2">
            <a:extLst>
              <a:ext uri="{FF2B5EF4-FFF2-40B4-BE49-F238E27FC236}">
                <a16:creationId xmlns:a16="http://schemas.microsoft.com/office/drawing/2014/main" id="{70D64A7F-B3C3-09C5-C8B5-2E46D3B3CE21}"/>
              </a:ext>
            </a:extLst>
          </p:cNvPr>
          <p:cNvSpPr>
            <a:spLocks noGrp="1"/>
          </p:cNvSpPr>
          <p:nvPr>
            <p:ph idx="1"/>
          </p:nvPr>
        </p:nvSpPr>
        <p:spPr>
          <a:xfrm>
            <a:off x="541866" y="2032000"/>
            <a:ext cx="7145867" cy="3879222"/>
          </a:xfrm>
        </p:spPr>
        <p:txBody>
          <a:bodyPr>
            <a:normAutofit/>
          </a:bodyPr>
          <a:lstStyle/>
          <a:p>
            <a:pPr>
              <a:lnSpc>
                <a:spcPct val="90000"/>
              </a:lnSpc>
              <a:spcBef>
                <a:spcPts val="0"/>
              </a:spcBef>
              <a:spcAft>
                <a:spcPts val="600"/>
              </a:spcAft>
            </a:pPr>
            <a:r>
              <a:rPr lang="en-GB" sz="1700" dirty="0">
                <a:solidFill>
                  <a:srgbClr val="FEFFFF"/>
                </a:solidFill>
              </a:rPr>
              <a:t>Management plays an important role in supporting organisations achieve their goals.</a:t>
            </a:r>
          </a:p>
          <a:p>
            <a:pPr>
              <a:lnSpc>
                <a:spcPct val="90000"/>
              </a:lnSpc>
              <a:spcBef>
                <a:spcPts val="0"/>
              </a:spcBef>
              <a:spcAft>
                <a:spcPts val="600"/>
              </a:spcAft>
            </a:pPr>
            <a:endParaRPr lang="en-GB" sz="1700" dirty="0">
              <a:solidFill>
                <a:srgbClr val="FEFFFF"/>
              </a:solidFill>
            </a:endParaRPr>
          </a:p>
          <a:p>
            <a:pPr>
              <a:lnSpc>
                <a:spcPct val="90000"/>
              </a:lnSpc>
              <a:spcBef>
                <a:spcPts val="0"/>
              </a:spcBef>
              <a:spcAft>
                <a:spcPts val="600"/>
              </a:spcAft>
            </a:pPr>
            <a:r>
              <a:rPr lang="en-GB" sz="1700" dirty="0">
                <a:solidFill>
                  <a:srgbClr val="FEFFFF"/>
                </a:solidFill>
              </a:rPr>
              <a:t>Henri Fayol, a French management theorist, identified five key managerial functions: planning, organising, commanding, coordinating, and controlling (Wood and Wood, 2002).</a:t>
            </a:r>
          </a:p>
          <a:p>
            <a:pPr>
              <a:lnSpc>
                <a:spcPct val="90000"/>
              </a:lnSpc>
              <a:spcBef>
                <a:spcPts val="0"/>
              </a:spcBef>
              <a:spcAft>
                <a:spcPts val="600"/>
              </a:spcAft>
            </a:pPr>
            <a:endParaRPr lang="en-GB" sz="1700" dirty="0">
              <a:solidFill>
                <a:srgbClr val="FEFFFF"/>
              </a:solidFill>
            </a:endParaRPr>
          </a:p>
          <a:p>
            <a:pPr>
              <a:lnSpc>
                <a:spcPct val="90000"/>
              </a:lnSpc>
              <a:spcBef>
                <a:spcPts val="0"/>
              </a:spcBef>
              <a:spcAft>
                <a:spcPts val="600"/>
              </a:spcAft>
            </a:pPr>
            <a:r>
              <a:rPr lang="en-US" sz="1700" dirty="0">
                <a:solidFill>
                  <a:srgbClr val="FEFFFF"/>
                </a:solidFill>
              </a:rPr>
              <a:t>These functions continue to serve as a foundation for contemporary management practices.</a:t>
            </a:r>
          </a:p>
          <a:p>
            <a:pPr marL="0" indent="0">
              <a:lnSpc>
                <a:spcPct val="90000"/>
              </a:lnSpc>
              <a:spcBef>
                <a:spcPts val="0"/>
              </a:spcBef>
              <a:spcAft>
                <a:spcPts val="600"/>
              </a:spcAft>
              <a:buNone/>
            </a:pPr>
            <a:endParaRPr lang="en-US" sz="1700" dirty="0">
              <a:solidFill>
                <a:srgbClr val="FEFFFF"/>
              </a:solidFill>
            </a:endParaRPr>
          </a:p>
          <a:p>
            <a:pPr>
              <a:lnSpc>
                <a:spcPct val="90000"/>
              </a:lnSpc>
              <a:spcBef>
                <a:spcPts val="0"/>
              </a:spcBef>
              <a:spcAft>
                <a:spcPts val="600"/>
              </a:spcAft>
            </a:pPr>
            <a:r>
              <a:rPr lang="en-US" sz="1700" dirty="0">
                <a:solidFill>
                  <a:srgbClr val="FEFFFF"/>
                </a:solidFill>
              </a:rPr>
              <a:t>This presentation explores how Tesco applies Fayol’s management functions to achieve its objectives and maintain its position as a leading UK retailer.</a:t>
            </a:r>
          </a:p>
        </p:txBody>
      </p:sp>
    </p:spTree>
    <p:extLst>
      <p:ext uri="{BB962C8B-B14F-4D97-AF65-F5344CB8AC3E}">
        <p14:creationId xmlns:p14="http://schemas.microsoft.com/office/powerpoint/2010/main" val="33619194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vertical)">
                                      <p:cBhvr>
                                        <p:cTn id="7" dur="500"/>
                                        <p:tgtEl>
                                          <p:spTgt spid="4"/>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00"/>
                                        <p:tgtEl>
                                          <p:spTgt spid="2"/>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5" dur="500"/>
                                        <p:tgtEl>
                                          <p:spTgt spid="3">
                                            <p:txEl>
                                              <p:pRg st="0" end="0"/>
                                            </p:txEl>
                                          </p:spTgt>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9" dur="500"/>
                                        <p:tgtEl>
                                          <p:spTgt spid="3">
                                            <p:txEl>
                                              <p:pRg st="2" end="2"/>
                                            </p:txEl>
                                          </p:spTgt>
                                        </p:tgtEl>
                                      </p:cBhvr>
                                    </p:animEffect>
                                  </p:childTnLst>
                                </p:cTn>
                              </p:par>
                            </p:childTnLst>
                          </p:cTn>
                        </p:par>
                        <p:par>
                          <p:cTn id="20" fill="hold">
                            <p:stCondLst>
                              <p:cond delay="2000"/>
                            </p:stCondLst>
                            <p:childTnLst>
                              <p:par>
                                <p:cTn id="21" presetID="14" presetClass="entr" presetSubtype="1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3" dur="500"/>
                                        <p:tgtEl>
                                          <p:spTgt spid="3">
                                            <p:txEl>
                                              <p:pRg st="4" end="4"/>
                                            </p:txEl>
                                          </p:spTgt>
                                        </p:tgtEl>
                                      </p:cBhvr>
                                    </p:animEffect>
                                  </p:childTnLst>
                                </p:cTn>
                              </p:par>
                            </p:childTnLst>
                          </p:cTn>
                        </p:par>
                        <p:par>
                          <p:cTn id="24" fill="hold">
                            <p:stCondLst>
                              <p:cond delay="2500"/>
                            </p:stCondLst>
                            <p:childTnLst>
                              <p:par>
                                <p:cTn id="25" presetID="14" presetClass="entr" presetSubtype="10" fill="hold" grpId="0" nodeType="after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2"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6"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E3404399-8DE6-81C5-04C0-7651AEE5C033}"/>
              </a:ext>
            </a:extLst>
          </p:cNvPr>
          <p:cNvSpPr>
            <a:spLocks noGrp="1"/>
          </p:cNvSpPr>
          <p:nvPr>
            <p:ph type="title"/>
          </p:nvPr>
        </p:nvSpPr>
        <p:spPr>
          <a:xfrm>
            <a:off x="4399321" y="648753"/>
            <a:ext cx="6845092" cy="1280890"/>
          </a:xfrm>
        </p:spPr>
        <p:txBody>
          <a:bodyPr>
            <a:normAutofit/>
          </a:bodyPr>
          <a:lstStyle/>
          <a:p>
            <a:r>
              <a:rPr lang="en-GB" sz="3200" dirty="0"/>
              <a:t>Company overview - </a:t>
            </a:r>
            <a:r>
              <a:rPr lang="en-GB" sz="3200" i="1" dirty="0"/>
              <a:t>Tesco</a:t>
            </a:r>
          </a:p>
        </p:txBody>
      </p:sp>
      <p:sp>
        <p:nvSpPr>
          <p:cNvPr id="39" name="Rectangle 38">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5" name="Picture 4" descr="Rows of shopping trolleys">
            <a:extLst>
              <a:ext uri="{FF2B5EF4-FFF2-40B4-BE49-F238E27FC236}">
                <a16:creationId xmlns:a16="http://schemas.microsoft.com/office/drawing/2014/main" id="{AC89A77C-EDC8-F28D-E168-2DB24AD1E074}"/>
              </a:ext>
            </a:extLst>
          </p:cNvPr>
          <p:cNvPicPr>
            <a:picLocks noChangeAspect="1"/>
          </p:cNvPicPr>
          <p:nvPr/>
        </p:nvPicPr>
        <p:blipFill>
          <a:blip r:embed="rId3"/>
          <a:srcRect l="42037" r="30691" b="-1"/>
          <a:stretch>
            <a:fillRect/>
          </a:stretch>
        </p:blipFill>
        <p:spPr>
          <a:xfrm>
            <a:off x="20" y="1730"/>
            <a:ext cx="2720524" cy="6858000"/>
          </a:xfrm>
          <a:prstGeom prst="rect">
            <a:avLst/>
          </a:prstGeom>
        </p:spPr>
      </p:pic>
      <p:graphicFrame>
        <p:nvGraphicFramePr>
          <p:cNvPr id="48" name="Content Placeholder 2">
            <a:extLst>
              <a:ext uri="{FF2B5EF4-FFF2-40B4-BE49-F238E27FC236}">
                <a16:creationId xmlns:a16="http://schemas.microsoft.com/office/drawing/2014/main" id="{8C808CFB-860E-D80F-0CBC-FDD8529811BB}"/>
              </a:ext>
            </a:extLst>
          </p:cNvPr>
          <p:cNvGraphicFramePr>
            <a:graphicFrameLocks noGrp="1"/>
          </p:cNvGraphicFramePr>
          <p:nvPr>
            <p:ph idx="1"/>
            <p:extLst>
              <p:ext uri="{D42A27DB-BD31-4B8C-83A1-F6EECF244321}">
                <p14:modId xmlns:p14="http://schemas.microsoft.com/office/powerpoint/2010/main" val="3172893667"/>
              </p:ext>
            </p:extLst>
          </p:nvPr>
        </p:nvGraphicFramePr>
        <p:xfrm>
          <a:off x="4546558" y="1596682"/>
          <a:ext cx="7415075" cy="49071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A460E66F-53CA-7F91-C17E-14E4194E8864}"/>
              </a:ext>
            </a:extLst>
          </p:cNvPr>
          <p:cNvSpPr txBox="1"/>
          <p:nvPr/>
        </p:nvSpPr>
        <p:spPr>
          <a:xfrm>
            <a:off x="10847891" y="6571602"/>
            <a:ext cx="1313442" cy="246221"/>
          </a:xfrm>
          <a:prstGeom prst="rect">
            <a:avLst/>
          </a:prstGeom>
          <a:noFill/>
        </p:spPr>
        <p:txBody>
          <a:bodyPr wrap="square">
            <a:spAutoFit/>
          </a:bodyPr>
          <a:lstStyle/>
          <a:p>
            <a:pPr>
              <a:spcBef>
                <a:spcPts val="0"/>
              </a:spcBef>
            </a:pPr>
            <a:r>
              <a:rPr lang="en-GB" sz="1000" dirty="0"/>
              <a:t>(Tesco PLC, 2026)</a:t>
            </a:r>
            <a:endParaRPr lang="en-US" sz="1000" dirty="0"/>
          </a:p>
        </p:txBody>
      </p:sp>
    </p:spTree>
    <p:extLst>
      <p:ext uri="{BB962C8B-B14F-4D97-AF65-F5344CB8AC3E}">
        <p14:creationId xmlns:p14="http://schemas.microsoft.com/office/powerpoint/2010/main" val="415527707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48">
                                            <p:graphicEl>
                                              <a:dgm id="{4D81688C-A7AC-4254-9E81-7F0692BC3C95}"/>
                                            </p:graphicEl>
                                          </p:spTgt>
                                        </p:tgtEl>
                                        <p:attrNameLst>
                                          <p:attrName>style.visibility</p:attrName>
                                        </p:attrNameLst>
                                      </p:cBhvr>
                                      <p:to>
                                        <p:strVal val="visible"/>
                                      </p:to>
                                    </p:set>
                                    <p:animEffect transition="in" filter="randombar(horizontal)">
                                      <p:cBhvr>
                                        <p:cTn id="11" dur="500"/>
                                        <p:tgtEl>
                                          <p:spTgt spid="48">
                                            <p:graphicEl>
                                              <a:dgm id="{4D81688C-A7AC-4254-9E81-7F0692BC3C95}"/>
                                            </p:graphic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48">
                                            <p:graphicEl>
                                              <a:dgm id="{BE35833D-A137-48AE-94AF-C324EBCE9D1B}"/>
                                            </p:graphicEl>
                                          </p:spTgt>
                                        </p:tgtEl>
                                        <p:attrNameLst>
                                          <p:attrName>style.visibility</p:attrName>
                                        </p:attrNameLst>
                                      </p:cBhvr>
                                      <p:to>
                                        <p:strVal val="visible"/>
                                      </p:to>
                                    </p:set>
                                    <p:animEffect transition="in" filter="randombar(horizontal)">
                                      <p:cBhvr>
                                        <p:cTn id="15" dur="500"/>
                                        <p:tgtEl>
                                          <p:spTgt spid="48">
                                            <p:graphicEl>
                                              <a:dgm id="{BE35833D-A137-48AE-94AF-C324EBCE9D1B}"/>
                                            </p:graphicEl>
                                          </p:spTgt>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48">
                                            <p:graphicEl>
                                              <a:dgm id="{C7BE0D71-9469-434F-BE59-A99A64E02D1C}"/>
                                            </p:graphicEl>
                                          </p:spTgt>
                                        </p:tgtEl>
                                        <p:attrNameLst>
                                          <p:attrName>style.visibility</p:attrName>
                                        </p:attrNameLst>
                                      </p:cBhvr>
                                      <p:to>
                                        <p:strVal val="visible"/>
                                      </p:to>
                                    </p:set>
                                    <p:animEffect transition="in" filter="randombar(horizontal)">
                                      <p:cBhvr>
                                        <p:cTn id="19" dur="500"/>
                                        <p:tgtEl>
                                          <p:spTgt spid="48">
                                            <p:graphicEl>
                                              <a:dgm id="{C7BE0D71-9469-434F-BE59-A99A64E02D1C}"/>
                                            </p:graphicEl>
                                          </p:spTgt>
                                        </p:tgtEl>
                                      </p:cBhvr>
                                    </p:animEffect>
                                  </p:childTnLst>
                                </p:cTn>
                              </p:par>
                            </p:childTnLst>
                          </p:cTn>
                        </p:par>
                        <p:par>
                          <p:cTn id="20" fill="hold">
                            <p:stCondLst>
                              <p:cond delay="2000"/>
                            </p:stCondLst>
                            <p:childTnLst>
                              <p:par>
                                <p:cTn id="21" presetID="14" presetClass="entr" presetSubtype="10" fill="hold" grpId="0" nodeType="afterEffect">
                                  <p:stCondLst>
                                    <p:cond delay="0"/>
                                  </p:stCondLst>
                                  <p:childTnLst>
                                    <p:set>
                                      <p:cBhvr>
                                        <p:cTn id="22" dur="1" fill="hold">
                                          <p:stCondLst>
                                            <p:cond delay="0"/>
                                          </p:stCondLst>
                                        </p:cTn>
                                        <p:tgtEl>
                                          <p:spTgt spid="48">
                                            <p:graphicEl>
                                              <a:dgm id="{43067AFA-3535-49C7-BFA2-A2050CA3D467}"/>
                                            </p:graphicEl>
                                          </p:spTgt>
                                        </p:tgtEl>
                                        <p:attrNameLst>
                                          <p:attrName>style.visibility</p:attrName>
                                        </p:attrNameLst>
                                      </p:cBhvr>
                                      <p:to>
                                        <p:strVal val="visible"/>
                                      </p:to>
                                    </p:set>
                                    <p:animEffect transition="in" filter="randombar(horizontal)">
                                      <p:cBhvr>
                                        <p:cTn id="23" dur="500"/>
                                        <p:tgtEl>
                                          <p:spTgt spid="48">
                                            <p:graphicEl>
                                              <a:dgm id="{43067AFA-3535-49C7-BFA2-A2050CA3D467}"/>
                                            </p:graphicEl>
                                          </p:spTgt>
                                        </p:tgtEl>
                                      </p:cBhvr>
                                    </p:animEffect>
                                  </p:childTnLst>
                                </p:cTn>
                              </p:par>
                            </p:childTnLst>
                          </p:cTn>
                        </p:par>
                        <p:par>
                          <p:cTn id="24" fill="hold">
                            <p:stCondLst>
                              <p:cond delay="2500"/>
                            </p:stCondLst>
                            <p:childTnLst>
                              <p:par>
                                <p:cTn id="25" presetID="14" presetClass="entr" presetSubtype="10" fill="hold" grpId="0" nodeType="afterEffect">
                                  <p:stCondLst>
                                    <p:cond delay="0"/>
                                  </p:stCondLst>
                                  <p:childTnLst>
                                    <p:set>
                                      <p:cBhvr>
                                        <p:cTn id="26" dur="1" fill="hold">
                                          <p:stCondLst>
                                            <p:cond delay="0"/>
                                          </p:stCondLst>
                                        </p:cTn>
                                        <p:tgtEl>
                                          <p:spTgt spid="48">
                                            <p:graphicEl>
                                              <a:dgm id="{784FE3FB-EFD0-4546-9383-9A690DB900A6}"/>
                                            </p:graphicEl>
                                          </p:spTgt>
                                        </p:tgtEl>
                                        <p:attrNameLst>
                                          <p:attrName>style.visibility</p:attrName>
                                        </p:attrNameLst>
                                      </p:cBhvr>
                                      <p:to>
                                        <p:strVal val="visible"/>
                                      </p:to>
                                    </p:set>
                                    <p:animEffect transition="in" filter="randombar(horizontal)">
                                      <p:cBhvr>
                                        <p:cTn id="27" dur="500"/>
                                        <p:tgtEl>
                                          <p:spTgt spid="48">
                                            <p:graphicEl>
                                              <a:dgm id="{784FE3FB-EFD0-4546-9383-9A690DB900A6}"/>
                                            </p:graphicEl>
                                          </p:spTgt>
                                        </p:tgtEl>
                                      </p:cBhvr>
                                    </p:animEffect>
                                  </p:childTnLst>
                                </p:cTn>
                              </p:par>
                            </p:childTnLst>
                          </p:cTn>
                        </p:par>
                        <p:par>
                          <p:cTn id="28" fill="hold">
                            <p:stCondLst>
                              <p:cond delay="3000"/>
                            </p:stCondLst>
                            <p:childTnLst>
                              <p:par>
                                <p:cTn id="29" presetID="14" presetClass="entr" presetSubtype="10" fill="hold" grpId="0" nodeType="afterEffect">
                                  <p:stCondLst>
                                    <p:cond delay="0"/>
                                  </p:stCondLst>
                                  <p:childTnLst>
                                    <p:set>
                                      <p:cBhvr>
                                        <p:cTn id="30" dur="1" fill="hold">
                                          <p:stCondLst>
                                            <p:cond delay="0"/>
                                          </p:stCondLst>
                                        </p:cTn>
                                        <p:tgtEl>
                                          <p:spTgt spid="48">
                                            <p:graphicEl>
                                              <a:dgm id="{6DE9E7D4-0001-4909-89DE-A079304E94C2}"/>
                                            </p:graphicEl>
                                          </p:spTgt>
                                        </p:tgtEl>
                                        <p:attrNameLst>
                                          <p:attrName>style.visibility</p:attrName>
                                        </p:attrNameLst>
                                      </p:cBhvr>
                                      <p:to>
                                        <p:strVal val="visible"/>
                                      </p:to>
                                    </p:set>
                                    <p:animEffect transition="in" filter="randombar(horizontal)">
                                      <p:cBhvr>
                                        <p:cTn id="31" dur="500"/>
                                        <p:tgtEl>
                                          <p:spTgt spid="48">
                                            <p:graphicEl>
                                              <a:dgm id="{6DE9E7D4-0001-4909-89DE-A079304E94C2}"/>
                                            </p:graphicEl>
                                          </p:spTgt>
                                        </p:tgtEl>
                                      </p:cBhvr>
                                    </p:animEffect>
                                  </p:childTnLst>
                                </p:cTn>
                              </p:par>
                            </p:childTnLst>
                          </p:cTn>
                        </p:par>
                        <p:par>
                          <p:cTn id="32" fill="hold">
                            <p:stCondLst>
                              <p:cond delay="3500"/>
                            </p:stCondLst>
                            <p:childTnLst>
                              <p:par>
                                <p:cTn id="33" presetID="14" presetClass="entr" presetSubtype="10" fill="hold" grpId="0" nodeType="afterEffect">
                                  <p:stCondLst>
                                    <p:cond delay="0"/>
                                  </p:stCondLst>
                                  <p:childTnLst>
                                    <p:set>
                                      <p:cBhvr>
                                        <p:cTn id="34" dur="1" fill="hold">
                                          <p:stCondLst>
                                            <p:cond delay="0"/>
                                          </p:stCondLst>
                                        </p:cTn>
                                        <p:tgtEl>
                                          <p:spTgt spid="48">
                                            <p:graphicEl>
                                              <a:dgm id="{D092AE1A-DECD-4A3C-9CEA-030046ACAEA9}"/>
                                            </p:graphicEl>
                                          </p:spTgt>
                                        </p:tgtEl>
                                        <p:attrNameLst>
                                          <p:attrName>style.visibility</p:attrName>
                                        </p:attrNameLst>
                                      </p:cBhvr>
                                      <p:to>
                                        <p:strVal val="visible"/>
                                      </p:to>
                                    </p:set>
                                    <p:animEffect transition="in" filter="randombar(horizontal)">
                                      <p:cBhvr>
                                        <p:cTn id="35" dur="500"/>
                                        <p:tgtEl>
                                          <p:spTgt spid="48">
                                            <p:graphicEl>
                                              <a:dgm id="{D092AE1A-DECD-4A3C-9CEA-030046ACAEA9}"/>
                                            </p:graphicEl>
                                          </p:spTgt>
                                        </p:tgtEl>
                                      </p:cBhvr>
                                    </p:animEffect>
                                  </p:childTnLst>
                                </p:cTn>
                              </p:par>
                            </p:childTnLst>
                          </p:cTn>
                        </p:par>
                        <p:par>
                          <p:cTn id="36" fill="hold">
                            <p:stCondLst>
                              <p:cond delay="4000"/>
                            </p:stCondLst>
                            <p:childTnLst>
                              <p:par>
                                <p:cTn id="37" presetID="14" presetClass="entr" presetSubtype="10" fill="hold" grpId="0" nodeType="afterEffect">
                                  <p:stCondLst>
                                    <p:cond delay="0"/>
                                  </p:stCondLst>
                                  <p:childTnLst>
                                    <p:set>
                                      <p:cBhvr>
                                        <p:cTn id="38" dur="1" fill="hold">
                                          <p:stCondLst>
                                            <p:cond delay="0"/>
                                          </p:stCondLst>
                                        </p:cTn>
                                        <p:tgtEl>
                                          <p:spTgt spid="48">
                                            <p:graphicEl>
                                              <a:dgm id="{F6EA3061-DA4A-4D0C-9A6A-68B5C2A5B047}"/>
                                            </p:graphicEl>
                                          </p:spTgt>
                                        </p:tgtEl>
                                        <p:attrNameLst>
                                          <p:attrName>style.visibility</p:attrName>
                                        </p:attrNameLst>
                                      </p:cBhvr>
                                      <p:to>
                                        <p:strVal val="visible"/>
                                      </p:to>
                                    </p:set>
                                    <p:animEffect transition="in" filter="randombar(horizontal)">
                                      <p:cBhvr>
                                        <p:cTn id="39" dur="500"/>
                                        <p:tgtEl>
                                          <p:spTgt spid="48">
                                            <p:graphicEl>
                                              <a:dgm id="{F6EA3061-DA4A-4D0C-9A6A-68B5C2A5B047}"/>
                                            </p:graphicEl>
                                          </p:spTgt>
                                        </p:tgtEl>
                                      </p:cBhvr>
                                    </p:animEffect>
                                  </p:childTnLst>
                                </p:cTn>
                              </p:par>
                            </p:childTnLst>
                          </p:cTn>
                        </p:par>
                        <p:par>
                          <p:cTn id="40" fill="hold">
                            <p:stCondLst>
                              <p:cond delay="4500"/>
                            </p:stCondLst>
                            <p:childTnLst>
                              <p:par>
                                <p:cTn id="41" presetID="14" presetClass="entr" presetSubtype="10" fill="hold" grpId="0" nodeType="afterEffect">
                                  <p:stCondLst>
                                    <p:cond delay="0"/>
                                  </p:stCondLst>
                                  <p:childTnLst>
                                    <p:set>
                                      <p:cBhvr>
                                        <p:cTn id="42" dur="1" fill="hold">
                                          <p:stCondLst>
                                            <p:cond delay="0"/>
                                          </p:stCondLst>
                                        </p:cTn>
                                        <p:tgtEl>
                                          <p:spTgt spid="48">
                                            <p:graphicEl>
                                              <a:dgm id="{5FA8353E-40C0-4180-8415-54C3A69F774B}"/>
                                            </p:graphicEl>
                                          </p:spTgt>
                                        </p:tgtEl>
                                        <p:attrNameLst>
                                          <p:attrName>style.visibility</p:attrName>
                                        </p:attrNameLst>
                                      </p:cBhvr>
                                      <p:to>
                                        <p:strVal val="visible"/>
                                      </p:to>
                                    </p:set>
                                    <p:animEffect transition="in" filter="randombar(horizontal)">
                                      <p:cBhvr>
                                        <p:cTn id="43" dur="500"/>
                                        <p:tgtEl>
                                          <p:spTgt spid="48">
                                            <p:graphicEl>
                                              <a:dgm id="{5FA8353E-40C0-4180-8415-54C3A69F774B}"/>
                                            </p:graphicEl>
                                          </p:spTgt>
                                        </p:tgtEl>
                                      </p:cBhvr>
                                    </p:animEffect>
                                  </p:childTnLst>
                                </p:cTn>
                              </p:par>
                            </p:childTnLst>
                          </p:cTn>
                        </p:par>
                        <p:par>
                          <p:cTn id="44" fill="hold">
                            <p:stCondLst>
                              <p:cond delay="5000"/>
                            </p:stCondLst>
                            <p:childTnLst>
                              <p:par>
                                <p:cTn id="45" presetID="14" presetClass="entr" presetSubtype="10" fill="hold" grpId="0" nodeType="afterEffect">
                                  <p:stCondLst>
                                    <p:cond delay="0"/>
                                  </p:stCondLst>
                                  <p:childTnLst>
                                    <p:set>
                                      <p:cBhvr>
                                        <p:cTn id="46" dur="1" fill="hold">
                                          <p:stCondLst>
                                            <p:cond delay="0"/>
                                          </p:stCondLst>
                                        </p:cTn>
                                        <p:tgtEl>
                                          <p:spTgt spid="48">
                                            <p:graphicEl>
                                              <a:dgm id="{A622F807-2FB0-46EB-B5CC-60F6536F8D12}"/>
                                            </p:graphicEl>
                                          </p:spTgt>
                                        </p:tgtEl>
                                        <p:attrNameLst>
                                          <p:attrName>style.visibility</p:attrName>
                                        </p:attrNameLst>
                                      </p:cBhvr>
                                      <p:to>
                                        <p:strVal val="visible"/>
                                      </p:to>
                                    </p:set>
                                    <p:animEffect transition="in" filter="randombar(horizontal)">
                                      <p:cBhvr>
                                        <p:cTn id="47" dur="500"/>
                                        <p:tgtEl>
                                          <p:spTgt spid="48">
                                            <p:graphicEl>
                                              <a:dgm id="{A622F807-2FB0-46EB-B5CC-60F6536F8D12}"/>
                                            </p:graphicEl>
                                          </p:spTgt>
                                        </p:tgtEl>
                                      </p:cBhvr>
                                    </p:animEffect>
                                  </p:childTnLst>
                                </p:cTn>
                              </p:par>
                            </p:childTnLst>
                          </p:cTn>
                        </p:par>
                        <p:par>
                          <p:cTn id="48" fill="hold">
                            <p:stCondLst>
                              <p:cond delay="5500"/>
                            </p:stCondLst>
                            <p:childTnLst>
                              <p:par>
                                <p:cTn id="49" presetID="14" presetClass="entr" presetSubtype="10" fill="hold" grpId="0" nodeType="afterEffect">
                                  <p:stCondLst>
                                    <p:cond delay="0"/>
                                  </p:stCondLst>
                                  <p:childTnLst>
                                    <p:set>
                                      <p:cBhvr>
                                        <p:cTn id="50" dur="1" fill="hold">
                                          <p:stCondLst>
                                            <p:cond delay="0"/>
                                          </p:stCondLst>
                                        </p:cTn>
                                        <p:tgtEl>
                                          <p:spTgt spid="48">
                                            <p:graphicEl>
                                              <a:dgm id="{45DA678C-7AE5-42B6-8F5D-2928828B29EC}"/>
                                            </p:graphicEl>
                                          </p:spTgt>
                                        </p:tgtEl>
                                        <p:attrNameLst>
                                          <p:attrName>style.visibility</p:attrName>
                                        </p:attrNameLst>
                                      </p:cBhvr>
                                      <p:to>
                                        <p:strVal val="visible"/>
                                      </p:to>
                                    </p:set>
                                    <p:animEffect transition="in" filter="randombar(horizontal)">
                                      <p:cBhvr>
                                        <p:cTn id="51" dur="500"/>
                                        <p:tgtEl>
                                          <p:spTgt spid="48">
                                            <p:graphicEl>
                                              <a:dgm id="{45DA678C-7AE5-42B6-8F5D-2928828B29EC}"/>
                                            </p:graphicEl>
                                          </p:spTgt>
                                        </p:tgtEl>
                                      </p:cBhvr>
                                    </p:animEffect>
                                  </p:childTnLst>
                                </p:cTn>
                              </p:par>
                            </p:childTnLst>
                          </p:cTn>
                        </p:par>
                        <p:par>
                          <p:cTn id="52" fill="hold">
                            <p:stCondLst>
                              <p:cond delay="6000"/>
                            </p:stCondLst>
                            <p:childTnLst>
                              <p:par>
                                <p:cTn id="53" presetID="14" presetClass="entr" presetSubtype="10" fill="hold" grpId="0" nodeType="afterEffect">
                                  <p:stCondLst>
                                    <p:cond delay="0"/>
                                  </p:stCondLst>
                                  <p:childTnLst>
                                    <p:set>
                                      <p:cBhvr>
                                        <p:cTn id="54" dur="1" fill="hold">
                                          <p:stCondLst>
                                            <p:cond delay="0"/>
                                          </p:stCondLst>
                                        </p:cTn>
                                        <p:tgtEl>
                                          <p:spTgt spid="48">
                                            <p:graphicEl>
                                              <a:dgm id="{B092804F-59F6-4F45-98E3-BF3D4A7B3B6B}"/>
                                            </p:graphicEl>
                                          </p:spTgt>
                                        </p:tgtEl>
                                        <p:attrNameLst>
                                          <p:attrName>style.visibility</p:attrName>
                                        </p:attrNameLst>
                                      </p:cBhvr>
                                      <p:to>
                                        <p:strVal val="visible"/>
                                      </p:to>
                                    </p:set>
                                    <p:animEffect transition="in" filter="randombar(horizontal)">
                                      <p:cBhvr>
                                        <p:cTn id="55" dur="500"/>
                                        <p:tgtEl>
                                          <p:spTgt spid="48">
                                            <p:graphicEl>
                                              <a:dgm id="{B092804F-59F6-4F45-98E3-BF3D4A7B3B6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8" grpId="0">
        <p:bldSub>
          <a:bldDgm/>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6" name="Picture 5" descr="Desk with productivity items">
            <a:extLst>
              <a:ext uri="{FF2B5EF4-FFF2-40B4-BE49-F238E27FC236}">
                <a16:creationId xmlns:a16="http://schemas.microsoft.com/office/drawing/2014/main" id="{6BFF6384-BAF9-9B5C-E5E6-06ECCFCA482D}"/>
              </a:ext>
            </a:extLst>
          </p:cNvPr>
          <p:cNvPicPr>
            <a:picLocks noChangeAspect="1"/>
          </p:cNvPicPr>
          <p:nvPr/>
        </p:nvPicPr>
        <p:blipFill>
          <a:blip r:embed="rId2"/>
          <a:srcRect t="963" r="9091" b="22428"/>
          <a:stretch>
            <a:fillRect/>
          </a:stretch>
        </p:blipFill>
        <p:spPr>
          <a:xfrm>
            <a:off x="20" y="10"/>
            <a:ext cx="12191980" cy="6857990"/>
          </a:xfrm>
          <a:prstGeom prst="rect">
            <a:avLst/>
          </a:prstGeom>
        </p:spPr>
      </p:pic>
      <p:sp>
        <p:nvSpPr>
          <p:cNvPr id="83" name="Freeform 5">
            <a:extLst>
              <a:ext uri="{FF2B5EF4-FFF2-40B4-BE49-F238E27FC236}">
                <a16:creationId xmlns:a16="http://schemas.microsoft.com/office/drawing/2014/main" id="{201543D1-8AF1-41DA-AB4A-ECE74D355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0391775" cy="6858000"/>
          </a:xfrm>
          <a:custGeom>
            <a:avLst/>
            <a:gdLst>
              <a:gd name="T0" fmla="*/ 0 w 2184"/>
              <a:gd name="T1" fmla="*/ 1441 h 1441"/>
              <a:gd name="T2" fmla="*/ 1482 w 2184"/>
              <a:gd name="T3" fmla="*/ 1441 h 1441"/>
              <a:gd name="T4" fmla="*/ 2161 w 2184"/>
              <a:gd name="T5" fmla="*/ 762 h 1441"/>
              <a:gd name="T6" fmla="*/ 2161 w 2184"/>
              <a:gd name="T7" fmla="*/ 678 h 1441"/>
              <a:gd name="T8" fmla="*/ 1483 w 2184"/>
              <a:gd name="T9" fmla="*/ 0 h 1441"/>
              <a:gd name="T10" fmla="*/ 0 w 2184"/>
              <a:gd name="T11" fmla="*/ 0 h 1441"/>
              <a:gd name="T12" fmla="*/ 0 w 2184"/>
              <a:gd name="T13" fmla="*/ 1441 h 1441"/>
            </a:gdLst>
            <a:ahLst/>
            <a:cxnLst>
              <a:cxn ang="0">
                <a:pos x="T0" y="T1"/>
              </a:cxn>
              <a:cxn ang="0">
                <a:pos x="T2" y="T3"/>
              </a:cxn>
              <a:cxn ang="0">
                <a:pos x="T4" y="T5"/>
              </a:cxn>
              <a:cxn ang="0">
                <a:pos x="T6" y="T7"/>
              </a:cxn>
              <a:cxn ang="0">
                <a:pos x="T8" y="T9"/>
              </a:cxn>
              <a:cxn ang="0">
                <a:pos x="T10" y="T11"/>
              </a:cxn>
              <a:cxn ang="0">
                <a:pos x="T12" y="T13"/>
              </a:cxn>
            </a:cxnLst>
            <a:rect l="0" t="0" r="r" b="b"/>
            <a:pathLst>
              <a:path w="2184" h="1441">
                <a:moveTo>
                  <a:pt x="0" y="1441"/>
                </a:moveTo>
                <a:cubicBezTo>
                  <a:pt x="1482" y="1441"/>
                  <a:pt x="1482" y="1441"/>
                  <a:pt x="1482" y="1441"/>
                </a:cubicBezTo>
                <a:cubicBezTo>
                  <a:pt x="2161" y="762"/>
                  <a:pt x="2161" y="762"/>
                  <a:pt x="2161" y="762"/>
                </a:cubicBezTo>
                <a:cubicBezTo>
                  <a:pt x="2184" y="739"/>
                  <a:pt x="2184" y="701"/>
                  <a:pt x="2161" y="678"/>
                </a:cubicBezTo>
                <a:cubicBezTo>
                  <a:pt x="1483" y="0"/>
                  <a:pt x="1483" y="0"/>
                  <a:pt x="1483" y="0"/>
                </a:cubicBezTo>
                <a:cubicBezTo>
                  <a:pt x="0" y="0"/>
                  <a:pt x="0" y="0"/>
                  <a:pt x="0" y="0"/>
                </a:cubicBezTo>
                <a:lnTo>
                  <a:pt x="0" y="1441"/>
                </a:lnTo>
                <a:close/>
              </a:path>
            </a:pathLst>
          </a:cu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A192E1B-9DC5-B7E8-8A41-976C0E6DCB03}"/>
              </a:ext>
            </a:extLst>
          </p:cNvPr>
          <p:cNvSpPr>
            <a:spLocks noGrp="1"/>
          </p:cNvSpPr>
          <p:nvPr>
            <p:ph type="title"/>
          </p:nvPr>
        </p:nvSpPr>
        <p:spPr>
          <a:xfrm>
            <a:off x="541867" y="626533"/>
            <a:ext cx="7128933" cy="1278467"/>
          </a:xfrm>
        </p:spPr>
        <p:txBody>
          <a:bodyPr anchor="ctr">
            <a:normAutofit/>
          </a:bodyPr>
          <a:lstStyle/>
          <a:p>
            <a:r>
              <a:rPr lang="en-GB" sz="3200" b="1" dirty="0">
                <a:solidFill>
                  <a:srgbClr val="FEFFFF"/>
                </a:solidFill>
              </a:rPr>
              <a:t>Planning</a:t>
            </a:r>
            <a:r>
              <a:rPr lang="en-GB" sz="3200" dirty="0">
                <a:solidFill>
                  <a:srgbClr val="FEFFFF"/>
                </a:solidFill>
              </a:rPr>
              <a:t> </a:t>
            </a:r>
            <a:r>
              <a:rPr lang="en-GB" sz="3200" i="1" dirty="0"/>
              <a:t>(Strategic &amp; Operational Planning)</a:t>
            </a:r>
            <a:endParaRPr lang="en-GB" sz="3200" i="1" dirty="0">
              <a:solidFill>
                <a:srgbClr val="FEFFFF"/>
              </a:solidFill>
            </a:endParaRPr>
          </a:p>
        </p:txBody>
      </p:sp>
      <p:sp>
        <p:nvSpPr>
          <p:cNvPr id="3" name="Content Placeholder 2">
            <a:extLst>
              <a:ext uri="{FF2B5EF4-FFF2-40B4-BE49-F238E27FC236}">
                <a16:creationId xmlns:a16="http://schemas.microsoft.com/office/drawing/2014/main" id="{EBD373B7-9B11-68A8-8D7B-4685D8F7D91F}"/>
              </a:ext>
            </a:extLst>
          </p:cNvPr>
          <p:cNvSpPr>
            <a:spLocks noGrp="1"/>
          </p:cNvSpPr>
          <p:nvPr>
            <p:ph idx="1"/>
          </p:nvPr>
        </p:nvSpPr>
        <p:spPr>
          <a:xfrm>
            <a:off x="541868" y="2133599"/>
            <a:ext cx="7493000" cy="3809999"/>
          </a:xfrm>
        </p:spPr>
        <p:txBody>
          <a:bodyPr>
            <a:normAutofit/>
          </a:bodyPr>
          <a:lstStyle/>
          <a:p>
            <a:r>
              <a:rPr lang="en-GB" dirty="0">
                <a:solidFill>
                  <a:srgbClr val="FEFFFF"/>
                </a:solidFill>
              </a:rPr>
              <a:t>Planning is Fayol's management function concerned with setting objectives, forecasting future conditions and determining the actions required to achieve organisational goals effectively (Cole and Kelly, 2020).</a:t>
            </a:r>
          </a:p>
          <a:p>
            <a:endParaRPr lang="en-GB" dirty="0">
              <a:solidFill>
                <a:srgbClr val="FEFFFF"/>
              </a:solidFill>
            </a:endParaRPr>
          </a:p>
          <a:p>
            <a:r>
              <a:rPr lang="en-GB" dirty="0">
                <a:solidFill>
                  <a:srgbClr val="FEFFFF"/>
                </a:solidFill>
              </a:rPr>
              <a:t>Modern perspective: Fayol's concept of Planning is commonly referred to as Strategic and Operational Planning, where managers focus on setting long-term objectives, making informed decisions and adapting plans to respond to changing business conditions (Robbins, Coulter and Randel, 2021).</a:t>
            </a:r>
          </a:p>
          <a:p>
            <a:pPr marL="0" indent="0">
              <a:spcBef>
                <a:spcPts val="0"/>
              </a:spcBef>
              <a:buNone/>
            </a:pPr>
            <a:endParaRPr lang="en-GB" dirty="0">
              <a:solidFill>
                <a:srgbClr val="FEFFFF"/>
              </a:solidFill>
            </a:endParaRPr>
          </a:p>
        </p:txBody>
      </p:sp>
      <p:sp>
        <p:nvSpPr>
          <p:cNvPr id="4" name="TextBox 3">
            <a:extLst>
              <a:ext uri="{FF2B5EF4-FFF2-40B4-BE49-F238E27FC236}">
                <a16:creationId xmlns:a16="http://schemas.microsoft.com/office/drawing/2014/main" id="{8E2A9F3A-AAD0-78D1-B1D9-F178497359EC}"/>
              </a:ext>
            </a:extLst>
          </p:cNvPr>
          <p:cNvSpPr txBox="1"/>
          <p:nvPr/>
        </p:nvSpPr>
        <p:spPr>
          <a:xfrm>
            <a:off x="10876095" y="6587888"/>
            <a:ext cx="1260487" cy="246221"/>
          </a:xfrm>
          <a:prstGeom prst="rect">
            <a:avLst/>
          </a:prstGeom>
          <a:noFill/>
        </p:spPr>
        <p:txBody>
          <a:bodyPr wrap="square">
            <a:spAutoFit/>
          </a:bodyPr>
          <a:lstStyle/>
          <a:p>
            <a:pPr>
              <a:spcBef>
                <a:spcPts val="0"/>
              </a:spcBef>
              <a:spcAft>
                <a:spcPts val="600"/>
              </a:spcAft>
            </a:pPr>
            <a:r>
              <a:rPr lang="en-GB" sz="1000" dirty="0"/>
              <a:t>(Tesco PLC, 2026)</a:t>
            </a:r>
            <a:endParaRPr lang="en-US" sz="1000"/>
          </a:p>
        </p:txBody>
      </p:sp>
    </p:spTree>
    <p:extLst>
      <p:ext uri="{BB962C8B-B14F-4D97-AF65-F5344CB8AC3E}">
        <p14:creationId xmlns:p14="http://schemas.microsoft.com/office/powerpoint/2010/main" val="208856966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1" dur="500"/>
                                        <p:tgtEl>
                                          <p:spTgt spid="3">
                                            <p:txEl>
                                              <p:pRg st="0" end="0"/>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2328BDEE-8D08-5A59-2DDD-31EA62AAE1FB}"/>
            </a:ext>
          </a:extLst>
        </p:cNvPr>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1A2AC2CB-E2C7-8879-9E5D-52A5FF00B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8" name="Group 47">
            <a:extLst>
              <a:ext uri="{FF2B5EF4-FFF2-40B4-BE49-F238E27FC236}">
                <a16:creationId xmlns:a16="http://schemas.microsoft.com/office/drawing/2014/main" id="{3CC5C70F-11EF-0CA0-A106-B2032039D0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49" name="Freeform 11">
              <a:extLst>
                <a:ext uri="{FF2B5EF4-FFF2-40B4-BE49-F238E27FC236}">
                  <a16:creationId xmlns:a16="http://schemas.microsoft.com/office/drawing/2014/main" id="{0C37BCE1-F902-4370-0B06-A2243BCDDD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0" name="Freeform 12">
              <a:extLst>
                <a:ext uri="{FF2B5EF4-FFF2-40B4-BE49-F238E27FC236}">
                  <a16:creationId xmlns:a16="http://schemas.microsoft.com/office/drawing/2014/main" id="{CBAB32D7-F24E-7F2B-C3EC-ED4C3C17C3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1" name="Freeform 13">
              <a:extLst>
                <a:ext uri="{FF2B5EF4-FFF2-40B4-BE49-F238E27FC236}">
                  <a16:creationId xmlns:a16="http://schemas.microsoft.com/office/drawing/2014/main" id="{DCD60D9D-F283-4579-4E58-C9BFB63666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2" name="Freeform 14">
              <a:extLst>
                <a:ext uri="{FF2B5EF4-FFF2-40B4-BE49-F238E27FC236}">
                  <a16:creationId xmlns:a16="http://schemas.microsoft.com/office/drawing/2014/main" id="{4348F106-D15D-D6E4-96B6-1E5B68F0A7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3" name="Freeform 15">
              <a:extLst>
                <a:ext uri="{FF2B5EF4-FFF2-40B4-BE49-F238E27FC236}">
                  <a16:creationId xmlns:a16="http://schemas.microsoft.com/office/drawing/2014/main" id="{511945E5-A1A7-3929-2544-6636F84F5D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4" name="Freeform 16">
              <a:extLst>
                <a:ext uri="{FF2B5EF4-FFF2-40B4-BE49-F238E27FC236}">
                  <a16:creationId xmlns:a16="http://schemas.microsoft.com/office/drawing/2014/main" id="{8306CAF8-B13F-BFDB-1CD1-12B9DDB835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5" name="Freeform 17">
              <a:extLst>
                <a:ext uri="{FF2B5EF4-FFF2-40B4-BE49-F238E27FC236}">
                  <a16:creationId xmlns:a16="http://schemas.microsoft.com/office/drawing/2014/main" id="{803DC1AA-0F63-09ED-B77D-507F498C2E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6" name="Freeform 18">
              <a:extLst>
                <a:ext uri="{FF2B5EF4-FFF2-40B4-BE49-F238E27FC236}">
                  <a16:creationId xmlns:a16="http://schemas.microsoft.com/office/drawing/2014/main" id="{B113F6FB-A68A-B528-DFEC-1CF14D5F1F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7" name="Freeform 19">
              <a:extLst>
                <a:ext uri="{FF2B5EF4-FFF2-40B4-BE49-F238E27FC236}">
                  <a16:creationId xmlns:a16="http://schemas.microsoft.com/office/drawing/2014/main" id="{40EAD7D0-8346-0C36-516C-9112BE8E34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8" name="Freeform 20">
              <a:extLst>
                <a:ext uri="{FF2B5EF4-FFF2-40B4-BE49-F238E27FC236}">
                  <a16:creationId xmlns:a16="http://schemas.microsoft.com/office/drawing/2014/main" id="{AB128A78-7BFA-794B-A910-A656E7700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9" name="Freeform 21">
              <a:extLst>
                <a:ext uri="{FF2B5EF4-FFF2-40B4-BE49-F238E27FC236}">
                  <a16:creationId xmlns:a16="http://schemas.microsoft.com/office/drawing/2014/main" id="{D34B5A8E-A6AD-1E3E-69B3-A57EBA426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0" name="Freeform 22">
              <a:extLst>
                <a:ext uri="{FF2B5EF4-FFF2-40B4-BE49-F238E27FC236}">
                  <a16:creationId xmlns:a16="http://schemas.microsoft.com/office/drawing/2014/main" id="{751D60ED-9553-AA2D-C8C6-EF77B35802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2" name="Group 61">
            <a:extLst>
              <a:ext uri="{FF2B5EF4-FFF2-40B4-BE49-F238E27FC236}">
                <a16:creationId xmlns:a16="http://schemas.microsoft.com/office/drawing/2014/main" id="{9405112A-0063-5B3F-E5C8-4E3A7D7533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63" name="Freeform 27">
              <a:extLst>
                <a:ext uri="{FF2B5EF4-FFF2-40B4-BE49-F238E27FC236}">
                  <a16:creationId xmlns:a16="http://schemas.microsoft.com/office/drawing/2014/main" id="{C0558081-6609-7004-D372-7A9883E88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4" name="Freeform 28">
              <a:extLst>
                <a:ext uri="{FF2B5EF4-FFF2-40B4-BE49-F238E27FC236}">
                  <a16:creationId xmlns:a16="http://schemas.microsoft.com/office/drawing/2014/main" id="{C0EEA548-E409-C326-2499-F29ABD1B6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5" name="Freeform 29">
              <a:extLst>
                <a:ext uri="{FF2B5EF4-FFF2-40B4-BE49-F238E27FC236}">
                  <a16:creationId xmlns:a16="http://schemas.microsoft.com/office/drawing/2014/main" id="{17883F6B-839C-17FF-8150-3596C91547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6" name="Freeform 30">
              <a:extLst>
                <a:ext uri="{FF2B5EF4-FFF2-40B4-BE49-F238E27FC236}">
                  <a16:creationId xmlns:a16="http://schemas.microsoft.com/office/drawing/2014/main" id="{B476327D-5806-275B-BE62-0E14C850E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7" name="Freeform 31">
              <a:extLst>
                <a:ext uri="{FF2B5EF4-FFF2-40B4-BE49-F238E27FC236}">
                  <a16:creationId xmlns:a16="http://schemas.microsoft.com/office/drawing/2014/main" id="{4F8D723A-553E-61AF-F4C2-9FD3AE558D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8" name="Freeform 32">
              <a:extLst>
                <a:ext uri="{FF2B5EF4-FFF2-40B4-BE49-F238E27FC236}">
                  <a16:creationId xmlns:a16="http://schemas.microsoft.com/office/drawing/2014/main" id="{C0CB7D19-2F31-0AFD-F950-153F60C6D7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9" name="Freeform 33">
              <a:extLst>
                <a:ext uri="{FF2B5EF4-FFF2-40B4-BE49-F238E27FC236}">
                  <a16:creationId xmlns:a16="http://schemas.microsoft.com/office/drawing/2014/main" id="{A1D4E62C-E006-BF52-3236-4803F7864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0" name="Freeform 34">
              <a:extLst>
                <a:ext uri="{FF2B5EF4-FFF2-40B4-BE49-F238E27FC236}">
                  <a16:creationId xmlns:a16="http://schemas.microsoft.com/office/drawing/2014/main" id="{9E04C802-27C0-7DCC-32E6-8019891F0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1" name="Freeform 35">
              <a:extLst>
                <a:ext uri="{FF2B5EF4-FFF2-40B4-BE49-F238E27FC236}">
                  <a16:creationId xmlns:a16="http://schemas.microsoft.com/office/drawing/2014/main" id="{292A184E-6EC1-C3E9-1568-E1698CB2F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2" name="Freeform 36">
              <a:extLst>
                <a:ext uri="{FF2B5EF4-FFF2-40B4-BE49-F238E27FC236}">
                  <a16:creationId xmlns:a16="http://schemas.microsoft.com/office/drawing/2014/main" id="{7885DF72-934B-1EE1-F71B-FE54DA0B25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3" name="Freeform 37">
              <a:extLst>
                <a:ext uri="{FF2B5EF4-FFF2-40B4-BE49-F238E27FC236}">
                  <a16:creationId xmlns:a16="http://schemas.microsoft.com/office/drawing/2014/main" id="{0889D5BC-C6F4-8152-6EC9-53D238EF5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4" name="Freeform 38">
              <a:extLst>
                <a:ext uri="{FF2B5EF4-FFF2-40B4-BE49-F238E27FC236}">
                  <a16:creationId xmlns:a16="http://schemas.microsoft.com/office/drawing/2014/main" id="{CCF43BB0-0BEC-C15C-7969-94BFDF556D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B1501D43-146D-D7EB-284C-0E3C43F08400}"/>
              </a:ext>
            </a:extLst>
          </p:cNvPr>
          <p:cNvSpPr>
            <a:spLocks noGrp="1"/>
          </p:cNvSpPr>
          <p:nvPr>
            <p:ph type="title"/>
          </p:nvPr>
        </p:nvSpPr>
        <p:spPr>
          <a:xfrm>
            <a:off x="4429920" y="478341"/>
            <a:ext cx="7627927" cy="932601"/>
          </a:xfrm>
        </p:spPr>
        <p:txBody>
          <a:bodyPr>
            <a:normAutofit fontScale="90000"/>
          </a:bodyPr>
          <a:lstStyle/>
          <a:p>
            <a:r>
              <a:rPr lang="en-GB" sz="3200" b="1" dirty="0"/>
              <a:t>Planning:</a:t>
            </a:r>
            <a:r>
              <a:rPr lang="en-GB" sz="3200" dirty="0"/>
              <a:t> </a:t>
            </a:r>
            <a:br>
              <a:rPr lang="en-GB" sz="3200" dirty="0"/>
            </a:br>
            <a:r>
              <a:rPr lang="en-GB" sz="3200" i="1" dirty="0"/>
              <a:t>Roles and Responsibilities </a:t>
            </a:r>
          </a:p>
        </p:txBody>
      </p:sp>
      <p:sp>
        <p:nvSpPr>
          <p:cNvPr id="76" name="Rectangle 75">
            <a:extLst>
              <a:ext uri="{FF2B5EF4-FFF2-40B4-BE49-F238E27FC236}">
                <a16:creationId xmlns:a16="http://schemas.microsoft.com/office/drawing/2014/main" id="{0FA9CB8A-7CEC-D680-6E1F-82FCF20198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Freeform 11">
            <a:extLst>
              <a:ext uri="{FF2B5EF4-FFF2-40B4-BE49-F238E27FC236}">
                <a16:creationId xmlns:a16="http://schemas.microsoft.com/office/drawing/2014/main" id="{04506E02-6091-EFA1-8DEE-59C91687BB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6" name="Picture 5" descr="Desk with productivity items">
            <a:extLst>
              <a:ext uri="{FF2B5EF4-FFF2-40B4-BE49-F238E27FC236}">
                <a16:creationId xmlns:a16="http://schemas.microsoft.com/office/drawing/2014/main" id="{A3C9C7CC-C81A-1F17-4AF3-3DAD994FED2B}"/>
              </a:ext>
            </a:extLst>
          </p:cNvPr>
          <p:cNvPicPr>
            <a:picLocks noChangeAspect="1"/>
          </p:cNvPicPr>
          <p:nvPr/>
        </p:nvPicPr>
        <p:blipFill>
          <a:blip r:embed="rId2"/>
          <a:srcRect l="44386" r="29134" b="-2"/>
          <a:stretch>
            <a:fillRect/>
          </a:stretch>
        </p:blipFill>
        <p:spPr>
          <a:xfrm>
            <a:off x="20" y="1730"/>
            <a:ext cx="2720524" cy="6858000"/>
          </a:xfrm>
          <a:prstGeom prst="rect">
            <a:avLst/>
          </a:prstGeom>
        </p:spPr>
      </p:pic>
      <p:graphicFrame>
        <p:nvGraphicFramePr>
          <p:cNvPr id="80" name="Content Placeholder 2">
            <a:extLst>
              <a:ext uri="{FF2B5EF4-FFF2-40B4-BE49-F238E27FC236}">
                <a16:creationId xmlns:a16="http://schemas.microsoft.com/office/drawing/2014/main" id="{CACAFC83-9DED-802E-179A-9DB96D08A24A}"/>
              </a:ext>
            </a:extLst>
          </p:cNvPr>
          <p:cNvGraphicFramePr>
            <a:graphicFrameLocks noGrp="1"/>
          </p:cNvGraphicFramePr>
          <p:nvPr>
            <p:ph idx="1"/>
            <p:extLst>
              <p:ext uri="{D42A27DB-BD31-4B8C-83A1-F6EECF244321}">
                <p14:modId xmlns:p14="http://schemas.microsoft.com/office/powerpoint/2010/main" val="2809854213"/>
              </p:ext>
            </p:extLst>
          </p:nvPr>
        </p:nvGraphicFramePr>
        <p:xfrm>
          <a:off x="4429920" y="2083938"/>
          <a:ext cx="7519625" cy="41243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B3A1BC95-A372-9134-631F-14EDC10A3473}"/>
              </a:ext>
            </a:extLst>
          </p:cNvPr>
          <p:cNvSpPr txBox="1"/>
          <p:nvPr/>
        </p:nvSpPr>
        <p:spPr>
          <a:xfrm>
            <a:off x="10876095" y="6587888"/>
            <a:ext cx="1260487" cy="246221"/>
          </a:xfrm>
          <a:prstGeom prst="rect">
            <a:avLst/>
          </a:prstGeom>
          <a:noFill/>
        </p:spPr>
        <p:txBody>
          <a:bodyPr wrap="square">
            <a:spAutoFit/>
          </a:bodyPr>
          <a:lstStyle/>
          <a:p>
            <a:pPr>
              <a:spcBef>
                <a:spcPts val="0"/>
              </a:spcBef>
            </a:pPr>
            <a:r>
              <a:rPr lang="en-GB" sz="1000" dirty="0"/>
              <a:t>(Tesco PLC, 2026)</a:t>
            </a:r>
            <a:endParaRPr lang="en-US" sz="1000" dirty="0"/>
          </a:p>
        </p:txBody>
      </p:sp>
      <p:sp>
        <p:nvSpPr>
          <p:cNvPr id="5" name="TextBox 4">
            <a:extLst>
              <a:ext uri="{FF2B5EF4-FFF2-40B4-BE49-F238E27FC236}">
                <a16:creationId xmlns:a16="http://schemas.microsoft.com/office/drawing/2014/main" id="{D4111B92-8709-A6E2-EB58-7B940616A3B1}"/>
              </a:ext>
            </a:extLst>
          </p:cNvPr>
          <p:cNvSpPr txBox="1"/>
          <p:nvPr/>
        </p:nvSpPr>
        <p:spPr>
          <a:xfrm>
            <a:off x="4323229" y="1656617"/>
            <a:ext cx="4283133" cy="338554"/>
          </a:xfrm>
          <a:prstGeom prst="rect">
            <a:avLst/>
          </a:prstGeom>
          <a:noFill/>
        </p:spPr>
        <p:txBody>
          <a:bodyPr wrap="square" rtlCol="0">
            <a:spAutoFit/>
          </a:bodyPr>
          <a:lstStyle/>
          <a:p>
            <a:r>
              <a:rPr lang="en-GB" sz="1600" b="1" i="1" dirty="0"/>
              <a:t>Tesco Managers' Responsibilities</a:t>
            </a:r>
          </a:p>
        </p:txBody>
      </p:sp>
    </p:spTree>
    <p:extLst>
      <p:ext uri="{BB962C8B-B14F-4D97-AF65-F5344CB8AC3E}">
        <p14:creationId xmlns:p14="http://schemas.microsoft.com/office/powerpoint/2010/main" val="374756049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80"/>
                                        </p:tgtEl>
                                        <p:attrNameLst>
                                          <p:attrName>style.visibility</p:attrName>
                                        </p:attrNameLst>
                                      </p:cBhvr>
                                      <p:to>
                                        <p:strVal val="visible"/>
                                      </p:to>
                                    </p:set>
                                    <p:animEffect transition="in" filter="randombar(horizontal)">
                                      <p:cBhvr>
                                        <p:cTn id="15" dur="500"/>
                                        <p:tgtEl>
                                          <p:spTgt spid="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80" grpId="0">
        <p:bldAsOne/>
      </p:bldGraphic>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9A5E7-D0CD-4C0D-B788-84146C832C78}"/>
              </a:ext>
            </a:extLst>
          </p:cNvPr>
          <p:cNvSpPr>
            <a:spLocks noGrp="1"/>
          </p:cNvSpPr>
          <p:nvPr>
            <p:ph type="title"/>
          </p:nvPr>
        </p:nvSpPr>
        <p:spPr>
          <a:xfrm>
            <a:off x="1745672" y="403004"/>
            <a:ext cx="9761700" cy="1143000"/>
          </a:xfrm>
        </p:spPr>
        <p:txBody>
          <a:bodyPr>
            <a:normAutofit fontScale="90000"/>
          </a:bodyPr>
          <a:lstStyle/>
          <a:p>
            <a:r>
              <a:rPr lang="en-GB" b="1" dirty="0"/>
              <a:t>Planning: </a:t>
            </a:r>
            <a:br>
              <a:rPr lang="en-GB" dirty="0"/>
            </a:br>
            <a:r>
              <a:rPr lang="en-GB" i="1" dirty="0"/>
              <a:t>Effective Practices and Impact on Goals</a:t>
            </a:r>
          </a:p>
        </p:txBody>
      </p:sp>
      <p:graphicFrame>
        <p:nvGraphicFramePr>
          <p:cNvPr id="3" name="Table 2">
            <a:extLst>
              <a:ext uri="{FF2B5EF4-FFF2-40B4-BE49-F238E27FC236}">
                <a16:creationId xmlns:a16="http://schemas.microsoft.com/office/drawing/2014/main" id="{C2903BE0-7558-7246-83EA-1EC35EBF0DE7}"/>
              </a:ext>
            </a:extLst>
          </p:cNvPr>
          <p:cNvGraphicFramePr>
            <a:graphicFrameLocks noGrp="1"/>
          </p:cNvGraphicFramePr>
          <p:nvPr>
            <p:extLst>
              <p:ext uri="{D42A27DB-BD31-4B8C-83A1-F6EECF244321}">
                <p14:modId xmlns:p14="http://schemas.microsoft.com/office/powerpoint/2010/main" val="1329112779"/>
              </p:ext>
            </p:extLst>
          </p:nvPr>
        </p:nvGraphicFramePr>
        <p:xfrm>
          <a:off x="1745672" y="1691106"/>
          <a:ext cx="9761700" cy="4883464"/>
        </p:xfrm>
        <a:graphic>
          <a:graphicData uri="http://schemas.openxmlformats.org/drawingml/2006/table">
            <a:tbl>
              <a:tblPr firstRow="1" bandRow="1">
                <a:tableStyleId>{B301B821-A1FF-4177-AEE7-76D212191A09}</a:tableStyleId>
              </a:tblPr>
              <a:tblGrid>
                <a:gridCol w="4880850">
                  <a:extLst>
                    <a:ext uri="{9D8B030D-6E8A-4147-A177-3AD203B41FA5}">
                      <a16:colId xmlns:a16="http://schemas.microsoft.com/office/drawing/2014/main" val="3487329821"/>
                    </a:ext>
                  </a:extLst>
                </a:gridCol>
                <a:gridCol w="4880850">
                  <a:extLst>
                    <a:ext uri="{9D8B030D-6E8A-4147-A177-3AD203B41FA5}">
                      <a16:colId xmlns:a16="http://schemas.microsoft.com/office/drawing/2014/main" val="4065902450"/>
                    </a:ext>
                  </a:extLst>
                </a:gridCol>
              </a:tblGrid>
              <a:tr h="406756">
                <a:tc>
                  <a:txBody>
                    <a:bodyPr/>
                    <a:lstStyle/>
                    <a:p>
                      <a:pPr>
                        <a:buNone/>
                      </a:pPr>
                      <a:r>
                        <a:rPr lang="en-GB" sz="1600" b="1" dirty="0"/>
                        <a:t>Effective Practices</a:t>
                      </a:r>
                      <a:endParaRPr lang="en-GB" sz="1600" dirty="0"/>
                    </a:p>
                  </a:txBody>
                  <a:tcPr marL="80962" marR="80962" marT="40481" marB="40481" anchor="ctr"/>
                </a:tc>
                <a:tc>
                  <a:txBody>
                    <a:bodyPr/>
                    <a:lstStyle/>
                    <a:p>
                      <a:pPr>
                        <a:buNone/>
                      </a:pPr>
                      <a:r>
                        <a:rPr lang="en-GB" sz="1600" b="1" dirty="0"/>
                        <a:t>Impact on Goals</a:t>
                      </a:r>
                      <a:endParaRPr lang="en-GB" sz="1600" dirty="0"/>
                    </a:p>
                  </a:txBody>
                  <a:tcPr marL="80962" marR="80962" marT="40481" marB="40481" anchor="ctr"/>
                </a:tc>
                <a:extLst>
                  <a:ext uri="{0D108BD9-81ED-4DB2-BD59-A6C34878D82A}">
                    <a16:rowId xmlns:a16="http://schemas.microsoft.com/office/drawing/2014/main" val="3817226221"/>
                  </a:ext>
                </a:extLst>
              </a:tr>
              <a:tr h="1017488">
                <a:tc>
                  <a:txBody>
                    <a:bodyPr/>
                    <a:lstStyle/>
                    <a:p>
                      <a:pPr>
                        <a:buNone/>
                      </a:pPr>
                      <a:r>
                        <a:rPr lang="en-GB" sz="1600" dirty="0"/>
                        <a:t>Tesco uses Clubcard data and sales information to support planning decisions (Tesco PLC, 2026).</a:t>
                      </a:r>
                    </a:p>
                  </a:txBody>
                  <a:tcPr marL="80962" marR="80962" marT="40481" marB="40481" anchor="ctr"/>
                </a:tc>
                <a:tc>
                  <a:txBody>
                    <a:bodyPr/>
                    <a:lstStyle/>
                    <a:p>
                      <a:pPr>
                        <a:buNone/>
                      </a:pPr>
                      <a:r>
                        <a:rPr lang="en-GB" sz="1600"/>
                        <a:t>Helps reduce waste and keep products available in Tesco stores.</a:t>
                      </a:r>
                    </a:p>
                  </a:txBody>
                  <a:tcPr marL="80962" marR="80962" marT="40481" marB="40481" anchor="ctr"/>
                </a:tc>
                <a:extLst>
                  <a:ext uri="{0D108BD9-81ED-4DB2-BD59-A6C34878D82A}">
                    <a16:rowId xmlns:a16="http://schemas.microsoft.com/office/drawing/2014/main" val="3244373428"/>
                  </a:ext>
                </a:extLst>
              </a:tr>
              <a:tr h="712122">
                <a:tc>
                  <a:txBody>
                    <a:bodyPr/>
                    <a:lstStyle/>
                    <a:p>
                      <a:pPr>
                        <a:buNone/>
                      </a:pPr>
                      <a:r>
                        <a:rPr lang="en-GB" sz="1600"/>
                        <a:t>Managers set clear and achievable business targets.</a:t>
                      </a:r>
                    </a:p>
                  </a:txBody>
                  <a:tcPr marL="80962" marR="80962" marT="40481" marB="40481" anchor="ctr"/>
                </a:tc>
                <a:tc>
                  <a:txBody>
                    <a:bodyPr/>
                    <a:lstStyle/>
                    <a:p>
                      <a:pPr>
                        <a:buNone/>
                      </a:pPr>
                      <a:r>
                        <a:rPr lang="en-GB" sz="1600" dirty="0"/>
                        <a:t>Supports higher sales and improved profitability.</a:t>
                      </a:r>
                    </a:p>
                  </a:txBody>
                  <a:tcPr marL="80962" marR="80962" marT="40481" marB="40481" anchor="ctr"/>
                </a:tc>
                <a:extLst>
                  <a:ext uri="{0D108BD9-81ED-4DB2-BD59-A6C34878D82A}">
                    <a16:rowId xmlns:a16="http://schemas.microsoft.com/office/drawing/2014/main" val="1494329673"/>
                  </a:ext>
                </a:extLst>
              </a:tr>
              <a:tr h="1017488">
                <a:tc>
                  <a:txBody>
                    <a:bodyPr/>
                    <a:lstStyle/>
                    <a:p>
                      <a:pPr>
                        <a:buNone/>
                      </a:pPr>
                      <a:r>
                        <a:rPr lang="en-GB" sz="1600"/>
                        <a:t>Potential risks, such as supply chain issues and changing customer demand, are considered in planning.</a:t>
                      </a:r>
                    </a:p>
                  </a:txBody>
                  <a:tcPr marL="80962" marR="80962" marT="40481" marB="40481" anchor="ctr"/>
                </a:tc>
                <a:tc>
                  <a:txBody>
                    <a:bodyPr/>
                    <a:lstStyle/>
                    <a:p>
                      <a:pPr>
                        <a:buNone/>
                      </a:pPr>
                      <a:r>
                        <a:rPr lang="en-GB" sz="1600"/>
                        <a:t>Improves customer satisfaction by meeting demand effectively.</a:t>
                      </a:r>
                    </a:p>
                  </a:txBody>
                  <a:tcPr marL="80962" marR="80962" marT="40481" marB="40481" anchor="ctr"/>
                </a:tc>
                <a:extLst>
                  <a:ext uri="{0D108BD9-81ED-4DB2-BD59-A6C34878D82A}">
                    <a16:rowId xmlns:a16="http://schemas.microsoft.com/office/drawing/2014/main" val="3157621589"/>
                  </a:ext>
                </a:extLst>
              </a:tr>
              <a:tr h="1017488">
                <a:tc>
                  <a:txBody>
                    <a:bodyPr/>
                    <a:lstStyle/>
                    <a:p>
                      <a:pPr>
                        <a:buNone/>
                      </a:pPr>
                      <a:r>
                        <a:rPr lang="en-GB" sz="1600"/>
                        <a:t>Plans are regularly reviewed and updated based on business performance (Robbins, 2020).</a:t>
                      </a:r>
                    </a:p>
                  </a:txBody>
                  <a:tcPr marL="80962" marR="80962" marT="40481" marB="40481" anchor="ctr"/>
                </a:tc>
                <a:tc>
                  <a:txBody>
                    <a:bodyPr/>
                    <a:lstStyle/>
                    <a:p>
                      <a:pPr>
                        <a:buNone/>
                      </a:pPr>
                      <a:r>
                        <a:rPr lang="en-GB" sz="1600"/>
                        <a:t>Helps Tesco stay competitive in the retail market.</a:t>
                      </a:r>
                    </a:p>
                  </a:txBody>
                  <a:tcPr marL="80962" marR="80962" marT="40481" marB="40481" anchor="ctr"/>
                </a:tc>
                <a:extLst>
                  <a:ext uri="{0D108BD9-81ED-4DB2-BD59-A6C34878D82A}">
                    <a16:rowId xmlns:a16="http://schemas.microsoft.com/office/drawing/2014/main" val="671055897"/>
                  </a:ext>
                </a:extLst>
              </a:tr>
              <a:tr h="712122">
                <a:tc>
                  <a:txBody>
                    <a:bodyPr/>
                    <a:lstStyle/>
                    <a:p>
                      <a:pPr>
                        <a:buNone/>
                      </a:pPr>
                      <a:r>
                        <a:rPr lang="en-GB" sz="1600"/>
                        <a:t>Forecasting tools help Tesco maintain stock levels and reduce waste.</a:t>
                      </a:r>
                    </a:p>
                  </a:txBody>
                  <a:tcPr marL="80962" marR="80962" marT="40481" marB="40481" anchor="ctr"/>
                </a:tc>
                <a:tc>
                  <a:txBody>
                    <a:bodyPr/>
                    <a:lstStyle/>
                    <a:p>
                      <a:pPr>
                        <a:buNone/>
                      </a:pPr>
                      <a:r>
                        <a:rPr lang="en-GB" sz="1600" dirty="0"/>
                        <a:t>Contributes to long-term growth and business success.</a:t>
                      </a:r>
                    </a:p>
                  </a:txBody>
                  <a:tcPr marL="80962" marR="80962" marT="40481" marB="40481" anchor="ctr"/>
                </a:tc>
                <a:extLst>
                  <a:ext uri="{0D108BD9-81ED-4DB2-BD59-A6C34878D82A}">
                    <a16:rowId xmlns:a16="http://schemas.microsoft.com/office/drawing/2014/main" val="1593523226"/>
                  </a:ext>
                </a:extLst>
              </a:tr>
            </a:tbl>
          </a:graphicData>
        </a:graphic>
      </p:graphicFrame>
    </p:spTree>
    <p:extLst>
      <p:ext uri="{BB962C8B-B14F-4D97-AF65-F5344CB8AC3E}">
        <p14:creationId xmlns:p14="http://schemas.microsoft.com/office/powerpoint/2010/main" val="244224873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5"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randombar(vertical)">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5" name="Picture 4" descr="Boxes On Rack In Warehouse">
            <a:extLst>
              <a:ext uri="{FF2B5EF4-FFF2-40B4-BE49-F238E27FC236}">
                <a16:creationId xmlns:a16="http://schemas.microsoft.com/office/drawing/2014/main" id="{E6899A5C-D644-A2EF-A563-F68BF9ED0593}"/>
              </a:ext>
            </a:extLst>
          </p:cNvPr>
          <p:cNvPicPr>
            <a:picLocks noChangeAspect="1"/>
          </p:cNvPicPr>
          <p:nvPr/>
        </p:nvPicPr>
        <p:blipFill>
          <a:blip r:embed="rId2"/>
          <a:srcRect t="10548" r="9091" b="12843"/>
          <a:stretch>
            <a:fillRect/>
          </a:stretch>
        </p:blipFill>
        <p:spPr>
          <a:xfrm>
            <a:off x="20" y="10"/>
            <a:ext cx="12191980" cy="6857990"/>
          </a:xfrm>
          <a:prstGeom prst="rect">
            <a:avLst/>
          </a:prstGeom>
        </p:spPr>
      </p:pic>
      <p:sp>
        <p:nvSpPr>
          <p:cNvPr id="101" name="Freeform 5">
            <a:extLst>
              <a:ext uri="{FF2B5EF4-FFF2-40B4-BE49-F238E27FC236}">
                <a16:creationId xmlns:a16="http://schemas.microsoft.com/office/drawing/2014/main" id="{201543D1-8AF1-41DA-AB4A-ECE74D355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0391775" cy="6858000"/>
          </a:xfrm>
          <a:custGeom>
            <a:avLst/>
            <a:gdLst>
              <a:gd name="T0" fmla="*/ 0 w 2184"/>
              <a:gd name="T1" fmla="*/ 1441 h 1441"/>
              <a:gd name="T2" fmla="*/ 1482 w 2184"/>
              <a:gd name="T3" fmla="*/ 1441 h 1441"/>
              <a:gd name="T4" fmla="*/ 2161 w 2184"/>
              <a:gd name="T5" fmla="*/ 762 h 1441"/>
              <a:gd name="T6" fmla="*/ 2161 w 2184"/>
              <a:gd name="T7" fmla="*/ 678 h 1441"/>
              <a:gd name="T8" fmla="*/ 1483 w 2184"/>
              <a:gd name="T9" fmla="*/ 0 h 1441"/>
              <a:gd name="T10" fmla="*/ 0 w 2184"/>
              <a:gd name="T11" fmla="*/ 0 h 1441"/>
              <a:gd name="T12" fmla="*/ 0 w 2184"/>
              <a:gd name="T13" fmla="*/ 1441 h 1441"/>
            </a:gdLst>
            <a:ahLst/>
            <a:cxnLst>
              <a:cxn ang="0">
                <a:pos x="T0" y="T1"/>
              </a:cxn>
              <a:cxn ang="0">
                <a:pos x="T2" y="T3"/>
              </a:cxn>
              <a:cxn ang="0">
                <a:pos x="T4" y="T5"/>
              </a:cxn>
              <a:cxn ang="0">
                <a:pos x="T6" y="T7"/>
              </a:cxn>
              <a:cxn ang="0">
                <a:pos x="T8" y="T9"/>
              </a:cxn>
              <a:cxn ang="0">
                <a:pos x="T10" y="T11"/>
              </a:cxn>
              <a:cxn ang="0">
                <a:pos x="T12" y="T13"/>
              </a:cxn>
            </a:cxnLst>
            <a:rect l="0" t="0" r="r" b="b"/>
            <a:pathLst>
              <a:path w="2184" h="1441">
                <a:moveTo>
                  <a:pt x="0" y="1441"/>
                </a:moveTo>
                <a:cubicBezTo>
                  <a:pt x="1482" y="1441"/>
                  <a:pt x="1482" y="1441"/>
                  <a:pt x="1482" y="1441"/>
                </a:cubicBezTo>
                <a:cubicBezTo>
                  <a:pt x="2161" y="762"/>
                  <a:pt x="2161" y="762"/>
                  <a:pt x="2161" y="762"/>
                </a:cubicBezTo>
                <a:cubicBezTo>
                  <a:pt x="2184" y="739"/>
                  <a:pt x="2184" y="701"/>
                  <a:pt x="2161" y="678"/>
                </a:cubicBezTo>
                <a:cubicBezTo>
                  <a:pt x="1483" y="0"/>
                  <a:pt x="1483" y="0"/>
                  <a:pt x="1483" y="0"/>
                </a:cubicBezTo>
                <a:cubicBezTo>
                  <a:pt x="0" y="0"/>
                  <a:pt x="0" y="0"/>
                  <a:pt x="0" y="0"/>
                </a:cubicBezTo>
                <a:lnTo>
                  <a:pt x="0" y="1441"/>
                </a:lnTo>
                <a:close/>
              </a:path>
            </a:pathLst>
          </a:cu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8EFF44C-FD77-93AA-A50A-E647BD736A3A}"/>
              </a:ext>
            </a:extLst>
          </p:cNvPr>
          <p:cNvSpPr>
            <a:spLocks noGrp="1"/>
          </p:cNvSpPr>
          <p:nvPr>
            <p:ph type="title"/>
          </p:nvPr>
        </p:nvSpPr>
        <p:spPr>
          <a:xfrm>
            <a:off x="541867" y="626533"/>
            <a:ext cx="7128933" cy="1278467"/>
          </a:xfrm>
        </p:spPr>
        <p:txBody>
          <a:bodyPr vert="horz" lIns="91440" tIns="45720" rIns="91440" bIns="45720" rtlCol="0" anchor="ctr">
            <a:normAutofit/>
          </a:bodyPr>
          <a:lstStyle/>
          <a:p>
            <a:r>
              <a:rPr lang="en-US" sz="3200" b="1" dirty="0">
                <a:solidFill>
                  <a:srgbClr val="FEFFFF"/>
                </a:solidFill>
              </a:rPr>
              <a:t>Organising</a:t>
            </a:r>
            <a:r>
              <a:rPr lang="en-US" sz="3200" dirty="0">
                <a:solidFill>
                  <a:srgbClr val="FEFFFF"/>
                </a:solidFill>
              </a:rPr>
              <a:t> </a:t>
            </a:r>
            <a:r>
              <a:rPr lang="en-US" sz="3200" i="1" dirty="0">
                <a:solidFill>
                  <a:srgbClr val="FEFFFF"/>
                </a:solidFill>
              </a:rPr>
              <a:t>(Organisational Design &amp; Resource Management)</a:t>
            </a:r>
          </a:p>
        </p:txBody>
      </p:sp>
      <p:sp>
        <p:nvSpPr>
          <p:cNvPr id="4" name="Text 5">
            <a:extLst>
              <a:ext uri="{FF2B5EF4-FFF2-40B4-BE49-F238E27FC236}">
                <a16:creationId xmlns:a16="http://schemas.microsoft.com/office/drawing/2014/main" id="{85FE2085-D913-3BD3-CCD6-051CEBBC41C7}"/>
              </a:ext>
            </a:extLst>
          </p:cNvPr>
          <p:cNvSpPr/>
          <p:nvPr/>
        </p:nvSpPr>
        <p:spPr>
          <a:xfrm>
            <a:off x="541868" y="2133599"/>
            <a:ext cx="7493000" cy="3809999"/>
          </a:xfrm>
          <a:prstGeom prst="rect">
            <a:avLst/>
          </a:prstGeom>
        </p:spPr>
        <p:txBody>
          <a:bodyPr vert="horz" lIns="91440" tIns="45720" rIns="91440" bIns="45720" rtlCol="0">
            <a:normAutofit/>
          </a:bodyPr>
          <a:lstStyle/>
          <a:p>
            <a:pPr>
              <a:spcBef>
                <a:spcPts val="1000"/>
              </a:spcBef>
              <a:buClr>
                <a:schemeClr val="accent1"/>
              </a:buClr>
            </a:pPr>
            <a:endParaRPr lang="en-US" dirty="0">
              <a:solidFill>
                <a:srgbClr val="FEFFFF"/>
              </a:solidFill>
            </a:endParaRPr>
          </a:p>
          <a:p>
            <a:pPr marL="171450" indent="-171450">
              <a:spcBef>
                <a:spcPts val="1000"/>
              </a:spcBef>
              <a:buClr>
                <a:schemeClr val="accent1"/>
              </a:buClr>
              <a:buFont typeface="Wingdings 3" charset="2"/>
              <a:buChar char=""/>
            </a:pPr>
            <a:r>
              <a:rPr lang="en-US" dirty="0">
                <a:solidFill>
                  <a:srgbClr val="FEFFFF"/>
                </a:solidFill>
              </a:rPr>
              <a:t>Organising is Fayol's management function concerned with arranging people, tasks and resources in a structured way to ensure organisational objectives are achieved efficiently and effectively (Cole and Kelly, 2020).</a:t>
            </a:r>
          </a:p>
          <a:p>
            <a:pPr>
              <a:spcBef>
                <a:spcPts val="1000"/>
              </a:spcBef>
              <a:buClr>
                <a:schemeClr val="accent1"/>
              </a:buClr>
            </a:pPr>
            <a:endParaRPr lang="en-US" dirty="0">
              <a:solidFill>
                <a:srgbClr val="FEFFFF"/>
              </a:solidFill>
            </a:endParaRPr>
          </a:p>
          <a:p>
            <a:pPr marL="171450" indent="-171450">
              <a:spcBef>
                <a:spcPts val="1000"/>
              </a:spcBef>
              <a:buClr>
                <a:schemeClr val="accent1"/>
              </a:buClr>
              <a:buFont typeface="Wingdings 3" charset="2"/>
              <a:buChar char=""/>
            </a:pPr>
            <a:r>
              <a:rPr lang="en-US" dirty="0">
                <a:solidFill>
                  <a:srgbClr val="FEFFFF"/>
                </a:solidFill>
              </a:rPr>
              <a:t>Modern perspective: Fayol's concept of Organising is commonly referred to as Organisational Design and Resource Management, where managers focus on structuring teams, allocating resources and establishing clear roles and responsibilities to support organisational performance (Robbins, Coulter and Randel, 2021).</a:t>
            </a:r>
          </a:p>
        </p:txBody>
      </p:sp>
    </p:spTree>
    <p:extLst>
      <p:ext uri="{BB962C8B-B14F-4D97-AF65-F5344CB8AC3E}">
        <p14:creationId xmlns:p14="http://schemas.microsoft.com/office/powerpoint/2010/main" val="180785016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randombar(horizontal)">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7C2EDE8B-58CF-B9C5-4725-0B7BA690E047}"/>
            </a:ext>
          </a:extLst>
        </p:cNvPr>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823BECAF-8A13-B848-C1E6-A0CD1D2ED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8" name="Group 47">
            <a:extLst>
              <a:ext uri="{FF2B5EF4-FFF2-40B4-BE49-F238E27FC236}">
                <a16:creationId xmlns:a16="http://schemas.microsoft.com/office/drawing/2014/main" id="{EBA88E7E-8A9B-4CDB-3AA4-8674264B71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49" name="Freeform 11">
              <a:extLst>
                <a:ext uri="{FF2B5EF4-FFF2-40B4-BE49-F238E27FC236}">
                  <a16:creationId xmlns:a16="http://schemas.microsoft.com/office/drawing/2014/main" id="{0D9BB1F6-E501-DE5B-CCA0-67EDE31EF0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0" name="Freeform 12">
              <a:extLst>
                <a:ext uri="{FF2B5EF4-FFF2-40B4-BE49-F238E27FC236}">
                  <a16:creationId xmlns:a16="http://schemas.microsoft.com/office/drawing/2014/main" id="{9570F1EA-C64C-D556-F64F-6B1140275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1" name="Freeform 13">
              <a:extLst>
                <a:ext uri="{FF2B5EF4-FFF2-40B4-BE49-F238E27FC236}">
                  <a16:creationId xmlns:a16="http://schemas.microsoft.com/office/drawing/2014/main" id="{07366C37-6985-1DF9-19B3-E1CD11E69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2" name="Freeform 14">
              <a:extLst>
                <a:ext uri="{FF2B5EF4-FFF2-40B4-BE49-F238E27FC236}">
                  <a16:creationId xmlns:a16="http://schemas.microsoft.com/office/drawing/2014/main" id="{E8586828-DB9D-DC8D-93A2-46D46E5FC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3" name="Freeform 15">
              <a:extLst>
                <a:ext uri="{FF2B5EF4-FFF2-40B4-BE49-F238E27FC236}">
                  <a16:creationId xmlns:a16="http://schemas.microsoft.com/office/drawing/2014/main" id="{7C5D1ACC-B52B-283B-7938-F3A982CC1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4" name="Freeform 16">
              <a:extLst>
                <a:ext uri="{FF2B5EF4-FFF2-40B4-BE49-F238E27FC236}">
                  <a16:creationId xmlns:a16="http://schemas.microsoft.com/office/drawing/2014/main" id="{E821EDAB-7B5C-4BD6-D37A-7B9B61F9B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5" name="Freeform 17">
              <a:extLst>
                <a:ext uri="{FF2B5EF4-FFF2-40B4-BE49-F238E27FC236}">
                  <a16:creationId xmlns:a16="http://schemas.microsoft.com/office/drawing/2014/main" id="{2CDCB69A-AF72-2FCB-0588-E21D9FC408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6" name="Freeform 18">
              <a:extLst>
                <a:ext uri="{FF2B5EF4-FFF2-40B4-BE49-F238E27FC236}">
                  <a16:creationId xmlns:a16="http://schemas.microsoft.com/office/drawing/2014/main" id="{B25F9925-4EFC-B5B8-D46D-D9B8ED7AFE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7" name="Freeform 19">
              <a:extLst>
                <a:ext uri="{FF2B5EF4-FFF2-40B4-BE49-F238E27FC236}">
                  <a16:creationId xmlns:a16="http://schemas.microsoft.com/office/drawing/2014/main" id="{7C1BC5B9-5286-B161-6C2F-044EEEBD01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8" name="Freeform 20">
              <a:extLst>
                <a:ext uri="{FF2B5EF4-FFF2-40B4-BE49-F238E27FC236}">
                  <a16:creationId xmlns:a16="http://schemas.microsoft.com/office/drawing/2014/main" id="{D88705AC-EE8B-A51B-B22E-958DA99B6E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9" name="Freeform 21">
              <a:extLst>
                <a:ext uri="{FF2B5EF4-FFF2-40B4-BE49-F238E27FC236}">
                  <a16:creationId xmlns:a16="http://schemas.microsoft.com/office/drawing/2014/main" id="{2B2246E9-5196-6A1C-0188-19BA626AF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0" name="Freeform 22">
              <a:extLst>
                <a:ext uri="{FF2B5EF4-FFF2-40B4-BE49-F238E27FC236}">
                  <a16:creationId xmlns:a16="http://schemas.microsoft.com/office/drawing/2014/main" id="{9C20EDD8-0D4C-2C24-0012-9DBFEB5528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2" name="Group 61">
            <a:extLst>
              <a:ext uri="{FF2B5EF4-FFF2-40B4-BE49-F238E27FC236}">
                <a16:creationId xmlns:a16="http://schemas.microsoft.com/office/drawing/2014/main" id="{08A16385-79C2-AB47-2CD7-D06F0B898A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63" name="Freeform 27">
              <a:extLst>
                <a:ext uri="{FF2B5EF4-FFF2-40B4-BE49-F238E27FC236}">
                  <a16:creationId xmlns:a16="http://schemas.microsoft.com/office/drawing/2014/main" id="{3C6D9CCD-103A-6E2E-8229-439F7F497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4" name="Freeform 28">
              <a:extLst>
                <a:ext uri="{FF2B5EF4-FFF2-40B4-BE49-F238E27FC236}">
                  <a16:creationId xmlns:a16="http://schemas.microsoft.com/office/drawing/2014/main" id="{1125A3AD-5D9B-37EF-7604-BF17C41C8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5" name="Freeform 29">
              <a:extLst>
                <a:ext uri="{FF2B5EF4-FFF2-40B4-BE49-F238E27FC236}">
                  <a16:creationId xmlns:a16="http://schemas.microsoft.com/office/drawing/2014/main" id="{43CF8E0B-BFB2-E908-EDDA-94C8CB794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6" name="Freeform 30">
              <a:extLst>
                <a:ext uri="{FF2B5EF4-FFF2-40B4-BE49-F238E27FC236}">
                  <a16:creationId xmlns:a16="http://schemas.microsoft.com/office/drawing/2014/main" id="{59A91890-CDCC-CA2B-A11D-8C5204BDF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7" name="Freeform 31">
              <a:extLst>
                <a:ext uri="{FF2B5EF4-FFF2-40B4-BE49-F238E27FC236}">
                  <a16:creationId xmlns:a16="http://schemas.microsoft.com/office/drawing/2014/main" id="{79B652D3-8D70-D586-D509-B5C5D231E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8" name="Freeform 32">
              <a:extLst>
                <a:ext uri="{FF2B5EF4-FFF2-40B4-BE49-F238E27FC236}">
                  <a16:creationId xmlns:a16="http://schemas.microsoft.com/office/drawing/2014/main" id="{CC868F90-BA90-A6A2-716E-F559D18F92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9" name="Freeform 33">
              <a:extLst>
                <a:ext uri="{FF2B5EF4-FFF2-40B4-BE49-F238E27FC236}">
                  <a16:creationId xmlns:a16="http://schemas.microsoft.com/office/drawing/2014/main" id="{DA0994D1-5F2F-E224-D891-124FFA461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0" name="Freeform 34">
              <a:extLst>
                <a:ext uri="{FF2B5EF4-FFF2-40B4-BE49-F238E27FC236}">
                  <a16:creationId xmlns:a16="http://schemas.microsoft.com/office/drawing/2014/main" id="{31B14088-B741-C430-E1DD-3B45CA290B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1" name="Freeform 35">
              <a:extLst>
                <a:ext uri="{FF2B5EF4-FFF2-40B4-BE49-F238E27FC236}">
                  <a16:creationId xmlns:a16="http://schemas.microsoft.com/office/drawing/2014/main" id="{A0742FE6-467D-F138-92D9-D079F4931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2" name="Freeform 36">
              <a:extLst>
                <a:ext uri="{FF2B5EF4-FFF2-40B4-BE49-F238E27FC236}">
                  <a16:creationId xmlns:a16="http://schemas.microsoft.com/office/drawing/2014/main" id="{A6D554DB-4E81-B08D-2D3B-225E97B23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3" name="Freeform 37">
              <a:extLst>
                <a:ext uri="{FF2B5EF4-FFF2-40B4-BE49-F238E27FC236}">
                  <a16:creationId xmlns:a16="http://schemas.microsoft.com/office/drawing/2014/main" id="{0B2E1E67-E01A-7351-5AB7-679547AE2E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4" name="Freeform 38">
              <a:extLst>
                <a:ext uri="{FF2B5EF4-FFF2-40B4-BE49-F238E27FC236}">
                  <a16:creationId xmlns:a16="http://schemas.microsoft.com/office/drawing/2014/main" id="{0E99E971-AD96-8914-BA4F-0DF3C9FD1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F02606CC-C3A0-70A3-9266-F6447A1E7B58}"/>
              </a:ext>
            </a:extLst>
          </p:cNvPr>
          <p:cNvSpPr>
            <a:spLocks noGrp="1"/>
          </p:cNvSpPr>
          <p:nvPr>
            <p:ph type="title"/>
          </p:nvPr>
        </p:nvSpPr>
        <p:spPr>
          <a:xfrm>
            <a:off x="4430669" y="354872"/>
            <a:ext cx="6845092" cy="1280890"/>
          </a:xfrm>
        </p:spPr>
        <p:txBody>
          <a:bodyPr>
            <a:normAutofit/>
          </a:bodyPr>
          <a:lstStyle/>
          <a:p>
            <a:r>
              <a:rPr lang="en-GB" b="1" dirty="0"/>
              <a:t>Organising:</a:t>
            </a:r>
            <a:br>
              <a:rPr lang="en-GB" dirty="0"/>
            </a:br>
            <a:r>
              <a:rPr lang="en-GB" i="1" dirty="0"/>
              <a:t>Roles and Responsibilities </a:t>
            </a:r>
          </a:p>
        </p:txBody>
      </p:sp>
      <p:sp>
        <p:nvSpPr>
          <p:cNvPr id="76" name="Rectangle 75">
            <a:extLst>
              <a:ext uri="{FF2B5EF4-FFF2-40B4-BE49-F238E27FC236}">
                <a16:creationId xmlns:a16="http://schemas.microsoft.com/office/drawing/2014/main" id="{3D5E3243-DB80-36AA-E44D-41952AB78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Freeform 11">
            <a:extLst>
              <a:ext uri="{FF2B5EF4-FFF2-40B4-BE49-F238E27FC236}">
                <a16:creationId xmlns:a16="http://schemas.microsoft.com/office/drawing/2014/main" id="{0EDC5AE0-4470-BB6B-319B-0FF66DA132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5" name="Picture 4" descr="Boxes On Rack In Warehouse">
            <a:extLst>
              <a:ext uri="{FF2B5EF4-FFF2-40B4-BE49-F238E27FC236}">
                <a16:creationId xmlns:a16="http://schemas.microsoft.com/office/drawing/2014/main" id="{0449C264-26C3-4052-D419-4CD2DA71B6C2}"/>
              </a:ext>
            </a:extLst>
          </p:cNvPr>
          <p:cNvPicPr>
            <a:picLocks noChangeAspect="1"/>
          </p:cNvPicPr>
          <p:nvPr/>
        </p:nvPicPr>
        <p:blipFill>
          <a:blip r:embed="rId2"/>
          <a:srcRect l="41014" r="32507" b="-2"/>
          <a:stretch>
            <a:fillRect/>
          </a:stretch>
        </p:blipFill>
        <p:spPr>
          <a:xfrm>
            <a:off x="20" y="1730"/>
            <a:ext cx="2720524" cy="6858000"/>
          </a:xfrm>
          <a:prstGeom prst="rect">
            <a:avLst/>
          </a:prstGeom>
        </p:spPr>
      </p:pic>
      <p:graphicFrame>
        <p:nvGraphicFramePr>
          <p:cNvPr id="80" name="Content Placeholder 2">
            <a:extLst>
              <a:ext uri="{FF2B5EF4-FFF2-40B4-BE49-F238E27FC236}">
                <a16:creationId xmlns:a16="http://schemas.microsoft.com/office/drawing/2014/main" id="{D1CE3570-325D-7EFB-E159-8B4C472F1362}"/>
              </a:ext>
            </a:extLst>
          </p:cNvPr>
          <p:cNvGraphicFramePr>
            <a:graphicFrameLocks noGrp="1"/>
          </p:cNvGraphicFramePr>
          <p:nvPr>
            <p:ph idx="1"/>
            <p:extLst>
              <p:ext uri="{D42A27DB-BD31-4B8C-83A1-F6EECF244321}">
                <p14:modId xmlns:p14="http://schemas.microsoft.com/office/powerpoint/2010/main" val="918048859"/>
              </p:ext>
            </p:extLst>
          </p:nvPr>
        </p:nvGraphicFramePr>
        <p:xfrm>
          <a:off x="4528370" y="1990635"/>
          <a:ext cx="7417204" cy="45809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9CB0357-440D-9D0B-D2A9-11DB5CADFE8F}"/>
              </a:ext>
            </a:extLst>
          </p:cNvPr>
          <p:cNvSpPr txBox="1"/>
          <p:nvPr/>
        </p:nvSpPr>
        <p:spPr>
          <a:xfrm>
            <a:off x="4421298" y="1572205"/>
            <a:ext cx="4283133" cy="338554"/>
          </a:xfrm>
          <a:prstGeom prst="rect">
            <a:avLst/>
          </a:prstGeom>
          <a:noFill/>
        </p:spPr>
        <p:txBody>
          <a:bodyPr wrap="square" rtlCol="0">
            <a:spAutoFit/>
          </a:bodyPr>
          <a:lstStyle/>
          <a:p>
            <a:r>
              <a:rPr lang="en-GB" sz="1600" b="1" i="1" dirty="0"/>
              <a:t>Tesco Managers' Responsibilities</a:t>
            </a:r>
          </a:p>
        </p:txBody>
      </p:sp>
    </p:spTree>
    <p:extLst>
      <p:ext uri="{BB962C8B-B14F-4D97-AF65-F5344CB8AC3E}">
        <p14:creationId xmlns:p14="http://schemas.microsoft.com/office/powerpoint/2010/main" val="287579308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80"/>
                                        </p:tgtEl>
                                        <p:attrNameLst>
                                          <p:attrName>style.visibility</p:attrName>
                                        </p:attrNameLst>
                                      </p:cBhvr>
                                      <p:to>
                                        <p:strVal val="visible"/>
                                      </p:to>
                                    </p:set>
                                    <p:animEffect transition="in" filter="randombar(horizontal)">
                                      <p:cBhvr>
                                        <p:cTn id="15" dur="500"/>
                                        <p:tgtEl>
                                          <p:spTgt spid="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80" grpId="0">
        <p:bldAsOne/>
      </p:bldGraphic>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309904-58A1-91DE-3CBC-AEC1DDB5DA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DC3461-0AB0-F748-0065-2052D90D2C61}"/>
              </a:ext>
            </a:extLst>
          </p:cNvPr>
          <p:cNvSpPr>
            <a:spLocks noGrp="1"/>
          </p:cNvSpPr>
          <p:nvPr>
            <p:ph type="title"/>
          </p:nvPr>
        </p:nvSpPr>
        <p:spPr>
          <a:xfrm>
            <a:off x="1655617" y="438549"/>
            <a:ext cx="9886925" cy="983017"/>
          </a:xfrm>
        </p:spPr>
        <p:txBody>
          <a:bodyPr>
            <a:normAutofit fontScale="90000"/>
          </a:bodyPr>
          <a:lstStyle/>
          <a:p>
            <a:r>
              <a:rPr lang="en-GB" b="1" dirty="0"/>
              <a:t>Organising:</a:t>
            </a:r>
            <a:br>
              <a:rPr lang="en-GB" dirty="0"/>
            </a:br>
            <a:r>
              <a:rPr lang="en-GB" i="1" dirty="0"/>
              <a:t>Effective Practices and Impact on Goals</a:t>
            </a:r>
          </a:p>
        </p:txBody>
      </p:sp>
      <p:graphicFrame>
        <p:nvGraphicFramePr>
          <p:cNvPr id="3" name="Table 2">
            <a:extLst>
              <a:ext uri="{FF2B5EF4-FFF2-40B4-BE49-F238E27FC236}">
                <a16:creationId xmlns:a16="http://schemas.microsoft.com/office/drawing/2014/main" id="{1A09F100-2197-ABB6-1235-4156BFB7013B}"/>
              </a:ext>
            </a:extLst>
          </p:cNvPr>
          <p:cNvGraphicFramePr>
            <a:graphicFrameLocks noGrp="1"/>
          </p:cNvGraphicFramePr>
          <p:nvPr>
            <p:extLst>
              <p:ext uri="{D42A27DB-BD31-4B8C-83A1-F6EECF244321}">
                <p14:modId xmlns:p14="http://schemas.microsoft.com/office/powerpoint/2010/main" val="1662021906"/>
              </p:ext>
            </p:extLst>
          </p:nvPr>
        </p:nvGraphicFramePr>
        <p:xfrm>
          <a:off x="1655616" y="1773380"/>
          <a:ext cx="9886926" cy="4786747"/>
        </p:xfrm>
        <a:graphic>
          <a:graphicData uri="http://schemas.openxmlformats.org/drawingml/2006/table">
            <a:tbl>
              <a:tblPr firstRow="1" bandRow="1">
                <a:tableStyleId>{B301B821-A1FF-4177-AEE7-76D212191A09}</a:tableStyleId>
              </a:tblPr>
              <a:tblGrid>
                <a:gridCol w="4943463">
                  <a:extLst>
                    <a:ext uri="{9D8B030D-6E8A-4147-A177-3AD203B41FA5}">
                      <a16:colId xmlns:a16="http://schemas.microsoft.com/office/drawing/2014/main" val="3677527800"/>
                    </a:ext>
                  </a:extLst>
                </a:gridCol>
                <a:gridCol w="4943463">
                  <a:extLst>
                    <a:ext uri="{9D8B030D-6E8A-4147-A177-3AD203B41FA5}">
                      <a16:colId xmlns:a16="http://schemas.microsoft.com/office/drawing/2014/main" val="2883108326"/>
                    </a:ext>
                  </a:extLst>
                </a:gridCol>
              </a:tblGrid>
              <a:tr h="398700">
                <a:tc>
                  <a:txBody>
                    <a:bodyPr/>
                    <a:lstStyle/>
                    <a:p>
                      <a:pPr>
                        <a:buNone/>
                      </a:pPr>
                      <a:r>
                        <a:rPr lang="en-GB" sz="1800" b="1" dirty="0"/>
                        <a:t>Effective Practices</a:t>
                      </a:r>
                      <a:endParaRPr lang="en-GB" sz="1800" dirty="0"/>
                    </a:p>
                  </a:txBody>
                  <a:tcPr marL="80962" marR="80962" marT="40481" marB="40481" anchor="ctr"/>
                </a:tc>
                <a:tc>
                  <a:txBody>
                    <a:bodyPr/>
                    <a:lstStyle/>
                    <a:p>
                      <a:pPr>
                        <a:buNone/>
                      </a:pPr>
                      <a:r>
                        <a:rPr lang="en-GB" sz="1800" b="1"/>
                        <a:t>Impact on Goals</a:t>
                      </a:r>
                      <a:endParaRPr lang="en-GB" sz="1800"/>
                    </a:p>
                  </a:txBody>
                  <a:tcPr marL="80962" marR="80962" marT="40481" marB="40481" anchor="ctr"/>
                </a:tc>
                <a:extLst>
                  <a:ext uri="{0D108BD9-81ED-4DB2-BD59-A6C34878D82A}">
                    <a16:rowId xmlns:a16="http://schemas.microsoft.com/office/drawing/2014/main" val="1601340769"/>
                  </a:ext>
                </a:extLst>
              </a:tr>
              <a:tr h="997337">
                <a:tc>
                  <a:txBody>
                    <a:bodyPr/>
                    <a:lstStyle/>
                    <a:p>
                      <a:pPr>
                        <a:buNone/>
                      </a:pPr>
                      <a:r>
                        <a:rPr lang="en-GB" sz="1800" dirty="0"/>
                        <a:t>Tesco uses a clear organisational structure to define roles, responsibilities and reporting lines (Tesco PLC, 2026).</a:t>
                      </a:r>
                    </a:p>
                  </a:txBody>
                  <a:tcPr marL="80962" marR="80962" marT="40481" marB="40481" anchor="ctr"/>
                </a:tc>
                <a:tc>
                  <a:txBody>
                    <a:bodyPr/>
                    <a:lstStyle/>
                    <a:p>
                      <a:pPr>
                        <a:buNone/>
                      </a:pPr>
                      <a:r>
                        <a:rPr lang="en-GB" sz="1800"/>
                        <a:t>Ensures tasks are completed efficiently and accountability is maintained.</a:t>
                      </a:r>
                    </a:p>
                  </a:txBody>
                  <a:tcPr marL="80962" marR="80962" marT="40481" marB="40481" anchor="ctr"/>
                </a:tc>
                <a:extLst>
                  <a:ext uri="{0D108BD9-81ED-4DB2-BD59-A6C34878D82A}">
                    <a16:rowId xmlns:a16="http://schemas.microsoft.com/office/drawing/2014/main" val="1270999329"/>
                  </a:ext>
                </a:extLst>
              </a:tr>
              <a:tr h="698018">
                <a:tc>
                  <a:txBody>
                    <a:bodyPr/>
                    <a:lstStyle/>
                    <a:p>
                      <a:pPr>
                        <a:buNone/>
                      </a:pPr>
                      <a:r>
                        <a:rPr lang="en-GB" sz="1800"/>
                        <a:t>The right people are recruited and trained for the right roles.</a:t>
                      </a:r>
                    </a:p>
                  </a:txBody>
                  <a:tcPr marL="80962" marR="80962" marT="40481" marB="40481" anchor="ctr"/>
                </a:tc>
                <a:tc>
                  <a:txBody>
                    <a:bodyPr/>
                    <a:lstStyle/>
                    <a:p>
                      <a:pPr>
                        <a:buNone/>
                      </a:pPr>
                      <a:r>
                        <a:rPr lang="en-GB" sz="1800"/>
                        <a:t>Improves employee performance and service quality.</a:t>
                      </a:r>
                    </a:p>
                  </a:txBody>
                  <a:tcPr marL="80962" marR="80962" marT="40481" marB="40481" anchor="ctr"/>
                </a:tc>
                <a:extLst>
                  <a:ext uri="{0D108BD9-81ED-4DB2-BD59-A6C34878D82A}">
                    <a16:rowId xmlns:a16="http://schemas.microsoft.com/office/drawing/2014/main" val="3967262595"/>
                  </a:ext>
                </a:extLst>
              </a:tr>
              <a:tr h="997337">
                <a:tc>
                  <a:txBody>
                    <a:bodyPr/>
                    <a:lstStyle/>
                    <a:p>
                      <a:pPr>
                        <a:buNone/>
                      </a:pPr>
                      <a:r>
                        <a:rPr lang="en-GB" sz="1800" dirty="0"/>
                        <a:t>Resources, such as technology, finances and equipment, are allocated based on business needs.</a:t>
                      </a:r>
                    </a:p>
                  </a:txBody>
                  <a:tcPr marL="80962" marR="80962" marT="40481" marB="40481" anchor="ctr"/>
                </a:tc>
                <a:tc>
                  <a:txBody>
                    <a:bodyPr/>
                    <a:lstStyle/>
                    <a:p>
                      <a:pPr>
                        <a:buNone/>
                      </a:pPr>
                      <a:r>
                        <a:rPr lang="en-GB" sz="1800"/>
                        <a:t>Supports smooth operations and reduces delays.</a:t>
                      </a:r>
                    </a:p>
                  </a:txBody>
                  <a:tcPr marL="80962" marR="80962" marT="40481" marB="40481" anchor="ctr"/>
                </a:tc>
                <a:extLst>
                  <a:ext uri="{0D108BD9-81ED-4DB2-BD59-A6C34878D82A}">
                    <a16:rowId xmlns:a16="http://schemas.microsoft.com/office/drawing/2014/main" val="1766815498"/>
                  </a:ext>
                </a:extLst>
              </a:tr>
              <a:tr h="698018">
                <a:tc>
                  <a:txBody>
                    <a:bodyPr/>
                    <a:lstStyle/>
                    <a:p>
                      <a:pPr>
                        <a:buNone/>
                      </a:pPr>
                      <a:r>
                        <a:rPr lang="en-GB" sz="1800"/>
                        <a:t>Decision-making authority is assigned at the appropriate levels.</a:t>
                      </a:r>
                    </a:p>
                  </a:txBody>
                  <a:tcPr marL="80962" marR="80962" marT="40481" marB="40481" anchor="ctr"/>
                </a:tc>
                <a:tc>
                  <a:txBody>
                    <a:bodyPr/>
                    <a:lstStyle/>
                    <a:p>
                      <a:pPr>
                        <a:buNone/>
                      </a:pPr>
                      <a:r>
                        <a:rPr lang="en-GB" sz="1800"/>
                        <a:t>Speeds up decision-making and improves operational efficiency.</a:t>
                      </a:r>
                    </a:p>
                  </a:txBody>
                  <a:tcPr marL="80962" marR="80962" marT="40481" marB="40481" anchor="ctr"/>
                </a:tc>
                <a:extLst>
                  <a:ext uri="{0D108BD9-81ED-4DB2-BD59-A6C34878D82A}">
                    <a16:rowId xmlns:a16="http://schemas.microsoft.com/office/drawing/2014/main" val="861248963"/>
                  </a:ext>
                </a:extLst>
              </a:tr>
              <a:tr h="997337">
                <a:tc>
                  <a:txBody>
                    <a:bodyPr/>
                    <a:lstStyle/>
                    <a:p>
                      <a:pPr>
                        <a:buNone/>
                      </a:pPr>
                      <a:r>
                        <a:rPr lang="en-GB" sz="1800"/>
                        <a:t>Processes and procedures are standardised to ensure consistency across stores.</a:t>
                      </a:r>
                    </a:p>
                  </a:txBody>
                  <a:tcPr marL="80962" marR="80962" marT="40481" marB="40481" anchor="ctr"/>
                </a:tc>
                <a:tc>
                  <a:txBody>
                    <a:bodyPr/>
                    <a:lstStyle/>
                    <a:p>
                      <a:pPr>
                        <a:buNone/>
                      </a:pPr>
                      <a:r>
                        <a:rPr lang="en-GB" sz="1800" dirty="0"/>
                        <a:t>Enhances customer experience and supports long-term business success.</a:t>
                      </a:r>
                    </a:p>
                  </a:txBody>
                  <a:tcPr marL="80962" marR="80962" marT="40481" marB="40481" anchor="ctr"/>
                </a:tc>
                <a:extLst>
                  <a:ext uri="{0D108BD9-81ED-4DB2-BD59-A6C34878D82A}">
                    <a16:rowId xmlns:a16="http://schemas.microsoft.com/office/drawing/2014/main" val="2718641194"/>
                  </a:ext>
                </a:extLst>
              </a:tr>
            </a:tbl>
          </a:graphicData>
        </a:graphic>
      </p:graphicFrame>
    </p:spTree>
    <p:extLst>
      <p:ext uri="{BB962C8B-B14F-4D97-AF65-F5344CB8AC3E}">
        <p14:creationId xmlns:p14="http://schemas.microsoft.com/office/powerpoint/2010/main" val="55048058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5"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randombar(vertical)">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45" name="Picture 44" descr="types of communication">
            <a:extLst>
              <a:ext uri="{FF2B5EF4-FFF2-40B4-BE49-F238E27FC236}">
                <a16:creationId xmlns:a16="http://schemas.microsoft.com/office/drawing/2014/main" id="{E7A07326-32A3-F6FB-7115-4FAB60D8C977}"/>
              </a:ext>
            </a:extLst>
          </p:cNvPr>
          <p:cNvPicPr>
            <a:picLocks noChangeAspect="1"/>
          </p:cNvPicPr>
          <p:nvPr/>
        </p:nvPicPr>
        <p:blipFill>
          <a:blip r:embed="rId2"/>
          <a:srcRect t="21662" r="9091" b="1729"/>
          <a:stretch>
            <a:fillRect/>
          </a:stretch>
        </p:blipFill>
        <p:spPr>
          <a:xfrm>
            <a:off x="20" y="10"/>
            <a:ext cx="12191980" cy="6857990"/>
          </a:xfrm>
          <a:prstGeom prst="rect">
            <a:avLst/>
          </a:prstGeom>
        </p:spPr>
      </p:pic>
      <p:sp>
        <p:nvSpPr>
          <p:cNvPr id="107" name="Freeform 5">
            <a:extLst>
              <a:ext uri="{FF2B5EF4-FFF2-40B4-BE49-F238E27FC236}">
                <a16:creationId xmlns:a16="http://schemas.microsoft.com/office/drawing/2014/main" id="{201543D1-8AF1-41DA-AB4A-ECE74D355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0391775" cy="6858000"/>
          </a:xfrm>
          <a:custGeom>
            <a:avLst/>
            <a:gdLst>
              <a:gd name="T0" fmla="*/ 0 w 2184"/>
              <a:gd name="T1" fmla="*/ 1441 h 1441"/>
              <a:gd name="T2" fmla="*/ 1482 w 2184"/>
              <a:gd name="T3" fmla="*/ 1441 h 1441"/>
              <a:gd name="T4" fmla="*/ 2161 w 2184"/>
              <a:gd name="T5" fmla="*/ 762 h 1441"/>
              <a:gd name="T6" fmla="*/ 2161 w 2184"/>
              <a:gd name="T7" fmla="*/ 678 h 1441"/>
              <a:gd name="T8" fmla="*/ 1483 w 2184"/>
              <a:gd name="T9" fmla="*/ 0 h 1441"/>
              <a:gd name="T10" fmla="*/ 0 w 2184"/>
              <a:gd name="T11" fmla="*/ 0 h 1441"/>
              <a:gd name="T12" fmla="*/ 0 w 2184"/>
              <a:gd name="T13" fmla="*/ 1441 h 1441"/>
            </a:gdLst>
            <a:ahLst/>
            <a:cxnLst>
              <a:cxn ang="0">
                <a:pos x="T0" y="T1"/>
              </a:cxn>
              <a:cxn ang="0">
                <a:pos x="T2" y="T3"/>
              </a:cxn>
              <a:cxn ang="0">
                <a:pos x="T4" y="T5"/>
              </a:cxn>
              <a:cxn ang="0">
                <a:pos x="T6" y="T7"/>
              </a:cxn>
              <a:cxn ang="0">
                <a:pos x="T8" y="T9"/>
              </a:cxn>
              <a:cxn ang="0">
                <a:pos x="T10" y="T11"/>
              </a:cxn>
              <a:cxn ang="0">
                <a:pos x="T12" y="T13"/>
              </a:cxn>
            </a:cxnLst>
            <a:rect l="0" t="0" r="r" b="b"/>
            <a:pathLst>
              <a:path w="2184" h="1441">
                <a:moveTo>
                  <a:pt x="0" y="1441"/>
                </a:moveTo>
                <a:cubicBezTo>
                  <a:pt x="1482" y="1441"/>
                  <a:pt x="1482" y="1441"/>
                  <a:pt x="1482" y="1441"/>
                </a:cubicBezTo>
                <a:cubicBezTo>
                  <a:pt x="2161" y="762"/>
                  <a:pt x="2161" y="762"/>
                  <a:pt x="2161" y="762"/>
                </a:cubicBezTo>
                <a:cubicBezTo>
                  <a:pt x="2184" y="739"/>
                  <a:pt x="2184" y="701"/>
                  <a:pt x="2161" y="678"/>
                </a:cubicBezTo>
                <a:cubicBezTo>
                  <a:pt x="1483" y="0"/>
                  <a:pt x="1483" y="0"/>
                  <a:pt x="1483" y="0"/>
                </a:cubicBezTo>
                <a:cubicBezTo>
                  <a:pt x="0" y="0"/>
                  <a:pt x="0" y="0"/>
                  <a:pt x="0" y="0"/>
                </a:cubicBezTo>
                <a:lnTo>
                  <a:pt x="0" y="1441"/>
                </a:lnTo>
                <a:close/>
              </a:path>
            </a:pathLst>
          </a:cu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59D1BC9-6244-2B2C-B81D-4BD055FDA6DC}"/>
              </a:ext>
            </a:extLst>
          </p:cNvPr>
          <p:cNvSpPr>
            <a:spLocks noGrp="1"/>
          </p:cNvSpPr>
          <p:nvPr>
            <p:ph type="title"/>
          </p:nvPr>
        </p:nvSpPr>
        <p:spPr>
          <a:xfrm>
            <a:off x="541867" y="626533"/>
            <a:ext cx="7128933" cy="1278467"/>
          </a:xfrm>
        </p:spPr>
        <p:txBody>
          <a:bodyPr vert="horz" lIns="91440" tIns="45720" rIns="91440" bIns="45720" rtlCol="0" anchor="ctr">
            <a:normAutofit/>
          </a:bodyPr>
          <a:lstStyle/>
          <a:p>
            <a:r>
              <a:rPr lang="en-US" sz="3200" b="1" dirty="0">
                <a:solidFill>
                  <a:srgbClr val="FEFFFF"/>
                </a:solidFill>
              </a:rPr>
              <a:t>Commanding</a:t>
            </a:r>
            <a:r>
              <a:rPr lang="en-US" sz="3200" dirty="0">
                <a:solidFill>
                  <a:srgbClr val="FEFFFF"/>
                </a:solidFill>
              </a:rPr>
              <a:t> </a:t>
            </a:r>
            <a:r>
              <a:rPr lang="en-US" sz="3200" i="1" dirty="0">
                <a:solidFill>
                  <a:srgbClr val="FEFFFF"/>
                </a:solidFill>
              </a:rPr>
              <a:t>(Leading)</a:t>
            </a:r>
          </a:p>
        </p:txBody>
      </p:sp>
      <p:sp>
        <p:nvSpPr>
          <p:cNvPr id="4" name="TextBox 3">
            <a:extLst>
              <a:ext uri="{FF2B5EF4-FFF2-40B4-BE49-F238E27FC236}">
                <a16:creationId xmlns:a16="http://schemas.microsoft.com/office/drawing/2014/main" id="{542584A4-829C-528E-DB56-357AD2C0F1FF}"/>
              </a:ext>
            </a:extLst>
          </p:cNvPr>
          <p:cNvSpPr txBox="1"/>
          <p:nvPr/>
        </p:nvSpPr>
        <p:spPr>
          <a:xfrm>
            <a:off x="541868" y="2133599"/>
            <a:ext cx="7493000" cy="3809999"/>
          </a:xfrm>
          <a:prstGeom prst="rect">
            <a:avLst/>
          </a:prstGeom>
        </p:spPr>
        <p:txBody>
          <a:bodyPr vert="horz" lIns="91440" tIns="45720" rIns="91440" bIns="45720" rtlCol="0">
            <a:normAutofit/>
          </a:bodyPr>
          <a:lstStyle/>
          <a:p>
            <a:pPr>
              <a:spcBef>
                <a:spcPts val="1000"/>
              </a:spcBef>
              <a:buClr>
                <a:schemeClr val="accent1"/>
              </a:buClr>
              <a:buFont typeface="Wingdings 3" charset="2"/>
              <a:buChar char=""/>
            </a:pPr>
            <a:r>
              <a:rPr lang="en-US" b="1" i="1" dirty="0">
                <a:solidFill>
                  <a:srgbClr val="FEFFFF"/>
                </a:solidFill>
              </a:rPr>
              <a:t>Commanding</a:t>
            </a:r>
            <a:r>
              <a:rPr lang="en-US" dirty="0">
                <a:solidFill>
                  <a:srgbClr val="FEFFFF"/>
                </a:solidFill>
              </a:rPr>
              <a:t> is Fayol's management function concerned with directing, supervising and motivating employees to ensure organisational objectives are achieved effectively (Cole and Kelly, 2020).</a:t>
            </a:r>
          </a:p>
          <a:p>
            <a:pPr>
              <a:spcBef>
                <a:spcPts val="1000"/>
              </a:spcBef>
              <a:buClr>
                <a:schemeClr val="accent1"/>
              </a:buClr>
              <a:buFont typeface="Wingdings 3" charset="2"/>
              <a:buChar char=""/>
            </a:pPr>
            <a:endParaRPr lang="en-US" dirty="0">
              <a:solidFill>
                <a:srgbClr val="FEFFFF"/>
              </a:solidFill>
            </a:endParaRPr>
          </a:p>
          <a:p>
            <a:pPr>
              <a:spcBef>
                <a:spcPts val="1000"/>
              </a:spcBef>
              <a:buClr>
                <a:schemeClr val="accent1"/>
              </a:buClr>
              <a:buFont typeface="Wingdings 3" charset="2"/>
              <a:buChar char=""/>
            </a:pPr>
            <a:r>
              <a:rPr lang="en-US" b="1" i="1" dirty="0">
                <a:solidFill>
                  <a:srgbClr val="FEFFFF"/>
                </a:solidFill>
              </a:rPr>
              <a:t>Modern perspective: </a:t>
            </a:r>
            <a:r>
              <a:rPr lang="en-US" dirty="0">
                <a:solidFill>
                  <a:srgbClr val="FEFFFF"/>
                </a:solidFill>
              </a:rPr>
              <a:t>Fayol's concept of Commanding is now more commonly referred to as Leading, where managers focus on communication, motivation, coaching and employee engagement rather than simply issuing orders (Robbins, Coulter and Randel, 2021).</a:t>
            </a:r>
          </a:p>
        </p:txBody>
      </p:sp>
    </p:spTree>
    <p:extLst>
      <p:ext uri="{BB962C8B-B14F-4D97-AF65-F5344CB8AC3E}">
        <p14:creationId xmlns:p14="http://schemas.microsoft.com/office/powerpoint/2010/main" val="258451443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randombar(horizontal)">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22085D62-3CBE-3805-74D4-CBD2ACE36797}"/>
            </a:ext>
          </a:extLst>
        </p:cNvPr>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C46B05DA-122C-654D-00CF-0E9E3E3774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52" name="Group 51">
            <a:extLst>
              <a:ext uri="{FF2B5EF4-FFF2-40B4-BE49-F238E27FC236}">
                <a16:creationId xmlns:a16="http://schemas.microsoft.com/office/drawing/2014/main" id="{DA29344C-7CBE-BCF6-322F-2A7B579D95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53" name="Freeform 11">
              <a:extLst>
                <a:ext uri="{FF2B5EF4-FFF2-40B4-BE49-F238E27FC236}">
                  <a16:creationId xmlns:a16="http://schemas.microsoft.com/office/drawing/2014/main" id="{518EB537-47A5-257D-09EA-D55D4171AF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4" name="Freeform 12">
              <a:extLst>
                <a:ext uri="{FF2B5EF4-FFF2-40B4-BE49-F238E27FC236}">
                  <a16:creationId xmlns:a16="http://schemas.microsoft.com/office/drawing/2014/main" id="{DFAADFB4-BAED-890C-373F-AFD28C85B7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5" name="Freeform 13">
              <a:extLst>
                <a:ext uri="{FF2B5EF4-FFF2-40B4-BE49-F238E27FC236}">
                  <a16:creationId xmlns:a16="http://schemas.microsoft.com/office/drawing/2014/main" id="{FF9224E3-3E0D-B3E4-50B9-5F26CA50E3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6" name="Freeform 14">
              <a:extLst>
                <a:ext uri="{FF2B5EF4-FFF2-40B4-BE49-F238E27FC236}">
                  <a16:creationId xmlns:a16="http://schemas.microsoft.com/office/drawing/2014/main" id="{10CCC4BA-CF50-FD9F-DBA3-E442C2015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7" name="Freeform 15">
              <a:extLst>
                <a:ext uri="{FF2B5EF4-FFF2-40B4-BE49-F238E27FC236}">
                  <a16:creationId xmlns:a16="http://schemas.microsoft.com/office/drawing/2014/main" id="{36112F9A-F399-20EA-8C9F-96A5582CB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8" name="Freeform 16">
              <a:extLst>
                <a:ext uri="{FF2B5EF4-FFF2-40B4-BE49-F238E27FC236}">
                  <a16:creationId xmlns:a16="http://schemas.microsoft.com/office/drawing/2014/main" id="{F87999B4-57A4-B673-552D-1FD55100B6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9" name="Freeform 17">
              <a:extLst>
                <a:ext uri="{FF2B5EF4-FFF2-40B4-BE49-F238E27FC236}">
                  <a16:creationId xmlns:a16="http://schemas.microsoft.com/office/drawing/2014/main" id="{B76245C4-3E72-293F-6647-47AB172E4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60" name="Freeform 18">
              <a:extLst>
                <a:ext uri="{FF2B5EF4-FFF2-40B4-BE49-F238E27FC236}">
                  <a16:creationId xmlns:a16="http://schemas.microsoft.com/office/drawing/2014/main" id="{C16BA609-6B60-8E7A-8418-2DD81CA6F8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61" name="Freeform 19">
              <a:extLst>
                <a:ext uri="{FF2B5EF4-FFF2-40B4-BE49-F238E27FC236}">
                  <a16:creationId xmlns:a16="http://schemas.microsoft.com/office/drawing/2014/main" id="{0FCDD72F-BC2E-3AA8-2D94-9D313C7AA9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62" name="Freeform 20">
              <a:extLst>
                <a:ext uri="{FF2B5EF4-FFF2-40B4-BE49-F238E27FC236}">
                  <a16:creationId xmlns:a16="http://schemas.microsoft.com/office/drawing/2014/main" id="{2D21F8BA-0E64-9767-CD43-E504DE3200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63" name="Freeform 21">
              <a:extLst>
                <a:ext uri="{FF2B5EF4-FFF2-40B4-BE49-F238E27FC236}">
                  <a16:creationId xmlns:a16="http://schemas.microsoft.com/office/drawing/2014/main" id="{DC3B37B3-3B7D-8A74-93CB-1FAB0BC1E2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4" name="Freeform 22">
              <a:extLst>
                <a:ext uri="{FF2B5EF4-FFF2-40B4-BE49-F238E27FC236}">
                  <a16:creationId xmlns:a16="http://schemas.microsoft.com/office/drawing/2014/main" id="{8649BE6C-AE1F-40B4-114B-58039BE374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6" name="Group 65">
            <a:extLst>
              <a:ext uri="{FF2B5EF4-FFF2-40B4-BE49-F238E27FC236}">
                <a16:creationId xmlns:a16="http://schemas.microsoft.com/office/drawing/2014/main" id="{A0C46BA0-102E-73C0-4FB1-A3DCF74263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67" name="Freeform 27">
              <a:extLst>
                <a:ext uri="{FF2B5EF4-FFF2-40B4-BE49-F238E27FC236}">
                  <a16:creationId xmlns:a16="http://schemas.microsoft.com/office/drawing/2014/main" id="{FFDAA9B5-2179-A726-B149-3A722F8A46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8" name="Freeform 28">
              <a:extLst>
                <a:ext uri="{FF2B5EF4-FFF2-40B4-BE49-F238E27FC236}">
                  <a16:creationId xmlns:a16="http://schemas.microsoft.com/office/drawing/2014/main" id="{A2852A07-1298-016E-96CB-B8698AFFF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9" name="Freeform 29">
              <a:extLst>
                <a:ext uri="{FF2B5EF4-FFF2-40B4-BE49-F238E27FC236}">
                  <a16:creationId xmlns:a16="http://schemas.microsoft.com/office/drawing/2014/main" id="{BBAD2B69-3E86-7D29-3BEA-D53DBF874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70" name="Freeform 30">
              <a:extLst>
                <a:ext uri="{FF2B5EF4-FFF2-40B4-BE49-F238E27FC236}">
                  <a16:creationId xmlns:a16="http://schemas.microsoft.com/office/drawing/2014/main" id="{ECB2F244-D5C5-EB10-84B8-E6B769DBF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71" name="Freeform 31">
              <a:extLst>
                <a:ext uri="{FF2B5EF4-FFF2-40B4-BE49-F238E27FC236}">
                  <a16:creationId xmlns:a16="http://schemas.microsoft.com/office/drawing/2014/main" id="{ADE10671-1D97-70CA-4B69-FF4562D881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72" name="Freeform 32">
              <a:extLst>
                <a:ext uri="{FF2B5EF4-FFF2-40B4-BE49-F238E27FC236}">
                  <a16:creationId xmlns:a16="http://schemas.microsoft.com/office/drawing/2014/main" id="{058B4037-531C-DE7B-793B-59568A143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73" name="Freeform 33">
              <a:extLst>
                <a:ext uri="{FF2B5EF4-FFF2-40B4-BE49-F238E27FC236}">
                  <a16:creationId xmlns:a16="http://schemas.microsoft.com/office/drawing/2014/main" id="{1F58F1DF-2E7E-2021-A882-458B6D25F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4" name="Freeform 34">
              <a:extLst>
                <a:ext uri="{FF2B5EF4-FFF2-40B4-BE49-F238E27FC236}">
                  <a16:creationId xmlns:a16="http://schemas.microsoft.com/office/drawing/2014/main" id="{D7C79708-5318-6F9F-C18C-7DBC2E8FFC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5" name="Freeform 35">
              <a:extLst>
                <a:ext uri="{FF2B5EF4-FFF2-40B4-BE49-F238E27FC236}">
                  <a16:creationId xmlns:a16="http://schemas.microsoft.com/office/drawing/2014/main" id="{64507B32-6295-DFD3-B215-F217A56F06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6" name="Freeform 36">
              <a:extLst>
                <a:ext uri="{FF2B5EF4-FFF2-40B4-BE49-F238E27FC236}">
                  <a16:creationId xmlns:a16="http://schemas.microsoft.com/office/drawing/2014/main" id="{680A6CD9-C5E7-3DA1-5003-ABB92BD05E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7" name="Freeform 37">
              <a:extLst>
                <a:ext uri="{FF2B5EF4-FFF2-40B4-BE49-F238E27FC236}">
                  <a16:creationId xmlns:a16="http://schemas.microsoft.com/office/drawing/2014/main" id="{B7D9173B-BCE6-3D44-28B5-8425FB5071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8" name="Freeform 38">
              <a:extLst>
                <a:ext uri="{FF2B5EF4-FFF2-40B4-BE49-F238E27FC236}">
                  <a16:creationId xmlns:a16="http://schemas.microsoft.com/office/drawing/2014/main" id="{5E43600C-FEC3-155E-DD34-A8682567C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4CB9B292-2AE3-6D9D-5C85-0D9BDCE7B545}"/>
              </a:ext>
            </a:extLst>
          </p:cNvPr>
          <p:cNvSpPr>
            <a:spLocks noGrp="1"/>
          </p:cNvSpPr>
          <p:nvPr>
            <p:ph type="title"/>
          </p:nvPr>
        </p:nvSpPr>
        <p:spPr>
          <a:xfrm>
            <a:off x="4395906" y="456765"/>
            <a:ext cx="7399854" cy="975725"/>
          </a:xfrm>
        </p:spPr>
        <p:txBody>
          <a:bodyPr>
            <a:noAutofit/>
          </a:bodyPr>
          <a:lstStyle/>
          <a:p>
            <a:r>
              <a:rPr lang="en-GB" sz="3200" b="1" dirty="0"/>
              <a:t>Commanding:</a:t>
            </a:r>
            <a:r>
              <a:rPr lang="en-GB" sz="3200" dirty="0"/>
              <a:t> </a:t>
            </a:r>
            <a:br>
              <a:rPr lang="en-GB" sz="3200" dirty="0"/>
            </a:br>
            <a:r>
              <a:rPr lang="en-GB" sz="3200" i="1" dirty="0"/>
              <a:t>Roles and Responsibilities</a:t>
            </a:r>
          </a:p>
        </p:txBody>
      </p:sp>
      <p:sp>
        <p:nvSpPr>
          <p:cNvPr id="80" name="Rectangle 79">
            <a:extLst>
              <a:ext uri="{FF2B5EF4-FFF2-40B4-BE49-F238E27FC236}">
                <a16:creationId xmlns:a16="http://schemas.microsoft.com/office/drawing/2014/main" id="{094BF1AF-51D4-DF54-F66F-6B196B0494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Freeform 11">
            <a:extLst>
              <a:ext uri="{FF2B5EF4-FFF2-40B4-BE49-F238E27FC236}">
                <a16:creationId xmlns:a16="http://schemas.microsoft.com/office/drawing/2014/main" id="{63D53B38-50E6-DF58-F011-54E8914C4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45" name="Picture 44" descr="types of communication">
            <a:extLst>
              <a:ext uri="{FF2B5EF4-FFF2-40B4-BE49-F238E27FC236}">
                <a16:creationId xmlns:a16="http://schemas.microsoft.com/office/drawing/2014/main" id="{3AE94A8D-2FF9-0BEE-930B-745FB067232D}"/>
              </a:ext>
            </a:extLst>
          </p:cNvPr>
          <p:cNvPicPr>
            <a:picLocks noChangeAspect="1"/>
          </p:cNvPicPr>
          <p:nvPr/>
        </p:nvPicPr>
        <p:blipFill>
          <a:blip r:embed="rId2"/>
          <a:srcRect l="40008" r="33512" b="-2"/>
          <a:stretch>
            <a:fillRect/>
          </a:stretch>
        </p:blipFill>
        <p:spPr>
          <a:xfrm>
            <a:off x="20" y="1730"/>
            <a:ext cx="2720524" cy="6858000"/>
          </a:xfrm>
          <a:prstGeom prst="rect">
            <a:avLst/>
          </a:prstGeom>
        </p:spPr>
      </p:pic>
      <p:grpSp>
        <p:nvGrpSpPr>
          <p:cNvPr id="3" name="Group 2">
            <a:extLst>
              <a:ext uri="{FF2B5EF4-FFF2-40B4-BE49-F238E27FC236}">
                <a16:creationId xmlns:a16="http://schemas.microsoft.com/office/drawing/2014/main" id="{49BA4FF7-C4E6-842F-56EF-885CA3775EA2}"/>
              </a:ext>
            </a:extLst>
          </p:cNvPr>
          <p:cNvGrpSpPr/>
          <p:nvPr/>
        </p:nvGrpSpPr>
        <p:grpSpPr>
          <a:xfrm>
            <a:off x="4395907" y="1996609"/>
            <a:ext cx="7631252" cy="4527497"/>
            <a:chOff x="3494514" y="4047905"/>
            <a:chExt cx="8532645" cy="2652314"/>
          </a:xfrm>
        </p:grpSpPr>
        <p:sp>
          <p:nvSpPr>
            <p:cNvPr id="6" name="Rectangle: Rounded Corners 5">
              <a:extLst>
                <a:ext uri="{FF2B5EF4-FFF2-40B4-BE49-F238E27FC236}">
                  <a16:creationId xmlns:a16="http://schemas.microsoft.com/office/drawing/2014/main" id="{ACE35F0F-F9A3-8ED4-D0B1-DAA4D959526B}"/>
                </a:ext>
              </a:extLst>
            </p:cNvPr>
            <p:cNvSpPr/>
            <p:nvPr/>
          </p:nvSpPr>
          <p:spPr>
            <a:xfrm>
              <a:off x="3494514" y="4047905"/>
              <a:ext cx="8525082" cy="363685"/>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spAutoFit/>
            </a:bodyPr>
            <a:lstStyle/>
            <a:p>
              <a:endParaRPr lang="en-GB"/>
            </a:p>
          </p:txBody>
        </p:sp>
        <p:sp>
          <p:nvSpPr>
            <p:cNvPr id="7" name="Rectangle 6" descr="Board Room">
              <a:extLst>
                <a:ext uri="{FF2B5EF4-FFF2-40B4-BE49-F238E27FC236}">
                  <a16:creationId xmlns:a16="http://schemas.microsoft.com/office/drawing/2014/main" id="{7B362BB6-1D52-BE05-2F35-EEC4366F861D}"/>
                </a:ext>
              </a:extLst>
            </p:cNvPr>
            <p:cNvSpPr/>
            <p:nvPr/>
          </p:nvSpPr>
          <p:spPr>
            <a:xfrm>
              <a:off x="3529000" y="4052474"/>
              <a:ext cx="347981" cy="354548"/>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wrap="square">
              <a:spAutoFit/>
            </a:bodyPr>
            <a:lstStyle/>
            <a:p>
              <a:endParaRPr lang="en-GB"/>
            </a:p>
          </p:txBody>
        </p:sp>
        <p:sp>
          <p:nvSpPr>
            <p:cNvPr id="8" name="Free-form: Shape 7">
              <a:extLst>
                <a:ext uri="{FF2B5EF4-FFF2-40B4-BE49-F238E27FC236}">
                  <a16:creationId xmlns:a16="http://schemas.microsoft.com/office/drawing/2014/main" id="{4F326BCC-18D0-F0A4-2C0E-04E851A6F611}"/>
                </a:ext>
              </a:extLst>
            </p:cNvPr>
            <p:cNvSpPr/>
            <p:nvPr/>
          </p:nvSpPr>
          <p:spPr>
            <a:xfrm>
              <a:off x="3877116" y="4047905"/>
              <a:ext cx="8072874" cy="363686"/>
            </a:xfrm>
            <a:custGeom>
              <a:avLst/>
              <a:gdLst>
                <a:gd name="csX0" fmla="*/ 0 w 8181025"/>
                <a:gd name="csY0" fmla="*/ 0 h 363686"/>
                <a:gd name="csX1" fmla="*/ 8181025 w 8181025"/>
                <a:gd name="csY1" fmla="*/ 0 h 363686"/>
                <a:gd name="csX2" fmla="*/ 8181025 w 8181025"/>
                <a:gd name="csY2" fmla="*/ 363686 h 363686"/>
                <a:gd name="csX3" fmla="*/ 0 w 8181025"/>
                <a:gd name="csY3" fmla="*/ 363686 h 363686"/>
                <a:gd name="csX4" fmla="*/ 0 w 8181025"/>
                <a:gd name="csY4" fmla="*/ 0 h 363686"/>
              </a:gdLst>
              <a:ahLst/>
              <a:cxnLst>
                <a:cxn ang="0">
                  <a:pos x="csX0" y="csY0"/>
                </a:cxn>
                <a:cxn ang="0">
                  <a:pos x="csX1" y="csY1"/>
                </a:cxn>
                <a:cxn ang="0">
                  <a:pos x="csX2" y="csY2"/>
                </a:cxn>
                <a:cxn ang="0">
                  <a:pos x="csX3" y="csY3"/>
                </a:cxn>
                <a:cxn ang="0">
                  <a:pos x="csX4" y="csY4"/>
                </a:cxn>
              </a:cxnLst>
              <a:rect l="l" t="t" r="r" b="b"/>
              <a:pathLst>
                <a:path w="8181025" h="363686">
                  <a:moveTo>
                    <a:pt x="0" y="0"/>
                  </a:moveTo>
                  <a:lnTo>
                    <a:pt x="8181025" y="0"/>
                  </a:lnTo>
                  <a:lnTo>
                    <a:pt x="8181025" y="363686"/>
                  </a:lnTo>
                  <a:lnTo>
                    <a:pt x="0" y="36368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8490" tIns="38490" rIns="38490" bIns="38490" numCol="1" spcCol="1270" anchor="ctr" anchorCtr="0">
              <a:noAutofit/>
            </a:bodyPr>
            <a:lstStyle/>
            <a:p>
              <a:pPr marL="0" lvl="0" indent="0" algn="l" defTabSz="622300">
                <a:lnSpc>
                  <a:spcPct val="100000"/>
                </a:lnSpc>
                <a:spcBef>
                  <a:spcPct val="0"/>
                </a:spcBef>
                <a:spcAft>
                  <a:spcPct val="35000"/>
                </a:spcAft>
                <a:buNone/>
              </a:pPr>
              <a:r>
                <a:rPr lang="en-GB" sz="1400" kern="1200" dirty="0"/>
                <a:t>Communicate clear goals, expectations and daily priorities to employees (Armstrong, 2016). </a:t>
              </a:r>
              <a:endParaRPr lang="en-US" sz="1400" kern="1200" dirty="0"/>
            </a:p>
          </p:txBody>
        </p:sp>
        <p:sp>
          <p:nvSpPr>
            <p:cNvPr id="9" name="Rectangle: Rounded Corners 8">
              <a:extLst>
                <a:ext uri="{FF2B5EF4-FFF2-40B4-BE49-F238E27FC236}">
                  <a16:creationId xmlns:a16="http://schemas.microsoft.com/office/drawing/2014/main" id="{5FC8AD2E-17A6-74D4-FE1C-0326D11BD810}"/>
                </a:ext>
              </a:extLst>
            </p:cNvPr>
            <p:cNvSpPr/>
            <p:nvPr/>
          </p:nvSpPr>
          <p:spPr>
            <a:xfrm>
              <a:off x="3494514" y="4502513"/>
              <a:ext cx="8525082" cy="392044"/>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Rectangle 9" descr="Group Success">
              <a:extLst>
                <a:ext uri="{FF2B5EF4-FFF2-40B4-BE49-F238E27FC236}">
                  <a16:creationId xmlns:a16="http://schemas.microsoft.com/office/drawing/2014/main" id="{8B29638F-C789-5FB6-87BD-8EE3A4067607}"/>
                </a:ext>
              </a:extLst>
            </p:cNvPr>
            <p:cNvSpPr/>
            <p:nvPr/>
          </p:nvSpPr>
          <p:spPr>
            <a:xfrm>
              <a:off x="3529000" y="4496326"/>
              <a:ext cx="347981" cy="376064"/>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wrap="square">
              <a:spAutoFit/>
            </a:bodyPr>
            <a:lstStyle/>
            <a:p>
              <a:endParaRPr lang="en-GB"/>
            </a:p>
          </p:txBody>
        </p:sp>
        <p:sp>
          <p:nvSpPr>
            <p:cNvPr id="11" name="Free-form: Shape 10">
              <a:extLst>
                <a:ext uri="{FF2B5EF4-FFF2-40B4-BE49-F238E27FC236}">
                  <a16:creationId xmlns:a16="http://schemas.microsoft.com/office/drawing/2014/main" id="{DF2FBE2B-ADC0-06B9-F6C8-509448BA627E}"/>
                </a:ext>
              </a:extLst>
            </p:cNvPr>
            <p:cNvSpPr/>
            <p:nvPr/>
          </p:nvSpPr>
          <p:spPr>
            <a:xfrm>
              <a:off x="3869553" y="4535377"/>
              <a:ext cx="8080436" cy="297961"/>
            </a:xfrm>
            <a:custGeom>
              <a:avLst/>
              <a:gdLst>
                <a:gd name="csX0" fmla="*/ 0 w 8181025"/>
                <a:gd name="csY0" fmla="*/ 0 h 363686"/>
                <a:gd name="csX1" fmla="*/ 8181025 w 8181025"/>
                <a:gd name="csY1" fmla="*/ 0 h 363686"/>
                <a:gd name="csX2" fmla="*/ 8181025 w 8181025"/>
                <a:gd name="csY2" fmla="*/ 363686 h 363686"/>
                <a:gd name="csX3" fmla="*/ 0 w 8181025"/>
                <a:gd name="csY3" fmla="*/ 363686 h 363686"/>
                <a:gd name="csX4" fmla="*/ 0 w 8181025"/>
                <a:gd name="csY4" fmla="*/ 0 h 363686"/>
              </a:gdLst>
              <a:ahLst/>
              <a:cxnLst>
                <a:cxn ang="0">
                  <a:pos x="csX0" y="csY0"/>
                </a:cxn>
                <a:cxn ang="0">
                  <a:pos x="csX1" y="csY1"/>
                </a:cxn>
                <a:cxn ang="0">
                  <a:pos x="csX2" y="csY2"/>
                </a:cxn>
                <a:cxn ang="0">
                  <a:pos x="csX3" y="csY3"/>
                </a:cxn>
                <a:cxn ang="0">
                  <a:pos x="csX4" y="csY4"/>
                </a:cxn>
              </a:cxnLst>
              <a:rect l="l" t="t" r="r" b="b"/>
              <a:pathLst>
                <a:path w="8181025" h="363686">
                  <a:moveTo>
                    <a:pt x="0" y="0"/>
                  </a:moveTo>
                  <a:lnTo>
                    <a:pt x="8181025" y="0"/>
                  </a:lnTo>
                  <a:lnTo>
                    <a:pt x="8181025" y="363686"/>
                  </a:lnTo>
                  <a:lnTo>
                    <a:pt x="0" y="36368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8490" tIns="38490" rIns="38490" bIns="38490" numCol="1" spcCol="1270" anchor="ctr" anchorCtr="0">
              <a:spAutoFit/>
            </a:bodyPr>
            <a:lstStyle/>
            <a:p>
              <a:pPr marL="0" lvl="0" indent="0" algn="l" defTabSz="622300">
                <a:lnSpc>
                  <a:spcPct val="100000"/>
                </a:lnSpc>
                <a:spcBef>
                  <a:spcPct val="0"/>
                </a:spcBef>
                <a:spcAft>
                  <a:spcPct val="35000"/>
                </a:spcAft>
                <a:buNone/>
              </a:pPr>
              <a:r>
                <a:rPr lang="en-GB" sz="1400" kern="1200"/>
                <a:t>Motivate staff to maintain high standards of customer service and operational performance (Armstrong, 2016). </a:t>
              </a:r>
              <a:r>
                <a:rPr lang="en-GB" sz="1400"/>
                <a:t> </a:t>
              </a:r>
              <a:endParaRPr lang="en-US" sz="1400" kern="1200"/>
            </a:p>
          </p:txBody>
        </p:sp>
        <p:sp>
          <p:nvSpPr>
            <p:cNvPr id="12" name="Rectangle: Rounded Corners 11">
              <a:extLst>
                <a:ext uri="{FF2B5EF4-FFF2-40B4-BE49-F238E27FC236}">
                  <a16:creationId xmlns:a16="http://schemas.microsoft.com/office/drawing/2014/main" id="{5FA0E9F5-F814-36ED-C94A-4ED6A6399892}"/>
                </a:ext>
              </a:extLst>
            </p:cNvPr>
            <p:cNvSpPr/>
            <p:nvPr/>
          </p:nvSpPr>
          <p:spPr>
            <a:xfrm>
              <a:off x="3494514" y="4957121"/>
              <a:ext cx="8525082" cy="404327"/>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Rectangle 12" descr="Office Worker">
              <a:extLst>
                <a:ext uri="{FF2B5EF4-FFF2-40B4-BE49-F238E27FC236}">
                  <a16:creationId xmlns:a16="http://schemas.microsoft.com/office/drawing/2014/main" id="{A215AE52-81C2-A303-2764-119B0032F498}"/>
                </a:ext>
              </a:extLst>
            </p:cNvPr>
            <p:cNvSpPr/>
            <p:nvPr/>
          </p:nvSpPr>
          <p:spPr>
            <a:xfrm>
              <a:off x="3525320" y="4973870"/>
              <a:ext cx="355340" cy="343739"/>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wrap="square">
              <a:spAutoFit/>
            </a:bodyPr>
            <a:lstStyle/>
            <a:p>
              <a:endParaRPr lang="en-GB"/>
            </a:p>
          </p:txBody>
        </p:sp>
        <p:sp>
          <p:nvSpPr>
            <p:cNvPr id="14" name="Free-form: Shape 13">
              <a:extLst>
                <a:ext uri="{FF2B5EF4-FFF2-40B4-BE49-F238E27FC236}">
                  <a16:creationId xmlns:a16="http://schemas.microsoft.com/office/drawing/2014/main" id="{735AAC0F-B2E5-F512-FF04-C5F7C5EC28A2}"/>
                </a:ext>
              </a:extLst>
            </p:cNvPr>
            <p:cNvSpPr/>
            <p:nvPr/>
          </p:nvSpPr>
          <p:spPr>
            <a:xfrm>
              <a:off x="3869553" y="4996759"/>
              <a:ext cx="8080436" cy="297961"/>
            </a:xfrm>
            <a:custGeom>
              <a:avLst/>
              <a:gdLst>
                <a:gd name="csX0" fmla="*/ 0 w 8181025"/>
                <a:gd name="csY0" fmla="*/ 0 h 363686"/>
                <a:gd name="csX1" fmla="*/ 8181025 w 8181025"/>
                <a:gd name="csY1" fmla="*/ 0 h 363686"/>
                <a:gd name="csX2" fmla="*/ 8181025 w 8181025"/>
                <a:gd name="csY2" fmla="*/ 363686 h 363686"/>
                <a:gd name="csX3" fmla="*/ 0 w 8181025"/>
                <a:gd name="csY3" fmla="*/ 363686 h 363686"/>
                <a:gd name="csX4" fmla="*/ 0 w 8181025"/>
                <a:gd name="csY4" fmla="*/ 0 h 363686"/>
              </a:gdLst>
              <a:ahLst/>
              <a:cxnLst>
                <a:cxn ang="0">
                  <a:pos x="csX0" y="csY0"/>
                </a:cxn>
                <a:cxn ang="0">
                  <a:pos x="csX1" y="csY1"/>
                </a:cxn>
                <a:cxn ang="0">
                  <a:pos x="csX2" y="csY2"/>
                </a:cxn>
                <a:cxn ang="0">
                  <a:pos x="csX3" y="csY3"/>
                </a:cxn>
                <a:cxn ang="0">
                  <a:pos x="csX4" y="csY4"/>
                </a:cxn>
              </a:cxnLst>
              <a:rect l="l" t="t" r="r" b="b"/>
              <a:pathLst>
                <a:path w="8181025" h="363686">
                  <a:moveTo>
                    <a:pt x="0" y="0"/>
                  </a:moveTo>
                  <a:lnTo>
                    <a:pt x="8181025" y="0"/>
                  </a:lnTo>
                  <a:lnTo>
                    <a:pt x="8181025" y="363686"/>
                  </a:lnTo>
                  <a:lnTo>
                    <a:pt x="0" y="36368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8490" tIns="38490" rIns="38490" bIns="38490" numCol="1" spcCol="1270" anchor="ctr" anchorCtr="0">
              <a:spAutoFit/>
            </a:bodyPr>
            <a:lstStyle/>
            <a:p>
              <a:pPr marL="0" lvl="0" indent="0" algn="l" defTabSz="622300">
                <a:lnSpc>
                  <a:spcPct val="100000"/>
                </a:lnSpc>
                <a:spcBef>
                  <a:spcPct val="0"/>
                </a:spcBef>
                <a:spcAft>
                  <a:spcPct val="35000"/>
                </a:spcAft>
                <a:buNone/>
              </a:pPr>
              <a:r>
                <a:rPr lang="en-GB" sz="1400" kern="1200"/>
                <a:t>Supervise employee performance and provide guidance where needed (Cole and Kelly, 2020).</a:t>
              </a:r>
              <a:endParaRPr lang="en-US" sz="1400" kern="1200"/>
            </a:p>
          </p:txBody>
        </p:sp>
        <p:sp>
          <p:nvSpPr>
            <p:cNvPr id="15" name="Rectangle: Rounded Corners 14">
              <a:extLst>
                <a:ext uri="{FF2B5EF4-FFF2-40B4-BE49-F238E27FC236}">
                  <a16:creationId xmlns:a16="http://schemas.microsoft.com/office/drawing/2014/main" id="{92F8CEDE-EEA5-8114-77E8-8BEF0C113EE2}"/>
                </a:ext>
              </a:extLst>
            </p:cNvPr>
            <p:cNvSpPr/>
            <p:nvPr/>
          </p:nvSpPr>
          <p:spPr>
            <a:xfrm>
              <a:off x="3494514" y="5411729"/>
              <a:ext cx="8525082" cy="363685"/>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spAutoFit/>
            </a:bodyPr>
            <a:lstStyle/>
            <a:p>
              <a:endParaRPr lang="en-GB"/>
            </a:p>
          </p:txBody>
        </p:sp>
        <p:sp>
          <p:nvSpPr>
            <p:cNvPr id="16" name="Rectangle 15" descr="Social Network">
              <a:extLst>
                <a:ext uri="{FF2B5EF4-FFF2-40B4-BE49-F238E27FC236}">
                  <a16:creationId xmlns:a16="http://schemas.microsoft.com/office/drawing/2014/main" id="{662DF270-0AEC-5548-88C6-AB0AF03BA60D}"/>
                </a:ext>
              </a:extLst>
            </p:cNvPr>
            <p:cNvSpPr/>
            <p:nvPr/>
          </p:nvSpPr>
          <p:spPr>
            <a:xfrm>
              <a:off x="3521605" y="5421702"/>
              <a:ext cx="362769" cy="343739"/>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wrap="square">
              <a:spAutoFit/>
            </a:bodyPr>
            <a:lstStyle/>
            <a:p>
              <a:endParaRPr lang="en-GB"/>
            </a:p>
          </p:txBody>
        </p:sp>
        <p:sp>
          <p:nvSpPr>
            <p:cNvPr id="17" name="Free-form: Shape 16">
              <a:extLst>
                <a:ext uri="{FF2B5EF4-FFF2-40B4-BE49-F238E27FC236}">
                  <a16:creationId xmlns:a16="http://schemas.microsoft.com/office/drawing/2014/main" id="{6456EEB0-6DB2-70E9-DF3B-EF5AD3C9D5F4}"/>
                </a:ext>
              </a:extLst>
            </p:cNvPr>
            <p:cNvSpPr/>
            <p:nvPr/>
          </p:nvSpPr>
          <p:spPr>
            <a:xfrm>
              <a:off x="3869553" y="5411729"/>
              <a:ext cx="8080436" cy="363686"/>
            </a:xfrm>
            <a:custGeom>
              <a:avLst/>
              <a:gdLst>
                <a:gd name="csX0" fmla="*/ 0 w 8181025"/>
                <a:gd name="csY0" fmla="*/ 0 h 363686"/>
                <a:gd name="csX1" fmla="*/ 8181025 w 8181025"/>
                <a:gd name="csY1" fmla="*/ 0 h 363686"/>
                <a:gd name="csX2" fmla="*/ 8181025 w 8181025"/>
                <a:gd name="csY2" fmla="*/ 363686 h 363686"/>
                <a:gd name="csX3" fmla="*/ 0 w 8181025"/>
                <a:gd name="csY3" fmla="*/ 363686 h 363686"/>
                <a:gd name="csX4" fmla="*/ 0 w 8181025"/>
                <a:gd name="csY4" fmla="*/ 0 h 363686"/>
              </a:gdLst>
              <a:ahLst/>
              <a:cxnLst>
                <a:cxn ang="0">
                  <a:pos x="csX0" y="csY0"/>
                </a:cxn>
                <a:cxn ang="0">
                  <a:pos x="csX1" y="csY1"/>
                </a:cxn>
                <a:cxn ang="0">
                  <a:pos x="csX2" y="csY2"/>
                </a:cxn>
                <a:cxn ang="0">
                  <a:pos x="csX3" y="csY3"/>
                </a:cxn>
                <a:cxn ang="0">
                  <a:pos x="csX4" y="csY4"/>
                </a:cxn>
              </a:cxnLst>
              <a:rect l="l" t="t" r="r" b="b"/>
              <a:pathLst>
                <a:path w="8181025" h="363686">
                  <a:moveTo>
                    <a:pt x="0" y="0"/>
                  </a:moveTo>
                  <a:lnTo>
                    <a:pt x="8181025" y="0"/>
                  </a:lnTo>
                  <a:lnTo>
                    <a:pt x="8181025" y="363686"/>
                  </a:lnTo>
                  <a:lnTo>
                    <a:pt x="0" y="36368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8490" tIns="38490" rIns="38490" bIns="38490" numCol="1" spcCol="1270" anchor="ctr" anchorCtr="0">
              <a:noAutofit/>
            </a:bodyPr>
            <a:lstStyle/>
            <a:p>
              <a:pPr lvl="0" defTabSz="622300">
                <a:spcBef>
                  <a:spcPct val="0"/>
                </a:spcBef>
                <a:spcAft>
                  <a:spcPct val="35000"/>
                </a:spcAft>
              </a:pPr>
              <a:r>
                <a:rPr lang="en-GB" sz="1400" kern="1200"/>
                <a:t>Support employees through coaching, training and feedback </a:t>
              </a:r>
              <a:r>
                <a:rPr lang="en-GB" sz="1400"/>
                <a:t>(Armstrong, 2016).</a:t>
              </a:r>
              <a:endParaRPr lang="en-US" sz="1400" kern="1200"/>
            </a:p>
          </p:txBody>
        </p:sp>
        <p:sp>
          <p:nvSpPr>
            <p:cNvPr id="18" name="Rectangle: Rounded Corners 17">
              <a:extLst>
                <a:ext uri="{FF2B5EF4-FFF2-40B4-BE49-F238E27FC236}">
                  <a16:creationId xmlns:a16="http://schemas.microsoft.com/office/drawing/2014/main" id="{26879D1C-72B2-BB7D-FAA5-1F9B76C6F6A6}"/>
                </a:ext>
              </a:extLst>
            </p:cNvPr>
            <p:cNvSpPr/>
            <p:nvPr/>
          </p:nvSpPr>
          <p:spPr>
            <a:xfrm>
              <a:off x="3514211" y="5886812"/>
              <a:ext cx="8512948" cy="363685"/>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wrap="square">
              <a:spAutoFit/>
            </a:bodyPr>
            <a:lstStyle/>
            <a:p>
              <a:endParaRPr lang="en-GB"/>
            </a:p>
          </p:txBody>
        </p:sp>
        <p:sp>
          <p:nvSpPr>
            <p:cNvPr id="19" name="Rectangle 18" descr="CheckList">
              <a:extLst>
                <a:ext uri="{FF2B5EF4-FFF2-40B4-BE49-F238E27FC236}">
                  <a16:creationId xmlns:a16="http://schemas.microsoft.com/office/drawing/2014/main" id="{E3C661DA-A2FB-A1EE-62BF-6BD333C030CB}"/>
                </a:ext>
              </a:extLst>
            </p:cNvPr>
            <p:cNvSpPr/>
            <p:nvPr/>
          </p:nvSpPr>
          <p:spPr>
            <a:xfrm>
              <a:off x="3535806" y="5876311"/>
              <a:ext cx="334367" cy="343739"/>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wrap="square">
              <a:spAutoFit/>
            </a:bodyPr>
            <a:lstStyle/>
            <a:p>
              <a:endParaRPr lang="en-GB"/>
            </a:p>
          </p:txBody>
        </p:sp>
        <p:sp>
          <p:nvSpPr>
            <p:cNvPr id="20" name="Free-form: Shape 19">
              <a:extLst>
                <a:ext uri="{FF2B5EF4-FFF2-40B4-BE49-F238E27FC236}">
                  <a16:creationId xmlns:a16="http://schemas.microsoft.com/office/drawing/2014/main" id="{34B0E857-22D7-7692-95C8-AADA09AD095D}"/>
                </a:ext>
              </a:extLst>
            </p:cNvPr>
            <p:cNvSpPr/>
            <p:nvPr/>
          </p:nvSpPr>
          <p:spPr>
            <a:xfrm>
              <a:off x="3869553" y="5866338"/>
              <a:ext cx="8080436" cy="363686"/>
            </a:xfrm>
            <a:custGeom>
              <a:avLst/>
              <a:gdLst>
                <a:gd name="csX0" fmla="*/ 0 w 8181025"/>
                <a:gd name="csY0" fmla="*/ 0 h 363686"/>
                <a:gd name="csX1" fmla="*/ 8181025 w 8181025"/>
                <a:gd name="csY1" fmla="*/ 0 h 363686"/>
                <a:gd name="csX2" fmla="*/ 8181025 w 8181025"/>
                <a:gd name="csY2" fmla="*/ 363686 h 363686"/>
                <a:gd name="csX3" fmla="*/ 0 w 8181025"/>
                <a:gd name="csY3" fmla="*/ 363686 h 363686"/>
                <a:gd name="csX4" fmla="*/ 0 w 8181025"/>
                <a:gd name="csY4" fmla="*/ 0 h 363686"/>
              </a:gdLst>
              <a:ahLst/>
              <a:cxnLst>
                <a:cxn ang="0">
                  <a:pos x="csX0" y="csY0"/>
                </a:cxn>
                <a:cxn ang="0">
                  <a:pos x="csX1" y="csY1"/>
                </a:cxn>
                <a:cxn ang="0">
                  <a:pos x="csX2" y="csY2"/>
                </a:cxn>
                <a:cxn ang="0">
                  <a:pos x="csX3" y="csY3"/>
                </a:cxn>
                <a:cxn ang="0">
                  <a:pos x="csX4" y="csY4"/>
                </a:cxn>
              </a:cxnLst>
              <a:rect l="l" t="t" r="r" b="b"/>
              <a:pathLst>
                <a:path w="8181025" h="363686">
                  <a:moveTo>
                    <a:pt x="0" y="0"/>
                  </a:moveTo>
                  <a:lnTo>
                    <a:pt x="8181025" y="0"/>
                  </a:lnTo>
                  <a:lnTo>
                    <a:pt x="8181025" y="363686"/>
                  </a:lnTo>
                  <a:lnTo>
                    <a:pt x="0" y="36368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8490" tIns="38490" rIns="38490" bIns="38490" numCol="1" spcCol="1270" anchor="ctr" anchorCtr="0">
              <a:noAutofit/>
            </a:bodyPr>
            <a:lstStyle/>
            <a:p>
              <a:pPr lvl="0" defTabSz="622300">
                <a:spcBef>
                  <a:spcPct val="0"/>
                </a:spcBef>
                <a:spcAft>
                  <a:spcPct val="35000"/>
                </a:spcAft>
              </a:pPr>
              <a:r>
                <a:rPr lang="en-GB" sz="1400" kern="1200"/>
                <a:t>Maintain discipline and ensure Tesco policies and procedures are followed</a:t>
              </a:r>
              <a:r>
                <a:rPr lang="en-GB" sz="1400"/>
                <a:t> (Cole and Kelly, 2020).</a:t>
              </a:r>
              <a:endParaRPr lang="en-US" sz="1400" kern="1200"/>
            </a:p>
          </p:txBody>
        </p:sp>
        <p:sp>
          <p:nvSpPr>
            <p:cNvPr id="21" name="Rectangle: Rounded Corners 20">
              <a:extLst>
                <a:ext uri="{FF2B5EF4-FFF2-40B4-BE49-F238E27FC236}">
                  <a16:creationId xmlns:a16="http://schemas.microsoft.com/office/drawing/2014/main" id="{4D5099BB-9A52-2F60-264A-F191632B82C3}"/>
                </a:ext>
              </a:extLst>
            </p:cNvPr>
            <p:cNvSpPr/>
            <p:nvPr/>
          </p:nvSpPr>
          <p:spPr>
            <a:xfrm>
              <a:off x="3494514" y="6320946"/>
              <a:ext cx="8525082" cy="379273"/>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2" name="Rectangle 21" descr="Business Growth">
              <a:extLst>
                <a:ext uri="{FF2B5EF4-FFF2-40B4-BE49-F238E27FC236}">
                  <a16:creationId xmlns:a16="http://schemas.microsoft.com/office/drawing/2014/main" id="{6876BB9C-86F9-A8D2-DCFE-BC26EAD2EDFE}"/>
                </a:ext>
              </a:extLst>
            </p:cNvPr>
            <p:cNvSpPr/>
            <p:nvPr/>
          </p:nvSpPr>
          <p:spPr>
            <a:xfrm>
              <a:off x="3542532" y="6330921"/>
              <a:ext cx="320917" cy="343739"/>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wrap="square">
              <a:spAutoFit/>
            </a:bodyPr>
            <a:lstStyle/>
            <a:p>
              <a:endParaRPr lang="en-GB"/>
            </a:p>
          </p:txBody>
        </p:sp>
        <p:sp>
          <p:nvSpPr>
            <p:cNvPr id="23" name="Free-form: Shape 22">
              <a:extLst>
                <a:ext uri="{FF2B5EF4-FFF2-40B4-BE49-F238E27FC236}">
                  <a16:creationId xmlns:a16="http://schemas.microsoft.com/office/drawing/2014/main" id="{73C4274C-DA7E-FC7E-3402-A2006D14CD9D}"/>
                </a:ext>
              </a:extLst>
            </p:cNvPr>
            <p:cNvSpPr/>
            <p:nvPr/>
          </p:nvSpPr>
          <p:spPr>
            <a:xfrm>
              <a:off x="3876981" y="6353810"/>
              <a:ext cx="7996736" cy="297961"/>
            </a:xfrm>
            <a:custGeom>
              <a:avLst/>
              <a:gdLst>
                <a:gd name="csX0" fmla="*/ 0 w 8104613"/>
                <a:gd name="csY0" fmla="*/ 0 h 363686"/>
                <a:gd name="csX1" fmla="*/ 8104613 w 8104613"/>
                <a:gd name="csY1" fmla="*/ 0 h 363686"/>
                <a:gd name="csX2" fmla="*/ 8104613 w 8104613"/>
                <a:gd name="csY2" fmla="*/ 363686 h 363686"/>
                <a:gd name="csX3" fmla="*/ 0 w 8104613"/>
                <a:gd name="csY3" fmla="*/ 363686 h 363686"/>
                <a:gd name="csX4" fmla="*/ 0 w 8104613"/>
                <a:gd name="csY4" fmla="*/ 0 h 363686"/>
              </a:gdLst>
              <a:ahLst/>
              <a:cxnLst>
                <a:cxn ang="0">
                  <a:pos x="csX0" y="csY0"/>
                </a:cxn>
                <a:cxn ang="0">
                  <a:pos x="csX1" y="csY1"/>
                </a:cxn>
                <a:cxn ang="0">
                  <a:pos x="csX2" y="csY2"/>
                </a:cxn>
                <a:cxn ang="0">
                  <a:pos x="csX3" y="csY3"/>
                </a:cxn>
                <a:cxn ang="0">
                  <a:pos x="csX4" y="csY4"/>
                </a:cxn>
              </a:cxnLst>
              <a:rect l="l" t="t" r="r" b="b"/>
              <a:pathLst>
                <a:path w="8104613" h="363686">
                  <a:moveTo>
                    <a:pt x="0" y="0"/>
                  </a:moveTo>
                  <a:lnTo>
                    <a:pt x="8104613" y="0"/>
                  </a:lnTo>
                  <a:lnTo>
                    <a:pt x="8104613" y="363686"/>
                  </a:lnTo>
                  <a:lnTo>
                    <a:pt x="0" y="36368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8490" tIns="38490" rIns="38490" bIns="38490" numCol="1" spcCol="1270" anchor="ctr" anchorCtr="0">
              <a:spAutoFit/>
            </a:bodyPr>
            <a:lstStyle/>
            <a:p>
              <a:pPr lvl="0" defTabSz="622300">
                <a:spcBef>
                  <a:spcPct val="0"/>
                </a:spcBef>
                <a:spcAft>
                  <a:spcPct val="35000"/>
                </a:spcAft>
              </a:pPr>
              <a:r>
                <a:rPr lang="en-GB" sz="1400" kern="1200"/>
                <a:t>Encourage teamwork and employee commitment across stores and departments to support Organisational objectives</a:t>
              </a:r>
              <a:r>
                <a:rPr lang="en-GB" sz="1400"/>
                <a:t> (Yukl and Gardner, 2020).</a:t>
              </a:r>
              <a:endParaRPr lang="en-US" sz="1400" kern="1200"/>
            </a:p>
          </p:txBody>
        </p:sp>
      </p:grpSp>
      <p:sp>
        <p:nvSpPr>
          <p:cNvPr id="5" name="TextBox 4">
            <a:extLst>
              <a:ext uri="{FF2B5EF4-FFF2-40B4-BE49-F238E27FC236}">
                <a16:creationId xmlns:a16="http://schemas.microsoft.com/office/drawing/2014/main" id="{96081BA3-EA6F-9FD0-2FEF-2B87405F5275}"/>
              </a:ext>
            </a:extLst>
          </p:cNvPr>
          <p:cNvSpPr txBox="1"/>
          <p:nvPr/>
        </p:nvSpPr>
        <p:spPr>
          <a:xfrm>
            <a:off x="4481944" y="1649954"/>
            <a:ext cx="4703619" cy="338554"/>
          </a:xfrm>
          <a:prstGeom prst="rect">
            <a:avLst/>
          </a:prstGeom>
          <a:noFill/>
        </p:spPr>
        <p:txBody>
          <a:bodyPr wrap="square" rtlCol="0">
            <a:spAutoFit/>
          </a:bodyPr>
          <a:lstStyle/>
          <a:p>
            <a:r>
              <a:rPr lang="en-GB" sz="1600" b="1" i="1"/>
              <a:t>Tesco Managers' Responsibilities</a:t>
            </a:r>
          </a:p>
        </p:txBody>
      </p:sp>
    </p:spTree>
    <p:extLst>
      <p:ext uri="{BB962C8B-B14F-4D97-AF65-F5344CB8AC3E}">
        <p14:creationId xmlns:p14="http://schemas.microsoft.com/office/powerpoint/2010/main" val="429484196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randombar(horizontal)">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9EEBCC-EF64-90B0-F560-A5DA1969B7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1A1A87-968C-B4D3-387D-A2CD82B53897}"/>
              </a:ext>
            </a:extLst>
          </p:cNvPr>
          <p:cNvSpPr>
            <a:spLocks noGrp="1"/>
          </p:cNvSpPr>
          <p:nvPr>
            <p:ph type="title"/>
          </p:nvPr>
        </p:nvSpPr>
        <p:spPr>
          <a:xfrm>
            <a:off x="1707572" y="505800"/>
            <a:ext cx="10051257" cy="869400"/>
          </a:xfrm>
        </p:spPr>
        <p:txBody>
          <a:bodyPr>
            <a:noAutofit/>
          </a:bodyPr>
          <a:lstStyle/>
          <a:p>
            <a:r>
              <a:rPr lang="en-GB" sz="2800" b="1" dirty="0"/>
              <a:t>Commanding:</a:t>
            </a:r>
            <a:br>
              <a:rPr lang="en-GB" sz="2800" dirty="0"/>
            </a:br>
            <a:r>
              <a:rPr lang="en-GB" sz="2800" i="1" dirty="0"/>
              <a:t>Effective Practices and Impact on Goals</a:t>
            </a:r>
          </a:p>
        </p:txBody>
      </p:sp>
      <p:graphicFrame>
        <p:nvGraphicFramePr>
          <p:cNvPr id="5" name="Table 4">
            <a:extLst>
              <a:ext uri="{FF2B5EF4-FFF2-40B4-BE49-F238E27FC236}">
                <a16:creationId xmlns:a16="http://schemas.microsoft.com/office/drawing/2014/main" id="{D2A8D566-6510-538E-676E-D5D4E104D4CC}"/>
              </a:ext>
            </a:extLst>
          </p:cNvPr>
          <p:cNvGraphicFramePr>
            <a:graphicFrameLocks noGrp="1"/>
          </p:cNvGraphicFramePr>
          <p:nvPr>
            <p:extLst>
              <p:ext uri="{D42A27DB-BD31-4B8C-83A1-F6EECF244321}">
                <p14:modId xmlns:p14="http://schemas.microsoft.com/office/powerpoint/2010/main" val="4207467823"/>
              </p:ext>
            </p:extLst>
          </p:nvPr>
        </p:nvGraphicFramePr>
        <p:xfrm>
          <a:off x="1707571" y="1534487"/>
          <a:ext cx="10051258" cy="4082085"/>
        </p:xfrm>
        <a:graphic>
          <a:graphicData uri="http://schemas.openxmlformats.org/drawingml/2006/table">
            <a:tbl>
              <a:tblPr firstRow="1" bandRow="1">
                <a:tableStyleId>{5C22544A-7EE6-4342-B048-85BDC9FD1C3A}</a:tableStyleId>
              </a:tblPr>
              <a:tblGrid>
                <a:gridCol w="5025629">
                  <a:extLst>
                    <a:ext uri="{9D8B030D-6E8A-4147-A177-3AD203B41FA5}">
                      <a16:colId xmlns:a16="http://schemas.microsoft.com/office/drawing/2014/main" val="44674535"/>
                    </a:ext>
                  </a:extLst>
                </a:gridCol>
                <a:gridCol w="5025629">
                  <a:extLst>
                    <a:ext uri="{9D8B030D-6E8A-4147-A177-3AD203B41FA5}">
                      <a16:colId xmlns:a16="http://schemas.microsoft.com/office/drawing/2014/main" val="467604651"/>
                    </a:ext>
                  </a:extLst>
                </a:gridCol>
              </a:tblGrid>
              <a:tr h="457048">
                <a:tc>
                  <a:txBody>
                    <a:bodyPr/>
                    <a:lstStyle/>
                    <a:p>
                      <a:pPr algn="ctr"/>
                      <a:r>
                        <a:rPr lang="en-GB" sz="2000" b="1" dirty="0"/>
                        <a:t>Effective Practices</a:t>
                      </a:r>
                    </a:p>
                  </a:txBody>
                  <a:tcPr/>
                </a:tc>
                <a:tc>
                  <a:txBody>
                    <a:bodyPr/>
                    <a:lstStyle/>
                    <a:p>
                      <a:pPr algn="ctr"/>
                      <a:r>
                        <a:rPr lang="en-GB" sz="2000" b="1" dirty="0"/>
                        <a:t>Impact on Tesco's Goals</a:t>
                      </a:r>
                    </a:p>
                  </a:txBody>
                  <a:tcPr/>
                </a:tc>
                <a:extLst>
                  <a:ext uri="{0D108BD9-81ED-4DB2-BD59-A6C34878D82A}">
                    <a16:rowId xmlns:a16="http://schemas.microsoft.com/office/drawing/2014/main" val="2517614657"/>
                  </a:ext>
                </a:extLst>
              </a:tr>
              <a:tr h="626257">
                <a:tc>
                  <a:txBody>
                    <a:bodyPr/>
                    <a:lstStyle/>
                    <a:p>
                      <a:r>
                        <a:rPr lang="en-GB" sz="1600" dirty="0">
                          <a:solidFill>
                            <a:schemeClr val="tx1"/>
                          </a:solidFill>
                        </a:rPr>
                        <a:t>Daily team briefings and clear communication </a:t>
                      </a:r>
                      <a:r>
                        <a:rPr lang="en-GB" sz="1600" dirty="0"/>
                        <a:t>(Armstrong, 2016).</a:t>
                      </a:r>
                      <a:endParaRPr lang="en-GB" sz="1600" dirty="0">
                        <a:solidFill>
                          <a:schemeClr val="tx1"/>
                        </a:solidFill>
                      </a:endParaRPr>
                    </a:p>
                  </a:txBody>
                  <a:tcPr/>
                </a:tc>
                <a:tc>
                  <a:txBody>
                    <a:bodyPr/>
                    <a:lstStyle/>
                    <a:p>
                      <a:r>
                        <a:rPr lang="en-GB" sz="1600">
                          <a:solidFill>
                            <a:schemeClr val="tx1"/>
                          </a:solidFill>
                        </a:rPr>
                        <a:t>Ensures employees understand priorities and targets.</a:t>
                      </a:r>
                    </a:p>
                  </a:txBody>
                  <a:tcPr/>
                </a:tc>
                <a:extLst>
                  <a:ext uri="{0D108BD9-81ED-4DB2-BD59-A6C34878D82A}">
                    <a16:rowId xmlns:a16="http://schemas.microsoft.com/office/drawing/2014/main" val="1148480421"/>
                  </a:ext>
                </a:extLst>
              </a:tr>
              <a:tr h="676430">
                <a:tc>
                  <a:txBody>
                    <a:bodyPr/>
                    <a:lstStyle/>
                    <a:p>
                      <a:r>
                        <a:rPr lang="en-GB" sz="1600">
                          <a:solidFill>
                            <a:schemeClr val="tx1"/>
                          </a:solidFill>
                        </a:rPr>
                        <a:t>Regular coaching and performance feedback (Armstrong, 2016).</a:t>
                      </a:r>
                    </a:p>
                  </a:txBody>
                  <a:tcPr/>
                </a:tc>
                <a:tc>
                  <a:txBody>
                    <a:bodyPr/>
                    <a:lstStyle/>
                    <a:p>
                      <a:r>
                        <a:rPr lang="en-GB" sz="1600">
                          <a:solidFill>
                            <a:schemeClr val="tx1"/>
                          </a:solidFill>
                        </a:rPr>
                        <a:t>Improves employee skills and productivity.</a:t>
                      </a:r>
                    </a:p>
                  </a:txBody>
                  <a:tcPr/>
                </a:tc>
                <a:extLst>
                  <a:ext uri="{0D108BD9-81ED-4DB2-BD59-A6C34878D82A}">
                    <a16:rowId xmlns:a16="http://schemas.microsoft.com/office/drawing/2014/main" val="1148480422"/>
                  </a:ext>
                </a:extLst>
              </a:tr>
              <a:tr h="676430">
                <a:tc>
                  <a:txBody>
                    <a:bodyPr/>
                    <a:lstStyle/>
                    <a:p>
                      <a:r>
                        <a:rPr lang="en-GB" sz="1600" dirty="0">
                          <a:solidFill>
                            <a:schemeClr val="tx1"/>
                          </a:solidFill>
                        </a:rPr>
                        <a:t>Recognition and support for employee achievements </a:t>
                      </a:r>
                      <a:r>
                        <a:rPr lang="en-GB" sz="1600" dirty="0"/>
                        <a:t>(Armstrong, 2016).</a:t>
                      </a:r>
                      <a:endParaRPr lang="en-GB" sz="1600" dirty="0">
                        <a:solidFill>
                          <a:schemeClr val="tx1"/>
                        </a:solidFill>
                      </a:endParaRPr>
                    </a:p>
                  </a:txBody>
                  <a:tcPr/>
                </a:tc>
                <a:tc>
                  <a:txBody>
                    <a:bodyPr/>
                    <a:lstStyle/>
                    <a:p>
                      <a:r>
                        <a:rPr lang="en-GB" sz="1600">
                          <a:solidFill>
                            <a:schemeClr val="tx1"/>
                          </a:solidFill>
                        </a:rPr>
                        <a:t>Increases motivation and engagement.</a:t>
                      </a:r>
                    </a:p>
                  </a:txBody>
                  <a:tcPr/>
                </a:tc>
                <a:extLst>
                  <a:ext uri="{0D108BD9-81ED-4DB2-BD59-A6C34878D82A}">
                    <a16:rowId xmlns:a16="http://schemas.microsoft.com/office/drawing/2014/main" val="1148480423"/>
                  </a:ext>
                </a:extLst>
              </a:tr>
              <a:tr h="676430">
                <a:tc>
                  <a:txBody>
                    <a:bodyPr/>
                    <a:lstStyle/>
                    <a:p>
                      <a:r>
                        <a:rPr lang="en-GB" sz="1600" dirty="0">
                          <a:solidFill>
                            <a:schemeClr val="tx1"/>
                          </a:solidFill>
                        </a:rPr>
                        <a:t>Managers leading by example and demonstrating Tesco values </a:t>
                      </a:r>
                      <a:r>
                        <a:rPr lang="en-GB" sz="1600" dirty="0"/>
                        <a:t>(Yukl and Gardner, 2020).</a:t>
                      </a:r>
                      <a:endParaRPr lang="en-GB" sz="1600" dirty="0">
                        <a:solidFill>
                          <a:schemeClr val="tx1"/>
                        </a:solidFill>
                      </a:endParaRPr>
                    </a:p>
                  </a:txBody>
                  <a:tcPr/>
                </a:tc>
                <a:tc>
                  <a:txBody>
                    <a:bodyPr/>
                    <a:lstStyle/>
                    <a:p>
                      <a:r>
                        <a:rPr lang="en-GB" sz="1600">
                          <a:solidFill>
                            <a:schemeClr val="tx1"/>
                          </a:solidFill>
                        </a:rPr>
                        <a:t>Builds trust, accountability and professionalism.</a:t>
                      </a:r>
                    </a:p>
                  </a:txBody>
                  <a:tcPr/>
                </a:tc>
                <a:extLst>
                  <a:ext uri="{0D108BD9-81ED-4DB2-BD59-A6C34878D82A}">
                    <a16:rowId xmlns:a16="http://schemas.microsoft.com/office/drawing/2014/main" val="1148480424"/>
                  </a:ext>
                </a:extLst>
              </a:tr>
              <a:tr h="676430">
                <a:tc>
                  <a:txBody>
                    <a:bodyPr/>
                    <a:lstStyle/>
                    <a:p>
                      <a:r>
                        <a:rPr lang="en-GB" sz="1600">
                          <a:solidFill>
                            <a:schemeClr val="tx1"/>
                          </a:solidFill>
                        </a:rPr>
                        <a:t>Adapting leadership approaches to different situations and employees (Yukl and Gardner, 2020).</a:t>
                      </a:r>
                    </a:p>
                  </a:txBody>
                  <a:tcPr/>
                </a:tc>
                <a:tc>
                  <a:txBody>
                    <a:bodyPr/>
                    <a:lstStyle/>
                    <a:p>
                      <a:r>
                        <a:rPr lang="en-GB" sz="1600" dirty="0">
                          <a:solidFill>
                            <a:schemeClr val="tx1"/>
                          </a:solidFill>
                        </a:rPr>
                        <a:t>Helps Tesco respond effectively to changing operational demands.</a:t>
                      </a:r>
                    </a:p>
                  </a:txBody>
                  <a:tcPr/>
                </a:tc>
                <a:extLst>
                  <a:ext uri="{0D108BD9-81ED-4DB2-BD59-A6C34878D82A}">
                    <a16:rowId xmlns:a16="http://schemas.microsoft.com/office/drawing/2014/main" val="1148480425"/>
                  </a:ext>
                </a:extLst>
              </a:tr>
            </a:tbl>
          </a:graphicData>
        </a:graphic>
      </p:graphicFrame>
      <p:sp>
        <p:nvSpPr>
          <p:cNvPr id="7" name="Overall Impact"/>
          <p:cNvSpPr txBox="1"/>
          <p:nvPr/>
        </p:nvSpPr>
        <p:spPr>
          <a:xfrm>
            <a:off x="1606800" y="5775859"/>
            <a:ext cx="10152029" cy="965600"/>
          </a:xfrm>
          <a:prstGeom prst="rect">
            <a:avLst/>
          </a:prstGeom>
          <a:noFill/>
        </p:spPr>
        <p:txBody>
          <a:bodyPr wrap="square" rtlCol="0" anchor="t">
            <a:normAutofit lnSpcReduction="10000"/>
          </a:bodyPr>
          <a:lstStyle/>
          <a:p>
            <a:r>
              <a:rPr lang="en-GB" sz="1800" b="1" dirty="0">
                <a:solidFill>
                  <a:schemeClr val="tx1"/>
                </a:solidFill>
              </a:rPr>
              <a:t>Overall Impact</a:t>
            </a:r>
          </a:p>
          <a:p>
            <a:r>
              <a:rPr lang="en-GB" sz="1500" dirty="0">
                <a:solidFill>
                  <a:schemeClr val="tx1"/>
                </a:solidFill>
              </a:rPr>
              <a:t>Effective commanding (leading) helps Tesco improve employee performance, increase employee engagement, enhance customer service quality and support the achievement of organisational objectives and long-term business success.</a:t>
            </a:r>
          </a:p>
        </p:txBody>
      </p:sp>
    </p:spTree>
    <p:extLst>
      <p:ext uri="{BB962C8B-B14F-4D97-AF65-F5344CB8AC3E}">
        <p14:creationId xmlns:p14="http://schemas.microsoft.com/office/powerpoint/2010/main" val="225996196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5"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randombar(vertical)">
                                      <p:cBhvr>
                                        <p:cTn id="11" dur="500"/>
                                        <p:tgtEl>
                                          <p:spTgt spid="5"/>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barn(inVertical)">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1AD20DA-22E9-B4A7-EAE5-B7E7E90CACD7}"/>
              </a:ext>
            </a:extLst>
          </p:cNvPr>
          <p:cNvPicPr>
            <a:picLocks noChangeAspect="1"/>
          </p:cNvPicPr>
          <p:nvPr/>
        </p:nvPicPr>
        <p:blipFill>
          <a:blip r:embed="rId2"/>
          <a:srcRect t="25371" r="9091" b="23493"/>
          <a:stretch>
            <a:fillRect/>
          </a:stretch>
        </p:blipFill>
        <p:spPr>
          <a:xfrm>
            <a:off x="20" y="10"/>
            <a:ext cx="12191980" cy="6857990"/>
          </a:xfrm>
          <a:prstGeom prst="rect">
            <a:avLst/>
          </a:prstGeom>
        </p:spPr>
      </p:pic>
      <p:sp>
        <p:nvSpPr>
          <p:cNvPr id="48" name="Freeform 5">
            <a:extLst>
              <a:ext uri="{FF2B5EF4-FFF2-40B4-BE49-F238E27FC236}">
                <a16:creationId xmlns:a16="http://schemas.microsoft.com/office/drawing/2014/main" id="{201543D1-8AF1-41DA-AB4A-ECE74D355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0391775" cy="6858000"/>
          </a:xfrm>
          <a:custGeom>
            <a:avLst/>
            <a:gdLst>
              <a:gd name="T0" fmla="*/ 0 w 2184"/>
              <a:gd name="T1" fmla="*/ 1441 h 1441"/>
              <a:gd name="T2" fmla="*/ 1482 w 2184"/>
              <a:gd name="T3" fmla="*/ 1441 h 1441"/>
              <a:gd name="T4" fmla="*/ 2161 w 2184"/>
              <a:gd name="T5" fmla="*/ 762 h 1441"/>
              <a:gd name="T6" fmla="*/ 2161 w 2184"/>
              <a:gd name="T7" fmla="*/ 678 h 1441"/>
              <a:gd name="T8" fmla="*/ 1483 w 2184"/>
              <a:gd name="T9" fmla="*/ 0 h 1441"/>
              <a:gd name="T10" fmla="*/ 0 w 2184"/>
              <a:gd name="T11" fmla="*/ 0 h 1441"/>
              <a:gd name="T12" fmla="*/ 0 w 2184"/>
              <a:gd name="T13" fmla="*/ 1441 h 1441"/>
            </a:gdLst>
            <a:ahLst/>
            <a:cxnLst>
              <a:cxn ang="0">
                <a:pos x="T0" y="T1"/>
              </a:cxn>
              <a:cxn ang="0">
                <a:pos x="T2" y="T3"/>
              </a:cxn>
              <a:cxn ang="0">
                <a:pos x="T4" y="T5"/>
              </a:cxn>
              <a:cxn ang="0">
                <a:pos x="T6" y="T7"/>
              </a:cxn>
              <a:cxn ang="0">
                <a:pos x="T8" y="T9"/>
              </a:cxn>
              <a:cxn ang="0">
                <a:pos x="T10" y="T11"/>
              </a:cxn>
              <a:cxn ang="0">
                <a:pos x="T12" y="T13"/>
              </a:cxn>
            </a:cxnLst>
            <a:rect l="0" t="0" r="r" b="b"/>
            <a:pathLst>
              <a:path w="2184" h="1441">
                <a:moveTo>
                  <a:pt x="0" y="1441"/>
                </a:moveTo>
                <a:cubicBezTo>
                  <a:pt x="1482" y="1441"/>
                  <a:pt x="1482" y="1441"/>
                  <a:pt x="1482" y="1441"/>
                </a:cubicBezTo>
                <a:cubicBezTo>
                  <a:pt x="2161" y="762"/>
                  <a:pt x="2161" y="762"/>
                  <a:pt x="2161" y="762"/>
                </a:cubicBezTo>
                <a:cubicBezTo>
                  <a:pt x="2184" y="739"/>
                  <a:pt x="2184" y="701"/>
                  <a:pt x="2161" y="678"/>
                </a:cubicBezTo>
                <a:cubicBezTo>
                  <a:pt x="1483" y="0"/>
                  <a:pt x="1483" y="0"/>
                  <a:pt x="1483" y="0"/>
                </a:cubicBezTo>
                <a:cubicBezTo>
                  <a:pt x="0" y="0"/>
                  <a:pt x="0" y="0"/>
                  <a:pt x="0" y="0"/>
                </a:cubicBezTo>
                <a:lnTo>
                  <a:pt x="0" y="1441"/>
                </a:lnTo>
                <a:close/>
              </a:path>
            </a:pathLst>
          </a:cu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4AB94BAB-5D88-68B3-4680-322B4FE10C3D}"/>
              </a:ext>
            </a:extLst>
          </p:cNvPr>
          <p:cNvSpPr>
            <a:spLocks noGrp="1"/>
          </p:cNvSpPr>
          <p:nvPr>
            <p:ph type="title"/>
          </p:nvPr>
        </p:nvSpPr>
        <p:spPr>
          <a:xfrm>
            <a:off x="541867" y="626533"/>
            <a:ext cx="7128933" cy="1278467"/>
          </a:xfrm>
        </p:spPr>
        <p:txBody>
          <a:bodyPr anchor="ctr">
            <a:normAutofit/>
          </a:bodyPr>
          <a:lstStyle/>
          <a:p>
            <a:r>
              <a:rPr lang="en-GB" sz="3200" b="1" dirty="0">
                <a:solidFill>
                  <a:srgbClr val="FEFFFF"/>
                </a:solidFill>
              </a:rPr>
              <a:t>Coordinating</a:t>
            </a:r>
            <a:r>
              <a:rPr lang="en-GB" sz="3200" dirty="0">
                <a:solidFill>
                  <a:srgbClr val="FEFFFF"/>
                </a:solidFill>
              </a:rPr>
              <a:t> </a:t>
            </a:r>
            <a:r>
              <a:rPr lang="en-GB" sz="3200" i="1" dirty="0">
                <a:solidFill>
                  <a:srgbClr val="FEFFFF"/>
                </a:solidFill>
              </a:rPr>
              <a:t>(Integration &amp; Collaboration)</a:t>
            </a:r>
          </a:p>
        </p:txBody>
      </p:sp>
      <p:sp>
        <p:nvSpPr>
          <p:cNvPr id="3" name="Content Placeholder 2">
            <a:extLst>
              <a:ext uri="{FF2B5EF4-FFF2-40B4-BE49-F238E27FC236}">
                <a16:creationId xmlns:a16="http://schemas.microsoft.com/office/drawing/2014/main" id="{BC80CC9E-60DD-A745-5099-4B6262E38356}"/>
              </a:ext>
            </a:extLst>
          </p:cNvPr>
          <p:cNvSpPr>
            <a:spLocks noGrp="1"/>
          </p:cNvSpPr>
          <p:nvPr>
            <p:ph idx="1"/>
          </p:nvPr>
        </p:nvSpPr>
        <p:spPr>
          <a:xfrm>
            <a:off x="541868" y="2133599"/>
            <a:ext cx="7493000" cy="3809999"/>
          </a:xfrm>
        </p:spPr>
        <p:txBody>
          <a:bodyPr>
            <a:normAutofit/>
          </a:bodyPr>
          <a:lstStyle/>
          <a:p>
            <a:pPr>
              <a:spcBef>
                <a:spcPts val="0"/>
              </a:spcBef>
              <a:spcAft>
                <a:spcPts val="600"/>
              </a:spcAft>
              <a:buNone/>
            </a:pPr>
            <a:r>
              <a:rPr lang="en-GB" b="1" i="1" dirty="0">
                <a:solidFill>
                  <a:srgbClr val="FEFFFF"/>
                </a:solidFill>
              </a:rPr>
              <a:t>Coordinating</a:t>
            </a:r>
            <a:r>
              <a:rPr lang="en-GB" dirty="0">
                <a:solidFill>
                  <a:srgbClr val="FEFFFF"/>
                </a:solidFill>
              </a:rPr>
              <a:t> is Fayol's management function concerned with integrating activities and ensuring different departments work together effectively towards common organisational goals (Cole and Kelly, 2020).</a:t>
            </a:r>
          </a:p>
          <a:p>
            <a:pPr>
              <a:spcBef>
                <a:spcPts val="0"/>
              </a:spcBef>
              <a:spcAft>
                <a:spcPts val="600"/>
              </a:spcAft>
              <a:buNone/>
            </a:pPr>
            <a:endParaRPr lang="en-GB" dirty="0">
              <a:solidFill>
                <a:srgbClr val="FEFFFF"/>
              </a:solidFill>
            </a:endParaRPr>
          </a:p>
          <a:p>
            <a:pPr>
              <a:spcBef>
                <a:spcPts val="0"/>
              </a:spcBef>
              <a:spcAft>
                <a:spcPts val="600"/>
              </a:spcAft>
              <a:buNone/>
            </a:pPr>
            <a:r>
              <a:rPr lang="en-GB" b="1" i="1" dirty="0">
                <a:solidFill>
                  <a:srgbClr val="FEFFFF"/>
                </a:solidFill>
              </a:rPr>
              <a:t>Modern perspective: </a:t>
            </a:r>
            <a:r>
              <a:rPr lang="en-GB" dirty="0">
                <a:solidFill>
                  <a:srgbClr val="FEFFFF"/>
                </a:solidFill>
              </a:rPr>
              <a:t>Fayol's concept of Coordinating is commonly referred to as Integration and Collaboration, where managers focus on communication, teamwork and cross-functional cooperation to improve organisational performance (Robbins, Coulter and Randel, 2021).</a:t>
            </a:r>
          </a:p>
        </p:txBody>
      </p:sp>
    </p:spTree>
    <p:extLst>
      <p:ext uri="{BB962C8B-B14F-4D97-AF65-F5344CB8AC3E}">
        <p14:creationId xmlns:p14="http://schemas.microsoft.com/office/powerpoint/2010/main" val="129282770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1" dur="500"/>
                                        <p:tgtEl>
                                          <p:spTgt spid="3">
                                            <p:txEl>
                                              <p:pRg st="0" end="0"/>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C674F61D-0F45-5567-6527-EBE9A06AD079}"/>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3E24878-14A5-EA88-CC4D-71FAADDD9A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3" name="Group 12">
            <a:extLst>
              <a:ext uri="{FF2B5EF4-FFF2-40B4-BE49-F238E27FC236}">
                <a16:creationId xmlns:a16="http://schemas.microsoft.com/office/drawing/2014/main" id="{0E6B23C0-CE49-EFF4-6B47-F986D3749E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4" name="Freeform 11">
              <a:extLst>
                <a:ext uri="{FF2B5EF4-FFF2-40B4-BE49-F238E27FC236}">
                  <a16:creationId xmlns:a16="http://schemas.microsoft.com/office/drawing/2014/main" id="{829C7CBD-BF23-C378-FDC9-1AC967E42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5" name="Freeform 12">
              <a:extLst>
                <a:ext uri="{FF2B5EF4-FFF2-40B4-BE49-F238E27FC236}">
                  <a16:creationId xmlns:a16="http://schemas.microsoft.com/office/drawing/2014/main" id="{694B9AD6-B0D9-2ED6-DCD5-3444D173E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6" name="Freeform 13">
              <a:extLst>
                <a:ext uri="{FF2B5EF4-FFF2-40B4-BE49-F238E27FC236}">
                  <a16:creationId xmlns:a16="http://schemas.microsoft.com/office/drawing/2014/main" id="{2B23EA40-F819-D027-0B70-EAB6F37F24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7" name="Freeform 14">
              <a:extLst>
                <a:ext uri="{FF2B5EF4-FFF2-40B4-BE49-F238E27FC236}">
                  <a16:creationId xmlns:a16="http://schemas.microsoft.com/office/drawing/2014/main" id="{139AE50C-690C-D535-37AA-955A2D855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8" name="Freeform 15">
              <a:extLst>
                <a:ext uri="{FF2B5EF4-FFF2-40B4-BE49-F238E27FC236}">
                  <a16:creationId xmlns:a16="http://schemas.microsoft.com/office/drawing/2014/main" id="{17337F7B-4840-DF1D-E83B-2F06AD29C9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9" name="Freeform 16">
              <a:extLst>
                <a:ext uri="{FF2B5EF4-FFF2-40B4-BE49-F238E27FC236}">
                  <a16:creationId xmlns:a16="http://schemas.microsoft.com/office/drawing/2014/main" id="{8B8C6C0E-794E-7AED-501E-627E4728C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0" name="Freeform 17">
              <a:extLst>
                <a:ext uri="{FF2B5EF4-FFF2-40B4-BE49-F238E27FC236}">
                  <a16:creationId xmlns:a16="http://schemas.microsoft.com/office/drawing/2014/main" id="{DBA5EFAF-8A90-1334-6615-A17837B399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1" name="Freeform 18">
              <a:extLst>
                <a:ext uri="{FF2B5EF4-FFF2-40B4-BE49-F238E27FC236}">
                  <a16:creationId xmlns:a16="http://schemas.microsoft.com/office/drawing/2014/main" id="{C82611BB-7C9C-C422-30E7-8C8460CDE9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2" name="Freeform 19">
              <a:extLst>
                <a:ext uri="{FF2B5EF4-FFF2-40B4-BE49-F238E27FC236}">
                  <a16:creationId xmlns:a16="http://schemas.microsoft.com/office/drawing/2014/main" id="{CB4375F0-4F02-C7EB-D816-A51192C6A5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3" name="Freeform 20">
              <a:extLst>
                <a:ext uri="{FF2B5EF4-FFF2-40B4-BE49-F238E27FC236}">
                  <a16:creationId xmlns:a16="http://schemas.microsoft.com/office/drawing/2014/main" id="{3A0904A8-F2DA-16A2-7F53-A10A123DC0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4" name="Freeform 21">
              <a:extLst>
                <a:ext uri="{FF2B5EF4-FFF2-40B4-BE49-F238E27FC236}">
                  <a16:creationId xmlns:a16="http://schemas.microsoft.com/office/drawing/2014/main" id="{6B2C0559-9B09-E789-6A7E-A5BA92CE5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5" name="Freeform 22">
              <a:extLst>
                <a:ext uri="{FF2B5EF4-FFF2-40B4-BE49-F238E27FC236}">
                  <a16:creationId xmlns:a16="http://schemas.microsoft.com/office/drawing/2014/main" id="{3C881965-BFA1-1EB3-44E4-B3E25E417C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7" name="Group 26">
            <a:extLst>
              <a:ext uri="{FF2B5EF4-FFF2-40B4-BE49-F238E27FC236}">
                <a16:creationId xmlns:a16="http://schemas.microsoft.com/office/drawing/2014/main" id="{DF35A069-A9F1-30A5-E8C5-81B3B15A1E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8" name="Freeform 27">
              <a:extLst>
                <a:ext uri="{FF2B5EF4-FFF2-40B4-BE49-F238E27FC236}">
                  <a16:creationId xmlns:a16="http://schemas.microsoft.com/office/drawing/2014/main" id="{F638D63B-465A-9C16-7222-85BA3F55C6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9" name="Freeform 28">
              <a:extLst>
                <a:ext uri="{FF2B5EF4-FFF2-40B4-BE49-F238E27FC236}">
                  <a16:creationId xmlns:a16="http://schemas.microsoft.com/office/drawing/2014/main" id="{01D512EE-AF5A-E621-130B-685E215E9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0" name="Freeform 29">
              <a:extLst>
                <a:ext uri="{FF2B5EF4-FFF2-40B4-BE49-F238E27FC236}">
                  <a16:creationId xmlns:a16="http://schemas.microsoft.com/office/drawing/2014/main" id="{A07B343C-4767-EEF3-99F8-646ED6A119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1" name="Freeform 30">
              <a:extLst>
                <a:ext uri="{FF2B5EF4-FFF2-40B4-BE49-F238E27FC236}">
                  <a16:creationId xmlns:a16="http://schemas.microsoft.com/office/drawing/2014/main" id="{46A3C4E5-8587-54F9-844E-FE6EAFD99B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2" name="Freeform 31">
              <a:extLst>
                <a:ext uri="{FF2B5EF4-FFF2-40B4-BE49-F238E27FC236}">
                  <a16:creationId xmlns:a16="http://schemas.microsoft.com/office/drawing/2014/main" id="{7E10A718-9633-75DE-0B1F-0EF317A22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3" name="Freeform 32">
              <a:extLst>
                <a:ext uri="{FF2B5EF4-FFF2-40B4-BE49-F238E27FC236}">
                  <a16:creationId xmlns:a16="http://schemas.microsoft.com/office/drawing/2014/main" id="{E2417471-33E5-463B-66BA-506548482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4" name="Freeform 33">
              <a:extLst>
                <a:ext uri="{FF2B5EF4-FFF2-40B4-BE49-F238E27FC236}">
                  <a16:creationId xmlns:a16="http://schemas.microsoft.com/office/drawing/2014/main" id="{57BE9FA4-2911-43F5-2433-761246A63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5" name="Freeform 34">
              <a:extLst>
                <a:ext uri="{FF2B5EF4-FFF2-40B4-BE49-F238E27FC236}">
                  <a16:creationId xmlns:a16="http://schemas.microsoft.com/office/drawing/2014/main" id="{4370CB07-7310-132A-6817-87D84C503A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6" name="Freeform 35">
              <a:extLst>
                <a:ext uri="{FF2B5EF4-FFF2-40B4-BE49-F238E27FC236}">
                  <a16:creationId xmlns:a16="http://schemas.microsoft.com/office/drawing/2014/main" id="{9E39410D-E83C-248C-A499-58E175A21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7" name="Freeform 36">
              <a:extLst>
                <a:ext uri="{FF2B5EF4-FFF2-40B4-BE49-F238E27FC236}">
                  <a16:creationId xmlns:a16="http://schemas.microsoft.com/office/drawing/2014/main" id="{7E61A9EC-F8B9-248D-189A-7CD47BCEFD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8" name="Freeform 37">
              <a:extLst>
                <a:ext uri="{FF2B5EF4-FFF2-40B4-BE49-F238E27FC236}">
                  <a16:creationId xmlns:a16="http://schemas.microsoft.com/office/drawing/2014/main" id="{90D9D15C-C9B5-4F0B-3317-8791D47C92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9" name="Freeform 38">
              <a:extLst>
                <a:ext uri="{FF2B5EF4-FFF2-40B4-BE49-F238E27FC236}">
                  <a16:creationId xmlns:a16="http://schemas.microsoft.com/office/drawing/2014/main" id="{D68327A1-DFC9-3D50-7704-DA4006DE4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20FADC2F-A59B-BA4E-7234-4D71AA0198DD}"/>
              </a:ext>
            </a:extLst>
          </p:cNvPr>
          <p:cNvSpPr>
            <a:spLocks noGrp="1"/>
          </p:cNvSpPr>
          <p:nvPr>
            <p:ph type="title"/>
          </p:nvPr>
        </p:nvSpPr>
        <p:spPr>
          <a:xfrm>
            <a:off x="4304847" y="414338"/>
            <a:ext cx="7750722" cy="996604"/>
          </a:xfrm>
        </p:spPr>
        <p:txBody>
          <a:bodyPr>
            <a:noAutofit/>
          </a:bodyPr>
          <a:lstStyle/>
          <a:p>
            <a:r>
              <a:rPr lang="en-GB" sz="2800" b="1" dirty="0"/>
              <a:t>Coordinating:</a:t>
            </a:r>
            <a:br>
              <a:rPr lang="en-GB" sz="2800" b="1" dirty="0"/>
            </a:br>
            <a:r>
              <a:rPr lang="en-GB" sz="2800" i="1" dirty="0"/>
              <a:t>Roles and Responsibilities</a:t>
            </a:r>
          </a:p>
        </p:txBody>
      </p:sp>
      <p:sp>
        <p:nvSpPr>
          <p:cNvPr id="41" name="Rectangle 40">
            <a:extLst>
              <a:ext uri="{FF2B5EF4-FFF2-40B4-BE49-F238E27FC236}">
                <a16:creationId xmlns:a16="http://schemas.microsoft.com/office/drawing/2014/main" id="{CE8EFF62-6229-A37F-9F8C-A5E72563E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Freeform 11">
            <a:extLst>
              <a:ext uri="{FF2B5EF4-FFF2-40B4-BE49-F238E27FC236}">
                <a16:creationId xmlns:a16="http://schemas.microsoft.com/office/drawing/2014/main" id="{C869F0E5-794C-5868-AA18-469059806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6" name="Picture 5">
            <a:extLst>
              <a:ext uri="{FF2B5EF4-FFF2-40B4-BE49-F238E27FC236}">
                <a16:creationId xmlns:a16="http://schemas.microsoft.com/office/drawing/2014/main" id="{81625D6C-1578-7FE7-DEAC-F13DAB1D6630}"/>
              </a:ext>
            </a:extLst>
          </p:cNvPr>
          <p:cNvPicPr>
            <a:picLocks noChangeAspect="1"/>
          </p:cNvPicPr>
          <p:nvPr/>
        </p:nvPicPr>
        <p:blipFill>
          <a:blip r:embed="rId2"/>
          <a:srcRect l="37971" r="22359"/>
          <a:stretch>
            <a:fillRect/>
          </a:stretch>
        </p:blipFill>
        <p:spPr>
          <a:xfrm>
            <a:off x="-7621" y="-45993"/>
            <a:ext cx="2720524" cy="6858000"/>
          </a:xfrm>
          <a:prstGeom prst="rect">
            <a:avLst/>
          </a:prstGeom>
        </p:spPr>
      </p:pic>
      <p:graphicFrame>
        <p:nvGraphicFramePr>
          <p:cNvPr id="57" name="TextBox 54">
            <a:extLst>
              <a:ext uri="{FF2B5EF4-FFF2-40B4-BE49-F238E27FC236}">
                <a16:creationId xmlns:a16="http://schemas.microsoft.com/office/drawing/2014/main" id="{F3028E6E-E828-B42F-52F4-25A995217D81}"/>
              </a:ext>
            </a:extLst>
          </p:cNvPr>
          <p:cNvGraphicFramePr/>
          <p:nvPr>
            <p:extLst>
              <p:ext uri="{D42A27DB-BD31-4B8C-83A1-F6EECF244321}">
                <p14:modId xmlns:p14="http://schemas.microsoft.com/office/powerpoint/2010/main" val="2084734466"/>
              </p:ext>
            </p:extLst>
          </p:nvPr>
        </p:nvGraphicFramePr>
        <p:xfrm>
          <a:off x="4301061" y="2173958"/>
          <a:ext cx="7671863" cy="4421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6" name="TextBox 55">
            <a:extLst>
              <a:ext uri="{FF2B5EF4-FFF2-40B4-BE49-F238E27FC236}">
                <a16:creationId xmlns:a16="http://schemas.microsoft.com/office/drawing/2014/main" id="{404C801E-9B63-2134-80F8-61AEB67C8938}"/>
              </a:ext>
            </a:extLst>
          </p:cNvPr>
          <p:cNvSpPr txBox="1"/>
          <p:nvPr/>
        </p:nvSpPr>
        <p:spPr>
          <a:xfrm>
            <a:off x="4304847" y="1623173"/>
            <a:ext cx="5286359" cy="338554"/>
          </a:xfrm>
          <a:prstGeom prst="rect">
            <a:avLst/>
          </a:prstGeom>
          <a:noFill/>
        </p:spPr>
        <p:txBody>
          <a:bodyPr wrap="square" rtlCol="0">
            <a:spAutoFit/>
          </a:bodyPr>
          <a:lstStyle/>
          <a:p>
            <a:r>
              <a:rPr lang="en-GB" sz="1600" b="1" i="1" dirty="0"/>
              <a:t>Tesco Managers' Responsibilities</a:t>
            </a:r>
          </a:p>
        </p:txBody>
      </p:sp>
    </p:spTree>
    <p:extLst>
      <p:ext uri="{BB962C8B-B14F-4D97-AF65-F5344CB8AC3E}">
        <p14:creationId xmlns:p14="http://schemas.microsoft.com/office/powerpoint/2010/main" val="51131231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6"/>
                                        </p:tgtEl>
                                        <p:attrNameLst>
                                          <p:attrName>style.visibility</p:attrName>
                                        </p:attrNameLst>
                                      </p:cBhvr>
                                      <p:to>
                                        <p:strVal val="visible"/>
                                      </p:to>
                                    </p:set>
                                    <p:animEffect transition="in" filter="fade">
                                      <p:cBhvr>
                                        <p:cTn id="11" dur="500"/>
                                        <p:tgtEl>
                                          <p:spTgt spid="56"/>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57"/>
                                        </p:tgtEl>
                                        <p:attrNameLst>
                                          <p:attrName>style.visibility</p:attrName>
                                        </p:attrNameLst>
                                      </p:cBhvr>
                                      <p:to>
                                        <p:strVal val="visible"/>
                                      </p:to>
                                    </p:set>
                                    <p:animEffect transition="in" filter="randombar(horizontal)">
                                      <p:cBhvr>
                                        <p:cTn id="15" dur="500"/>
                                        <p:tgtEl>
                                          <p:spTgt spid="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7" grpId="0">
        <p:bldAsOne/>
      </p:bldGraphic>
      <p:bldP spid="5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E912A6-0E16-7B7D-60CE-87779DB0D3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896285-FAF8-9142-78AA-E7E51E5C3D69}"/>
              </a:ext>
            </a:extLst>
          </p:cNvPr>
          <p:cNvSpPr>
            <a:spLocks noGrp="1"/>
          </p:cNvSpPr>
          <p:nvPr>
            <p:ph type="title"/>
          </p:nvPr>
        </p:nvSpPr>
        <p:spPr>
          <a:xfrm>
            <a:off x="1643495" y="351071"/>
            <a:ext cx="10003199" cy="932459"/>
          </a:xfrm>
        </p:spPr>
        <p:txBody>
          <a:bodyPr>
            <a:noAutofit/>
          </a:bodyPr>
          <a:lstStyle/>
          <a:p>
            <a:r>
              <a:rPr lang="en-GB" sz="2800" b="1" dirty="0"/>
              <a:t>Coordinating:</a:t>
            </a:r>
            <a:br>
              <a:rPr lang="en-GB" sz="2800" dirty="0"/>
            </a:br>
            <a:r>
              <a:rPr lang="en-GB" sz="2800" i="1" dirty="0"/>
              <a:t>Effective Practices and Impact on Goals</a:t>
            </a:r>
          </a:p>
        </p:txBody>
      </p:sp>
      <p:sp>
        <p:nvSpPr>
          <p:cNvPr id="100" name="Overall Impact"/>
          <p:cNvSpPr txBox="1"/>
          <p:nvPr/>
        </p:nvSpPr>
        <p:spPr>
          <a:xfrm>
            <a:off x="1643492" y="5888183"/>
            <a:ext cx="10003199" cy="863042"/>
          </a:xfrm>
          <a:prstGeom prst="rect">
            <a:avLst/>
          </a:prstGeom>
          <a:noFill/>
        </p:spPr>
        <p:txBody>
          <a:bodyPr wrap="square" rtlCol="0" anchor="t">
            <a:noAutofit/>
          </a:bodyPr>
          <a:lstStyle/>
          <a:p>
            <a:pPr>
              <a:spcBef>
                <a:spcPts val="0"/>
              </a:spcBef>
              <a:buNone/>
            </a:pPr>
            <a:r>
              <a:rPr lang="en-GB" sz="1600" b="1" dirty="0">
                <a:solidFill>
                  <a:schemeClr val="tx1"/>
                </a:solidFill>
              </a:rPr>
              <a:t>Overall Impact: </a:t>
            </a:r>
            <a:r>
              <a:rPr lang="en-GB" sz="1600" dirty="0">
                <a:solidFill>
                  <a:schemeClr val="tx1"/>
                </a:solidFill>
              </a:rPr>
              <a:t>Effective coordinating (integration and collaboration) helps Tesco improve communication, reduce operational inefficiencies, strengthen supply chain performance and enhance customer satisfaction, ultimately supporting long-term organisational success.</a:t>
            </a:r>
          </a:p>
        </p:txBody>
      </p:sp>
      <p:graphicFrame>
        <p:nvGraphicFramePr>
          <p:cNvPr id="3" name="Table 2">
            <a:extLst>
              <a:ext uri="{FF2B5EF4-FFF2-40B4-BE49-F238E27FC236}">
                <a16:creationId xmlns:a16="http://schemas.microsoft.com/office/drawing/2014/main" id="{3E8677DC-BF2A-F27D-4BC3-B7F69DE1991B}"/>
              </a:ext>
            </a:extLst>
          </p:cNvPr>
          <p:cNvGraphicFramePr>
            <a:graphicFrameLocks noGrp="1"/>
          </p:cNvGraphicFramePr>
          <p:nvPr>
            <p:extLst>
              <p:ext uri="{D42A27DB-BD31-4B8C-83A1-F6EECF244321}">
                <p14:modId xmlns:p14="http://schemas.microsoft.com/office/powerpoint/2010/main" val="2328702016"/>
              </p:ext>
            </p:extLst>
          </p:nvPr>
        </p:nvGraphicFramePr>
        <p:xfrm>
          <a:off x="1643491" y="1378527"/>
          <a:ext cx="10003200" cy="4303882"/>
        </p:xfrm>
        <a:graphic>
          <a:graphicData uri="http://schemas.openxmlformats.org/drawingml/2006/table">
            <a:tbl>
              <a:tblPr firstRow="1" bandRow="1">
                <a:tableStyleId>{B301B821-A1FF-4177-AEE7-76D212191A09}</a:tableStyleId>
              </a:tblPr>
              <a:tblGrid>
                <a:gridCol w="5001600">
                  <a:extLst>
                    <a:ext uri="{9D8B030D-6E8A-4147-A177-3AD203B41FA5}">
                      <a16:colId xmlns:a16="http://schemas.microsoft.com/office/drawing/2014/main" val="2364264875"/>
                    </a:ext>
                  </a:extLst>
                </a:gridCol>
                <a:gridCol w="5001600">
                  <a:extLst>
                    <a:ext uri="{9D8B030D-6E8A-4147-A177-3AD203B41FA5}">
                      <a16:colId xmlns:a16="http://schemas.microsoft.com/office/drawing/2014/main" val="1262125555"/>
                    </a:ext>
                  </a:extLst>
                </a:gridCol>
              </a:tblGrid>
              <a:tr h="308039">
                <a:tc>
                  <a:txBody>
                    <a:bodyPr/>
                    <a:lstStyle/>
                    <a:p>
                      <a:pPr>
                        <a:buNone/>
                      </a:pPr>
                      <a:r>
                        <a:rPr lang="en-GB" sz="1600" dirty="0"/>
                        <a:t>Effective Practices</a:t>
                      </a:r>
                    </a:p>
                  </a:txBody>
                  <a:tcPr marL="68179" marR="68179" marT="34089" marB="34089" anchor="ctr"/>
                </a:tc>
                <a:tc>
                  <a:txBody>
                    <a:bodyPr/>
                    <a:lstStyle/>
                    <a:p>
                      <a:pPr>
                        <a:buNone/>
                      </a:pPr>
                      <a:r>
                        <a:rPr lang="en-GB" sz="1600"/>
                        <a:t>Impact on Tesco's Goals</a:t>
                      </a:r>
                    </a:p>
                  </a:txBody>
                  <a:tcPr marL="68179" marR="68179" marT="34089" marB="34089" anchor="ctr"/>
                </a:tc>
                <a:extLst>
                  <a:ext uri="{0D108BD9-81ED-4DB2-BD59-A6C34878D82A}">
                    <a16:rowId xmlns:a16="http://schemas.microsoft.com/office/drawing/2014/main" val="1701582268"/>
                  </a:ext>
                </a:extLst>
              </a:tr>
              <a:tr h="796385">
                <a:tc>
                  <a:txBody>
                    <a:bodyPr/>
                    <a:lstStyle/>
                    <a:p>
                      <a:pPr>
                        <a:buNone/>
                      </a:pPr>
                      <a:r>
                        <a:rPr lang="en-GB" sz="1600" b="0"/>
                        <a:t>Encourage teamwork and communication between departments (Mullins and McLean, 2019).</a:t>
                      </a:r>
                    </a:p>
                  </a:txBody>
                  <a:tcPr marL="68179" marR="68179" marT="34089" marB="34089" anchor="ctr"/>
                </a:tc>
                <a:tc>
                  <a:txBody>
                    <a:bodyPr/>
                    <a:lstStyle/>
                    <a:p>
                      <a:pPr>
                        <a:buNone/>
                      </a:pPr>
                      <a:r>
                        <a:rPr lang="en-GB" sz="1600"/>
                        <a:t>Improves collaboration and operational efficiency.</a:t>
                      </a:r>
                    </a:p>
                  </a:txBody>
                  <a:tcPr marL="68179" marR="68179" marT="34089" marB="34089" anchor="ctr"/>
                </a:tc>
                <a:extLst>
                  <a:ext uri="{0D108BD9-81ED-4DB2-BD59-A6C34878D82A}">
                    <a16:rowId xmlns:a16="http://schemas.microsoft.com/office/drawing/2014/main" val="3440768857"/>
                  </a:ext>
                </a:extLst>
              </a:tr>
              <a:tr h="796385">
                <a:tc>
                  <a:txBody>
                    <a:bodyPr/>
                    <a:lstStyle/>
                    <a:p>
                      <a:pPr>
                        <a:buNone/>
                      </a:pPr>
                      <a:r>
                        <a:rPr lang="en-GB" sz="1600" b="0"/>
                        <a:t>Use digital systems to monitor stock, orders and deliveries (Robbins, Coulter and Randel, 2021).</a:t>
                      </a:r>
                    </a:p>
                  </a:txBody>
                  <a:tcPr marL="68179" marR="68179" marT="34089" marB="34089" anchor="ctr"/>
                </a:tc>
                <a:tc>
                  <a:txBody>
                    <a:bodyPr/>
                    <a:lstStyle/>
                    <a:p>
                      <a:pPr>
                        <a:buNone/>
                      </a:pPr>
                      <a:r>
                        <a:rPr lang="en-GB" sz="1600"/>
                        <a:t>Helps ensure product availability and supply chain efficiency.</a:t>
                      </a:r>
                    </a:p>
                  </a:txBody>
                  <a:tcPr marL="68179" marR="68179" marT="34089" marB="34089" anchor="ctr"/>
                </a:tc>
                <a:extLst>
                  <a:ext uri="{0D108BD9-81ED-4DB2-BD59-A6C34878D82A}">
                    <a16:rowId xmlns:a16="http://schemas.microsoft.com/office/drawing/2014/main" val="253968696"/>
                  </a:ext>
                </a:extLst>
              </a:tr>
              <a:tr h="796385">
                <a:tc>
                  <a:txBody>
                    <a:bodyPr/>
                    <a:lstStyle/>
                    <a:p>
                      <a:pPr>
                        <a:buNone/>
                      </a:pPr>
                      <a:r>
                        <a:rPr lang="en-GB" sz="1600" b="0"/>
                        <a:t>Hold regular meetings to discuss priorities and organisational objectives (Mullins and McLean, 2019).</a:t>
                      </a:r>
                    </a:p>
                  </a:txBody>
                  <a:tcPr marL="68179" marR="68179" marT="34089" marB="34089" anchor="ctr"/>
                </a:tc>
                <a:tc>
                  <a:txBody>
                    <a:bodyPr/>
                    <a:lstStyle/>
                    <a:p>
                      <a:pPr>
                        <a:buNone/>
                      </a:pPr>
                      <a:r>
                        <a:rPr lang="en-GB" sz="1600" dirty="0"/>
                        <a:t>Aligns departments with Tesco's strategic goals.</a:t>
                      </a:r>
                    </a:p>
                  </a:txBody>
                  <a:tcPr marL="68179" marR="68179" marT="34089" marB="34089" anchor="ctr"/>
                </a:tc>
                <a:extLst>
                  <a:ext uri="{0D108BD9-81ED-4DB2-BD59-A6C34878D82A}">
                    <a16:rowId xmlns:a16="http://schemas.microsoft.com/office/drawing/2014/main" val="3085526466"/>
                  </a:ext>
                </a:extLst>
              </a:tr>
              <a:tr h="796385">
                <a:tc>
                  <a:txBody>
                    <a:bodyPr/>
                    <a:lstStyle/>
                    <a:p>
                      <a:pPr>
                        <a:buNone/>
                      </a:pPr>
                      <a:r>
                        <a:rPr lang="en-GB" sz="1600" b="0"/>
                        <a:t>Resolve operational issues quickly through cross-functional collaboration (Cole and Kelly, 2020).</a:t>
                      </a:r>
                    </a:p>
                  </a:txBody>
                  <a:tcPr marL="68179" marR="68179" marT="34089" marB="34089" anchor="ctr"/>
                </a:tc>
                <a:tc>
                  <a:txBody>
                    <a:bodyPr/>
                    <a:lstStyle/>
                    <a:p>
                      <a:pPr>
                        <a:buNone/>
                      </a:pPr>
                      <a:r>
                        <a:rPr lang="en-GB" sz="1600"/>
                        <a:t>Reduces delays, errors and service disruptions.</a:t>
                      </a:r>
                    </a:p>
                  </a:txBody>
                  <a:tcPr marL="68179" marR="68179" marT="34089" marB="34089" anchor="ctr"/>
                </a:tc>
                <a:extLst>
                  <a:ext uri="{0D108BD9-81ED-4DB2-BD59-A6C34878D82A}">
                    <a16:rowId xmlns:a16="http://schemas.microsoft.com/office/drawing/2014/main" val="4083237740"/>
                  </a:ext>
                </a:extLst>
              </a:tr>
              <a:tr h="796385">
                <a:tc>
                  <a:txBody>
                    <a:bodyPr/>
                    <a:lstStyle/>
                    <a:p>
                      <a:pPr>
                        <a:buNone/>
                      </a:pPr>
                      <a:r>
                        <a:rPr lang="en-GB" sz="1600" b="0" dirty="0"/>
                        <a:t>Ensure all teams understand their shared responsibilities and objectives (Cole and Kelly, 2020).</a:t>
                      </a:r>
                    </a:p>
                  </a:txBody>
                  <a:tcPr marL="68179" marR="68179" marT="34089" marB="34089" anchor="ctr"/>
                </a:tc>
                <a:tc>
                  <a:txBody>
                    <a:bodyPr/>
                    <a:lstStyle/>
                    <a:p>
                      <a:pPr>
                        <a:buNone/>
                      </a:pPr>
                      <a:r>
                        <a:rPr lang="en-GB" sz="1600" dirty="0"/>
                        <a:t>Supports consistent customer service and business performance.</a:t>
                      </a:r>
                    </a:p>
                  </a:txBody>
                  <a:tcPr marL="68179" marR="68179" marT="34089" marB="34089" anchor="ctr"/>
                </a:tc>
                <a:extLst>
                  <a:ext uri="{0D108BD9-81ED-4DB2-BD59-A6C34878D82A}">
                    <a16:rowId xmlns:a16="http://schemas.microsoft.com/office/drawing/2014/main" val="799001604"/>
                  </a:ext>
                </a:extLst>
              </a:tr>
            </a:tbl>
          </a:graphicData>
        </a:graphic>
      </p:graphicFrame>
    </p:spTree>
    <p:extLst>
      <p:ext uri="{BB962C8B-B14F-4D97-AF65-F5344CB8AC3E}">
        <p14:creationId xmlns:p14="http://schemas.microsoft.com/office/powerpoint/2010/main" val="317050522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5"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randombar(vertical)">
                                      <p:cBhvr>
                                        <p:cTn id="11" dur="500"/>
                                        <p:tgtEl>
                                          <p:spTgt spid="3"/>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100"/>
                                        </p:tgtEl>
                                        <p:attrNameLst>
                                          <p:attrName>style.visibility</p:attrName>
                                        </p:attrNameLst>
                                      </p:cBhvr>
                                      <p:to>
                                        <p:strVal val="visible"/>
                                      </p:to>
                                    </p:set>
                                    <p:animEffect transition="in" filter="barn(inVertical)">
                                      <p:cBhvr>
                                        <p:cTn id="15"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0"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5" name="Picture 4" descr="Desk with productivity items">
            <a:extLst>
              <a:ext uri="{FF2B5EF4-FFF2-40B4-BE49-F238E27FC236}">
                <a16:creationId xmlns:a16="http://schemas.microsoft.com/office/drawing/2014/main" id="{B1059B15-1887-FEF1-278B-BE8D82D7E1DE}"/>
              </a:ext>
            </a:extLst>
          </p:cNvPr>
          <p:cNvPicPr>
            <a:picLocks noChangeAspect="1"/>
          </p:cNvPicPr>
          <p:nvPr/>
        </p:nvPicPr>
        <p:blipFill>
          <a:blip r:embed="rId2"/>
          <a:srcRect t="963" r="9091" b="22428"/>
          <a:stretch>
            <a:fillRect/>
          </a:stretch>
        </p:blipFill>
        <p:spPr>
          <a:xfrm>
            <a:off x="20" y="10"/>
            <a:ext cx="12191980" cy="6857990"/>
          </a:xfrm>
          <a:prstGeom prst="rect">
            <a:avLst/>
          </a:prstGeom>
        </p:spPr>
      </p:pic>
      <p:sp>
        <p:nvSpPr>
          <p:cNvPr id="46" name="Freeform 5">
            <a:extLst>
              <a:ext uri="{FF2B5EF4-FFF2-40B4-BE49-F238E27FC236}">
                <a16:creationId xmlns:a16="http://schemas.microsoft.com/office/drawing/2014/main" id="{201543D1-8AF1-41DA-AB4A-ECE74D355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0391775" cy="6858000"/>
          </a:xfrm>
          <a:custGeom>
            <a:avLst/>
            <a:gdLst>
              <a:gd name="T0" fmla="*/ 0 w 2184"/>
              <a:gd name="T1" fmla="*/ 1441 h 1441"/>
              <a:gd name="T2" fmla="*/ 1482 w 2184"/>
              <a:gd name="T3" fmla="*/ 1441 h 1441"/>
              <a:gd name="T4" fmla="*/ 2161 w 2184"/>
              <a:gd name="T5" fmla="*/ 762 h 1441"/>
              <a:gd name="T6" fmla="*/ 2161 w 2184"/>
              <a:gd name="T7" fmla="*/ 678 h 1441"/>
              <a:gd name="T8" fmla="*/ 1483 w 2184"/>
              <a:gd name="T9" fmla="*/ 0 h 1441"/>
              <a:gd name="T10" fmla="*/ 0 w 2184"/>
              <a:gd name="T11" fmla="*/ 0 h 1441"/>
              <a:gd name="T12" fmla="*/ 0 w 2184"/>
              <a:gd name="T13" fmla="*/ 1441 h 1441"/>
            </a:gdLst>
            <a:ahLst/>
            <a:cxnLst>
              <a:cxn ang="0">
                <a:pos x="T0" y="T1"/>
              </a:cxn>
              <a:cxn ang="0">
                <a:pos x="T2" y="T3"/>
              </a:cxn>
              <a:cxn ang="0">
                <a:pos x="T4" y="T5"/>
              </a:cxn>
              <a:cxn ang="0">
                <a:pos x="T6" y="T7"/>
              </a:cxn>
              <a:cxn ang="0">
                <a:pos x="T8" y="T9"/>
              </a:cxn>
              <a:cxn ang="0">
                <a:pos x="T10" y="T11"/>
              </a:cxn>
              <a:cxn ang="0">
                <a:pos x="T12" y="T13"/>
              </a:cxn>
            </a:cxnLst>
            <a:rect l="0" t="0" r="r" b="b"/>
            <a:pathLst>
              <a:path w="2184" h="1441">
                <a:moveTo>
                  <a:pt x="0" y="1441"/>
                </a:moveTo>
                <a:cubicBezTo>
                  <a:pt x="1482" y="1441"/>
                  <a:pt x="1482" y="1441"/>
                  <a:pt x="1482" y="1441"/>
                </a:cubicBezTo>
                <a:cubicBezTo>
                  <a:pt x="2161" y="762"/>
                  <a:pt x="2161" y="762"/>
                  <a:pt x="2161" y="762"/>
                </a:cubicBezTo>
                <a:cubicBezTo>
                  <a:pt x="2184" y="739"/>
                  <a:pt x="2184" y="701"/>
                  <a:pt x="2161" y="678"/>
                </a:cubicBezTo>
                <a:cubicBezTo>
                  <a:pt x="1483" y="0"/>
                  <a:pt x="1483" y="0"/>
                  <a:pt x="1483" y="0"/>
                </a:cubicBezTo>
                <a:cubicBezTo>
                  <a:pt x="0" y="0"/>
                  <a:pt x="0" y="0"/>
                  <a:pt x="0" y="0"/>
                </a:cubicBezTo>
                <a:lnTo>
                  <a:pt x="0" y="1441"/>
                </a:lnTo>
                <a:close/>
              </a:path>
            </a:pathLst>
          </a:cu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DBD40EE-3F52-92C5-7CB4-84676CA82ECB}"/>
              </a:ext>
            </a:extLst>
          </p:cNvPr>
          <p:cNvSpPr>
            <a:spLocks noGrp="1"/>
          </p:cNvSpPr>
          <p:nvPr>
            <p:ph type="title"/>
          </p:nvPr>
        </p:nvSpPr>
        <p:spPr>
          <a:xfrm>
            <a:off x="541867" y="626533"/>
            <a:ext cx="7128933" cy="1278467"/>
          </a:xfrm>
        </p:spPr>
        <p:txBody>
          <a:bodyPr anchor="ctr">
            <a:normAutofit/>
          </a:bodyPr>
          <a:lstStyle/>
          <a:p>
            <a:r>
              <a:rPr lang="en-GB" sz="3200" b="1" dirty="0">
                <a:solidFill>
                  <a:srgbClr val="FEFFFF"/>
                </a:solidFill>
              </a:rPr>
              <a:t>Controlling</a:t>
            </a:r>
            <a:r>
              <a:rPr lang="en-GB" sz="3200" dirty="0">
                <a:solidFill>
                  <a:srgbClr val="FEFFFF"/>
                </a:solidFill>
              </a:rPr>
              <a:t> </a:t>
            </a:r>
            <a:r>
              <a:rPr lang="en-GB" sz="3200" i="1" dirty="0"/>
              <a:t>(Performance Management)</a:t>
            </a:r>
            <a:endParaRPr lang="en-GB" sz="3200" i="1" dirty="0">
              <a:solidFill>
                <a:srgbClr val="FEFFFF"/>
              </a:solidFill>
            </a:endParaRPr>
          </a:p>
        </p:txBody>
      </p:sp>
      <p:sp>
        <p:nvSpPr>
          <p:cNvPr id="3" name="Content Placeholder 2">
            <a:extLst>
              <a:ext uri="{FF2B5EF4-FFF2-40B4-BE49-F238E27FC236}">
                <a16:creationId xmlns:a16="http://schemas.microsoft.com/office/drawing/2014/main" id="{4220594F-5EA0-6FDC-1460-5F0318D9D1ED}"/>
              </a:ext>
            </a:extLst>
          </p:cNvPr>
          <p:cNvSpPr>
            <a:spLocks noGrp="1"/>
          </p:cNvSpPr>
          <p:nvPr>
            <p:ph idx="1"/>
          </p:nvPr>
        </p:nvSpPr>
        <p:spPr>
          <a:xfrm>
            <a:off x="541868" y="2133599"/>
            <a:ext cx="7493000" cy="3809999"/>
          </a:xfrm>
        </p:spPr>
        <p:txBody>
          <a:bodyPr>
            <a:normAutofit/>
          </a:bodyPr>
          <a:lstStyle/>
          <a:p>
            <a:r>
              <a:rPr lang="en-GB" dirty="0">
                <a:solidFill>
                  <a:srgbClr val="FEFFFF"/>
                </a:solidFill>
              </a:rPr>
              <a:t>Controlling is Fayol's management function concerned with monitoring performance, comparing actual results against planned objectives and taking corrective action when necessary to ensure organisational goals are achieved (Cole and Kelly, 2020).</a:t>
            </a:r>
          </a:p>
          <a:p>
            <a:pPr marL="0" indent="0">
              <a:buNone/>
            </a:pPr>
            <a:endParaRPr lang="en-GB" dirty="0">
              <a:solidFill>
                <a:srgbClr val="FEFFFF"/>
              </a:solidFill>
            </a:endParaRPr>
          </a:p>
          <a:p>
            <a:r>
              <a:rPr lang="en-GB" dirty="0">
                <a:solidFill>
                  <a:srgbClr val="FEFFFF"/>
                </a:solidFill>
              </a:rPr>
              <a:t>Modern perspective: Fayol's concept of Controlling is commonly referred to as Performance Management, where managers use performance measurement, data analysis, feedback systems and continuous improvement processes to monitor and enhance organisational performance (Robbins, Coulter and Randel, 2021).</a:t>
            </a:r>
          </a:p>
          <a:p>
            <a:pPr marL="0" indent="0">
              <a:spcBef>
                <a:spcPts val="0"/>
              </a:spcBef>
              <a:buNone/>
            </a:pPr>
            <a:endParaRPr lang="en-US" dirty="0">
              <a:solidFill>
                <a:srgbClr val="FEFFFF"/>
              </a:solidFill>
            </a:endParaRPr>
          </a:p>
        </p:txBody>
      </p:sp>
    </p:spTree>
    <p:extLst>
      <p:ext uri="{BB962C8B-B14F-4D97-AF65-F5344CB8AC3E}">
        <p14:creationId xmlns:p14="http://schemas.microsoft.com/office/powerpoint/2010/main" val="15396735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A7CC890E-85BE-A32B-D0EA-05A361F5E9AA}"/>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1324AE-0B40-C2C5-581E-97486BEEF3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BB24F9ED-68FC-ACF8-C485-37EDC12DD7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2" name="Freeform 11">
              <a:extLst>
                <a:ext uri="{FF2B5EF4-FFF2-40B4-BE49-F238E27FC236}">
                  <a16:creationId xmlns:a16="http://schemas.microsoft.com/office/drawing/2014/main" id="{E844E19F-2924-1783-A520-C373635536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C8AC11A6-B359-4FFB-E5FA-528CFAC64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D74B27C0-0F25-F216-4BBB-4F5EE05113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02CB036D-19C9-97B7-1F17-B1AE0BA1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DC2D2289-847C-905C-65E9-68DF1D172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192A5D1D-599A-7D07-1AF7-1194B60EE3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7E6EDD50-A701-2AE8-C6FB-149823CF3A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7DB2AA01-91D5-0801-8877-E1C606EC11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473F9FF9-6ED3-2014-736B-0277A48E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F281BF20-03BA-A52C-0341-6DBD1E62B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170F560C-4061-0823-AB72-590CF91B8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81F45E7B-6AE3-5684-80DA-419E3D3C9B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42251E5C-CFC9-45E1-86CD-A2111FA01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6" name="Freeform 27">
              <a:extLst>
                <a:ext uri="{FF2B5EF4-FFF2-40B4-BE49-F238E27FC236}">
                  <a16:creationId xmlns:a16="http://schemas.microsoft.com/office/drawing/2014/main" id="{73959D1A-1C89-34A2-EBBE-95D73DCA89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88307764-11DC-D3E3-E8F7-0A26B70C7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E87BF161-87DA-F2FB-FAA6-3FE32E0F6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4A58CCC7-4227-DCFA-1D24-B1295CC1C8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B693679F-CF9C-9436-AF43-082E3CC57C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33B2403A-BEC6-951F-41A1-AC44F037E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F28FB130-8419-F721-0CC8-9F696EEF8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CCC3573E-29D2-A2D0-6A7E-4931330AB0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1BA0FA8E-377A-1BC5-AA71-78E2FE84E2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BB543DC8-1DCE-A7F0-4772-83B12BEDAE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59EB6114-6EA4-CC59-4BF1-158A8493B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5004066A-B0D9-8A5B-1E20-E5D6F8E757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9A290A91-149B-9496-5DC3-BAA57515F00D}"/>
              </a:ext>
            </a:extLst>
          </p:cNvPr>
          <p:cNvSpPr>
            <a:spLocks noGrp="1"/>
          </p:cNvSpPr>
          <p:nvPr>
            <p:ph type="title"/>
          </p:nvPr>
        </p:nvSpPr>
        <p:spPr>
          <a:xfrm>
            <a:off x="4399321" y="489734"/>
            <a:ext cx="7074692" cy="1024581"/>
          </a:xfrm>
        </p:spPr>
        <p:txBody>
          <a:bodyPr>
            <a:normAutofit/>
          </a:bodyPr>
          <a:lstStyle/>
          <a:p>
            <a:r>
              <a:rPr lang="en-GB" sz="2800" b="1" dirty="0"/>
              <a:t>Controlling: </a:t>
            </a:r>
            <a:br>
              <a:rPr lang="en-GB" sz="2800" dirty="0"/>
            </a:br>
            <a:r>
              <a:rPr lang="en-GB" sz="2800" i="1" dirty="0"/>
              <a:t>Roles and Responsibilities </a:t>
            </a:r>
          </a:p>
        </p:txBody>
      </p:sp>
      <p:sp>
        <p:nvSpPr>
          <p:cNvPr id="39" name="Rectangle 38">
            <a:extLst>
              <a:ext uri="{FF2B5EF4-FFF2-40B4-BE49-F238E27FC236}">
                <a16:creationId xmlns:a16="http://schemas.microsoft.com/office/drawing/2014/main" id="{37786A89-7734-0401-982A-6D9F6FD4CC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6877C82E-FB86-93C9-572E-461196D1F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5" name="Picture 4" descr="Desk with productivity items">
            <a:extLst>
              <a:ext uri="{FF2B5EF4-FFF2-40B4-BE49-F238E27FC236}">
                <a16:creationId xmlns:a16="http://schemas.microsoft.com/office/drawing/2014/main" id="{A0C7EF87-E361-1772-62FF-0B1295C857CB}"/>
              </a:ext>
            </a:extLst>
          </p:cNvPr>
          <p:cNvPicPr>
            <a:picLocks noChangeAspect="1"/>
          </p:cNvPicPr>
          <p:nvPr/>
        </p:nvPicPr>
        <p:blipFill>
          <a:blip r:embed="rId2"/>
          <a:srcRect l="44385" r="29135" b="-2"/>
          <a:stretch>
            <a:fillRect/>
          </a:stretch>
        </p:blipFill>
        <p:spPr>
          <a:xfrm>
            <a:off x="20" y="1730"/>
            <a:ext cx="2720524" cy="6858000"/>
          </a:xfrm>
          <a:prstGeom prst="rect">
            <a:avLst/>
          </a:prstGeom>
        </p:spPr>
      </p:pic>
      <p:graphicFrame>
        <p:nvGraphicFramePr>
          <p:cNvPr id="43" name="Content Placeholder 2">
            <a:extLst>
              <a:ext uri="{FF2B5EF4-FFF2-40B4-BE49-F238E27FC236}">
                <a16:creationId xmlns:a16="http://schemas.microsoft.com/office/drawing/2014/main" id="{CBA46D34-9F5A-513A-B9F9-61EDB0450527}"/>
              </a:ext>
            </a:extLst>
          </p:cNvPr>
          <p:cNvGraphicFramePr>
            <a:graphicFrameLocks noGrp="1"/>
          </p:cNvGraphicFramePr>
          <p:nvPr>
            <p:ph idx="1"/>
            <p:extLst>
              <p:ext uri="{D42A27DB-BD31-4B8C-83A1-F6EECF244321}">
                <p14:modId xmlns:p14="http://schemas.microsoft.com/office/powerpoint/2010/main" val="4267857780"/>
              </p:ext>
            </p:extLst>
          </p:nvPr>
        </p:nvGraphicFramePr>
        <p:xfrm>
          <a:off x="4399321" y="1962489"/>
          <a:ext cx="7074692" cy="37339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F120EEE-0BB1-06AE-C720-FCC0D8499971}"/>
              </a:ext>
            </a:extLst>
          </p:cNvPr>
          <p:cNvSpPr txBox="1"/>
          <p:nvPr/>
        </p:nvSpPr>
        <p:spPr>
          <a:xfrm>
            <a:off x="4323229" y="1522392"/>
            <a:ext cx="5286359" cy="338554"/>
          </a:xfrm>
          <a:prstGeom prst="rect">
            <a:avLst/>
          </a:prstGeom>
          <a:noFill/>
        </p:spPr>
        <p:txBody>
          <a:bodyPr wrap="square" rtlCol="0">
            <a:spAutoFit/>
          </a:bodyPr>
          <a:lstStyle/>
          <a:p>
            <a:r>
              <a:rPr lang="en-GB" sz="1600" b="1" i="1" dirty="0"/>
              <a:t>Tesco Managers' Responsibilities</a:t>
            </a:r>
          </a:p>
        </p:txBody>
      </p:sp>
    </p:spTree>
    <p:extLst>
      <p:ext uri="{BB962C8B-B14F-4D97-AF65-F5344CB8AC3E}">
        <p14:creationId xmlns:p14="http://schemas.microsoft.com/office/powerpoint/2010/main" val="360615140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43"/>
                                        </p:tgtEl>
                                        <p:attrNameLst>
                                          <p:attrName>style.visibility</p:attrName>
                                        </p:attrNameLst>
                                      </p:cBhvr>
                                      <p:to>
                                        <p:strVal val="visible"/>
                                      </p:to>
                                    </p:set>
                                    <p:animEffect transition="in" filter="randombar(horizontal)">
                                      <p:cBhvr>
                                        <p:cTn id="15"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3" grpId="0">
        <p:bldAsOne/>
      </p:bldGraphic>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8AABDA-1B8F-151F-621D-80C2FAB37F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0C5897-342E-53C8-28E0-D8E5CCD887BD}"/>
              </a:ext>
            </a:extLst>
          </p:cNvPr>
          <p:cNvSpPr>
            <a:spLocks noGrp="1"/>
          </p:cNvSpPr>
          <p:nvPr>
            <p:ph type="title"/>
          </p:nvPr>
        </p:nvSpPr>
        <p:spPr>
          <a:xfrm>
            <a:off x="1624818" y="426400"/>
            <a:ext cx="9924758" cy="1027672"/>
          </a:xfrm>
        </p:spPr>
        <p:txBody>
          <a:bodyPr>
            <a:normAutofit fontScale="90000"/>
          </a:bodyPr>
          <a:lstStyle/>
          <a:p>
            <a:r>
              <a:rPr lang="en-GB" sz="3200" b="1" dirty="0"/>
              <a:t>Controlling: </a:t>
            </a:r>
            <a:br>
              <a:rPr lang="en-GB" sz="3200" dirty="0"/>
            </a:br>
            <a:r>
              <a:rPr lang="en-GB" sz="3200" i="1" dirty="0"/>
              <a:t>Effective </a:t>
            </a:r>
            <a:r>
              <a:rPr lang="en-GB" i="1" dirty="0"/>
              <a:t>Practices</a:t>
            </a:r>
            <a:r>
              <a:rPr lang="en-GB" sz="3200" i="1" dirty="0"/>
              <a:t> and Impact on Goals</a:t>
            </a:r>
          </a:p>
        </p:txBody>
      </p:sp>
      <p:graphicFrame>
        <p:nvGraphicFramePr>
          <p:cNvPr id="3" name="Table 2">
            <a:extLst>
              <a:ext uri="{FF2B5EF4-FFF2-40B4-BE49-F238E27FC236}">
                <a16:creationId xmlns:a16="http://schemas.microsoft.com/office/drawing/2014/main" id="{C7074B45-B896-909F-E583-4EAF16F9B655}"/>
              </a:ext>
            </a:extLst>
          </p:cNvPr>
          <p:cNvGraphicFramePr>
            <a:graphicFrameLocks noGrp="1"/>
          </p:cNvGraphicFramePr>
          <p:nvPr>
            <p:extLst>
              <p:ext uri="{D42A27DB-BD31-4B8C-83A1-F6EECF244321}">
                <p14:modId xmlns:p14="http://schemas.microsoft.com/office/powerpoint/2010/main" val="3665923463"/>
              </p:ext>
            </p:extLst>
          </p:nvPr>
        </p:nvGraphicFramePr>
        <p:xfrm>
          <a:off x="1624818" y="1759527"/>
          <a:ext cx="9924758" cy="3963091"/>
        </p:xfrm>
        <a:graphic>
          <a:graphicData uri="http://schemas.openxmlformats.org/drawingml/2006/table">
            <a:tbl>
              <a:tblPr firstRow="1" bandRow="1">
                <a:tableStyleId>{69012ECD-51FC-41F1-AA8D-1B2483CD663E}</a:tableStyleId>
              </a:tblPr>
              <a:tblGrid>
                <a:gridCol w="4962379">
                  <a:extLst>
                    <a:ext uri="{9D8B030D-6E8A-4147-A177-3AD203B41FA5}">
                      <a16:colId xmlns:a16="http://schemas.microsoft.com/office/drawing/2014/main" val="1008921320"/>
                    </a:ext>
                  </a:extLst>
                </a:gridCol>
                <a:gridCol w="4962379">
                  <a:extLst>
                    <a:ext uri="{9D8B030D-6E8A-4147-A177-3AD203B41FA5}">
                      <a16:colId xmlns:a16="http://schemas.microsoft.com/office/drawing/2014/main" val="3403262645"/>
                    </a:ext>
                  </a:extLst>
                </a:gridCol>
              </a:tblGrid>
              <a:tr h="406471">
                <a:tc>
                  <a:txBody>
                    <a:bodyPr/>
                    <a:lstStyle/>
                    <a:p>
                      <a:pPr>
                        <a:buNone/>
                      </a:pPr>
                      <a:r>
                        <a:rPr lang="en-GB" b="1" dirty="0"/>
                        <a:t>Effective Practices</a:t>
                      </a:r>
                      <a:endParaRPr lang="en-GB" dirty="0"/>
                    </a:p>
                  </a:txBody>
                  <a:tcPr anchor="ctr"/>
                </a:tc>
                <a:tc>
                  <a:txBody>
                    <a:bodyPr/>
                    <a:lstStyle/>
                    <a:p>
                      <a:pPr>
                        <a:buNone/>
                      </a:pPr>
                      <a:r>
                        <a:rPr lang="en-GB" b="1"/>
                        <a:t>Impact on Goals</a:t>
                      </a:r>
                      <a:endParaRPr lang="en-GB"/>
                    </a:p>
                  </a:txBody>
                  <a:tcPr anchor="ctr"/>
                </a:tc>
                <a:extLst>
                  <a:ext uri="{0D108BD9-81ED-4DB2-BD59-A6C34878D82A}">
                    <a16:rowId xmlns:a16="http://schemas.microsoft.com/office/drawing/2014/main" val="235155562"/>
                  </a:ext>
                </a:extLst>
              </a:tr>
              <a:tr h="711324">
                <a:tc>
                  <a:txBody>
                    <a:bodyPr/>
                    <a:lstStyle/>
                    <a:p>
                      <a:pPr>
                        <a:buNone/>
                      </a:pPr>
                      <a:r>
                        <a:rPr lang="en-GB"/>
                        <a:t>Use KPIs to track performance and progress.</a:t>
                      </a:r>
                    </a:p>
                  </a:txBody>
                  <a:tcPr anchor="ctr"/>
                </a:tc>
                <a:tc>
                  <a:txBody>
                    <a:bodyPr/>
                    <a:lstStyle/>
                    <a:p>
                      <a:pPr>
                        <a:buNone/>
                      </a:pPr>
                      <a:r>
                        <a:rPr lang="en-GB"/>
                        <a:t>Helps maintain high standards of products and customer service.</a:t>
                      </a:r>
                    </a:p>
                  </a:txBody>
                  <a:tcPr anchor="ctr"/>
                </a:tc>
                <a:extLst>
                  <a:ext uri="{0D108BD9-81ED-4DB2-BD59-A6C34878D82A}">
                    <a16:rowId xmlns:a16="http://schemas.microsoft.com/office/drawing/2014/main" val="142591329"/>
                  </a:ext>
                </a:extLst>
              </a:tr>
              <a:tr h="711324">
                <a:tc>
                  <a:txBody>
                    <a:bodyPr/>
                    <a:lstStyle/>
                    <a:p>
                      <a:pPr>
                        <a:buNone/>
                      </a:pPr>
                      <a:r>
                        <a:rPr lang="en-GB" dirty="0"/>
                        <a:t>Review reports and operational data on a regular basis (Herschel and Jones, 2005).</a:t>
                      </a:r>
                    </a:p>
                  </a:txBody>
                  <a:tcPr anchor="ctr"/>
                </a:tc>
                <a:tc>
                  <a:txBody>
                    <a:bodyPr/>
                    <a:lstStyle/>
                    <a:p>
                      <a:pPr>
                        <a:buNone/>
                      </a:pPr>
                      <a:r>
                        <a:rPr lang="en-GB"/>
                        <a:t>Reduces waste and improves the efficiency of daily operations.</a:t>
                      </a:r>
                    </a:p>
                  </a:txBody>
                  <a:tcPr anchor="ctr"/>
                </a:tc>
                <a:extLst>
                  <a:ext uri="{0D108BD9-81ED-4DB2-BD59-A6C34878D82A}">
                    <a16:rowId xmlns:a16="http://schemas.microsoft.com/office/drawing/2014/main" val="1476003179"/>
                  </a:ext>
                </a:extLst>
              </a:tr>
              <a:tr h="711324">
                <a:tc>
                  <a:txBody>
                    <a:bodyPr/>
                    <a:lstStyle/>
                    <a:p>
                      <a:pPr>
                        <a:buNone/>
                      </a:pPr>
                      <a:r>
                        <a:rPr lang="en-GB"/>
                        <a:t>Address problems quickly and make improvements where needed.</a:t>
                      </a:r>
                    </a:p>
                  </a:txBody>
                  <a:tcPr anchor="ctr"/>
                </a:tc>
                <a:tc>
                  <a:txBody>
                    <a:bodyPr/>
                    <a:lstStyle/>
                    <a:p>
                      <a:pPr>
                        <a:buNone/>
                      </a:pPr>
                      <a:r>
                        <a:rPr lang="en-GB"/>
                        <a:t>Supports Tesco in meeting its business goals and targets.</a:t>
                      </a:r>
                    </a:p>
                  </a:txBody>
                  <a:tcPr anchor="ctr"/>
                </a:tc>
                <a:extLst>
                  <a:ext uri="{0D108BD9-81ED-4DB2-BD59-A6C34878D82A}">
                    <a16:rowId xmlns:a16="http://schemas.microsoft.com/office/drawing/2014/main" val="1900931213"/>
                  </a:ext>
                </a:extLst>
              </a:tr>
              <a:tr h="711324">
                <a:tc>
                  <a:txBody>
                    <a:bodyPr/>
                    <a:lstStyle/>
                    <a:p>
                      <a:pPr>
                        <a:buNone/>
                      </a:pPr>
                      <a:r>
                        <a:rPr lang="en-GB"/>
                        <a:t>Set clear performance expectations for employees and departments.</a:t>
                      </a:r>
                    </a:p>
                  </a:txBody>
                  <a:tcPr anchor="ctr"/>
                </a:tc>
                <a:tc>
                  <a:txBody>
                    <a:bodyPr/>
                    <a:lstStyle/>
                    <a:p>
                      <a:pPr>
                        <a:buNone/>
                      </a:pPr>
                      <a:r>
                        <a:rPr lang="en-GB"/>
                        <a:t>Increases customer satisfaction and trust in the company.</a:t>
                      </a:r>
                    </a:p>
                  </a:txBody>
                  <a:tcPr anchor="ctr"/>
                </a:tc>
                <a:extLst>
                  <a:ext uri="{0D108BD9-81ED-4DB2-BD59-A6C34878D82A}">
                    <a16:rowId xmlns:a16="http://schemas.microsoft.com/office/drawing/2014/main" val="4138097270"/>
                  </a:ext>
                </a:extLst>
              </a:tr>
              <a:tr h="711324">
                <a:tc>
                  <a:txBody>
                    <a:bodyPr/>
                    <a:lstStyle/>
                    <a:p>
                      <a:pPr>
                        <a:buNone/>
                      </a:pPr>
                      <a:r>
                        <a:rPr lang="en-GB"/>
                        <a:t>Continuously look for ways to improve business processes.</a:t>
                      </a:r>
                    </a:p>
                  </a:txBody>
                  <a:tcPr anchor="ctr"/>
                </a:tc>
                <a:tc>
                  <a:txBody>
                    <a:bodyPr/>
                    <a:lstStyle/>
                    <a:p>
                      <a:pPr>
                        <a:buNone/>
                      </a:pPr>
                      <a:r>
                        <a:rPr lang="en-GB" dirty="0"/>
                        <a:t>Contributes to long-term profitability and business growth.</a:t>
                      </a:r>
                    </a:p>
                  </a:txBody>
                  <a:tcPr anchor="ctr"/>
                </a:tc>
                <a:extLst>
                  <a:ext uri="{0D108BD9-81ED-4DB2-BD59-A6C34878D82A}">
                    <a16:rowId xmlns:a16="http://schemas.microsoft.com/office/drawing/2014/main" val="1565231113"/>
                  </a:ext>
                </a:extLst>
              </a:tr>
            </a:tbl>
          </a:graphicData>
        </a:graphic>
      </p:graphicFrame>
    </p:spTree>
    <p:extLst>
      <p:ext uri="{BB962C8B-B14F-4D97-AF65-F5344CB8AC3E}">
        <p14:creationId xmlns:p14="http://schemas.microsoft.com/office/powerpoint/2010/main" val="46754577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5"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randombar(vertical)">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1FC726-09CC-D86B-B698-74A2575123B8}"/>
              </a:ext>
            </a:extLst>
          </p:cNvPr>
          <p:cNvSpPr>
            <a:spLocks noGrp="1"/>
          </p:cNvSpPr>
          <p:nvPr>
            <p:ph type="title"/>
          </p:nvPr>
        </p:nvSpPr>
        <p:spPr>
          <a:xfrm>
            <a:off x="1259893" y="3101093"/>
            <a:ext cx="2454052" cy="722107"/>
          </a:xfrm>
        </p:spPr>
        <p:txBody>
          <a:bodyPr>
            <a:normAutofit/>
          </a:bodyPr>
          <a:lstStyle/>
          <a:p>
            <a:r>
              <a:rPr lang="en-GB" sz="3200" b="1" dirty="0">
                <a:solidFill>
                  <a:schemeClr val="bg1"/>
                </a:solidFill>
              </a:rPr>
              <a:t>Conclusion</a:t>
            </a:r>
          </a:p>
        </p:txBody>
      </p:sp>
      <p:sp>
        <p:nvSpPr>
          <p:cNvPr id="22"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24" name="Rectangle 23">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84F0DC4A-65CC-8416-9A11-E2B8FADA4BAC}"/>
              </a:ext>
            </a:extLst>
          </p:cNvPr>
          <p:cNvGraphicFramePr>
            <a:graphicFrameLocks noGrp="1"/>
          </p:cNvGraphicFramePr>
          <p:nvPr>
            <p:ph idx="1"/>
            <p:extLst>
              <p:ext uri="{D42A27DB-BD31-4B8C-83A1-F6EECF244321}">
                <p14:modId xmlns:p14="http://schemas.microsoft.com/office/powerpoint/2010/main" val="329745645"/>
              </p:ext>
            </p:extLst>
          </p:nvPr>
        </p:nvGraphicFramePr>
        <p:xfrm>
          <a:off x="4220937" y="338399"/>
          <a:ext cx="7792011" cy="62424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2">
            <a:extLst>
              <a:ext uri="{FF2B5EF4-FFF2-40B4-BE49-F238E27FC236}">
                <a16:creationId xmlns:a16="http://schemas.microsoft.com/office/drawing/2014/main" id="{EE5A538B-A8F7-38DE-281E-15E4307CA814}"/>
              </a:ext>
            </a:extLst>
          </p:cNvPr>
          <p:cNvSpPr txBox="1">
            <a:spLocks/>
          </p:cNvSpPr>
          <p:nvPr/>
        </p:nvSpPr>
        <p:spPr>
          <a:xfrm>
            <a:off x="126609" y="3988800"/>
            <a:ext cx="3988191" cy="209547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sz="1400" dirty="0">
                <a:solidFill>
                  <a:schemeClr val="bg1"/>
                </a:solidFill>
              </a:rPr>
              <a:t>The application of Fayol's management functions enables Tesco managers to plan strategically, organise resources efficiently, lead and coordinate employees effectively, and monitor performance continuously. Together, these functions contribute to operational efficiency, customer satisfaction and long-term organisational success.</a:t>
            </a:r>
            <a:endParaRPr lang="en-US" sz="1400" dirty="0">
              <a:solidFill>
                <a:schemeClr val="bg1"/>
              </a:solidFill>
            </a:endParaRPr>
          </a:p>
        </p:txBody>
      </p:sp>
    </p:spTree>
    <p:extLst>
      <p:ext uri="{BB962C8B-B14F-4D97-AF65-F5344CB8AC3E}">
        <p14:creationId xmlns:p14="http://schemas.microsoft.com/office/powerpoint/2010/main" val="171679738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randombar(horizontal)">
                                      <p:cBhvr>
                                        <p:cTn id="11" dur="500"/>
                                        <p:tgtEl>
                                          <p:spTgt spid="15"/>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barn(inVertical)">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5" grpId="0">
        <p:bldAsOne/>
      </p:bldGraphic>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2"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6"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9" name="Rectangle 38">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5" name="Picture 4" descr="Wood human figure">
            <a:extLst>
              <a:ext uri="{FF2B5EF4-FFF2-40B4-BE49-F238E27FC236}">
                <a16:creationId xmlns:a16="http://schemas.microsoft.com/office/drawing/2014/main" id="{E010622F-05DA-0BDC-7AE5-90E1B08BD954}"/>
              </a:ext>
            </a:extLst>
          </p:cNvPr>
          <p:cNvPicPr>
            <a:picLocks noChangeAspect="1"/>
          </p:cNvPicPr>
          <p:nvPr/>
        </p:nvPicPr>
        <p:blipFill>
          <a:blip r:embed="rId2"/>
          <a:srcRect l="1981" r="52554" b="-2"/>
          <a:stretch>
            <a:fillRect/>
          </a:stretch>
        </p:blipFill>
        <p:spPr>
          <a:xfrm>
            <a:off x="-1555" y="1731"/>
            <a:ext cx="4671091" cy="6858000"/>
          </a:xfrm>
          <a:prstGeom prst="rect">
            <a:avLst/>
          </a:prstGeom>
        </p:spPr>
      </p:pic>
      <p:sp>
        <p:nvSpPr>
          <p:cNvPr id="3" name="Content Placeholder 2">
            <a:extLst>
              <a:ext uri="{FF2B5EF4-FFF2-40B4-BE49-F238E27FC236}">
                <a16:creationId xmlns:a16="http://schemas.microsoft.com/office/drawing/2014/main" id="{170FAE89-13BB-11D5-34AB-FB11625C9E31}"/>
              </a:ext>
            </a:extLst>
          </p:cNvPr>
          <p:cNvSpPr>
            <a:spLocks noGrp="1"/>
          </p:cNvSpPr>
          <p:nvPr>
            <p:ph idx="1"/>
          </p:nvPr>
        </p:nvSpPr>
        <p:spPr>
          <a:xfrm>
            <a:off x="6164431" y="1625639"/>
            <a:ext cx="5066419" cy="3777622"/>
          </a:xfrm>
        </p:spPr>
        <p:txBody>
          <a:bodyPr>
            <a:normAutofit fontScale="92500"/>
          </a:bodyPr>
          <a:lstStyle/>
          <a:p>
            <a:pPr marL="0" indent="0" algn="ctr">
              <a:buNone/>
            </a:pPr>
            <a:r>
              <a:rPr lang="en-GB" sz="5400" dirty="0">
                <a:solidFill>
                  <a:schemeClr val="tx1"/>
                </a:solidFill>
              </a:rPr>
              <a:t>Thank you for listening.</a:t>
            </a:r>
          </a:p>
          <a:p>
            <a:pPr marL="0" indent="0" algn="ctr">
              <a:buNone/>
            </a:pPr>
            <a:endParaRPr lang="en-GB" sz="5400" dirty="0">
              <a:solidFill>
                <a:schemeClr val="tx1"/>
              </a:solidFill>
            </a:endParaRPr>
          </a:p>
          <a:p>
            <a:pPr marL="0" indent="0" algn="ctr">
              <a:buNone/>
            </a:pPr>
            <a:r>
              <a:rPr lang="en-GB" sz="5400" dirty="0">
                <a:solidFill>
                  <a:schemeClr val="tx1"/>
                </a:solidFill>
              </a:rPr>
              <a:t>Any questions? </a:t>
            </a:r>
          </a:p>
          <a:p>
            <a:pPr marL="0" indent="0">
              <a:buNone/>
            </a:pPr>
            <a:endParaRPr lang="en-GB" dirty="0"/>
          </a:p>
        </p:txBody>
      </p:sp>
    </p:spTree>
    <p:extLst>
      <p:ext uri="{BB962C8B-B14F-4D97-AF65-F5344CB8AC3E}">
        <p14:creationId xmlns:p14="http://schemas.microsoft.com/office/powerpoint/2010/main" val="103863407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par>
                          <p:cTn id="21" fill="hold">
                            <p:stCondLst>
                              <p:cond delay="2000"/>
                            </p:stCondLst>
                            <p:childTnLst>
                              <p:par>
                                <p:cTn id="22" presetID="26" presetClass="entr" presetSubtype="0" fill="hold" grpId="0" nodeType="after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wipe(down)">
                                      <p:cBhvr>
                                        <p:cTn id="24" dur="580">
                                          <p:stCondLst>
                                            <p:cond delay="0"/>
                                          </p:stCondLst>
                                        </p:cTn>
                                        <p:tgtEl>
                                          <p:spTgt spid="3">
                                            <p:txEl>
                                              <p:pRg st="2" end="2"/>
                                            </p:txEl>
                                          </p:spTgt>
                                        </p:tgtEl>
                                      </p:cBhvr>
                                    </p:animEffect>
                                    <p:anim calcmode="lin" valueType="num">
                                      <p:cBhvr>
                                        <p:cTn id="25"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26"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27"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28"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29"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30" dur="26">
                                          <p:stCondLst>
                                            <p:cond delay="650"/>
                                          </p:stCondLst>
                                        </p:cTn>
                                        <p:tgtEl>
                                          <p:spTgt spid="3">
                                            <p:txEl>
                                              <p:pRg st="2" end="2"/>
                                            </p:txEl>
                                          </p:spTgt>
                                        </p:tgtEl>
                                      </p:cBhvr>
                                      <p:to x="100000" y="60000"/>
                                    </p:animScale>
                                    <p:animScale>
                                      <p:cBhvr>
                                        <p:cTn id="31" dur="166" decel="50000">
                                          <p:stCondLst>
                                            <p:cond delay="676"/>
                                          </p:stCondLst>
                                        </p:cTn>
                                        <p:tgtEl>
                                          <p:spTgt spid="3">
                                            <p:txEl>
                                              <p:pRg st="2" end="2"/>
                                            </p:txEl>
                                          </p:spTgt>
                                        </p:tgtEl>
                                      </p:cBhvr>
                                      <p:to x="100000" y="100000"/>
                                    </p:animScale>
                                    <p:animScale>
                                      <p:cBhvr>
                                        <p:cTn id="32" dur="26">
                                          <p:stCondLst>
                                            <p:cond delay="1312"/>
                                          </p:stCondLst>
                                        </p:cTn>
                                        <p:tgtEl>
                                          <p:spTgt spid="3">
                                            <p:txEl>
                                              <p:pRg st="2" end="2"/>
                                            </p:txEl>
                                          </p:spTgt>
                                        </p:tgtEl>
                                      </p:cBhvr>
                                      <p:to x="100000" y="80000"/>
                                    </p:animScale>
                                    <p:animScale>
                                      <p:cBhvr>
                                        <p:cTn id="33" dur="166" decel="50000">
                                          <p:stCondLst>
                                            <p:cond delay="1338"/>
                                          </p:stCondLst>
                                        </p:cTn>
                                        <p:tgtEl>
                                          <p:spTgt spid="3">
                                            <p:txEl>
                                              <p:pRg st="2" end="2"/>
                                            </p:txEl>
                                          </p:spTgt>
                                        </p:tgtEl>
                                      </p:cBhvr>
                                      <p:to x="100000" y="100000"/>
                                    </p:animScale>
                                    <p:animScale>
                                      <p:cBhvr>
                                        <p:cTn id="34" dur="26">
                                          <p:stCondLst>
                                            <p:cond delay="1642"/>
                                          </p:stCondLst>
                                        </p:cTn>
                                        <p:tgtEl>
                                          <p:spTgt spid="3">
                                            <p:txEl>
                                              <p:pRg st="2" end="2"/>
                                            </p:txEl>
                                          </p:spTgt>
                                        </p:tgtEl>
                                      </p:cBhvr>
                                      <p:to x="100000" y="90000"/>
                                    </p:animScale>
                                    <p:animScale>
                                      <p:cBhvr>
                                        <p:cTn id="35" dur="166" decel="50000">
                                          <p:stCondLst>
                                            <p:cond delay="1668"/>
                                          </p:stCondLst>
                                        </p:cTn>
                                        <p:tgtEl>
                                          <p:spTgt spid="3">
                                            <p:txEl>
                                              <p:pRg st="2" end="2"/>
                                            </p:txEl>
                                          </p:spTgt>
                                        </p:tgtEl>
                                      </p:cBhvr>
                                      <p:to x="100000" y="100000"/>
                                    </p:animScale>
                                    <p:animScale>
                                      <p:cBhvr>
                                        <p:cTn id="36" dur="26">
                                          <p:stCondLst>
                                            <p:cond delay="1808"/>
                                          </p:stCondLst>
                                        </p:cTn>
                                        <p:tgtEl>
                                          <p:spTgt spid="3">
                                            <p:txEl>
                                              <p:pRg st="2" end="2"/>
                                            </p:txEl>
                                          </p:spTgt>
                                        </p:tgtEl>
                                      </p:cBhvr>
                                      <p:to x="100000" y="95000"/>
                                    </p:animScale>
                                    <p:animScale>
                                      <p:cBhvr>
                                        <p:cTn id="37" dur="166" decel="50000">
                                          <p:stCondLst>
                                            <p:cond delay="1834"/>
                                          </p:stCondLst>
                                        </p:cTn>
                                        <p:tgtEl>
                                          <p:spTgt spid="3">
                                            <p:txEl>
                                              <p:pRg st="2" end="2"/>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Sp="0">
  <p:cSld>
    <p:bg>
      <p:bgPr>
        <a:solidFill>
          <a:schemeClr val="bg2"/>
        </a:solidFill>
        <a:effectLst/>
      </p:bgPr>
    </p:bg>
    <p:spTree>
      <p:nvGrpSpPr>
        <p:cNvPr id="1" name="">
          <a:extLst>
            <a:ext uri="{FF2B5EF4-FFF2-40B4-BE49-F238E27FC236}">
              <a16:creationId xmlns:a16="http://schemas.microsoft.com/office/drawing/2014/main" id="{8716E66A-131E-5891-5A82-165254217E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BA655C-6B0B-5CDD-4CC3-A8F2513CFD04}"/>
              </a:ext>
            </a:extLst>
          </p:cNvPr>
          <p:cNvSpPr>
            <a:spLocks noGrp="1"/>
          </p:cNvSpPr>
          <p:nvPr>
            <p:ph type="title"/>
          </p:nvPr>
        </p:nvSpPr>
        <p:spPr>
          <a:xfrm>
            <a:off x="225645" y="148622"/>
            <a:ext cx="8911687" cy="613378"/>
          </a:xfrm>
        </p:spPr>
        <p:txBody>
          <a:bodyPr>
            <a:normAutofit/>
          </a:bodyPr>
          <a:lstStyle/>
          <a:p>
            <a:r>
              <a:rPr lang="en-GB" sz="2800" b="1" i="1"/>
              <a:t>References</a:t>
            </a:r>
          </a:p>
        </p:txBody>
      </p:sp>
      <p:graphicFrame>
        <p:nvGraphicFramePr>
          <p:cNvPr id="5" name="Content Placeholder 2">
            <a:extLst>
              <a:ext uri="{FF2B5EF4-FFF2-40B4-BE49-F238E27FC236}">
                <a16:creationId xmlns:a16="http://schemas.microsoft.com/office/drawing/2014/main" id="{2EAD109F-1D65-DC71-1DBE-7ABEFA4EAB1F}"/>
              </a:ext>
            </a:extLst>
          </p:cNvPr>
          <p:cNvGraphicFramePr>
            <a:graphicFrameLocks noGrp="1"/>
          </p:cNvGraphicFramePr>
          <p:nvPr>
            <p:ph idx="1"/>
            <p:extLst>
              <p:ext uri="{D42A27DB-BD31-4B8C-83A1-F6EECF244321}">
                <p14:modId xmlns:p14="http://schemas.microsoft.com/office/powerpoint/2010/main" val="488807669"/>
              </p:ext>
            </p:extLst>
          </p:nvPr>
        </p:nvGraphicFramePr>
        <p:xfrm>
          <a:off x="148856" y="942754"/>
          <a:ext cx="11915553" cy="58660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0312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5">
                                            <p:graphicEl>
                                              <a:dgm id="{0B59D636-7C9E-43FE-83CE-1AEBA8307856}"/>
                                            </p:graphicEl>
                                          </p:spTgt>
                                        </p:tgtEl>
                                        <p:attrNameLst>
                                          <p:attrName>style.visibility</p:attrName>
                                        </p:attrNameLst>
                                      </p:cBhvr>
                                      <p:to>
                                        <p:strVal val="visible"/>
                                      </p:to>
                                    </p:set>
                                    <p:animEffect transition="in" filter="randombar(horizontal)">
                                      <p:cBhvr>
                                        <p:cTn id="11" dur="500"/>
                                        <p:tgtEl>
                                          <p:spTgt spid="5">
                                            <p:graphicEl>
                                              <a:dgm id="{0B59D636-7C9E-43FE-83CE-1AEBA8307856}"/>
                                            </p:graphic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5">
                                            <p:graphicEl>
                                              <a:dgm id="{67FB55CC-3FE5-4D60-AEA9-E7964620FD12}"/>
                                            </p:graphicEl>
                                          </p:spTgt>
                                        </p:tgtEl>
                                        <p:attrNameLst>
                                          <p:attrName>style.visibility</p:attrName>
                                        </p:attrNameLst>
                                      </p:cBhvr>
                                      <p:to>
                                        <p:strVal val="visible"/>
                                      </p:to>
                                    </p:set>
                                    <p:animEffect transition="in" filter="randombar(horizontal)">
                                      <p:cBhvr>
                                        <p:cTn id="15" dur="500"/>
                                        <p:tgtEl>
                                          <p:spTgt spid="5">
                                            <p:graphicEl>
                                              <a:dgm id="{67FB55CC-3FE5-4D60-AEA9-E7964620FD12}"/>
                                            </p:graphicEl>
                                          </p:spTgt>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5">
                                            <p:graphicEl>
                                              <a:dgm id="{CBDABB9F-1AFC-4BAD-8A05-522B2B1A90DB}"/>
                                            </p:graphicEl>
                                          </p:spTgt>
                                        </p:tgtEl>
                                        <p:attrNameLst>
                                          <p:attrName>style.visibility</p:attrName>
                                        </p:attrNameLst>
                                      </p:cBhvr>
                                      <p:to>
                                        <p:strVal val="visible"/>
                                      </p:to>
                                    </p:set>
                                    <p:animEffect transition="in" filter="randombar(horizontal)">
                                      <p:cBhvr>
                                        <p:cTn id="19" dur="500"/>
                                        <p:tgtEl>
                                          <p:spTgt spid="5">
                                            <p:graphicEl>
                                              <a:dgm id="{CBDABB9F-1AFC-4BAD-8A05-522B2B1A90DB}"/>
                                            </p:graphicEl>
                                          </p:spTgt>
                                        </p:tgtEl>
                                      </p:cBhvr>
                                    </p:animEffect>
                                  </p:childTnLst>
                                </p:cTn>
                              </p:par>
                            </p:childTnLst>
                          </p:cTn>
                        </p:par>
                        <p:par>
                          <p:cTn id="20" fill="hold">
                            <p:stCondLst>
                              <p:cond delay="2000"/>
                            </p:stCondLst>
                            <p:childTnLst>
                              <p:par>
                                <p:cTn id="21" presetID="14" presetClass="entr" presetSubtype="10" fill="hold" grpId="0" nodeType="afterEffect">
                                  <p:stCondLst>
                                    <p:cond delay="0"/>
                                  </p:stCondLst>
                                  <p:childTnLst>
                                    <p:set>
                                      <p:cBhvr>
                                        <p:cTn id="22" dur="1" fill="hold">
                                          <p:stCondLst>
                                            <p:cond delay="0"/>
                                          </p:stCondLst>
                                        </p:cTn>
                                        <p:tgtEl>
                                          <p:spTgt spid="5">
                                            <p:graphicEl>
                                              <a:dgm id="{D22CDB4C-131F-41BE-B89C-5841E2CB2C8E}"/>
                                            </p:graphicEl>
                                          </p:spTgt>
                                        </p:tgtEl>
                                        <p:attrNameLst>
                                          <p:attrName>style.visibility</p:attrName>
                                        </p:attrNameLst>
                                      </p:cBhvr>
                                      <p:to>
                                        <p:strVal val="visible"/>
                                      </p:to>
                                    </p:set>
                                    <p:animEffect transition="in" filter="randombar(horizontal)">
                                      <p:cBhvr>
                                        <p:cTn id="23" dur="500"/>
                                        <p:tgtEl>
                                          <p:spTgt spid="5">
                                            <p:graphicEl>
                                              <a:dgm id="{D22CDB4C-131F-41BE-B89C-5841E2CB2C8E}"/>
                                            </p:graphicEl>
                                          </p:spTgt>
                                        </p:tgtEl>
                                      </p:cBhvr>
                                    </p:animEffect>
                                  </p:childTnLst>
                                </p:cTn>
                              </p:par>
                            </p:childTnLst>
                          </p:cTn>
                        </p:par>
                        <p:par>
                          <p:cTn id="24" fill="hold">
                            <p:stCondLst>
                              <p:cond delay="2500"/>
                            </p:stCondLst>
                            <p:childTnLst>
                              <p:par>
                                <p:cTn id="25" presetID="14" presetClass="entr" presetSubtype="10" fill="hold" grpId="0" nodeType="afterEffect">
                                  <p:stCondLst>
                                    <p:cond delay="0"/>
                                  </p:stCondLst>
                                  <p:childTnLst>
                                    <p:set>
                                      <p:cBhvr>
                                        <p:cTn id="26" dur="1" fill="hold">
                                          <p:stCondLst>
                                            <p:cond delay="0"/>
                                          </p:stCondLst>
                                        </p:cTn>
                                        <p:tgtEl>
                                          <p:spTgt spid="5">
                                            <p:graphicEl>
                                              <a:dgm id="{5C17B185-0A56-42A3-897D-BE0CF1FD701C}"/>
                                            </p:graphicEl>
                                          </p:spTgt>
                                        </p:tgtEl>
                                        <p:attrNameLst>
                                          <p:attrName>style.visibility</p:attrName>
                                        </p:attrNameLst>
                                      </p:cBhvr>
                                      <p:to>
                                        <p:strVal val="visible"/>
                                      </p:to>
                                    </p:set>
                                    <p:animEffect transition="in" filter="randombar(horizontal)">
                                      <p:cBhvr>
                                        <p:cTn id="27" dur="500"/>
                                        <p:tgtEl>
                                          <p:spTgt spid="5">
                                            <p:graphicEl>
                                              <a:dgm id="{5C17B185-0A56-42A3-897D-BE0CF1FD701C}"/>
                                            </p:graphicEl>
                                          </p:spTgt>
                                        </p:tgtEl>
                                      </p:cBhvr>
                                    </p:animEffect>
                                  </p:childTnLst>
                                </p:cTn>
                              </p:par>
                            </p:childTnLst>
                          </p:cTn>
                        </p:par>
                        <p:par>
                          <p:cTn id="28" fill="hold">
                            <p:stCondLst>
                              <p:cond delay="3000"/>
                            </p:stCondLst>
                            <p:childTnLst>
                              <p:par>
                                <p:cTn id="29" presetID="14" presetClass="entr" presetSubtype="10" fill="hold" grpId="0" nodeType="afterEffect">
                                  <p:stCondLst>
                                    <p:cond delay="0"/>
                                  </p:stCondLst>
                                  <p:childTnLst>
                                    <p:set>
                                      <p:cBhvr>
                                        <p:cTn id="30" dur="1" fill="hold">
                                          <p:stCondLst>
                                            <p:cond delay="0"/>
                                          </p:stCondLst>
                                        </p:cTn>
                                        <p:tgtEl>
                                          <p:spTgt spid="5">
                                            <p:graphicEl>
                                              <a:dgm id="{703D9D7F-AEE0-4778-9F7D-E5A7F73F06AD}"/>
                                            </p:graphicEl>
                                          </p:spTgt>
                                        </p:tgtEl>
                                        <p:attrNameLst>
                                          <p:attrName>style.visibility</p:attrName>
                                        </p:attrNameLst>
                                      </p:cBhvr>
                                      <p:to>
                                        <p:strVal val="visible"/>
                                      </p:to>
                                    </p:set>
                                    <p:animEffect transition="in" filter="randombar(horizontal)">
                                      <p:cBhvr>
                                        <p:cTn id="31" dur="500"/>
                                        <p:tgtEl>
                                          <p:spTgt spid="5">
                                            <p:graphicEl>
                                              <a:dgm id="{703D9D7F-AEE0-4778-9F7D-E5A7F73F06AD}"/>
                                            </p:graphicEl>
                                          </p:spTgt>
                                        </p:tgtEl>
                                      </p:cBhvr>
                                    </p:animEffect>
                                  </p:childTnLst>
                                </p:cTn>
                              </p:par>
                            </p:childTnLst>
                          </p:cTn>
                        </p:par>
                        <p:par>
                          <p:cTn id="32" fill="hold">
                            <p:stCondLst>
                              <p:cond delay="3500"/>
                            </p:stCondLst>
                            <p:childTnLst>
                              <p:par>
                                <p:cTn id="33" presetID="14" presetClass="entr" presetSubtype="10" fill="hold" grpId="0" nodeType="afterEffect">
                                  <p:stCondLst>
                                    <p:cond delay="0"/>
                                  </p:stCondLst>
                                  <p:childTnLst>
                                    <p:set>
                                      <p:cBhvr>
                                        <p:cTn id="34" dur="1" fill="hold">
                                          <p:stCondLst>
                                            <p:cond delay="0"/>
                                          </p:stCondLst>
                                        </p:cTn>
                                        <p:tgtEl>
                                          <p:spTgt spid="5">
                                            <p:graphicEl>
                                              <a:dgm id="{73670F33-FC02-42B2-AA83-B55941CD3CE2}"/>
                                            </p:graphicEl>
                                          </p:spTgt>
                                        </p:tgtEl>
                                        <p:attrNameLst>
                                          <p:attrName>style.visibility</p:attrName>
                                        </p:attrNameLst>
                                      </p:cBhvr>
                                      <p:to>
                                        <p:strVal val="visible"/>
                                      </p:to>
                                    </p:set>
                                    <p:animEffect transition="in" filter="randombar(horizontal)">
                                      <p:cBhvr>
                                        <p:cTn id="35" dur="500"/>
                                        <p:tgtEl>
                                          <p:spTgt spid="5">
                                            <p:graphicEl>
                                              <a:dgm id="{73670F33-FC02-42B2-AA83-B55941CD3CE2}"/>
                                            </p:graphicEl>
                                          </p:spTgt>
                                        </p:tgtEl>
                                      </p:cBhvr>
                                    </p:animEffect>
                                  </p:childTnLst>
                                </p:cTn>
                              </p:par>
                            </p:childTnLst>
                          </p:cTn>
                        </p:par>
                        <p:par>
                          <p:cTn id="36" fill="hold">
                            <p:stCondLst>
                              <p:cond delay="4000"/>
                            </p:stCondLst>
                            <p:childTnLst>
                              <p:par>
                                <p:cTn id="37" presetID="14" presetClass="entr" presetSubtype="10" fill="hold" grpId="0" nodeType="afterEffect">
                                  <p:stCondLst>
                                    <p:cond delay="0"/>
                                  </p:stCondLst>
                                  <p:childTnLst>
                                    <p:set>
                                      <p:cBhvr>
                                        <p:cTn id="38" dur="1" fill="hold">
                                          <p:stCondLst>
                                            <p:cond delay="0"/>
                                          </p:stCondLst>
                                        </p:cTn>
                                        <p:tgtEl>
                                          <p:spTgt spid="5">
                                            <p:graphicEl>
                                              <a:dgm id="{81452C82-28C1-4C16-811B-36E8B63840A6}"/>
                                            </p:graphicEl>
                                          </p:spTgt>
                                        </p:tgtEl>
                                        <p:attrNameLst>
                                          <p:attrName>style.visibility</p:attrName>
                                        </p:attrNameLst>
                                      </p:cBhvr>
                                      <p:to>
                                        <p:strVal val="visible"/>
                                      </p:to>
                                    </p:set>
                                    <p:animEffect transition="in" filter="randombar(horizontal)">
                                      <p:cBhvr>
                                        <p:cTn id="39" dur="500"/>
                                        <p:tgtEl>
                                          <p:spTgt spid="5">
                                            <p:graphicEl>
                                              <a:dgm id="{81452C82-28C1-4C16-811B-36E8B63840A6}"/>
                                            </p:graphicEl>
                                          </p:spTgt>
                                        </p:tgtEl>
                                      </p:cBhvr>
                                    </p:animEffect>
                                  </p:childTnLst>
                                </p:cTn>
                              </p:par>
                            </p:childTnLst>
                          </p:cTn>
                        </p:par>
                        <p:par>
                          <p:cTn id="40" fill="hold">
                            <p:stCondLst>
                              <p:cond delay="4500"/>
                            </p:stCondLst>
                            <p:childTnLst>
                              <p:par>
                                <p:cTn id="41" presetID="14" presetClass="entr" presetSubtype="10" fill="hold" grpId="0" nodeType="afterEffect">
                                  <p:stCondLst>
                                    <p:cond delay="0"/>
                                  </p:stCondLst>
                                  <p:childTnLst>
                                    <p:set>
                                      <p:cBhvr>
                                        <p:cTn id="42" dur="1" fill="hold">
                                          <p:stCondLst>
                                            <p:cond delay="0"/>
                                          </p:stCondLst>
                                        </p:cTn>
                                        <p:tgtEl>
                                          <p:spTgt spid="5">
                                            <p:graphicEl>
                                              <a:dgm id="{05E99963-8DEB-413B-B5F0-2F16673DDACC}"/>
                                            </p:graphicEl>
                                          </p:spTgt>
                                        </p:tgtEl>
                                        <p:attrNameLst>
                                          <p:attrName>style.visibility</p:attrName>
                                        </p:attrNameLst>
                                      </p:cBhvr>
                                      <p:to>
                                        <p:strVal val="visible"/>
                                      </p:to>
                                    </p:set>
                                    <p:animEffect transition="in" filter="randombar(horizontal)">
                                      <p:cBhvr>
                                        <p:cTn id="43" dur="500"/>
                                        <p:tgtEl>
                                          <p:spTgt spid="5">
                                            <p:graphicEl>
                                              <a:dgm id="{05E99963-8DEB-413B-B5F0-2F16673DDACC}"/>
                                            </p:graphicEl>
                                          </p:spTgt>
                                        </p:tgtEl>
                                      </p:cBhvr>
                                    </p:animEffect>
                                  </p:childTnLst>
                                </p:cTn>
                              </p:par>
                            </p:childTnLst>
                          </p:cTn>
                        </p:par>
                        <p:par>
                          <p:cTn id="44" fill="hold">
                            <p:stCondLst>
                              <p:cond delay="5000"/>
                            </p:stCondLst>
                            <p:childTnLst>
                              <p:par>
                                <p:cTn id="45" presetID="14" presetClass="entr" presetSubtype="10" fill="hold" grpId="0" nodeType="afterEffect">
                                  <p:stCondLst>
                                    <p:cond delay="0"/>
                                  </p:stCondLst>
                                  <p:childTnLst>
                                    <p:set>
                                      <p:cBhvr>
                                        <p:cTn id="46" dur="1" fill="hold">
                                          <p:stCondLst>
                                            <p:cond delay="0"/>
                                          </p:stCondLst>
                                        </p:cTn>
                                        <p:tgtEl>
                                          <p:spTgt spid="5">
                                            <p:graphicEl>
                                              <a:dgm id="{1E7ED719-E480-434B-A369-3ECA6813A3B9}"/>
                                            </p:graphicEl>
                                          </p:spTgt>
                                        </p:tgtEl>
                                        <p:attrNameLst>
                                          <p:attrName>style.visibility</p:attrName>
                                        </p:attrNameLst>
                                      </p:cBhvr>
                                      <p:to>
                                        <p:strVal val="visible"/>
                                      </p:to>
                                    </p:set>
                                    <p:animEffect transition="in" filter="randombar(horizontal)">
                                      <p:cBhvr>
                                        <p:cTn id="47" dur="500"/>
                                        <p:tgtEl>
                                          <p:spTgt spid="5">
                                            <p:graphicEl>
                                              <a:dgm id="{1E7ED719-E480-434B-A369-3ECA6813A3B9}"/>
                                            </p:graphicEl>
                                          </p:spTgt>
                                        </p:tgtEl>
                                      </p:cBhvr>
                                    </p:animEffect>
                                  </p:childTnLst>
                                </p:cTn>
                              </p:par>
                            </p:childTnLst>
                          </p:cTn>
                        </p:par>
                        <p:par>
                          <p:cTn id="48" fill="hold">
                            <p:stCondLst>
                              <p:cond delay="5500"/>
                            </p:stCondLst>
                            <p:childTnLst>
                              <p:par>
                                <p:cTn id="49" presetID="14" presetClass="entr" presetSubtype="10" fill="hold" grpId="0" nodeType="afterEffect">
                                  <p:stCondLst>
                                    <p:cond delay="0"/>
                                  </p:stCondLst>
                                  <p:childTnLst>
                                    <p:set>
                                      <p:cBhvr>
                                        <p:cTn id="50" dur="1" fill="hold">
                                          <p:stCondLst>
                                            <p:cond delay="0"/>
                                          </p:stCondLst>
                                        </p:cTn>
                                        <p:tgtEl>
                                          <p:spTgt spid="5">
                                            <p:graphicEl>
                                              <a:dgm id="{39FD84EA-2B66-4593-80A1-50307568749B}"/>
                                            </p:graphicEl>
                                          </p:spTgt>
                                        </p:tgtEl>
                                        <p:attrNameLst>
                                          <p:attrName>style.visibility</p:attrName>
                                        </p:attrNameLst>
                                      </p:cBhvr>
                                      <p:to>
                                        <p:strVal val="visible"/>
                                      </p:to>
                                    </p:set>
                                    <p:animEffect transition="in" filter="randombar(horizontal)">
                                      <p:cBhvr>
                                        <p:cTn id="51" dur="500"/>
                                        <p:tgtEl>
                                          <p:spTgt spid="5">
                                            <p:graphicEl>
                                              <a:dgm id="{39FD84EA-2B66-4593-80A1-50307568749B}"/>
                                            </p:graphicEl>
                                          </p:spTgt>
                                        </p:tgtEl>
                                      </p:cBhvr>
                                    </p:animEffect>
                                  </p:childTnLst>
                                </p:cTn>
                              </p:par>
                            </p:childTnLst>
                          </p:cTn>
                        </p:par>
                        <p:par>
                          <p:cTn id="52" fill="hold">
                            <p:stCondLst>
                              <p:cond delay="6000"/>
                            </p:stCondLst>
                            <p:childTnLst>
                              <p:par>
                                <p:cTn id="53" presetID="14" presetClass="entr" presetSubtype="10" fill="hold" grpId="0" nodeType="afterEffect">
                                  <p:stCondLst>
                                    <p:cond delay="0"/>
                                  </p:stCondLst>
                                  <p:childTnLst>
                                    <p:set>
                                      <p:cBhvr>
                                        <p:cTn id="54" dur="1" fill="hold">
                                          <p:stCondLst>
                                            <p:cond delay="0"/>
                                          </p:stCondLst>
                                        </p:cTn>
                                        <p:tgtEl>
                                          <p:spTgt spid="5">
                                            <p:graphicEl>
                                              <a:dgm id="{2C6F91CD-E6F2-4E03-9118-B1A96FB91E9B}"/>
                                            </p:graphicEl>
                                          </p:spTgt>
                                        </p:tgtEl>
                                        <p:attrNameLst>
                                          <p:attrName>style.visibility</p:attrName>
                                        </p:attrNameLst>
                                      </p:cBhvr>
                                      <p:to>
                                        <p:strVal val="visible"/>
                                      </p:to>
                                    </p:set>
                                    <p:animEffect transition="in" filter="randombar(horizontal)">
                                      <p:cBhvr>
                                        <p:cTn id="55" dur="500"/>
                                        <p:tgtEl>
                                          <p:spTgt spid="5">
                                            <p:graphicEl>
                                              <a:dgm id="{2C6F91CD-E6F2-4E03-9118-B1A96FB91E9B}"/>
                                            </p:graphicEl>
                                          </p:spTgt>
                                        </p:tgtEl>
                                      </p:cBhvr>
                                    </p:animEffect>
                                  </p:childTnLst>
                                </p:cTn>
                              </p:par>
                            </p:childTnLst>
                          </p:cTn>
                        </p:par>
                        <p:par>
                          <p:cTn id="56" fill="hold">
                            <p:stCondLst>
                              <p:cond delay="6500"/>
                            </p:stCondLst>
                            <p:childTnLst>
                              <p:par>
                                <p:cTn id="57" presetID="14" presetClass="entr" presetSubtype="10" fill="hold" grpId="0" nodeType="afterEffect">
                                  <p:stCondLst>
                                    <p:cond delay="0"/>
                                  </p:stCondLst>
                                  <p:childTnLst>
                                    <p:set>
                                      <p:cBhvr>
                                        <p:cTn id="58" dur="1" fill="hold">
                                          <p:stCondLst>
                                            <p:cond delay="0"/>
                                          </p:stCondLst>
                                        </p:cTn>
                                        <p:tgtEl>
                                          <p:spTgt spid="5">
                                            <p:graphicEl>
                                              <a:dgm id="{457FA1BA-64FD-4506-A112-AB5238EC54FF}"/>
                                            </p:graphicEl>
                                          </p:spTgt>
                                        </p:tgtEl>
                                        <p:attrNameLst>
                                          <p:attrName>style.visibility</p:attrName>
                                        </p:attrNameLst>
                                      </p:cBhvr>
                                      <p:to>
                                        <p:strVal val="visible"/>
                                      </p:to>
                                    </p:set>
                                    <p:animEffect transition="in" filter="randombar(horizontal)">
                                      <p:cBhvr>
                                        <p:cTn id="59" dur="500"/>
                                        <p:tgtEl>
                                          <p:spTgt spid="5">
                                            <p:graphicEl>
                                              <a:dgm id="{457FA1BA-64FD-4506-A112-AB5238EC54FF}"/>
                                            </p:graphicEl>
                                          </p:spTgt>
                                        </p:tgtEl>
                                      </p:cBhvr>
                                    </p:animEffect>
                                  </p:childTnLst>
                                </p:cTn>
                              </p:par>
                            </p:childTnLst>
                          </p:cTn>
                        </p:par>
                        <p:par>
                          <p:cTn id="60" fill="hold">
                            <p:stCondLst>
                              <p:cond delay="7000"/>
                            </p:stCondLst>
                            <p:childTnLst>
                              <p:par>
                                <p:cTn id="61" presetID="14" presetClass="entr" presetSubtype="10" fill="hold" grpId="0" nodeType="afterEffect">
                                  <p:stCondLst>
                                    <p:cond delay="0"/>
                                  </p:stCondLst>
                                  <p:childTnLst>
                                    <p:set>
                                      <p:cBhvr>
                                        <p:cTn id="62" dur="1" fill="hold">
                                          <p:stCondLst>
                                            <p:cond delay="0"/>
                                          </p:stCondLst>
                                        </p:cTn>
                                        <p:tgtEl>
                                          <p:spTgt spid="5">
                                            <p:graphicEl>
                                              <a:dgm id="{04B19108-676D-4DD7-9947-E1E4E534DCDC}"/>
                                            </p:graphicEl>
                                          </p:spTgt>
                                        </p:tgtEl>
                                        <p:attrNameLst>
                                          <p:attrName>style.visibility</p:attrName>
                                        </p:attrNameLst>
                                      </p:cBhvr>
                                      <p:to>
                                        <p:strVal val="visible"/>
                                      </p:to>
                                    </p:set>
                                    <p:animEffect transition="in" filter="randombar(horizontal)">
                                      <p:cBhvr>
                                        <p:cTn id="63" dur="500"/>
                                        <p:tgtEl>
                                          <p:spTgt spid="5">
                                            <p:graphicEl>
                                              <a:dgm id="{04B19108-676D-4DD7-9947-E1E4E534DCDC}"/>
                                            </p:graphicEl>
                                          </p:spTgt>
                                        </p:tgtEl>
                                      </p:cBhvr>
                                    </p:animEffect>
                                  </p:childTnLst>
                                </p:cTn>
                              </p:par>
                            </p:childTnLst>
                          </p:cTn>
                        </p:par>
                        <p:par>
                          <p:cTn id="64" fill="hold">
                            <p:stCondLst>
                              <p:cond delay="7500"/>
                            </p:stCondLst>
                            <p:childTnLst>
                              <p:par>
                                <p:cTn id="65" presetID="14" presetClass="entr" presetSubtype="10" fill="hold" grpId="0" nodeType="afterEffect">
                                  <p:stCondLst>
                                    <p:cond delay="0"/>
                                  </p:stCondLst>
                                  <p:childTnLst>
                                    <p:set>
                                      <p:cBhvr>
                                        <p:cTn id="66" dur="1" fill="hold">
                                          <p:stCondLst>
                                            <p:cond delay="0"/>
                                          </p:stCondLst>
                                        </p:cTn>
                                        <p:tgtEl>
                                          <p:spTgt spid="5">
                                            <p:graphicEl>
                                              <a:dgm id="{6AC5989C-FC99-4101-87F4-AD4BDC2C2387}"/>
                                            </p:graphicEl>
                                          </p:spTgt>
                                        </p:tgtEl>
                                        <p:attrNameLst>
                                          <p:attrName>style.visibility</p:attrName>
                                        </p:attrNameLst>
                                      </p:cBhvr>
                                      <p:to>
                                        <p:strVal val="visible"/>
                                      </p:to>
                                    </p:set>
                                    <p:animEffect transition="in" filter="randombar(horizontal)">
                                      <p:cBhvr>
                                        <p:cTn id="67" dur="500"/>
                                        <p:tgtEl>
                                          <p:spTgt spid="5">
                                            <p:graphicEl>
                                              <a:dgm id="{6AC5989C-FC99-4101-87F4-AD4BDC2C2387}"/>
                                            </p:graphicEl>
                                          </p:spTgt>
                                        </p:tgtEl>
                                      </p:cBhvr>
                                    </p:animEffect>
                                  </p:childTnLst>
                                </p:cTn>
                              </p:par>
                            </p:childTnLst>
                          </p:cTn>
                        </p:par>
                        <p:par>
                          <p:cTn id="68" fill="hold">
                            <p:stCondLst>
                              <p:cond delay="8000"/>
                            </p:stCondLst>
                            <p:childTnLst>
                              <p:par>
                                <p:cTn id="69" presetID="14" presetClass="entr" presetSubtype="10" fill="hold" grpId="0" nodeType="afterEffect">
                                  <p:stCondLst>
                                    <p:cond delay="0"/>
                                  </p:stCondLst>
                                  <p:childTnLst>
                                    <p:set>
                                      <p:cBhvr>
                                        <p:cTn id="70" dur="1" fill="hold">
                                          <p:stCondLst>
                                            <p:cond delay="0"/>
                                          </p:stCondLst>
                                        </p:cTn>
                                        <p:tgtEl>
                                          <p:spTgt spid="5">
                                            <p:graphicEl>
                                              <a:dgm id="{AAA3C2AF-7FB4-4D6F-87AE-181E17066C6D}"/>
                                            </p:graphicEl>
                                          </p:spTgt>
                                        </p:tgtEl>
                                        <p:attrNameLst>
                                          <p:attrName>style.visibility</p:attrName>
                                        </p:attrNameLst>
                                      </p:cBhvr>
                                      <p:to>
                                        <p:strVal val="visible"/>
                                      </p:to>
                                    </p:set>
                                    <p:animEffect transition="in" filter="randombar(horizontal)">
                                      <p:cBhvr>
                                        <p:cTn id="71" dur="500"/>
                                        <p:tgtEl>
                                          <p:spTgt spid="5">
                                            <p:graphicEl>
                                              <a:dgm id="{AAA3C2AF-7FB4-4D6F-87AE-181E17066C6D}"/>
                                            </p:graphicEl>
                                          </p:spTgt>
                                        </p:tgtEl>
                                      </p:cBhvr>
                                    </p:animEffect>
                                  </p:childTnLst>
                                </p:cTn>
                              </p:par>
                            </p:childTnLst>
                          </p:cTn>
                        </p:par>
                        <p:par>
                          <p:cTn id="72" fill="hold">
                            <p:stCondLst>
                              <p:cond delay="8500"/>
                            </p:stCondLst>
                            <p:childTnLst>
                              <p:par>
                                <p:cTn id="73" presetID="14" presetClass="entr" presetSubtype="10" fill="hold" grpId="0" nodeType="afterEffect">
                                  <p:stCondLst>
                                    <p:cond delay="0"/>
                                  </p:stCondLst>
                                  <p:childTnLst>
                                    <p:set>
                                      <p:cBhvr>
                                        <p:cTn id="74" dur="1" fill="hold">
                                          <p:stCondLst>
                                            <p:cond delay="0"/>
                                          </p:stCondLst>
                                        </p:cTn>
                                        <p:tgtEl>
                                          <p:spTgt spid="5">
                                            <p:graphicEl>
                                              <a:dgm id="{0E48E683-B0CC-43AA-8557-A6E31127D17C}"/>
                                            </p:graphicEl>
                                          </p:spTgt>
                                        </p:tgtEl>
                                        <p:attrNameLst>
                                          <p:attrName>style.visibility</p:attrName>
                                        </p:attrNameLst>
                                      </p:cBhvr>
                                      <p:to>
                                        <p:strVal val="visible"/>
                                      </p:to>
                                    </p:set>
                                    <p:animEffect transition="in" filter="randombar(horizontal)">
                                      <p:cBhvr>
                                        <p:cTn id="75" dur="500"/>
                                        <p:tgtEl>
                                          <p:spTgt spid="5">
                                            <p:graphicEl>
                                              <a:dgm id="{0E48E683-B0CC-43AA-8557-A6E31127D17C}"/>
                                            </p:graphicEl>
                                          </p:spTgt>
                                        </p:tgtEl>
                                      </p:cBhvr>
                                    </p:animEffect>
                                  </p:childTnLst>
                                </p:cTn>
                              </p:par>
                            </p:childTnLst>
                          </p:cTn>
                        </p:par>
                        <p:par>
                          <p:cTn id="76" fill="hold">
                            <p:stCondLst>
                              <p:cond delay="9000"/>
                            </p:stCondLst>
                            <p:childTnLst>
                              <p:par>
                                <p:cTn id="77" presetID="14" presetClass="entr" presetSubtype="10" fill="hold" grpId="0" nodeType="afterEffect">
                                  <p:stCondLst>
                                    <p:cond delay="0"/>
                                  </p:stCondLst>
                                  <p:childTnLst>
                                    <p:set>
                                      <p:cBhvr>
                                        <p:cTn id="78" dur="1" fill="hold">
                                          <p:stCondLst>
                                            <p:cond delay="0"/>
                                          </p:stCondLst>
                                        </p:cTn>
                                        <p:tgtEl>
                                          <p:spTgt spid="5">
                                            <p:graphicEl>
                                              <a:dgm id="{4AAE65D4-3E15-4A5C-B438-33E2E1229769}"/>
                                            </p:graphicEl>
                                          </p:spTgt>
                                        </p:tgtEl>
                                        <p:attrNameLst>
                                          <p:attrName>style.visibility</p:attrName>
                                        </p:attrNameLst>
                                      </p:cBhvr>
                                      <p:to>
                                        <p:strVal val="visible"/>
                                      </p:to>
                                    </p:set>
                                    <p:animEffect transition="in" filter="randombar(horizontal)">
                                      <p:cBhvr>
                                        <p:cTn id="79" dur="500"/>
                                        <p:tgtEl>
                                          <p:spTgt spid="5">
                                            <p:graphicEl>
                                              <a:dgm id="{4AAE65D4-3E15-4A5C-B438-33E2E1229769}"/>
                                            </p:graphicEl>
                                          </p:spTgt>
                                        </p:tgtEl>
                                      </p:cBhvr>
                                    </p:animEffect>
                                  </p:childTnLst>
                                </p:cTn>
                              </p:par>
                            </p:childTnLst>
                          </p:cTn>
                        </p:par>
                        <p:par>
                          <p:cTn id="80" fill="hold">
                            <p:stCondLst>
                              <p:cond delay="9500"/>
                            </p:stCondLst>
                            <p:childTnLst>
                              <p:par>
                                <p:cTn id="81" presetID="14" presetClass="entr" presetSubtype="10" fill="hold" grpId="0" nodeType="afterEffect">
                                  <p:stCondLst>
                                    <p:cond delay="0"/>
                                  </p:stCondLst>
                                  <p:childTnLst>
                                    <p:set>
                                      <p:cBhvr>
                                        <p:cTn id="82" dur="1" fill="hold">
                                          <p:stCondLst>
                                            <p:cond delay="0"/>
                                          </p:stCondLst>
                                        </p:cTn>
                                        <p:tgtEl>
                                          <p:spTgt spid="5">
                                            <p:graphicEl>
                                              <a:dgm id="{86E55DF0-2020-49D9-B909-8B2E7A1709DB}"/>
                                            </p:graphicEl>
                                          </p:spTgt>
                                        </p:tgtEl>
                                        <p:attrNameLst>
                                          <p:attrName>style.visibility</p:attrName>
                                        </p:attrNameLst>
                                      </p:cBhvr>
                                      <p:to>
                                        <p:strVal val="visible"/>
                                      </p:to>
                                    </p:set>
                                    <p:animEffect transition="in" filter="randombar(horizontal)">
                                      <p:cBhvr>
                                        <p:cTn id="83" dur="500"/>
                                        <p:tgtEl>
                                          <p:spTgt spid="5">
                                            <p:graphicEl>
                                              <a:dgm id="{86E55DF0-2020-49D9-B909-8B2E7A1709DB}"/>
                                            </p:graphicEl>
                                          </p:spTgt>
                                        </p:tgtEl>
                                      </p:cBhvr>
                                    </p:animEffect>
                                  </p:childTnLst>
                                </p:cTn>
                              </p:par>
                            </p:childTnLst>
                          </p:cTn>
                        </p:par>
                        <p:par>
                          <p:cTn id="84" fill="hold">
                            <p:stCondLst>
                              <p:cond delay="10000"/>
                            </p:stCondLst>
                            <p:childTnLst>
                              <p:par>
                                <p:cTn id="85" presetID="14" presetClass="entr" presetSubtype="10" fill="hold" grpId="0" nodeType="afterEffect">
                                  <p:stCondLst>
                                    <p:cond delay="0"/>
                                  </p:stCondLst>
                                  <p:childTnLst>
                                    <p:set>
                                      <p:cBhvr>
                                        <p:cTn id="86" dur="1" fill="hold">
                                          <p:stCondLst>
                                            <p:cond delay="0"/>
                                          </p:stCondLst>
                                        </p:cTn>
                                        <p:tgtEl>
                                          <p:spTgt spid="5">
                                            <p:graphicEl>
                                              <a:dgm id="{6BB6ABC4-AA8D-4F0E-B4E1-F2676BC8E3D5}"/>
                                            </p:graphicEl>
                                          </p:spTgt>
                                        </p:tgtEl>
                                        <p:attrNameLst>
                                          <p:attrName>style.visibility</p:attrName>
                                        </p:attrNameLst>
                                      </p:cBhvr>
                                      <p:to>
                                        <p:strVal val="visible"/>
                                      </p:to>
                                    </p:set>
                                    <p:animEffect transition="in" filter="randombar(horizontal)">
                                      <p:cBhvr>
                                        <p:cTn id="87" dur="500"/>
                                        <p:tgtEl>
                                          <p:spTgt spid="5">
                                            <p:graphicEl>
                                              <a:dgm id="{6BB6ABC4-AA8D-4F0E-B4E1-F2676BC8E3D5}"/>
                                            </p:graphicEl>
                                          </p:spTgt>
                                        </p:tgtEl>
                                      </p:cBhvr>
                                    </p:animEffect>
                                  </p:childTnLst>
                                </p:cTn>
                              </p:par>
                            </p:childTnLst>
                          </p:cTn>
                        </p:par>
                        <p:par>
                          <p:cTn id="88" fill="hold">
                            <p:stCondLst>
                              <p:cond delay="10500"/>
                            </p:stCondLst>
                            <p:childTnLst>
                              <p:par>
                                <p:cTn id="89" presetID="14" presetClass="entr" presetSubtype="10" fill="hold" grpId="0" nodeType="afterEffect">
                                  <p:stCondLst>
                                    <p:cond delay="0"/>
                                  </p:stCondLst>
                                  <p:childTnLst>
                                    <p:set>
                                      <p:cBhvr>
                                        <p:cTn id="90" dur="1" fill="hold">
                                          <p:stCondLst>
                                            <p:cond delay="0"/>
                                          </p:stCondLst>
                                        </p:cTn>
                                        <p:tgtEl>
                                          <p:spTgt spid="5">
                                            <p:graphicEl>
                                              <a:dgm id="{B4BBB8BA-CE0F-4218-8057-C96B620EB256}"/>
                                            </p:graphicEl>
                                          </p:spTgt>
                                        </p:tgtEl>
                                        <p:attrNameLst>
                                          <p:attrName>style.visibility</p:attrName>
                                        </p:attrNameLst>
                                      </p:cBhvr>
                                      <p:to>
                                        <p:strVal val="visible"/>
                                      </p:to>
                                    </p:set>
                                    <p:animEffect transition="in" filter="randombar(horizontal)">
                                      <p:cBhvr>
                                        <p:cTn id="91" dur="500"/>
                                        <p:tgtEl>
                                          <p:spTgt spid="5">
                                            <p:graphicEl>
                                              <a:dgm id="{B4BBB8BA-CE0F-4218-8057-C96B620EB256}"/>
                                            </p:graphicEl>
                                          </p:spTgt>
                                        </p:tgtEl>
                                      </p:cBhvr>
                                    </p:animEffect>
                                  </p:childTnLst>
                                </p:cTn>
                              </p:par>
                            </p:childTnLst>
                          </p:cTn>
                        </p:par>
                        <p:par>
                          <p:cTn id="92" fill="hold">
                            <p:stCondLst>
                              <p:cond delay="11000"/>
                            </p:stCondLst>
                            <p:childTnLst>
                              <p:par>
                                <p:cTn id="93" presetID="14" presetClass="entr" presetSubtype="10" fill="hold" grpId="0" nodeType="afterEffect">
                                  <p:stCondLst>
                                    <p:cond delay="0"/>
                                  </p:stCondLst>
                                  <p:childTnLst>
                                    <p:set>
                                      <p:cBhvr>
                                        <p:cTn id="94" dur="1" fill="hold">
                                          <p:stCondLst>
                                            <p:cond delay="0"/>
                                          </p:stCondLst>
                                        </p:cTn>
                                        <p:tgtEl>
                                          <p:spTgt spid="5">
                                            <p:graphicEl>
                                              <a:dgm id="{7AC26482-BFB5-4A95-8439-3D1934E18938}"/>
                                            </p:graphicEl>
                                          </p:spTgt>
                                        </p:tgtEl>
                                        <p:attrNameLst>
                                          <p:attrName>style.visibility</p:attrName>
                                        </p:attrNameLst>
                                      </p:cBhvr>
                                      <p:to>
                                        <p:strVal val="visible"/>
                                      </p:to>
                                    </p:set>
                                    <p:animEffect transition="in" filter="randombar(horizontal)">
                                      <p:cBhvr>
                                        <p:cTn id="95" dur="500"/>
                                        <p:tgtEl>
                                          <p:spTgt spid="5">
                                            <p:graphicEl>
                                              <a:dgm id="{7AC26482-BFB5-4A95-8439-3D1934E18938}"/>
                                            </p:graphicEl>
                                          </p:spTgt>
                                        </p:tgtEl>
                                      </p:cBhvr>
                                    </p:animEffect>
                                  </p:childTnLst>
                                </p:cTn>
                              </p:par>
                            </p:childTnLst>
                          </p:cTn>
                        </p:par>
                        <p:par>
                          <p:cTn id="96" fill="hold">
                            <p:stCondLst>
                              <p:cond delay="11500"/>
                            </p:stCondLst>
                            <p:childTnLst>
                              <p:par>
                                <p:cTn id="97" presetID="14" presetClass="entr" presetSubtype="10" fill="hold" grpId="0" nodeType="afterEffect">
                                  <p:stCondLst>
                                    <p:cond delay="0"/>
                                  </p:stCondLst>
                                  <p:childTnLst>
                                    <p:set>
                                      <p:cBhvr>
                                        <p:cTn id="98" dur="1" fill="hold">
                                          <p:stCondLst>
                                            <p:cond delay="0"/>
                                          </p:stCondLst>
                                        </p:cTn>
                                        <p:tgtEl>
                                          <p:spTgt spid="5">
                                            <p:graphicEl>
                                              <a:dgm id="{1C8D5B73-95EA-47A1-B140-3164956E4681}"/>
                                            </p:graphicEl>
                                          </p:spTgt>
                                        </p:tgtEl>
                                        <p:attrNameLst>
                                          <p:attrName>style.visibility</p:attrName>
                                        </p:attrNameLst>
                                      </p:cBhvr>
                                      <p:to>
                                        <p:strVal val="visible"/>
                                      </p:to>
                                    </p:set>
                                    <p:animEffect transition="in" filter="randombar(horizontal)">
                                      <p:cBhvr>
                                        <p:cTn id="99" dur="500"/>
                                        <p:tgtEl>
                                          <p:spTgt spid="5">
                                            <p:graphicEl>
                                              <a:dgm id="{1C8D5B73-95EA-47A1-B140-3164956E4681}"/>
                                            </p:graphicEl>
                                          </p:spTgt>
                                        </p:tgtEl>
                                      </p:cBhvr>
                                    </p:animEffect>
                                  </p:childTnLst>
                                </p:cTn>
                              </p:par>
                            </p:childTnLst>
                          </p:cTn>
                        </p:par>
                        <p:par>
                          <p:cTn id="100" fill="hold">
                            <p:stCondLst>
                              <p:cond delay="12000"/>
                            </p:stCondLst>
                            <p:childTnLst>
                              <p:par>
                                <p:cTn id="101" presetID="14" presetClass="entr" presetSubtype="10" fill="hold" grpId="0" nodeType="afterEffect">
                                  <p:stCondLst>
                                    <p:cond delay="0"/>
                                  </p:stCondLst>
                                  <p:childTnLst>
                                    <p:set>
                                      <p:cBhvr>
                                        <p:cTn id="102" dur="1" fill="hold">
                                          <p:stCondLst>
                                            <p:cond delay="0"/>
                                          </p:stCondLst>
                                        </p:cTn>
                                        <p:tgtEl>
                                          <p:spTgt spid="5">
                                            <p:graphicEl>
                                              <a:dgm id="{7359EFA1-6971-4715-A1CE-45965018243E}"/>
                                            </p:graphicEl>
                                          </p:spTgt>
                                        </p:tgtEl>
                                        <p:attrNameLst>
                                          <p:attrName>style.visibility</p:attrName>
                                        </p:attrNameLst>
                                      </p:cBhvr>
                                      <p:to>
                                        <p:strVal val="visible"/>
                                      </p:to>
                                    </p:set>
                                    <p:animEffect transition="in" filter="randombar(horizontal)">
                                      <p:cBhvr>
                                        <p:cTn id="103" dur="500"/>
                                        <p:tgtEl>
                                          <p:spTgt spid="5">
                                            <p:graphicEl>
                                              <a:dgm id="{7359EFA1-6971-4715-A1CE-45965018243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p:bldSub>
      </p:bldGraphic>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1316</TotalTime>
  <Words>2393</Words>
  <Application>Microsoft Office PowerPoint</Application>
  <PresentationFormat>Widescreen</PresentationFormat>
  <Paragraphs>189</Paragraphs>
  <Slides>23</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Aptos</vt:lpstr>
      <vt:lpstr>Arial</vt:lpstr>
      <vt:lpstr>Century Gothic</vt:lpstr>
      <vt:lpstr>Wingdings 3</vt:lpstr>
      <vt:lpstr>Wisp</vt:lpstr>
      <vt:lpstr>PowerPoint Presentation</vt:lpstr>
      <vt:lpstr>Table of Content</vt:lpstr>
      <vt:lpstr>Applying Henri Fayol's Five Management Functions in Tesco</vt:lpstr>
      <vt:lpstr>Introduction</vt:lpstr>
      <vt:lpstr>Company overview - Tesco</vt:lpstr>
      <vt:lpstr>Planning (Strategic &amp; Operational Planning)</vt:lpstr>
      <vt:lpstr>Planning:  Roles and Responsibilities </vt:lpstr>
      <vt:lpstr>Planning:  Effective Practices and Impact on Goals</vt:lpstr>
      <vt:lpstr>Organising (Organisational Design &amp; Resource Management)</vt:lpstr>
      <vt:lpstr>Organising: Roles and Responsibilities </vt:lpstr>
      <vt:lpstr>Organising: Effective Practices and Impact on Goals</vt:lpstr>
      <vt:lpstr>Commanding (Leading)</vt:lpstr>
      <vt:lpstr>Commanding:  Roles and Responsibilities</vt:lpstr>
      <vt:lpstr>Commanding: Effective Practices and Impact on Goals</vt:lpstr>
      <vt:lpstr>Coordinating (Integration &amp; Collaboration)</vt:lpstr>
      <vt:lpstr>Coordinating: Roles and Responsibilities</vt:lpstr>
      <vt:lpstr>Coordinating: Effective Practices and Impact on Goals</vt:lpstr>
      <vt:lpstr>Controlling (Performance Management)</vt:lpstr>
      <vt:lpstr>Controlling:  Roles and Responsibilities </vt:lpstr>
      <vt:lpstr>Controlling:  Effective Practices and Impact on Goals</vt:lpstr>
      <vt:lpstr>Conclusion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Mustansir Mahmood (2309566)</dc:creator>
  <cp:lastModifiedBy>Taher Mahmood</cp:lastModifiedBy>
  <cp:revision>30</cp:revision>
  <dcterms:created xsi:type="dcterms:W3CDTF">2026-06-09T16:39:15Z</dcterms:created>
  <dcterms:modified xsi:type="dcterms:W3CDTF">2026-06-19T20:58:09Z</dcterms:modified>
</cp:coreProperties>
</file>