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9"/>
  </p:notesMasterIdLst>
  <p:sldIdLst>
    <p:sldId id="256" r:id="rId2"/>
    <p:sldId id="281" r:id="rId3"/>
    <p:sldId id="279" r:id="rId4"/>
    <p:sldId id="272" r:id="rId5"/>
    <p:sldId id="273" r:id="rId6"/>
    <p:sldId id="257" r:id="rId7"/>
    <p:sldId id="276" r:id="rId8"/>
    <p:sldId id="278" r:id="rId9"/>
    <p:sldId id="258" r:id="rId10"/>
    <p:sldId id="277" r:id="rId11"/>
    <p:sldId id="259" r:id="rId12"/>
    <p:sldId id="260" r:id="rId13"/>
    <p:sldId id="261" r:id="rId14"/>
    <p:sldId id="262" r:id="rId15"/>
    <p:sldId id="263" r:id="rId16"/>
    <p:sldId id="280" r:id="rId17"/>
    <p:sldId id="264"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18"/>
    <p:restoredTop sz="72130" autoAdjust="0"/>
  </p:normalViewPr>
  <p:slideViewPr>
    <p:cSldViewPr>
      <p:cViewPr varScale="1">
        <p:scale>
          <a:sx n="80" d="100"/>
          <a:sy n="80" d="100"/>
        </p:scale>
        <p:origin x="1680"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49E35D5-680D-439C-8B6E-805CF712DD41}" type="datetimeFigureOut">
              <a:rPr lang="en-GB" smtClean="0"/>
              <a:t>01/02/2021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2DD34B5-39C0-43B1-BC3D-6A721351A4EF}" type="slidenum">
              <a:rPr lang="en-GB" smtClean="0"/>
              <a:t>‹#›</a:t>
            </a:fld>
            <a:endParaRPr lang="en-GB"/>
          </a:p>
        </p:txBody>
      </p:sp>
    </p:spTree>
    <p:extLst>
      <p:ext uri="{BB962C8B-B14F-4D97-AF65-F5344CB8AC3E}">
        <p14:creationId xmlns:p14="http://schemas.microsoft.com/office/powerpoint/2010/main" val="3811109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DD34B5-39C0-43B1-BC3D-6A721351A4EF}" type="slidenum">
              <a:rPr lang="en-GB" smtClean="0"/>
              <a:t>2</a:t>
            </a:fld>
            <a:endParaRPr lang="en-GB"/>
          </a:p>
        </p:txBody>
      </p:sp>
    </p:spTree>
    <p:extLst>
      <p:ext uri="{BB962C8B-B14F-4D97-AF65-F5344CB8AC3E}">
        <p14:creationId xmlns:p14="http://schemas.microsoft.com/office/powerpoint/2010/main" val="2065353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a:t>
            </a:r>
            <a:r>
              <a:rPr lang="en-GB" baseline="0" dirty="0"/>
              <a:t> introduction of myself plus group members and the roles they hold. </a:t>
            </a:r>
          </a:p>
          <a:p>
            <a:r>
              <a:rPr lang="en-GB" baseline="0" dirty="0"/>
              <a:t>Inform the group that notes will be available and slide thumb prints also.</a:t>
            </a:r>
          </a:p>
          <a:p>
            <a:r>
              <a:rPr lang="en-GB" baseline="0" dirty="0"/>
              <a:t>Inform the group that the presentation is short but they can take a break if needed.</a:t>
            </a:r>
          </a:p>
          <a:p>
            <a:r>
              <a:rPr lang="en-GB" baseline="0" dirty="0"/>
              <a:t>Go over emergency procedures such as the event of fire, need to evacuate.</a:t>
            </a:r>
          </a:p>
          <a:p>
            <a:r>
              <a:rPr lang="en-GB" baseline="0" dirty="0"/>
              <a:t>Explain that time will be available for questions at the end and to make a note of any along the way. </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3</a:t>
            </a:fld>
            <a:endParaRPr lang="en-GB"/>
          </a:p>
        </p:txBody>
      </p:sp>
    </p:spTree>
    <p:extLst>
      <p:ext uri="{BB962C8B-B14F-4D97-AF65-F5344CB8AC3E}">
        <p14:creationId xmlns:p14="http://schemas.microsoft.com/office/powerpoint/2010/main" val="2565773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 hope the learner</a:t>
            </a:r>
            <a:r>
              <a:rPr lang="en-GB" baseline="0" dirty="0"/>
              <a:t> to gain following the presentation delivery: The learning outcomes are for the  are to obtain a time-lined picture of how HR has transformed over the years and why from the industrial revolution into the function it is today. We also intend to outline what the expectation is of a HR role holder and the code they work and aspire to. We intend to discuss how HR can be delivered and how different approaches exist and why. We will also be discussing ethical and legal practice co-existing with duty of care and social responsibility. We will delve into how HR can assist line managers and how this added value theory is confirmed. We shall lastly review 2 research papers illustrating the causal link of effective HR. </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4</a:t>
            </a:fld>
            <a:endParaRPr lang="en-GB"/>
          </a:p>
        </p:txBody>
      </p:sp>
    </p:spTree>
    <p:extLst>
      <p:ext uri="{BB962C8B-B14F-4D97-AF65-F5344CB8AC3E}">
        <p14:creationId xmlns:p14="http://schemas.microsoft.com/office/powerpoint/2010/main" val="103064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overview of what’s covered</a:t>
            </a:r>
            <a:r>
              <a:rPr lang="en-GB" baseline="0" dirty="0"/>
              <a:t> in the presentation as a whole to achieve the learning outcomes linking with the order of the slides ahead.</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5</a:t>
            </a:fld>
            <a:endParaRPr lang="en-GB"/>
          </a:p>
        </p:txBody>
      </p:sp>
    </p:spTree>
    <p:extLst>
      <p:ext uri="{BB962C8B-B14F-4D97-AF65-F5344CB8AC3E}">
        <p14:creationId xmlns:p14="http://schemas.microsoft.com/office/powerpoint/2010/main" val="1986188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FF0000"/>
                </a:solidFill>
              </a:rPr>
              <a:t>AC 1.1, 1.2 </a:t>
            </a:r>
            <a:r>
              <a:rPr lang="en-GB" dirty="0"/>
              <a:t>The key</a:t>
            </a:r>
            <a:r>
              <a:rPr lang="en-GB" baseline="0" dirty="0"/>
              <a:t> purpose of current day HR is to support the company or organisation with achieving its visions, strategies and objectives through effective management of its people and their performance. (Wilkinson &amp; Taylor 2016)This has evolved from the times of when the function was seen to be very administration based of merely getting the right people in the right place at the right time. This era linked with the industrial revolutions tended to hold the term “Personnel as opposed to the more current term of “Human Resource.” The administrative side is still there but the function has evolved into one that is more digitised, analytical and agile that holds KPIs. As society has developed there is also cultural evolvement to promote well being, inclusion, diversity and equality. Its current objectives can be summed up to be focussed on productivity, performance, engagement, innovations and sustainability.  This can be achieved by management of the people ( employees ) and their performance. Strong HR management leads to better work and working lives and this statement is the core of the CIPD Professional Map. HR are able to create roles, opportunities and environments that assist in people in optimising what they can bring positively to an organisation. Strategic Human Resource Management sees the employees as a great asset.</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6</a:t>
            </a:fld>
            <a:endParaRPr lang="en-GB"/>
          </a:p>
        </p:txBody>
      </p:sp>
    </p:spTree>
    <p:extLst>
      <p:ext uri="{BB962C8B-B14F-4D97-AF65-F5344CB8AC3E}">
        <p14:creationId xmlns:p14="http://schemas.microsoft.com/office/powerpoint/2010/main" val="3914535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AC 1.1 &amp; 1.2 The areas covered above are both transactional and transformative. Transactional referring to the aforementioned administrative duties and processes, transformational referring to the more strategic interventions from HR. The function embraces employee recruitment campaigns, retention initiatives, learning and development relations, reward, diversity and inclusion plus business development support. Due to the areas covered and the significant interaction with people, HR also has to work to strong principles that incorporates </a:t>
            </a:r>
            <a:r>
              <a:rPr lang="en-GB" baseline="0" dirty="0" err="1"/>
              <a:t>ethics,law</a:t>
            </a:r>
            <a:r>
              <a:rPr lang="en-GB" baseline="0" dirty="0"/>
              <a:t> and evidence. As we move forward with technology increased transactional processes will be through automation.</a:t>
            </a:r>
            <a:endParaRPr lang="en-GB" dirty="0"/>
          </a:p>
          <a:p>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7</a:t>
            </a:fld>
            <a:endParaRPr lang="en-GB"/>
          </a:p>
        </p:txBody>
      </p:sp>
    </p:spTree>
    <p:extLst>
      <p:ext uri="{BB962C8B-B14F-4D97-AF65-F5344CB8AC3E}">
        <p14:creationId xmlns:p14="http://schemas.microsoft.com/office/powerpoint/2010/main" val="3113167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 CIPD, Chartered Institute of Personnel and Development is the advisory body for HR professionals and has produced a set of working standards that it promotes to those within the profession. It’s core aim is to promote good practice and behaviours to champion better work and working lives. On the slide are 2 examples of the Profession Map, the current one on the right (2018)  the legacy one on the left (2013) Anyone working within HR should ideally strive to the expectations of the map from the view of knowledge, behaviour and purpose.  </a:t>
            </a:r>
          </a:p>
          <a:p>
            <a:r>
              <a:rPr lang="en-GB" baseline="0" dirty="0"/>
              <a:t>Other disciplines and functions within business have similar frameworks for example accountancy and safety. </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8</a:t>
            </a:fld>
            <a:endParaRPr lang="en-GB"/>
          </a:p>
        </p:txBody>
      </p:sp>
    </p:spTree>
    <p:extLst>
      <p:ext uri="{BB962C8B-B14F-4D97-AF65-F5344CB8AC3E}">
        <p14:creationId xmlns:p14="http://schemas.microsoft.com/office/powerpoint/2010/main" val="697439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 1.3 Organisation</a:t>
            </a:r>
            <a:r>
              <a:rPr lang="en-GB" baseline="0" dirty="0"/>
              <a:t> and companies have to often change to be sustainable. (CIPD 2020) HR can contribute as they are pivotal as to how employees are communicated with through the process of change. They can contribute by informing employees and also in turn be their voice. Change can bring resistance and HR can contribute with employee relationships and possible disengagement and disputes. HR can prevent change from being impeded and can hasten it.  HR can contribute by leading by example and being positive. They can contribute through mediation between employees, supervisors, managers and business owners if needed. HR can contribute by being instrumental in not only identifying training needs but choosing suitable packages and even delivering them. Kotter’s 8 step change model illustrates succinctly these areas that HR can contribute to.</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9</a:t>
            </a:fld>
            <a:endParaRPr lang="en-GB"/>
          </a:p>
        </p:txBody>
      </p:sp>
    </p:spTree>
    <p:extLst>
      <p:ext uri="{BB962C8B-B14F-4D97-AF65-F5344CB8AC3E}">
        <p14:creationId xmlns:p14="http://schemas.microsoft.com/office/powerpoint/2010/main" val="3038879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chosen Dr John Kotter’s model which confirms through</a:t>
            </a:r>
            <a:r>
              <a:rPr lang="en-GB" baseline="0" dirty="0"/>
              <a:t> the steps the real need for HR to be involved with Change Management. Leading Change (1996). Dr Kotter holds the viewpoint that change will not be possible without “buy in” He holds that without it the organisation or company faces failure in achieving change or meeting significant resistance that can lead to delay and impact on business outputs. The first 3 steps are about creating a climate for change. In these steps HR can be valuable in communicating strategic visions, goals and strategies ahead. In steps 4-6 there is a need for employee engagement which HR can not only facilitate but be involved in any mediation or disputes that may be generated. They can also explore any learning and development needs.  In steps 7 &amp; 8 implementing and sustaining change is required and at this point HR can actively be involved in performance reviews to check on embedment of change and that performance is demonstrating this. They can also assist by championing the new working ways and leading by example. </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10</a:t>
            </a:fld>
            <a:endParaRPr lang="en-GB"/>
          </a:p>
        </p:txBody>
      </p:sp>
    </p:spTree>
    <p:extLst>
      <p:ext uri="{BB962C8B-B14F-4D97-AF65-F5344CB8AC3E}">
        <p14:creationId xmlns:p14="http://schemas.microsoft.com/office/powerpoint/2010/main" val="3109625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 2.1 HR</a:t>
            </a:r>
            <a:r>
              <a:rPr lang="en-GB" baseline="0" dirty="0"/>
              <a:t> deployment can vary within organisations depending on many factors such as size, type, location, leadership and as to whether the delivery is internal or out-sourced. Here we will compare and contrast. </a:t>
            </a:r>
            <a:endParaRPr lang="en-GB" dirty="0"/>
          </a:p>
          <a:p>
            <a:r>
              <a:rPr lang="en-GB" dirty="0"/>
              <a:t>Generalist</a:t>
            </a:r>
            <a:r>
              <a:rPr lang="en-GB" baseline="0" dirty="0"/>
              <a:t> delivery is where the service covers all areas. This approach fulfils the whole function to a known capped ability and can bring benefits such as a family feel to it with a custom fit unique to the business. It however has limitations such as deep knowledge of specifics, legal ins and outs and HR personnel can be unfamiliar with one off challenges where experienced specialists may be needed.</a:t>
            </a:r>
          </a:p>
          <a:p>
            <a:r>
              <a:rPr lang="en-GB" baseline="0" dirty="0"/>
              <a:t>The delivery model of Shared Services encompasses an efficient administrative services, more of the transactional processes of recruitment, payroll, annual leave bookings. This can be beneficial to a small company on a budget who may only need specialised input occasionally which is more cost effective out sourced. It may also be appropriate for a company where employee’s work more remotely reducing the frequency of human interaction that can lead to an increase in required HR input such as relations, team building, disputes, disciplinary. Unlike generalist delivery this model can lead to distal dis-attachment and employees feeling processed as opposed to engaged with. </a:t>
            </a:r>
          </a:p>
          <a:p>
            <a:r>
              <a:rPr lang="en-GB" baseline="0" dirty="0"/>
              <a:t>When the HR delivery takes the form of Business Partnering  that is when the services of a more specialist Strategic HR Management section becomes part of the core leadership team. CIPD (2020) The delivery from this area positively focusses on strategy, visions and objectives and is key to business goal achievement. This could be one person or a team of such experts depending on the business. A challenge for such a delivery model is to unite successfully though communication and collaboration with management and shared services to form what’s known as the 3 legged stool Ulrich ( 1997) The danger if this is not achieved is a dysfunctional fragmented core delivery. There is also often a high salary cost to be considered but this can be off-set against many positive outcomes such as retention, reduced disputes, reduced lost time. </a:t>
            </a:r>
          </a:p>
        </p:txBody>
      </p:sp>
      <p:sp>
        <p:nvSpPr>
          <p:cNvPr id="4" name="Slide Number Placeholder 3"/>
          <p:cNvSpPr>
            <a:spLocks noGrp="1"/>
          </p:cNvSpPr>
          <p:nvPr>
            <p:ph type="sldNum" sz="quarter" idx="10"/>
          </p:nvPr>
        </p:nvSpPr>
        <p:spPr/>
        <p:txBody>
          <a:bodyPr/>
          <a:lstStyle/>
          <a:p>
            <a:fld id="{D2DD34B5-39C0-43B1-BC3D-6A721351A4EF}" type="slidenum">
              <a:rPr lang="en-GB" smtClean="0"/>
              <a:t>11</a:t>
            </a:fld>
            <a:endParaRPr lang="en-GB"/>
          </a:p>
        </p:txBody>
      </p:sp>
    </p:spTree>
    <p:extLst>
      <p:ext uri="{BB962C8B-B14F-4D97-AF65-F5344CB8AC3E}">
        <p14:creationId xmlns:p14="http://schemas.microsoft.com/office/powerpoint/2010/main" val="2937772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AC 2.2</a:t>
            </a:r>
            <a:r>
              <a:rPr lang="en-GB" baseline="0" dirty="0"/>
              <a:t> </a:t>
            </a:r>
            <a:r>
              <a:rPr lang="en-GB" dirty="0"/>
              <a:t>HR can work</a:t>
            </a:r>
            <a:r>
              <a:rPr lang="en-GB" baseline="0" dirty="0"/>
              <a:t> with line managers through enabling them and promoting business partnering so line managers become more agile, connected and strategic in their outlook. HR can support with direct advice and support for example by reviewing staffing needs covering numbers, skills, needs then ensuring that the employee journey runs smoothly assisting the line manager in achieving retention. Another example is that HR can facilitate communications and assist in any change programmes that would help line managers in taking things forward at the desired pace. HR can also develop a line manager’s capability through giving advice, training, coaching and mentoring in people management skills. This can be for example from guidance on holding meetings to ensuring that any performance reviews are run, ethically and exhibit good practice. HR can also guide line managers on when they need to escalate matters to the manager above them. HR can be instrumental in preparing line managers for challenges ahead. HR are also in a position to provide valuable feedback to managers on how their team are doing through employee engagement activities and exit interviews. </a:t>
            </a:r>
            <a:r>
              <a:rPr lang="en-GB" sz="1200" i="0" dirty="0" err="1">
                <a:solidFill>
                  <a:srgbClr val="0070C0"/>
                </a:solidFill>
                <a:latin typeface="Comic Sans MS" panose="030F0702030302020204" pitchFamily="66" charset="0"/>
              </a:rPr>
              <a:t>Marchington</a:t>
            </a:r>
            <a:r>
              <a:rPr lang="en-GB" sz="1200" i="0" dirty="0">
                <a:solidFill>
                  <a:srgbClr val="0070C0"/>
                </a:solidFill>
                <a:latin typeface="Comic Sans MS" panose="030F0702030302020204" pitchFamily="66" charset="0"/>
              </a:rPr>
              <a:t>, Wilkinson, Donnelly and </a:t>
            </a:r>
            <a:r>
              <a:rPr lang="en-GB" sz="1200" i="0" dirty="0" err="1">
                <a:solidFill>
                  <a:srgbClr val="0070C0"/>
                </a:solidFill>
                <a:latin typeface="Comic Sans MS" panose="030F0702030302020204" pitchFamily="66" charset="0"/>
              </a:rPr>
              <a:t>Kynighou</a:t>
            </a:r>
            <a:r>
              <a:rPr lang="en-GB" sz="1200" i="0" dirty="0">
                <a:solidFill>
                  <a:srgbClr val="0070C0"/>
                </a:solidFill>
                <a:latin typeface="Comic Sans MS" panose="030F0702030302020204" pitchFamily="66" charset="0"/>
              </a:rPr>
              <a:t> (2016). </a:t>
            </a:r>
          </a:p>
          <a:p>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12</a:t>
            </a:fld>
            <a:endParaRPr lang="en-GB"/>
          </a:p>
        </p:txBody>
      </p:sp>
    </p:spTree>
    <p:extLst>
      <p:ext uri="{BB962C8B-B14F-4D97-AF65-F5344CB8AC3E}">
        <p14:creationId xmlns:p14="http://schemas.microsoft.com/office/powerpoint/2010/main" val="29452410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AC 3.1  HR should be managed in an ethical way</a:t>
            </a:r>
            <a:r>
              <a:rPr lang="en-GB" baseline="0" dirty="0"/>
              <a:t> as practicing ethically leads to good practice becoming the business norm and people’s experiences being consistent and capable of being benchmarked against standards such as those of ACAS and CIPD. This in turn leads to trust and rapport between the employer/employee relationship with HR. Ethical practice would be for example to model and implement policies and procedures on those of ACAS  as opposed to creating some that are not fair or reasonable. An illustrative example of unethical practice could be the absence of a staged disciplinary process in place and when considering disciplinary, employees are routinely not given the chance to respond to the case against them. Another example could be where an employee is dismissed unethically and wrongly by a line manager but the line manager has had no access to any Equality &amp; Diversity policy or training. Reward is another area where ethical practice is required and is underpinned by legislation. There have been cases where notice periods or annual leave has not been paid to employees. </a:t>
            </a:r>
            <a:endParaRPr lang="en-GB" dirty="0"/>
          </a:p>
          <a:p>
            <a:r>
              <a:rPr lang="en-GB" dirty="0"/>
              <a:t>The CIPD Profession Map (2018) agrees and refers to the need for</a:t>
            </a:r>
            <a:r>
              <a:rPr lang="en-GB" baseline="0" dirty="0"/>
              <a:t> HR practitioner to work to “principles”, those quoted as work matters, people matter and professionalism matters. </a:t>
            </a:r>
            <a:r>
              <a:rPr lang="en-GB" dirty="0"/>
              <a:t> Taylor</a:t>
            </a:r>
            <a:r>
              <a:rPr lang="en-GB" baseline="0" dirty="0"/>
              <a:t> &amp; Woodham (2016) refer to HR conduct as “do as you would be done to” which embraces the real need for HR to practice ethically. The relationship with HR holds, like many other relationships and contractual agreements, a duty of care to the parties. By managing HR in an ethical manner the duty of care owed will invariably be met. Adherence to and compliance with Acts such as the Employment Act 1996 &amp; The Equality Act 2010 are examples of where fair dealing can be shown. It is similar to The Health and Safety at Work Act 1974. Adoption of ethical frameworks such as that of Social Responsibility can also fulfil “duty of care” </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13</a:t>
            </a:fld>
            <a:endParaRPr lang="en-GB"/>
          </a:p>
        </p:txBody>
      </p:sp>
    </p:spTree>
    <p:extLst>
      <p:ext uri="{BB962C8B-B14F-4D97-AF65-F5344CB8AC3E}">
        <p14:creationId xmlns:p14="http://schemas.microsoft.com/office/powerpoint/2010/main" val="10602571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 4.1 HR’s</a:t>
            </a:r>
            <a:r>
              <a:rPr lang="en-GB" baseline="0" dirty="0"/>
              <a:t> contribution can be evaluated by using the above 3 approaches.</a:t>
            </a:r>
          </a:p>
          <a:p>
            <a:r>
              <a:rPr lang="en-GB" dirty="0"/>
              <a:t>Quantitative</a:t>
            </a:r>
            <a:r>
              <a:rPr lang="en-GB" baseline="0" dirty="0"/>
              <a:t>: This refers to tangible data efficiencies such as s</a:t>
            </a:r>
            <a:r>
              <a:rPr lang="en-GB" dirty="0"/>
              <a:t>taff costs</a:t>
            </a:r>
            <a:r>
              <a:rPr lang="en-GB" baseline="0" dirty="0"/>
              <a:t>, t</a:t>
            </a:r>
            <a:r>
              <a:rPr lang="en-GB" dirty="0"/>
              <a:t>urnover, stability,</a:t>
            </a:r>
            <a:r>
              <a:rPr lang="en-GB" baseline="0" dirty="0"/>
              <a:t> i</a:t>
            </a:r>
            <a:r>
              <a:rPr lang="en-GB" dirty="0"/>
              <a:t>nternal promotions</a:t>
            </a:r>
            <a:r>
              <a:rPr lang="en-GB" baseline="0" dirty="0"/>
              <a:t> made, s</a:t>
            </a:r>
            <a:r>
              <a:rPr lang="en-GB" dirty="0"/>
              <a:t>taff development goals, </a:t>
            </a:r>
            <a:r>
              <a:rPr lang="en-GB" baseline="0" dirty="0"/>
              <a:t>r</a:t>
            </a:r>
            <a:r>
              <a:rPr lang="en-GB" dirty="0"/>
              <a:t>eduction in errors</a:t>
            </a:r>
            <a:r>
              <a:rPr lang="en-GB" baseline="0" dirty="0"/>
              <a:t>, a</a:t>
            </a:r>
            <a:r>
              <a:rPr lang="en-GB" dirty="0"/>
              <a:t>bsence statistics,</a:t>
            </a:r>
            <a:r>
              <a:rPr lang="en-GB" baseline="0" dirty="0"/>
              <a:t> t</a:t>
            </a:r>
            <a:r>
              <a:rPr lang="en-GB" dirty="0"/>
              <a:t>imekeeping. It can</a:t>
            </a:r>
            <a:r>
              <a:rPr lang="en-GB" baseline="0" dirty="0"/>
              <a:t> also include accumulation data that shows return on investment such absence of </a:t>
            </a:r>
            <a:r>
              <a:rPr lang="en-GB" sz="1200" baseline="0" dirty="0"/>
              <a:t>a</a:t>
            </a:r>
            <a:r>
              <a:rPr lang="en-GB" sz="1200" dirty="0"/>
              <a:t>ccidents</a:t>
            </a:r>
            <a:r>
              <a:rPr lang="en-GB" sz="1200" baseline="0" dirty="0"/>
              <a:t>, g</a:t>
            </a:r>
            <a:r>
              <a:rPr lang="en-GB" sz="1200" dirty="0"/>
              <a:t>rievances,</a:t>
            </a:r>
            <a:r>
              <a:rPr lang="en-GB" sz="1200" baseline="0" dirty="0"/>
              <a:t> d</a:t>
            </a:r>
            <a:r>
              <a:rPr lang="en-GB" sz="1200" dirty="0"/>
              <a:t>isciplinary</a:t>
            </a:r>
            <a:r>
              <a:rPr lang="en-GB" sz="1200" baseline="0" dirty="0"/>
              <a:t> d</a:t>
            </a:r>
            <a:r>
              <a:rPr lang="en-GB" sz="1200" dirty="0"/>
              <a:t>isputes,</a:t>
            </a:r>
            <a:r>
              <a:rPr lang="en-GB" sz="1200" baseline="0" dirty="0"/>
              <a:t> e</a:t>
            </a:r>
            <a:r>
              <a:rPr lang="en-GB" sz="1200" dirty="0"/>
              <a:t>mployment tribunals</a:t>
            </a:r>
            <a:r>
              <a:rPr lang="en-GB" sz="1200" baseline="0" dirty="0"/>
              <a:t>, m</a:t>
            </a:r>
            <a:r>
              <a:rPr lang="en-GB" sz="1200" dirty="0"/>
              <a:t>ediation,</a:t>
            </a:r>
            <a:r>
              <a:rPr lang="en-GB" sz="1200" baseline="0" dirty="0"/>
              <a:t> c</a:t>
            </a:r>
            <a:r>
              <a:rPr lang="en-GB" sz="1200" dirty="0"/>
              <a:t>omplaints.</a:t>
            </a:r>
          </a:p>
          <a:p>
            <a:r>
              <a:rPr lang="en-GB" sz="1100" dirty="0"/>
              <a:t>Qualitative</a:t>
            </a:r>
            <a:r>
              <a:rPr lang="en-GB" sz="1100" baseline="0" dirty="0"/>
              <a:t>: This refers to sought measurable gains from employee engagement methods such as e</a:t>
            </a:r>
            <a:r>
              <a:rPr lang="en-GB" sz="1100" dirty="0"/>
              <a:t>mployee satisfaction surveys, feedback from current employees,</a:t>
            </a:r>
            <a:r>
              <a:rPr lang="en-GB" sz="1100" baseline="0" dirty="0"/>
              <a:t> f</a:t>
            </a:r>
            <a:r>
              <a:rPr lang="en-GB" sz="1100" dirty="0"/>
              <a:t>eedback from applicants</a:t>
            </a:r>
            <a:r>
              <a:rPr lang="en-GB" sz="1100" baseline="0" dirty="0"/>
              <a:t>, t</a:t>
            </a:r>
            <a:r>
              <a:rPr lang="en-GB" sz="1100" dirty="0"/>
              <a:t>raining evaluation sheets,</a:t>
            </a:r>
            <a:r>
              <a:rPr lang="en-GB" sz="1100" baseline="0" dirty="0"/>
              <a:t> i</a:t>
            </a:r>
            <a:r>
              <a:rPr lang="en-GB" sz="1100" dirty="0"/>
              <a:t>nduction evaluation questionnaires,</a:t>
            </a:r>
            <a:r>
              <a:rPr lang="en-GB" sz="1100" baseline="0" dirty="0"/>
              <a:t> e</a:t>
            </a:r>
            <a:r>
              <a:rPr lang="en-GB" sz="1100" dirty="0"/>
              <a:t>xit interviews.</a:t>
            </a:r>
          </a:p>
          <a:p>
            <a:r>
              <a:rPr lang="en-GB" sz="1100" dirty="0"/>
              <a:t>Self evaluation from</a:t>
            </a:r>
            <a:r>
              <a:rPr lang="en-GB" sz="1100" baseline="0" dirty="0"/>
              <a:t> members in the HR function can lead to personnel insight into how effective they are. Evaluation against both outcomes and the CIPD Profession map can lead to improvement in personal performance which can lead to a cascade of improvement in business areas. </a:t>
            </a:r>
            <a:endParaRPr lang="en-GB" sz="1100" dirty="0"/>
          </a:p>
          <a:p>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14</a:t>
            </a:fld>
            <a:endParaRPr lang="en-GB"/>
          </a:p>
        </p:txBody>
      </p:sp>
    </p:spTree>
    <p:extLst>
      <p:ext uri="{BB962C8B-B14F-4D97-AF65-F5344CB8AC3E}">
        <p14:creationId xmlns:p14="http://schemas.microsoft.com/office/powerpoint/2010/main" val="2087597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AC 4.2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longitudinal study requires a researcher to revisit participants of the study at proper intervals with the same sample over time. Cross-sectional study is conducted with different samples.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a:t>
            </a:r>
            <a:r>
              <a:rPr lang="en-GB" sz="1200" b="0" i="0" kern="1200" baseline="0" dirty="0">
                <a:solidFill>
                  <a:schemeClr val="tx1"/>
                </a:solidFill>
                <a:effectLst/>
                <a:latin typeface="+mn-lt"/>
                <a:ea typeface="+mn-ea"/>
                <a:cs typeface="+mn-cs"/>
              </a:rPr>
              <a:t> research by David Guest &amp; Neil Conway</a:t>
            </a:r>
            <a:r>
              <a:rPr lang="en-GB" sz="1200" b="0" i="0" kern="1200" dirty="0">
                <a:solidFill>
                  <a:schemeClr val="tx1"/>
                </a:solidFill>
                <a:effectLst/>
                <a:latin typeface="+mn-lt"/>
                <a:ea typeface="+mn-ea"/>
                <a:cs typeface="+mn-cs"/>
              </a:rPr>
              <a:t> “</a:t>
            </a:r>
            <a:r>
              <a:rPr lang="en-GB" dirty="0"/>
              <a:t>The impact of HR practices, HR effectiveness and a 'strong HR system' on organisational outcomes: A stakeholder perspective” (2011)</a:t>
            </a:r>
            <a:r>
              <a:rPr lang="en-GB" baseline="0" dirty="0"/>
              <a:t> </a:t>
            </a:r>
            <a:r>
              <a:rPr lang="en-GB" sz="1200" b="0" i="0" kern="1200" dirty="0">
                <a:solidFill>
                  <a:schemeClr val="tx1"/>
                </a:solidFill>
                <a:effectLst/>
                <a:latin typeface="+mn-lt"/>
                <a:ea typeface="+mn-ea"/>
                <a:cs typeface="+mn-cs"/>
              </a:rPr>
              <a:t>delves</a:t>
            </a:r>
            <a:r>
              <a:rPr lang="en-GB" sz="1200" b="0" i="0" kern="1200" baseline="0" dirty="0">
                <a:solidFill>
                  <a:schemeClr val="tx1"/>
                </a:solidFill>
                <a:effectLst/>
                <a:latin typeface="+mn-lt"/>
                <a:ea typeface="+mn-ea"/>
                <a:cs typeface="+mn-cs"/>
              </a:rPr>
              <a:t> into</a:t>
            </a:r>
            <a:r>
              <a:rPr lang="en-GB" sz="1200" b="0" i="0" kern="1200" dirty="0">
                <a:solidFill>
                  <a:schemeClr val="tx1"/>
                </a:solidFill>
                <a:effectLst/>
                <a:latin typeface="+mn-lt"/>
                <a:ea typeface="+mn-ea"/>
                <a:cs typeface="+mn-cs"/>
              </a:rPr>
              <a:t> the premise that the effectiveness</a:t>
            </a:r>
            <a:r>
              <a:rPr lang="en-GB" sz="1200" b="0" i="0" kern="1200" baseline="0" dirty="0">
                <a:solidFill>
                  <a:schemeClr val="tx1"/>
                </a:solidFill>
                <a:effectLst/>
                <a:latin typeface="+mn-lt"/>
                <a:ea typeface="+mn-ea"/>
                <a:cs typeface="+mn-cs"/>
              </a:rPr>
              <a:t> of HR  delivery </a:t>
            </a:r>
            <a:r>
              <a:rPr lang="en-GB" sz="1200" b="0" i="0" kern="1200" dirty="0">
                <a:solidFill>
                  <a:schemeClr val="tx1"/>
                </a:solidFill>
                <a:effectLst/>
                <a:latin typeface="+mn-lt"/>
                <a:ea typeface="+mn-ea"/>
                <a:cs typeface="+mn-cs"/>
              </a:rPr>
              <a:t>explains the positive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association between HRM and performance. The</a:t>
            </a:r>
            <a:r>
              <a:rPr lang="en-GB" sz="1200" b="0" i="0" kern="1200" baseline="0" dirty="0">
                <a:solidFill>
                  <a:schemeClr val="tx1"/>
                </a:solidFill>
                <a:effectLst/>
                <a:latin typeface="+mn-lt"/>
                <a:ea typeface="+mn-ea"/>
                <a:cs typeface="+mn-cs"/>
              </a:rPr>
              <a:t> authors</a:t>
            </a:r>
            <a:r>
              <a:rPr lang="en-GB" sz="1200" b="0" i="0" kern="1200" dirty="0">
                <a:solidFill>
                  <a:schemeClr val="tx1"/>
                </a:solidFill>
                <a:effectLst/>
                <a:latin typeface="+mn-lt"/>
                <a:ea typeface="+mn-ea"/>
                <a:cs typeface="+mn-cs"/>
              </a:rPr>
              <a:t> come</a:t>
            </a:r>
            <a:r>
              <a:rPr lang="en-GB" sz="1200" b="0" i="0" kern="1200" baseline="0" dirty="0">
                <a:solidFill>
                  <a:schemeClr val="tx1"/>
                </a:solidFill>
                <a:effectLst/>
                <a:latin typeface="+mn-lt"/>
                <a:ea typeface="+mn-ea"/>
                <a:cs typeface="+mn-cs"/>
              </a:rPr>
              <a:t> from</a:t>
            </a:r>
            <a:r>
              <a:rPr lang="en-GB" sz="1200" b="0" i="0" kern="1200" dirty="0">
                <a:solidFill>
                  <a:schemeClr val="tx1"/>
                </a:solidFill>
                <a:effectLst/>
                <a:latin typeface="+mn-lt"/>
                <a:ea typeface="+mn-ea"/>
                <a:cs typeface="+mn-cs"/>
              </a:rPr>
              <a:t> a stakeholder viewpoint</a:t>
            </a:r>
            <a:r>
              <a:rPr lang="en-GB" sz="1200" b="0" i="0" kern="1200" baseline="0" dirty="0">
                <a:solidFill>
                  <a:schemeClr val="tx1"/>
                </a:solidFill>
                <a:effectLst/>
                <a:latin typeface="+mn-lt"/>
                <a:ea typeface="+mn-ea"/>
                <a:cs typeface="+mn-cs"/>
              </a:rPr>
              <a:t> inferring</a:t>
            </a:r>
            <a:r>
              <a:rPr lang="en-GB" sz="1200" b="0" i="0" kern="1200" dirty="0">
                <a:solidFill>
                  <a:schemeClr val="tx1"/>
                </a:solidFill>
                <a:effectLst/>
                <a:latin typeface="+mn-lt"/>
                <a:ea typeface="+mn-ea"/>
                <a:cs typeface="+mn-cs"/>
              </a:rPr>
              <a:t> that line managers will be more strongly linked</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with performance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outcomes</a:t>
            </a:r>
            <a:r>
              <a:rPr lang="en-GB" sz="1200" b="0" i="0" kern="1200" baseline="0" dirty="0">
                <a:solidFill>
                  <a:schemeClr val="tx1"/>
                </a:solidFill>
                <a:effectLst/>
                <a:latin typeface="+mn-lt"/>
                <a:ea typeface="+mn-ea"/>
                <a:cs typeface="+mn-cs"/>
              </a:rPr>
              <a:t> if they follow effective HR practices</a:t>
            </a:r>
            <a:r>
              <a:rPr lang="en-GB" sz="1200" b="0" i="0" kern="1200" dirty="0">
                <a:solidFill>
                  <a:schemeClr val="tx1"/>
                </a:solidFill>
                <a:effectLst/>
                <a:latin typeface="+mn-lt"/>
                <a:ea typeface="+mn-ea"/>
                <a:cs typeface="+mn-cs"/>
              </a:rPr>
              <a:t>. They’ve sampled</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237 matched pairs of senior line managers and HR managers, and measured a variety of different</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outcomes. The results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confirm an association both between</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HR practices being done</a:t>
            </a:r>
            <a:r>
              <a:rPr lang="en-GB" sz="1200" b="0" i="0" kern="1200" baseline="0" dirty="0">
                <a:solidFill>
                  <a:schemeClr val="tx1"/>
                </a:solidFill>
                <a:effectLst/>
                <a:latin typeface="+mn-lt"/>
                <a:ea typeface="+mn-ea"/>
                <a:cs typeface="+mn-cs"/>
              </a:rPr>
              <a:t> well</a:t>
            </a:r>
            <a:r>
              <a:rPr lang="en-GB" sz="1200" b="0" i="0" kern="1200" dirty="0">
                <a:solidFill>
                  <a:schemeClr val="tx1"/>
                </a:solidFill>
                <a:effectLst/>
                <a:latin typeface="+mn-lt"/>
                <a:ea typeface="+mn-ea"/>
                <a:cs typeface="+mn-cs"/>
              </a:rPr>
              <a:t> and higher HR effectiveness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and a range of performance outcomes. The associations are more</a:t>
            </a:r>
            <a:r>
              <a:rPr lang="en-GB" sz="1200" b="0" i="0" kern="1200" baseline="0" dirty="0">
                <a:solidFill>
                  <a:schemeClr val="tx1"/>
                </a:solidFill>
                <a:effectLst/>
                <a:latin typeface="+mn-lt"/>
                <a:ea typeface="+mn-ea"/>
                <a:cs typeface="+mn-cs"/>
              </a:rPr>
              <a:t> apparent</a:t>
            </a:r>
            <a:r>
              <a:rPr lang="en-GB" sz="1200" b="0" i="0" kern="1200" dirty="0">
                <a:solidFill>
                  <a:schemeClr val="tx1"/>
                </a:solidFill>
                <a:effectLst/>
                <a:latin typeface="+mn-lt"/>
                <a:ea typeface="+mn-ea"/>
                <a:cs typeface="+mn-cs"/>
              </a:rPr>
              <a:t> for HR effectiveness. There are some small levels of agreement between HR and managers about</a:t>
            </a:r>
            <a:r>
              <a:rPr lang="en-GB" sz="1200" b="0" i="0" kern="1200" baseline="0" dirty="0">
                <a:solidFill>
                  <a:schemeClr val="tx1"/>
                </a:solidFill>
                <a:effectLst/>
                <a:latin typeface="+mn-lt"/>
                <a:ea typeface="+mn-ea"/>
                <a:cs typeface="+mn-cs"/>
              </a:rPr>
              <a:t> the </a:t>
            </a:r>
            <a:r>
              <a:rPr lang="en-GB" sz="1200" b="0" i="0" kern="1200" dirty="0">
                <a:solidFill>
                  <a:schemeClr val="tx1"/>
                </a:solidFill>
                <a:effectLst/>
                <a:latin typeface="+mn-lt"/>
                <a:ea typeface="+mn-ea"/>
                <a:cs typeface="+mn-cs"/>
              </a:rPr>
              <a:t>effectiveness of HR and where this agreement exists, it is not really associated with massive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outcomes. To</a:t>
            </a:r>
            <a:r>
              <a:rPr lang="en-GB" sz="1200" b="0" i="0" kern="1200" baseline="0" dirty="0">
                <a:solidFill>
                  <a:schemeClr val="tx1"/>
                </a:solidFill>
                <a:effectLst/>
                <a:latin typeface="+mn-lt"/>
                <a:ea typeface="+mn-ea"/>
                <a:cs typeface="+mn-cs"/>
              </a:rPr>
              <a:t> sum up the research </a:t>
            </a:r>
            <a:r>
              <a:rPr lang="en-GB" sz="1200" b="0" i="0" kern="1200" dirty="0">
                <a:solidFill>
                  <a:schemeClr val="tx1"/>
                </a:solidFill>
                <a:effectLst/>
                <a:latin typeface="+mn-lt"/>
                <a:ea typeface="+mn-ea"/>
                <a:cs typeface="+mn-cs"/>
              </a:rPr>
              <a:t>confirms the importance of HR effectiveness over practices, but fails to support any</a:t>
            </a:r>
            <a:r>
              <a:rPr lang="en-GB" sz="1200" b="0" i="0" kern="1200" baseline="0" dirty="0">
                <a:solidFill>
                  <a:schemeClr val="tx1"/>
                </a:solidFill>
                <a:effectLst/>
                <a:latin typeface="+mn-lt"/>
                <a:ea typeface="+mn-ea"/>
                <a:cs typeface="+mn-cs"/>
              </a:rPr>
              <a:t> real agreement areas on it between the pairs. The strengths therefore are that the causal link is established even though perceptions between two different role holders differ. He authors refer to 3 stages required for HR effectiveness and their research looks at the first two with they believe are instrumental in bringing the third about. The 3 stages being 1. present. 2. effective 3. implemented. The limitations are the same as many reports of this subject that it is hard to quantify in monetary terms the value of HR per capita. The research is also currently cross sectional which if the same group are sampled again (longitudinally) more conclusions may be made about agreement perspectives.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Kerstin </a:t>
            </a:r>
            <a:r>
              <a:rPr lang="en-GB" sz="1200" b="0" i="0" kern="1200" baseline="0" dirty="0" err="1">
                <a:solidFill>
                  <a:schemeClr val="tx1"/>
                </a:solidFill>
                <a:effectLst/>
                <a:latin typeface="+mn-lt"/>
                <a:ea typeface="+mn-ea"/>
                <a:cs typeface="+mn-cs"/>
              </a:rPr>
              <a:t>Alfes</a:t>
            </a:r>
            <a:r>
              <a:rPr lang="en-GB" sz="1200" b="0" i="0" kern="1200" baseline="0" dirty="0">
                <a:solidFill>
                  <a:schemeClr val="tx1"/>
                </a:solidFill>
                <a:effectLst/>
                <a:latin typeface="+mn-lt"/>
                <a:ea typeface="+mn-ea"/>
                <a:cs typeface="+mn-cs"/>
              </a:rPr>
              <a:t>, Catherine Truss, Emma C Soane, Chris Rees and Mark </a:t>
            </a:r>
            <a:r>
              <a:rPr lang="en-GB" sz="1200" b="0" i="0" kern="1200" baseline="0" dirty="0" err="1">
                <a:solidFill>
                  <a:schemeClr val="tx1"/>
                </a:solidFill>
                <a:effectLst/>
                <a:latin typeface="+mn-lt"/>
                <a:ea typeface="+mn-ea"/>
                <a:cs typeface="+mn-cs"/>
              </a:rPr>
              <a:t>Gatenby’s</a:t>
            </a:r>
            <a:r>
              <a:rPr lang="en-GB" sz="1200" b="0" i="0" kern="1200" baseline="0" dirty="0">
                <a:solidFill>
                  <a:schemeClr val="tx1"/>
                </a:solidFill>
                <a:effectLst/>
                <a:latin typeface="+mn-lt"/>
                <a:ea typeface="+mn-ea"/>
                <a:cs typeface="+mn-cs"/>
              </a:rPr>
              <a:t> </a:t>
            </a:r>
            <a:r>
              <a:rPr lang="pt-BR" sz="1200" dirty="0">
                <a:latin typeface="+mn-lt"/>
              </a:rPr>
              <a:t>research article “The relationship between line manager behaviour,</a:t>
            </a:r>
            <a:r>
              <a:rPr lang="pt-BR" sz="1200" baseline="0" dirty="0">
                <a:latin typeface="+mn-lt"/>
              </a:rPr>
              <a:t> perceived HRM practices and individual performance: examination the mediation role of enegagement” </a:t>
            </a:r>
            <a:r>
              <a:rPr lang="pt-BR" dirty="0"/>
              <a:t>2013  also</a:t>
            </a:r>
            <a:r>
              <a:rPr lang="pt-BR" baseline="0" dirty="0"/>
              <a:t> examines </a:t>
            </a:r>
            <a:r>
              <a:rPr lang="pt-BR" dirty="0"/>
              <a:t>the causal</a:t>
            </a:r>
            <a:r>
              <a:rPr lang="pt-BR" baseline="0" dirty="0"/>
              <a:t> link. The link between HRM and business outcomes. They referring to confirming this as the opening of the “Black box” Their studies involved 1,796 participants and concludes with data </a:t>
            </a:r>
            <a:r>
              <a:rPr lang="en-GB" dirty="0"/>
              <a:t>revealing that felt line manager behaviour and felt HRM practices are linked with employee engagement. They</a:t>
            </a:r>
            <a:r>
              <a:rPr lang="en-GB" baseline="0" dirty="0"/>
              <a:t> go on to link e</a:t>
            </a:r>
            <a:r>
              <a:rPr lang="en-GB" dirty="0"/>
              <a:t>mployee engagement to individual performance and arbitrates the link between both felt HRM practices and felt line manager behaviour and directed, self starting task performance. Strengths are that the research is very analytical and does</a:t>
            </a:r>
            <a:r>
              <a:rPr lang="en-GB" baseline="0" dirty="0"/>
              <a:t> bring conclusion. They also are comfortable to conclude that the effect of HR intervention is indirect. Their conclusions also align and underpin social theories. However limitations are that</a:t>
            </a:r>
            <a:r>
              <a:rPr lang="en-GB" dirty="0"/>
              <a:t> is very perception led</a:t>
            </a:r>
            <a:r>
              <a:rPr lang="en-GB" baseline="0" dirty="0"/>
              <a:t> which can introduce bias. It could also through its sampling have “snapshot” data through the small timeline of the sampling. It was not sampling over a lengthy period of time and perceptions held within a short time period may not reflect a broader reality. </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2DD34B5-39C0-43B1-BC3D-6A721351A4EF}" type="slidenum">
              <a:rPr lang="en-GB" smtClean="0"/>
              <a:t>15</a:t>
            </a:fld>
            <a:endParaRPr lang="en-GB"/>
          </a:p>
        </p:txBody>
      </p:sp>
    </p:spTree>
    <p:extLst>
      <p:ext uri="{BB962C8B-B14F-4D97-AF65-F5344CB8AC3E}">
        <p14:creationId xmlns:p14="http://schemas.microsoft.com/office/powerpoint/2010/main" val="7771478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a:t>
            </a:r>
            <a:r>
              <a:rPr lang="en-GB" baseline="0" dirty="0"/>
              <a:t> there any questions from anything that we have discussed? </a:t>
            </a:r>
          </a:p>
          <a:p>
            <a:r>
              <a:rPr lang="en-GB" baseline="0" dirty="0"/>
              <a:t>Can the viewer give feedback on the presentation? </a:t>
            </a:r>
          </a:p>
          <a:p>
            <a:r>
              <a:rPr lang="en-GB" baseline="0" dirty="0"/>
              <a:t>How does the viewer intend to use this knowledge in their working life? </a:t>
            </a:r>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16</a:t>
            </a:fld>
            <a:endParaRPr lang="en-GB"/>
          </a:p>
        </p:txBody>
      </p:sp>
    </p:spTree>
    <p:extLst>
      <p:ext uri="{BB962C8B-B14F-4D97-AF65-F5344CB8AC3E}">
        <p14:creationId xmlns:p14="http://schemas.microsoft.com/office/powerpoint/2010/main" val="9883547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DD34B5-39C0-43B1-BC3D-6A721351A4EF}" type="slidenum">
              <a:rPr lang="en-GB" smtClean="0"/>
              <a:t>17</a:t>
            </a:fld>
            <a:endParaRPr lang="en-GB"/>
          </a:p>
        </p:txBody>
      </p:sp>
    </p:spTree>
    <p:extLst>
      <p:ext uri="{BB962C8B-B14F-4D97-AF65-F5344CB8AC3E}">
        <p14:creationId xmlns:p14="http://schemas.microsoft.com/office/powerpoint/2010/main" val="409257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3897146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3697826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233607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E2DDF2D-1CE6-47C0-8A55-D430C2871F4E}"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2402436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E2DDF2D-1CE6-47C0-8A55-D430C2871F4E}" type="datetimeFigureOut">
              <a:rPr lang="en-GB" smtClean="0"/>
              <a:t>01/02/2021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4051111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E2DDF2D-1CE6-47C0-8A55-D430C2871F4E}" type="datetimeFigureOut">
              <a:rPr lang="en-GB" smtClean="0"/>
              <a:t>01/02/2021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4048822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2DDF2D-1CE6-47C0-8A55-D430C2871F4E}" type="datetimeFigureOut">
              <a:rPr lang="en-GB" smtClean="0"/>
              <a:t>01/02/2021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366482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FE2DDF2D-1CE6-47C0-8A55-D430C2871F4E}"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4077199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E2DDF2D-1CE6-47C0-8A55-D430C2871F4E}"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1837081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487057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2096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803240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91339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27413689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1916951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2DDF2D-1CE6-47C0-8A55-D430C2871F4E}"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F59B8-A8D4-491A-89CE-5DAE66EBEE17}" type="slidenum">
              <a:rPr lang="en-GB" smtClean="0"/>
              <a:t>‹#›</a:t>
            </a:fld>
            <a:endParaRPr lang="en-GB"/>
          </a:p>
        </p:txBody>
      </p:sp>
    </p:spTree>
    <p:extLst>
      <p:ext uri="{BB962C8B-B14F-4D97-AF65-F5344CB8AC3E}">
        <p14:creationId xmlns:p14="http://schemas.microsoft.com/office/powerpoint/2010/main" val="1197349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E2DDF2D-1CE6-47C0-8A55-D430C2871F4E}" type="datetimeFigureOut">
              <a:rPr lang="en-GB" smtClean="0"/>
              <a:t>01/02/2021</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AD1F59B8-A8D4-491A-89CE-5DAE66EBEE17}" type="slidenum">
              <a:rPr lang="en-GB" smtClean="0"/>
              <a:t>‹#›</a:t>
            </a:fld>
            <a:endParaRPr lang="en-GB"/>
          </a:p>
        </p:txBody>
      </p:sp>
    </p:spTree>
    <p:extLst>
      <p:ext uri="{BB962C8B-B14F-4D97-AF65-F5344CB8AC3E}">
        <p14:creationId xmlns:p14="http://schemas.microsoft.com/office/powerpoint/2010/main" val="371301750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Understanding the Contemporary HR Function</a:t>
            </a:r>
          </a:p>
        </p:txBody>
      </p:sp>
      <p:sp>
        <p:nvSpPr>
          <p:cNvPr id="3" name="Subtitle 2"/>
          <p:cNvSpPr>
            <a:spLocks noGrp="1"/>
          </p:cNvSpPr>
          <p:nvPr>
            <p:ph type="subTitle" idx="1"/>
          </p:nvPr>
        </p:nvSpPr>
        <p:spPr/>
        <p:txBody>
          <a:bodyPr/>
          <a:lstStyle/>
          <a:p>
            <a:r>
              <a:rPr lang="en-GB" dirty="0" err="1"/>
              <a:t>Alys</a:t>
            </a:r>
            <a:r>
              <a:rPr lang="en-GB" dirty="0"/>
              <a:t> Owens</a:t>
            </a:r>
          </a:p>
          <a:p>
            <a:r>
              <a:rPr lang="en-GB" dirty="0"/>
              <a:t>February 2021</a:t>
            </a:r>
          </a:p>
        </p:txBody>
      </p:sp>
    </p:spTree>
    <p:extLst>
      <p:ext uri="{BB962C8B-B14F-4D97-AF65-F5344CB8AC3E}">
        <p14:creationId xmlns:p14="http://schemas.microsoft.com/office/powerpoint/2010/main" val="515005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4821E-2053-7646-B592-5D827B72E79D}"/>
              </a:ext>
            </a:extLst>
          </p:cNvPr>
          <p:cNvSpPr>
            <a:spLocks noGrp="1"/>
          </p:cNvSpPr>
          <p:nvPr>
            <p:ph type="title"/>
          </p:nvPr>
        </p:nvSpPr>
        <p:spPr>
          <a:xfrm>
            <a:off x="683568" y="293724"/>
            <a:ext cx="6563738" cy="1983148"/>
          </a:xfrm>
        </p:spPr>
        <p:txBody>
          <a:bodyPr>
            <a:noAutofit/>
          </a:bodyPr>
          <a:lstStyle/>
          <a:p>
            <a:r>
              <a:rPr lang="en-US" sz="1800" dirty="0"/>
              <a:t>Qualification: CIPD Diploma in Applied Human Resources </a:t>
            </a:r>
            <a:br>
              <a:rPr lang="en-US" sz="1800" dirty="0"/>
            </a:br>
            <a:br>
              <a:rPr lang="en-US" sz="1800" dirty="0"/>
            </a:br>
            <a:r>
              <a:rPr lang="en-US" sz="1800" dirty="0"/>
              <a:t>Module Name: </a:t>
            </a:r>
            <a:r>
              <a:rPr lang="en-GB" sz="1800" dirty="0"/>
              <a:t>5CMHR Understanding the Contemporary HR Function</a:t>
            </a:r>
            <a:br>
              <a:rPr lang="en-US" sz="2000" dirty="0"/>
            </a:br>
            <a:br>
              <a:rPr lang="en-US" sz="2000" dirty="0"/>
            </a:br>
            <a:r>
              <a:rPr lang="en-US" sz="1800" dirty="0"/>
              <a:t>Word Count: 3319</a:t>
            </a:r>
          </a:p>
        </p:txBody>
      </p:sp>
      <p:sp>
        <p:nvSpPr>
          <p:cNvPr id="3" name="Content Placeholder 2">
            <a:extLst>
              <a:ext uri="{FF2B5EF4-FFF2-40B4-BE49-F238E27FC236}">
                <a16:creationId xmlns:a16="http://schemas.microsoft.com/office/drawing/2014/main" id="{5F70B6B5-463E-9A46-A0D8-9BAB05BF329D}"/>
              </a:ext>
            </a:extLst>
          </p:cNvPr>
          <p:cNvSpPr>
            <a:spLocks noGrp="1"/>
          </p:cNvSpPr>
          <p:nvPr>
            <p:ph idx="1"/>
          </p:nvPr>
        </p:nvSpPr>
        <p:spPr>
          <a:xfrm>
            <a:off x="359532" y="2276872"/>
            <a:ext cx="6347714" cy="3880773"/>
          </a:xfrm>
        </p:spPr>
        <p:txBody>
          <a:bodyPr/>
          <a:lstStyle/>
          <a:p>
            <a:r>
              <a:rPr lang="en-US" dirty="0"/>
              <a:t>Student Name: </a:t>
            </a:r>
            <a:r>
              <a:rPr lang="en-US" dirty="0" err="1"/>
              <a:t>Alys</a:t>
            </a:r>
            <a:r>
              <a:rPr lang="en-US" dirty="0"/>
              <a:t> Owens</a:t>
            </a:r>
          </a:p>
          <a:p>
            <a:r>
              <a:rPr lang="en-US" dirty="0"/>
              <a:t>Student Number : 2005306</a:t>
            </a:r>
          </a:p>
          <a:p>
            <a:r>
              <a:rPr lang="en-US" dirty="0"/>
              <a:t>CIPD Membership Number : 56652305</a:t>
            </a:r>
          </a:p>
          <a:p>
            <a:endParaRPr lang="en-US" dirty="0"/>
          </a:p>
          <a:p>
            <a:r>
              <a:rPr lang="en-GB" dirty="0"/>
              <a:t>By signing below, I confirm that the work/evidence presented is my own, unaided work. I understand the regulations pertaining to candidate malpractice and the action that may be taken as a result.</a:t>
            </a:r>
          </a:p>
          <a:p>
            <a:r>
              <a:rPr lang="en-US" dirty="0"/>
              <a:t>Signed :</a:t>
            </a:r>
          </a:p>
          <a:p>
            <a:r>
              <a:rPr lang="en-US" dirty="0"/>
              <a:t>Date 01/02/2021</a:t>
            </a:r>
          </a:p>
        </p:txBody>
      </p:sp>
      <p:pic>
        <p:nvPicPr>
          <p:cNvPr id="7" name="Picture 6" descr="A close up of a piece of paper&#10;&#10;Description automatically generated">
            <a:extLst>
              <a:ext uri="{FF2B5EF4-FFF2-40B4-BE49-F238E27FC236}">
                <a16:creationId xmlns:a16="http://schemas.microsoft.com/office/drawing/2014/main" id="{5CA76602-C74C-4C4D-B8E7-9D00D4D370A7}"/>
              </a:ext>
            </a:extLst>
          </p:cNvPr>
          <p:cNvPicPr/>
          <p:nvPr/>
        </p:nvPicPr>
        <p:blipFill rotWithShape="1">
          <a:blip r:embed="rId3" cstate="print">
            <a:clrChange>
              <a:clrFrom>
                <a:srgbClr val="C9CAC1"/>
              </a:clrFrom>
              <a:clrTo>
                <a:srgbClr val="C9CAC1">
                  <a:alpha val="0"/>
                </a:srgbClr>
              </a:clrTo>
            </a:clrChange>
            <a:extLst>
              <a:ext uri="{28A0092B-C50C-407E-A947-70E740481C1C}">
                <a14:useLocalDpi xmlns:a14="http://schemas.microsoft.com/office/drawing/2010/main" val="0"/>
              </a:ext>
            </a:extLst>
          </a:blip>
          <a:srcRect l="1" r="-1"/>
          <a:stretch/>
        </p:blipFill>
        <p:spPr bwMode="auto">
          <a:xfrm rot="16200000">
            <a:off x="2122974" y="4437866"/>
            <a:ext cx="577215" cy="172783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15840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Housekeeping</a:t>
            </a:r>
          </a:p>
        </p:txBody>
      </p:sp>
      <p:sp>
        <p:nvSpPr>
          <p:cNvPr id="3" name="Content Placeholder 2"/>
          <p:cNvSpPr>
            <a:spLocks noGrp="1"/>
          </p:cNvSpPr>
          <p:nvPr>
            <p:ph idx="1"/>
          </p:nvPr>
        </p:nvSpPr>
        <p:spPr/>
        <p:txBody>
          <a:bodyPr>
            <a:normAutofit fontScale="92500" lnSpcReduction="10000"/>
          </a:bodyPr>
          <a:lstStyle/>
          <a:p>
            <a:r>
              <a:rPr lang="en-GB" sz="2400" dirty="0"/>
              <a:t>Introductions</a:t>
            </a:r>
          </a:p>
          <a:p>
            <a:endParaRPr lang="en-GB" sz="2400" dirty="0"/>
          </a:p>
          <a:p>
            <a:r>
              <a:rPr lang="en-GB" sz="2400" dirty="0"/>
              <a:t>Notes and slide pack</a:t>
            </a:r>
          </a:p>
          <a:p>
            <a:endParaRPr lang="en-GB" sz="2400" dirty="0"/>
          </a:p>
          <a:p>
            <a:r>
              <a:rPr lang="en-GB" sz="2400" dirty="0"/>
              <a:t>Breaks</a:t>
            </a:r>
          </a:p>
          <a:p>
            <a:endParaRPr lang="en-GB" sz="2400" dirty="0"/>
          </a:p>
          <a:p>
            <a:r>
              <a:rPr lang="en-GB" sz="2400" dirty="0"/>
              <a:t>Emergency procedures</a:t>
            </a:r>
          </a:p>
          <a:p>
            <a:endParaRPr lang="en-GB" sz="2400" dirty="0"/>
          </a:p>
          <a:p>
            <a:r>
              <a:rPr lang="en-GB" sz="2400" dirty="0"/>
              <a:t>Questions and answer session </a:t>
            </a:r>
          </a:p>
        </p:txBody>
      </p:sp>
    </p:spTree>
    <p:extLst>
      <p:ext uri="{BB962C8B-B14F-4D97-AF65-F5344CB8AC3E}">
        <p14:creationId xmlns:p14="http://schemas.microsoft.com/office/powerpoint/2010/main" val="2218641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Aims of the presentation</a:t>
            </a:r>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ü"/>
            </a:pPr>
            <a:r>
              <a:rPr lang="en-GB" sz="2400" dirty="0"/>
              <a:t>To provide an insight into today’s HR function </a:t>
            </a:r>
          </a:p>
          <a:p>
            <a:pPr>
              <a:buFont typeface="Wingdings" panose="05000000000000000000" pitchFamily="2" charset="2"/>
              <a:buChar char="ü"/>
            </a:pPr>
            <a:r>
              <a:rPr lang="en-GB" sz="2400" dirty="0"/>
              <a:t>To gain insight into the role of the HR professional </a:t>
            </a:r>
          </a:p>
          <a:p>
            <a:pPr>
              <a:buFont typeface="Wingdings" panose="05000000000000000000" pitchFamily="2" charset="2"/>
              <a:buChar char="ü"/>
            </a:pPr>
            <a:r>
              <a:rPr lang="en-GB" sz="2400" dirty="0"/>
              <a:t>To review HR delivery methods and means</a:t>
            </a:r>
          </a:p>
          <a:p>
            <a:pPr>
              <a:buFont typeface="Wingdings" panose="05000000000000000000" pitchFamily="2" charset="2"/>
              <a:buChar char="ü"/>
            </a:pPr>
            <a:r>
              <a:rPr lang="en-GB" sz="2400" dirty="0"/>
              <a:t>To explore the parameters that the HR function works within</a:t>
            </a:r>
          </a:p>
          <a:p>
            <a:pPr>
              <a:buFont typeface="Wingdings" panose="05000000000000000000" pitchFamily="2" charset="2"/>
              <a:buChar char="ü"/>
            </a:pPr>
            <a:r>
              <a:rPr lang="en-GB" sz="2400" dirty="0"/>
              <a:t>To consider different models that can support the function &amp; line management</a:t>
            </a:r>
          </a:p>
          <a:p>
            <a:pPr>
              <a:buFont typeface="Wingdings" panose="05000000000000000000" pitchFamily="2" charset="2"/>
              <a:buChar char="ü"/>
            </a:pPr>
            <a:r>
              <a:rPr lang="en-GB" sz="2400" dirty="0"/>
              <a:t>To discuss how HR can be evaluated</a:t>
            </a:r>
          </a:p>
          <a:p>
            <a:pPr>
              <a:buFont typeface="Wingdings" panose="05000000000000000000" pitchFamily="2" charset="2"/>
              <a:buChar char="ü"/>
            </a:pPr>
            <a:r>
              <a:rPr lang="en-GB" sz="2400" dirty="0"/>
              <a:t>To review two research papers</a:t>
            </a:r>
          </a:p>
        </p:txBody>
      </p:sp>
    </p:spTree>
    <p:extLst>
      <p:ext uri="{BB962C8B-B14F-4D97-AF65-F5344CB8AC3E}">
        <p14:creationId xmlns:p14="http://schemas.microsoft.com/office/powerpoint/2010/main" val="4092897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Content</a:t>
            </a:r>
          </a:p>
        </p:txBody>
      </p:sp>
      <p:sp>
        <p:nvSpPr>
          <p:cNvPr id="3" name="Content Placeholder 2"/>
          <p:cNvSpPr>
            <a:spLocks noGrp="1"/>
          </p:cNvSpPr>
          <p:nvPr>
            <p:ph idx="1"/>
          </p:nvPr>
        </p:nvSpPr>
        <p:spPr/>
        <p:txBody>
          <a:bodyPr>
            <a:normAutofit fontScale="92500" lnSpcReduction="10000"/>
          </a:bodyPr>
          <a:lstStyle/>
          <a:p>
            <a:pPr marL="0" indent="0">
              <a:buNone/>
            </a:pPr>
            <a:r>
              <a:rPr lang="en-GB" sz="2400" dirty="0"/>
              <a:t>1. The HR journey, its purpose and objectives</a:t>
            </a:r>
          </a:p>
          <a:p>
            <a:pPr>
              <a:buFont typeface="Wingdings" panose="05000000000000000000" pitchFamily="2" charset="2"/>
              <a:buChar char="Ø"/>
            </a:pPr>
            <a:r>
              <a:rPr lang="en-GB" sz="2400" dirty="0">
                <a:solidFill>
                  <a:srgbClr val="0070C0"/>
                </a:solidFill>
              </a:rPr>
              <a:t>The evolvement of HR to current day</a:t>
            </a:r>
          </a:p>
          <a:p>
            <a:pPr>
              <a:buFont typeface="Wingdings" panose="05000000000000000000" pitchFamily="2" charset="2"/>
              <a:buChar char="Ø"/>
            </a:pPr>
            <a:r>
              <a:rPr lang="en-GB" sz="2400" dirty="0">
                <a:solidFill>
                  <a:srgbClr val="0070C0"/>
                </a:solidFill>
              </a:rPr>
              <a:t>The HR profession – how it’s mapped</a:t>
            </a:r>
          </a:p>
          <a:p>
            <a:pPr>
              <a:buFont typeface="Wingdings" panose="05000000000000000000" pitchFamily="2" charset="2"/>
              <a:buChar char="Ø"/>
            </a:pPr>
            <a:r>
              <a:rPr lang="en-GB" sz="2400" dirty="0">
                <a:solidFill>
                  <a:srgbClr val="0070C0"/>
                </a:solidFill>
              </a:rPr>
              <a:t>The HR function – areas, and aims</a:t>
            </a:r>
          </a:p>
          <a:p>
            <a:pPr marL="0" indent="0">
              <a:buNone/>
            </a:pPr>
            <a:r>
              <a:rPr lang="en-GB" sz="2400" dirty="0"/>
              <a:t>2.The role of HR in Change Management</a:t>
            </a:r>
          </a:p>
          <a:p>
            <a:pPr marL="0" indent="0">
              <a:buNone/>
            </a:pPr>
            <a:r>
              <a:rPr lang="en-GB" sz="2400" dirty="0"/>
              <a:t>3. Service  Delivery</a:t>
            </a:r>
          </a:p>
          <a:p>
            <a:pPr marL="0" indent="0">
              <a:buNone/>
            </a:pPr>
            <a:r>
              <a:rPr lang="en-GB" sz="2400" dirty="0"/>
              <a:t>4. Working with line managers</a:t>
            </a:r>
          </a:p>
          <a:p>
            <a:pPr marL="0" indent="0">
              <a:buNone/>
            </a:pPr>
            <a:r>
              <a:rPr lang="en-GB" sz="2400" dirty="0"/>
              <a:t>5. Ethical Practice</a:t>
            </a:r>
          </a:p>
          <a:p>
            <a:pPr marL="0" indent="0">
              <a:buNone/>
            </a:pPr>
            <a:r>
              <a:rPr lang="en-GB" sz="2400" dirty="0"/>
              <a:t>6. Evaluating HR</a:t>
            </a:r>
          </a:p>
          <a:p>
            <a:endParaRPr lang="en-GB" dirty="0"/>
          </a:p>
          <a:p>
            <a:endParaRPr lang="en-GB" dirty="0"/>
          </a:p>
          <a:p>
            <a:endParaRPr lang="en-GB" dirty="0"/>
          </a:p>
        </p:txBody>
      </p:sp>
    </p:spTree>
    <p:extLst>
      <p:ext uri="{BB962C8B-B14F-4D97-AF65-F5344CB8AC3E}">
        <p14:creationId xmlns:p14="http://schemas.microsoft.com/office/powerpoint/2010/main" val="642222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1.Purpose &amp; Objectives of HR</a:t>
            </a:r>
          </a:p>
        </p:txBody>
      </p:sp>
      <p:sp>
        <p:nvSpPr>
          <p:cNvPr id="3" name="Content Placeholder 2"/>
          <p:cNvSpPr>
            <a:spLocks noGrp="1"/>
          </p:cNvSpPr>
          <p:nvPr>
            <p:ph idx="1"/>
          </p:nvPr>
        </p:nvSpPr>
        <p:spPr/>
        <p:txBody>
          <a:bodyPr>
            <a:normAutofit lnSpcReduction="10000"/>
          </a:bodyPr>
          <a:lstStyle/>
          <a:p>
            <a:pPr marL="0" indent="0">
              <a:buNone/>
            </a:pPr>
            <a:endParaRPr lang="en-GB" sz="2400" dirty="0">
              <a:latin typeface="Comic Sans MS" panose="030F0702030302020204" pitchFamily="66" charset="0"/>
            </a:endParaRPr>
          </a:p>
          <a:p>
            <a:pPr marL="0" indent="0">
              <a:buNone/>
            </a:pPr>
            <a:r>
              <a:rPr lang="en-GB" sz="2400" dirty="0"/>
              <a:t>A company or organisation’s “Visions, Strategies and Objectives” need to be fulfilled</a:t>
            </a:r>
          </a:p>
          <a:p>
            <a:pPr marL="0" indent="0">
              <a:buNone/>
            </a:pPr>
            <a:endParaRPr lang="en-GB" sz="2400" dirty="0"/>
          </a:p>
          <a:p>
            <a:pPr marL="0" indent="0">
              <a:buNone/>
            </a:pPr>
            <a:endParaRPr lang="en-GB" sz="2400" dirty="0"/>
          </a:p>
          <a:p>
            <a:pPr marL="0" indent="0">
              <a:buNone/>
            </a:pPr>
            <a:r>
              <a:rPr lang="en-GB" sz="2400" dirty="0"/>
              <a:t>Effective management of people and their performance is the key to “better work and working lives”</a:t>
            </a:r>
          </a:p>
        </p:txBody>
      </p:sp>
    </p:spTree>
    <p:extLst>
      <p:ext uri="{BB962C8B-B14F-4D97-AF65-F5344CB8AC3E}">
        <p14:creationId xmlns:p14="http://schemas.microsoft.com/office/powerpoint/2010/main" val="1888218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0070C0"/>
                </a:solidFill>
              </a:rPr>
              <a:t>Key Areas</a:t>
            </a:r>
          </a:p>
        </p:txBody>
      </p:sp>
      <p:sp>
        <p:nvSpPr>
          <p:cNvPr id="3" name="Content Placeholder 2"/>
          <p:cNvSpPr>
            <a:spLocks noGrp="1"/>
          </p:cNvSpPr>
          <p:nvPr>
            <p:ph idx="1"/>
          </p:nvPr>
        </p:nvSpPr>
        <p:spPr/>
        <p:txBody>
          <a:bodyPr>
            <a:normAutofit lnSpcReduction="10000"/>
          </a:bodyPr>
          <a:lstStyle/>
          <a:p>
            <a:r>
              <a:rPr lang="en-GB" sz="2400" i="1" dirty="0">
                <a:solidFill>
                  <a:srgbClr val="0070C0"/>
                </a:solidFill>
              </a:rPr>
              <a:t>Recruitment and retention</a:t>
            </a:r>
          </a:p>
          <a:p>
            <a:r>
              <a:rPr lang="en-GB" sz="2400" i="1" dirty="0">
                <a:solidFill>
                  <a:srgbClr val="0070C0"/>
                </a:solidFill>
              </a:rPr>
              <a:t>Associated administration with the above</a:t>
            </a:r>
          </a:p>
          <a:p>
            <a:r>
              <a:rPr lang="en-GB" sz="2400" i="1" dirty="0">
                <a:solidFill>
                  <a:srgbClr val="0070C0"/>
                </a:solidFill>
              </a:rPr>
              <a:t>Performance Management</a:t>
            </a:r>
          </a:p>
          <a:p>
            <a:r>
              <a:rPr lang="en-GB" sz="2400" i="1" dirty="0">
                <a:solidFill>
                  <a:srgbClr val="0070C0"/>
                </a:solidFill>
              </a:rPr>
              <a:t>Increasing employee engagement</a:t>
            </a:r>
          </a:p>
          <a:p>
            <a:r>
              <a:rPr lang="en-GB" sz="2400" i="1" dirty="0">
                <a:solidFill>
                  <a:srgbClr val="0070C0"/>
                </a:solidFill>
              </a:rPr>
              <a:t>Payroll</a:t>
            </a:r>
          </a:p>
          <a:p>
            <a:r>
              <a:rPr lang="en-GB" sz="2400" i="1" dirty="0">
                <a:solidFill>
                  <a:srgbClr val="0070C0"/>
                </a:solidFill>
              </a:rPr>
              <a:t>Working relationships</a:t>
            </a:r>
          </a:p>
          <a:p>
            <a:r>
              <a:rPr lang="en-GB" sz="2400" i="1" dirty="0">
                <a:solidFill>
                  <a:srgbClr val="0070C0"/>
                </a:solidFill>
              </a:rPr>
              <a:t>Safety (some linkage with)</a:t>
            </a:r>
          </a:p>
          <a:p>
            <a:r>
              <a:rPr lang="en-GB" sz="2400" i="1" dirty="0">
                <a:solidFill>
                  <a:srgbClr val="0070C0"/>
                </a:solidFill>
              </a:rPr>
              <a:t>Learning and development</a:t>
            </a:r>
          </a:p>
          <a:p>
            <a:endParaRPr lang="en-GB" dirty="0">
              <a:solidFill>
                <a:srgbClr val="0070C0"/>
              </a:solidFill>
            </a:endParaRPr>
          </a:p>
        </p:txBody>
      </p:sp>
    </p:spTree>
    <p:extLst>
      <p:ext uri="{BB962C8B-B14F-4D97-AF65-F5344CB8AC3E}">
        <p14:creationId xmlns:p14="http://schemas.microsoft.com/office/powerpoint/2010/main" val="1767362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0070C0"/>
                </a:solidFill>
              </a:rPr>
              <a:t>CIPD Maps</a:t>
            </a:r>
          </a:p>
        </p:txBody>
      </p:sp>
      <p:pic>
        <p:nvPicPr>
          <p:cNvPr id="1026"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7188" r="15625"/>
          <a:stretch/>
        </p:blipFill>
        <p:spPr bwMode="auto">
          <a:xfrm>
            <a:off x="3995936" y="2060848"/>
            <a:ext cx="3096344" cy="2994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1693757"/>
            <a:ext cx="2952328" cy="37284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3583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2.The Role of HR in Change Management</a:t>
            </a:r>
          </a:p>
        </p:txBody>
      </p:sp>
      <p:sp>
        <p:nvSpPr>
          <p:cNvPr id="3" name="Content Placeholder 2"/>
          <p:cNvSpPr>
            <a:spLocks noGrp="1"/>
          </p:cNvSpPr>
          <p:nvPr>
            <p:ph idx="1"/>
          </p:nvPr>
        </p:nvSpPr>
        <p:spPr/>
        <p:txBody>
          <a:bodyPr>
            <a:normAutofit fontScale="92500"/>
          </a:bodyPr>
          <a:lstStyle/>
          <a:p>
            <a:endParaRPr lang="en-GB" sz="1400" dirty="0"/>
          </a:p>
          <a:p>
            <a:r>
              <a:rPr lang="en-GB" sz="2400" dirty="0"/>
              <a:t>Communication – both ways for the employer/employee relationship</a:t>
            </a:r>
          </a:p>
          <a:p>
            <a:endParaRPr lang="en-GB" sz="2400" dirty="0"/>
          </a:p>
          <a:p>
            <a:r>
              <a:rPr lang="en-GB" sz="2400" dirty="0"/>
              <a:t>Leading, championing change with positivity</a:t>
            </a:r>
          </a:p>
          <a:p>
            <a:endParaRPr lang="en-GB" sz="2400" dirty="0"/>
          </a:p>
          <a:p>
            <a:r>
              <a:rPr lang="en-GB" sz="2400" dirty="0"/>
              <a:t>Mediation and conflict resolution</a:t>
            </a:r>
          </a:p>
          <a:p>
            <a:endParaRPr lang="en-GB" sz="2400" dirty="0"/>
          </a:p>
          <a:p>
            <a:r>
              <a:rPr lang="en-GB" sz="2400" dirty="0"/>
              <a:t>Training needs as a result of change</a:t>
            </a:r>
          </a:p>
          <a:p>
            <a:pPr marL="0" indent="0">
              <a:buNone/>
            </a:pPr>
            <a:endParaRPr lang="en-GB" sz="2400" dirty="0">
              <a:latin typeface="Comic Sans MS" panose="030F0702030302020204" pitchFamily="66" charset="0"/>
            </a:endParaRPr>
          </a:p>
          <a:p>
            <a:endParaRPr lang="en-GB" sz="1400" dirty="0"/>
          </a:p>
          <a:p>
            <a:endParaRPr lang="en-GB" sz="1400" dirty="0"/>
          </a:p>
          <a:p>
            <a:endParaRPr lang="en-GB" sz="1400" dirty="0"/>
          </a:p>
        </p:txBody>
      </p:sp>
    </p:spTree>
    <p:extLst>
      <p:ext uri="{BB962C8B-B14F-4D97-AF65-F5344CB8AC3E}">
        <p14:creationId xmlns:p14="http://schemas.microsoft.com/office/powerpoint/2010/main" val="1031134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i="1" dirty="0">
                <a:solidFill>
                  <a:srgbClr val="0070C0"/>
                </a:solidFill>
              </a:rPr>
              <a:t>Kotter’s 8 step change model</a:t>
            </a:r>
          </a:p>
        </p:txBody>
      </p:sp>
      <p:sp>
        <p:nvSpPr>
          <p:cNvPr id="3" name="Content Placeholder 2"/>
          <p:cNvSpPr>
            <a:spLocks noGrp="1"/>
          </p:cNvSpPr>
          <p:nvPr>
            <p:ph idx="1"/>
          </p:nvPr>
        </p:nvSpPr>
        <p:spPr/>
        <p:txBody>
          <a:bodyPr>
            <a:normAutofit fontScale="92500" lnSpcReduction="10000"/>
          </a:bodyPr>
          <a:lstStyle/>
          <a:p>
            <a:pPr marL="514350" indent="-514350">
              <a:buFont typeface="+mj-lt"/>
              <a:buAutoNum type="arabicPeriod"/>
            </a:pPr>
            <a:r>
              <a:rPr lang="en-GB" sz="2400" i="1" dirty="0">
                <a:solidFill>
                  <a:srgbClr val="0070C0"/>
                </a:solidFill>
              </a:rPr>
              <a:t>Step One: Create Urgency. ...</a:t>
            </a:r>
          </a:p>
          <a:p>
            <a:pPr marL="514350" indent="-514350">
              <a:buFont typeface="+mj-lt"/>
              <a:buAutoNum type="arabicPeriod"/>
            </a:pPr>
            <a:r>
              <a:rPr lang="en-GB" sz="2400" i="1" dirty="0">
                <a:solidFill>
                  <a:srgbClr val="0070C0"/>
                </a:solidFill>
              </a:rPr>
              <a:t>Step Two: Form a Powerful Coalition. ...</a:t>
            </a:r>
          </a:p>
          <a:p>
            <a:pPr marL="514350" indent="-514350">
              <a:buFont typeface="+mj-lt"/>
              <a:buAutoNum type="arabicPeriod"/>
            </a:pPr>
            <a:r>
              <a:rPr lang="en-GB" sz="2400" i="1" dirty="0">
                <a:solidFill>
                  <a:srgbClr val="0070C0"/>
                </a:solidFill>
              </a:rPr>
              <a:t>Step Three: Create a Vision for Change. ...</a:t>
            </a:r>
          </a:p>
          <a:p>
            <a:pPr marL="514350" indent="-514350">
              <a:buFont typeface="+mj-lt"/>
              <a:buAutoNum type="arabicPeriod"/>
            </a:pPr>
            <a:r>
              <a:rPr lang="en-GB" sz="2400" i="1" dirty="0">
                <a:solidFill>
                  <a:srgbClr val="0070C0"/>
                </a:solidFill>
              </a:rPr>
              <a:t>Step Four: Communicate the Vision. ...</a:t>
            </a:r>
          </a:p>
          <a:p>
            <a:pPr marL="514350" indent="-514350">
              <a:buFont typeface="+mj-lt"/>
              <a:buAutoNum type="arabicPeriod"/>
            </a:pPr>
            <a:r>
              <a:rPr lang="en-GB" sz="2400" i="1" dirty="0">
                <a:solidFill>
                  <a:srgbClr val="0070C0"/>
                </a:solidFill>
              </a:rPr>
              <a:t>Step Five: Remove Obstacles. ...</a:t>
            </a:r>
          </a:p>
          <a:p>
            <a:pPr marL="514350" indent="-514350">
              <a:buFont typeface="+mj-lt"/>
              <a:buAutoNum type="arabicPeriod"/>
            </a:pPr>
            <a:r>
              <a:rPr lang="en-GB" sz="2400" i="1" dirty="0">
                <a:solidFill>
                  <a:srgbClr val="0070C0"/>
                </a:solidFill>
              </a:rPr>
              <a:t>Step Six: Create Short-Term Wins. ...</a:t>
            </a:r>
          </a:p>
          <a:p>
            <a:pPr marL="514350" indent="-514350">
              <a:buFont typeface="+mj-lt"/>
              <a:buAutoNum type="arabicPeriod"/>
            </a:pPr>
            <a:r>
              <a:rPr lang="en-GB" sz="2400" i="1" dirty="0">
                <a:solidFill>
                  <a:srgbClr val="0070C0"/>
                </a:solidFill>
              </a:rPr>
              <a:t>Step Seven: Build on the Change. ...</a:t>
            </a:r>
          </a:p>
          <a:p>
            <a:pPr marL="514350" indent="-514350">
              <a:buFont typeface="+mj-lt"/>
              <a:buAutoNum type="arabicPeriod"/>
            </a:pPr>
            <a:r>
              <a:rPr lang="en-GB" sz="2400" i="1" dirty="0">
                <a:solidFill>
                  <a:srgbClr val="0070C0"/>
                </a:solidFill>
              </a:rPr>
              <a:t>Step Eight: Anchor the Changes in Corporate Culture.</a:t>
            </a:r>
          </a:p>
          <a:p>
            <a:endParaRPr lang="en-GB" dirty="0"/>
          </a:p>
        </p:txBody>
      </p:sp>
    </p:spTree>
    <p:extLst>
      <p:ext uri="{BB962C8B-B14F-4D97-AF65-F5344CB8AC3E}">
        <p14:creationId xmlns:p14="http://schemas.microsoft.com/office/powerpoint/2010/main" val="1564207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3.Service Delivery</a:t>
            </a:r>
          </a:p>
        </p:txBody>
      </p:sp>
      <p:sp>
        <p:nvSpPr>
          <p:cNvPr id="3" name="Content Placeholder 2"/>
          <p:cNvSpPr>
            <a:spLocks noGrp="1"/>
          </p:cNvSpPr>
          <p:nvPr>
            <p:ph idx="1"/>
          </p:nvPr>
        </p:nvSpPr>
        <p:spPr/>
        <p:txBody>
          <a:bodyPr>
            <a:normAutofit/>
          </a:bodyPr>
          <a:lstStyle/>
          <a:p>
            <a:pPr marL="0" lvl="0" indent="0">
              <a:buNone/>
            </a:pPr>
            <a:r>
              <a:rPr lang="en-GB" sz="1400" dirty="0"/>
              <a:t>.</a:t>
            </a:r>
          </a:p>
          <a:p>
            <a:r>
              <a:rPr lang="en-GB" sz="2400" dirty="0"/>
              <a:t>Decentralised through a generalist model</a:t>
            </a:r>
          </a:p>
          <a:p>
            <a:endParaRPr lang="en-GB" sz="2400" dirty="0"/>
          </a:p>
          <a:p>
            <a:r>
              <a:rPr lang="en-GB" sz="2400" dirty="0"/>
              <a:t>Centralised through shared services</a:t>
            </a:r>
          </a:p>
          <a:p>
            <a:endParaRPr lang="en-GB" sz="2400" dirty="0"/>
          </a:p>
          <a:p>
            <a:r>
              <a:rPr lang="en-GB" sz="2400" dirty="0"/>
              <a:t>Business partnering and/or achieving the 3 legged stool model (Ulrich)</a:t>
            </a:r>
          </a:p>
          <a:p>
            <a:endParaRPr lang="en-GB" dirty="0"/>
          </a:p>
        </p:txBody>
      </p:sp>
    </p:spTree>
    <p:extLst>
      <p:ext uri="{BB962C8B-B14F-4D97-AF65-F5344CB8AC3E}">
        <p14:creationId xmlns:p14="http://schemas.microsoft.com/office/powerpoint/2010/main" val="4137162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4.Working with line managers</a:t>
            </a:r>
          </a:p>
        </p:txBody>
      </p:sp>
      <p:sp>
        <p:nvSpPr>
          <p:cNvPr id="3" name="Content Placeholder 2"/>
          <p:cNvSpPr>
            <a:spLocks noGrp="1"/>
          </p:cNvSpPr>
          <p:nvPr>
            <p:ph idx="1"/>
          </p:nvPr>
        </p:nvSpPr>
        <p:spPr/>
        <p:txBody>
          <a:bodyPr>
            <a:normAutofit/>
          </a:bodyPr>
          <a:lstStyle/>
          <a:p>
            <a:r>
              <a:rPr lang="en-GB" sz="2400" dirty="0"/>
              <a:t>Business partnering</a:t>
            </a:r>
          </a:p>
          <a:p>
            <a:pPr marL="0" indent="0">
              <a:buNone/>
            </a:pPr>
            <a:endParaRPr lang="en-GB" sz="2400" dirty="0"/>
          </a:p>
          <a:p>
            <a:r>
              <a:rPr lang="en-GB" sz="2400" dirty="0"/>
              <a:t>Setting managers up for success</a:t>
            </a:r>
          </a:p>
          <a:p>
            <a:pPr marL="0" indent="0">
              <a:buNone/>
            </a:pPr>
            <a:endParaRPr lang="en-GB" sz="2400" dirty="0"/>
          </a:p>
          <a:p>
            <a:r>
              <a:rPr lang="en-GB" sz="2400" dirty="0"/>
              <a:t>Advice, guidance and good practice</a:t>
            </a:r>
          </a:p>
          <a:p>
            <a:pPr marL="0" indent="0">
              <a:buNone/>
            </a:pPr>
            <a:endParaRPr lang="en-GB" sz="2400" dirty="0"/>
          </a:p>
          <a:p>
            <a:r>
              <a:rPr lang="en-GB" sz="2400" dirty="0"/>
              <a:t>Support</a:t>
            </a:r>
          </a:p>
        </p:txBody>
      </p:sp>
    </p:spTree>
    <p:extLst>
      <p:ext uri="{BB962C8B-B14F-4D97-AF65-F5344CB8AC3E}">
        <p14:creationId xmlns:p14="http://schemas.microsoft.com/office/powerpoint/2010/main" val="817931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5.Ethical Practice</a:t>
            </a:r>
          </a:p>
        </p:txBody>
      </p:sp>
      <p:sp>
        <p:nvSpPr>
          <p:cNvPr id="3" name="Content Placeholder 2"/>
          <p:cNvSpPr>
            <a:spLocks noGrp="1"/>
          </p:cNvSpPr>
          <p:nvPr>
            <p:ph idx="1"/>
          </p:nvPr>
        </p:nvSpPr>
        <p:spPr/>
        <p:txBody>
          <a:bodyPr>
            <a:normAutofit fontScale="92500"/>
          </a:bodyPr>
          <a:lstStyle/>
          <a:p>
            <a:r>
              <a:rPr lang="en-GB" sz="2400" dirty="0"/>
              <a:t>Ethical v Non ethical examples</a:t>
            </a:r>
          </a:p>
          <a:p>
            <a:endParaRPr lang="en-GB" sz="2400" dirty="0"/>
          </a:p>
          <a:p>
            <a:r>
              <a:rPr lang="en-GB" sz="2400" dirty="0"/>
              <a:t>ACAS v no policies and procedures/standards</a:t>
            </a:r>
          </a:p>
          <a:p>
            <a:endParaRPr lang="en-GB" sz="2400" dirty="0"/>
          </a:p>
          <a:p>
            <a:r>
              <a:rPr lang="en-GB" sz="2400" dirty="0"/>
              <a:t>Equality Act 2010/Social Responsibility ethical framework/Employment Rights Act 1996</a:t>
            </a:r>
          </a:p>
          <a:p>
            <a:endParaRPr lang="en-GB" sz="2400" dirty="0"/>
          </a:p>
          <a:p>
            <a:r>
              <a:rPr lang="en-GB" sz="2400" dirty="0"/>
              <a:t>Contractual rights/HSAW</a:t>
            </a:r>
          </a:p>
          <a:p>
            <a:pPr marL="0" indent="0">
              <a:buNone/>
            </a:pPr>
            <a:endParaRPr lang="en-GB" dirty="0"/>
          </a:p>
        </p:txBody>
      </p:sp>
    </p:spTree>
    <p:extLst>
      <p:ext uri="{BB962C8B-B14F-4D97-AF65-F5344CB8AC3E}">
        <p14:creationId xmlns:p14="http://schemas.microsoft.com/office/powerpoint/2010/main" val="700411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6.Evaluating HR</a:t>
            </a: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2400" dirty="0"/>
              <a:t>Quantitative</a:t>
            </a:r>
          </a:p>
          <a:p>
            <a:pPr marL="514350" indent="-514350">
              <a:buFont typeface="+mj-lt"/>
              <a:buAutoNum type="arabicPeriod"/>
            </a:pPr>
            <a:endParaRPr lang="en-GB" sz="2400" dirty="0"/>
          </a:p>
          <a:p>
            <a:pPr marL="514350" indent="-514350">
              <a:buFont typeface="+mj-lt"/>
              <a:buAutoNum type="arabicPeriod"/>
            </a:pPr>
            <a:r>
              <a:rPr lang="en-GB" sz="2400" dirty="0"/>
              <a:t>Qualitative</a:t>
            </a:r>
          </a:p>
          <a:p>
            <a:pPr marL="514350" indent="-514350">
              <a:buFont typeface="+mj-lt"/>
              <a:buAutoNum type="arabicPeriod"/>
            </a:pPr>
            <a:endParaRPr lang="en-GB" sz="2400" dirty="0"/>
          </a:p>
          <a:p>
            <a:pPr marL="514350" indent="-514350">
              <a:buFont typeface="+mj-lt"/>
              <a:buAutoNum type="arabicPeriod"/>
            </a:pPr>
            <a:r>
              <a:rPr lang="en-GB" sz="2400" dirty="0"/>
              <a:t>Self evaluation</a:t>
            </a:r>
          </a:p>
          <a:p>
            <a:endParaRPr lang="en-GB" sz="2400" dirty="0">
              <a:latin typeface="Comic Sans MS" panose="030F0702030302020204" pitchFamily="66" charset="0"/>
            </a:endParaRPr>
          </a:p>
        </p:txBody>
      </p:sp>
    </p:spTree>
    <p:extLst>
      <p:ext uri="{BB962C8B-B14F-4D97-AF65-F5344CB8AC3E}">
        <p14:creationId xmlns:p14="http://schemas.microsoft.com/office/powerpoint/2010/main" val="1704043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Research papers into the effectiveness of HR</a:t>
            </a:r>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sz="2400" dirty="0"/>
              <a:t>Cross sectional and longitudinal sampling definition</a:t>
            </a:r>
          </a:p>
          <a:p>
            <a:pPr marL="514350" indent="-514350">
              <a:buAutoNum type="arabicPeriod"/>
            </a:pPr>
            <a:endParaRPr lang="en-GB" sz="2400" dirty="0"/>
          </a:p>
          <a:p>
            <a:pPr marL="514350" indent="-514350">
              <a:buAutoNum type="arabicPeriod"/>
            </a:pPr>
            <a:r>
              <a:rPr lang="en-GB" sz="2400" dirty="0"/>
              <a:t>David Guest &amp; Neil Conway ( cross sectional research)</a:t>
            </a:r>
          </a:p>
          <a:p>
            <a:pPr marL="514350" indent="-514350">
              <a:buAutoNum type="arabicPeriod"/>
            </a:pPr>
            <a:endParaRPr lang="en-GB" sz="2400" dirty="0"/>
          </a:p>
          <a:p>
            <a:pPr marL="514350" indent="-514350">
              <a:buFont typeface="Arial" panose="020B0604020202020204" pitchFamily="34" charset="0"/>
              <a:buAutoNum type="arabicPeriod"/>
            </a:pPr>
            <a:r>
              <a:rPr lang="en-GB" sz="2400" dirty="0"/>
              <a:t>Kerstin </a:t>
            </a:r>
            <a:r>
              <a:rPr lang="en-GB" sz="2400" dirty="0" err="1"/>
              <a:t>Alfes</a:t>
            </a:r>
            <a:r>
              <a:rPr lang="en-GB" sz="2400" dirty="0"/>
              <a:t>, Catherine Truss, Emma C Soane, Chris Rees and Mark </a:t>
            </a:r>
            <a:r>
              <a:rPr lang="en-GB" sz="2400" dirty="0" err="1"/>
              <a:t>Gatenby</a:t>
            </a:r>
            <a:r>
              <a:rPr lang="en-GB" sz="2400" dirty="0"/>
              <a:t> ( cross sectional research)</a:t>
            </a:r>
          </a:p>
          <a:p>
            <a:pPr marL="514350" indent="-514350">
              <a:buAutoNum type="arabicPeriod"/>
            </a:pPr>
            <a:endParaRPr lang="en-GB" dirty="0"/>
          </a:p>
          <a:p>
            <a:endParaRPr lang="en-GB" dirty="0"/>
          </a:p>
        </p:txBody>
      </p:sp>
    </p:spTree>
    <p:extLst>
      <p:ext uri="{BB962C8B-B14F-4D97-AF65-F5344CB8AC3E}">
        <p14:creationId xmlns:p14="http://schemas.microsoft.com/office/powerpoint/2010/main" val="679668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Questions</a:t>
            </a:r>
          </a:p>
        </p:txBody>
      </p:sp>
      <p:sp>
        <p:nvSpPr>
          <p:cNvPr id="3" name="Content Placeholder 2"/>
          <p:cNvSpPr>
            <a:spLocks noGrp="1"/>
          </p:cNvSpPr>
          <p:nvPr>
            <p:ph idx="1"/>
          </p:nvPr>
        </p:nvSpPr>
        <p:spPr/>
        <p:txBody>
          <a:bodyPr>
            <a:normAutofit fontScale="92500" lnSpcReduction="10000"/>
          </a:bodyPr>
          <a:lstStyle/>
          <a:p>
            <a:r>
              <a:rPr lang="en-GB" sz="2400" dirty="0"/>
              <a:t>Any questions on anything discussed?</a:t>
            </a:r>
          </a:p>
          <a:p>
            <a:endParaRPr lang="en-GB" sz="2400" dirty="0"/>
          </a:p>
          <a:p>
            <a:r>
              <a:rPr lang="en-GB" sz="2400" dirty="0"/>
              <a:t>Feedback</a:t>
            </a:r>
          </a:p>
          <a:p>
            <a:endParaRPr lang="en-GB" sz="2400" dirty="0"/>
          </a:p>
          <a:p>
            <a:r>
              <a:rPr lang="en-GB" sz="2400" dirty="0"/>
              <a:t>Going forward</a:t>
            </a:r>
          </a:p>
          <a:p>
            <a:endParaRPr lang="en-GB" sz="2400" dirty="0"/>
          </a:p>
          <a:p>
            <a:r>
              <a:rPr lang="en-GB" sz="2400" dirty="0"/>
              <a:t>Thanks for listening</a:t>
            </a:r>
          </a:p>
          <a:p>
            <a:endParaRPr lang="en-GB" sz="2400" dirty="0"/>
          </a:p>
          <a:p>
            <a:r>
              <a:rPr lang="en-GB" sz="2400" dirty="0" err="1"/>
              <a:t>Alys</a:t>
            </a:r>
            <a:r>
              <a:rPr lang="en-GB" sz="2400" dirty="0"/>
              <a:t> Owens</a:t>
            </a:r>
          </a:p>
          <a:p>
            <a:endParaRPr lang="en-GB" dirty="0"/>
          </a:p>
        </p:txBody>
      </p:sp>
    </p:spTree>
    <p:extLst>
      <p:ext uri="{BB962C8B-B14F-4D97-AF65-F5344CB8AC3E}">
        <p14:creationId xmlns:p14="http://schemas.microsoft.com/office/powerpoint/2010/main" val="2551821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Bibliography</a:t>
            </a:r>
          </a:p>
        </p:txBody>
      </p:sp>
      <p:sp>
        <p:nvSpPr>
          <p:cNvPr id="3" name="Content Placeholder 2"/>
          <p:cNvSpPr>
            <a:spLocks noGrp="1"/>
          </p:cNvSpPr>
          <p:nvPr>
            <p:ph idx="1"/>
          </p:nvPr>
        </p:nvSpPr>
        <p:spPr>
          <a:xfrm>
            <a:off x="609599" y="1772816"/>
            <a:ext cx="6347714" cy="5588744"/>
          </a:xfrm>
        </p:spPr>
        <p:txBody>
          <a:bodyPr>
            <a:noAutofit/>
          </a:bodyPr>
          <a:lstStyle/>
          <a:p>
            <a:r>
              <a:rPr lang="en-GB" i="1" dirty="0">
                <a:solidFill>
                  <a:srgbClr val="0070C0"/>
                </a:solidFill>
              </a:rPr>
              <a:t>CIPD Factsheet on Change Management (August 2020)</a:t>
            </a:r>
          </a:p>
          <a:p>
            <a:r>
              <a:rPr lang="en-GB" i="1" dirty="0">
                <a:solidFill>
                  <a:srgbClr val="0070C0"/>
                </a:solidFill>
              </a:rPr>
              <a:t>CIPD Factsheet Business Partnering (September 2020)</a:t>
            </a:r>
          </a:p>
          <a:p>
            <a:r>
              <a:rPr lang="en-GB" i="1" dirty="0">
                <a:solidFill>
                  <a:srgbClr val="0070C0"/>
                </a:solidFill>
              </a:rPr>
              <a:t>CIPD report ‘Changing HR Operating Models’</a:t>
            </a:r>
          </a:p>
          <a:p>
            <a:r>
              <a:rPr lang="en-GB" i="1" dirty="0" err="1">
                <a:solidFill>
                  <a:srgbClr val="0070C0"/>
                </a:solidFill>
              </a:rPr>
              <a:t>Kotters</a:t>
            </a:r>
            <a:r>
              <a:rPr lang="en-GB" i="1" dirty="0">
                <a:solidFill>
                  <a:srgbClr val="0070C0"/>
                </a:solidFill>
              </a:rPr>
              <a:t> 8 step change management model Leading Change 1996</a:t>
            </a:r>
          </a:p>
          <a:p>
            <a:r>
              <a:rPr lang="en-GB" i="1" dirty="0">
                <a:solidFill>
                  <a:srgbClr val="0070C0"/>
                </a:solidFill>
              </a:rPr>
              <a:t>Taylor, S., &amp; </a:t>
            </a:r>
            <a:r>
              <a:rPr lang="en-GB" i="1" dirty="0" err="1">
                <a:solidFill>
                  <a:srgbClr val="0070C0"/>
                </a:solidFill>
              </a:rPr>
              <a:t>Woodhams</a:t>
            </a:r>
            <a:r>
              <a:rPr lang="en-GB" i="1" dirty="0">
                <a:solidFill>
                  <a:srgbClr val="0070C0"/>
                </a:solidFill>
              </a:rPr>
              <a:t>, C. (2016). Studying Human Resource Management (2 ed.). London: CIPD.  </a:t>
            </a:r>
          </a:p>
          <a:p>
            <a:r>
              <a:rPr lang="en-GB" i="1" dirty="0">
                <a:solidFill>
                  <a:srgbClr val="0070C0"/>
                </a:solidFill>
              </a:rPr>
              <a:t>Taylor, S., &amp; </a:t>
            </a:r>
            <a:r>
              <a:rPr lang="en-GB" i="1" dirty="0" err="1">
                <a:solidFill>
                  <a:srgbClr val="0070C0"/>
                </a:solidFill>
              </a:rPr>
              <a:t>Woodhams</a:t>
            </a:r>
            <a:r>
              <a:rPr lang="en-GB" i="1" dirty="0">
                <a:solidFill>
                  <a:srgbClr val="0070C0"/>
                </a:solidFill>
              </a:rPr>
              <a:t>, C. (2016). Human Resource Management: People and Organisations (2 ed.) London: CIPD. </a:t>
            </a:r>
          </a:p>
          <a:p>
            <a:r>
              <a:rPr lang="en-GB" i="1" dirty="0" err="1">
                <a:solidFill>
                  <a:srgbClr val="0070C0"/>
                </a:solidFill>
              </a:rPr>
              <a:t>Marchington</a:t>
            </a:r>
            <a:r>
              <a:rPr lang="en-GB" i="1" dirty="0">
                <a:solidFill>
                  <a:srgbClr val="0070C0"/>
                </a:solidFill>
              </a:rPr>
              <a:t>, Wilkinson, Donnelly and </a:t>
            </a:r>
            <a:r>
              <a:rPr lang="en-GB" i="1" dirty="0" err="1">
                <a:solidFill>
                  <a:srgbClr val="0070C0"/>
                </a:solidFill>
              </a:rPr>
              <a:t>Kynighou</a:t>
            </a:r>
            <a:r>
              <a:rPr lang="en-GB" i="1" dirty="0">
                <a:solidFill>
                  <a:srgbClr val="0070C0"/>
                </a:solidFill>
              </a:rPr>
              <a:t> (2016). Human Resource Management at Work. </a:t>
            </a:r>
            <a:r>
              <a:rPr lang="en-GB" i="1" dirty="0" err="1">
                <a:solidFill>
                  <a:srgbClr val="0070C0"/>
                </a:solidFill>
              </a:rPr>
              <a:t>London:CIPD</a:t>
            </a:r>
            <a:r>
              <a:rPr lang="en-GB" i="1" dirty="0">
                <a:solidFill>
                  <a:srgbClr val="0070C0"/>
                </a:solidFill>
              </a:rPr>
              <a:t>. </a:t>
            </a:r>
          </a:p>
          <a:p>
            <a:endParaRPr lang="en-GB" sz="2000" i="1" dirty="0">
              <a:solidFill>
                <a:srgbClr val="0070C0"/>
              </a:solidFill>
              <a:latin typeface="Comic Sans MS" panose="030F0702030302020204" pitchFamily="66" charset="0"/>
            </a:endParaRPr>
          </a:p>
          <a:p>
            <a:endParaRPr lang="en-GB" sz="2000" i="1" dirty="0">
              <a:latin typeface="Comic Sans MS" panose="030F0702030302020204" pitchFamily="66" charset="0"/>
            </a:endParaRPr>
          </a:p>
        </p:txBody>
      </p:sp>
    </p:spTree>
    <p:extLst>
      <p:ext uri="{BB962C8B-B14F-4D97-AF65-F5344CB8AC3E}">
        <p14:creationId xmlns:p14="http://schemas.microsoft.com/office/powerpoint/2010/main" val="28355967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{AC86EEB2-A39C-2747-B000-6AABBA17780F}tf10001060</Template>
  <TotalTime>1526</TotalTime>
  <Words>3401</Words>
  <Application>Microsoft Macintosh PowerPoint</Application>
  <PresentationFormat>On-screen Show (4:3)</PresentationFormat>
  <Paragraphs>176</Paragraphs>
  <Slides>17</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Comic Sans MS</vt:lpstr>
      <vt:lpstr>Trebuchet MS</vt:lpstr>
      <vt:lpstr>Wingdings</vt:lpstr>
      <vt:lpstr>Wingdings 3</vt:lpstr>
      <vt:lpstr>Facet</vt:lpstr>
      <vt:lpstr>Understanding the Contemporary HR Function</vt:lpstr>
      <vt:lpstr>Qualification: CIPD Diploma in Applied Human Resources   Module Name: 5CMHR Understanding the Contemporary HR Function  Word Count: 3319</vt:lpstr>
      <vt:lpstr>Housekeeping</vt:lpstr>
      <vt:lpstr>Aims of the presentation</vt:lpstr>
      <vt:lpstr>Content</vt:lpstr>
      <vt:lpstr>1.Purpose &amp; Objectives of HR</vt:lpstr>
      <vt:lpstr>Key Areas</vt:lpstr>
      <vt:lpstr>CIPD Maps</vt:lpstr>
      <vt:lpstr>2.The Role of HR in Change Management</vt:lpstr>
      <vt:lpstr>Kotter’s 8 step change model</vt:lpstr>
      <vt:lpstr>3.Service Delivery</vt:lpstr>
      <vt:lpstr>4.Working with line managers</vt:lpstr>
      <vt:lpstr>5.Ethical Practice</vt:lpstr>
      <vt:lpstr>6.Evaluating HR</vt:lpstr>
      <vt:lpstr>Research papers into the effectiveness of HR</vt:lpstr>
      <vt:lpstr>Questions</vt:lpstr>
      <vt:lpstr>Bibliography</vt:lpstr>
    </vt:vector>
  </TitlesOfParts>
  <Manager/>
  <Company>Microsoft</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Alys Owens</dc:creator>
  <cp:keywords/>
  <dc:description/>
  <cp:lastModifiedBy>Alys Medwenna Owens (2005306)</cp:lastModifiedBy>
  <cp:revision>146</cp:revision>
  <cp:lastPrinted>2021-02-01T12:28:53Z</cp:lastPrinted>
  <dcterms:created xsi:type="dcterms:W3CDTF">2021-01-06T12:10:25Z</dcterms:created>
  <dcterms:modified xsi:type="dcterms:W3CDTF">2021-02-01T18:49:00Z</dcterms:modified>
  <cp:category/>
</cp:coreProperties>
</file>