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Lst>
  <p:sldSz cx="12188952"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F6F9FC"/>
        </a:solidFill>
        <a:effectLst/>
      </p:bgPr>
    </p:bg>
    <p:spTree>
      <p:nvGrpSpPr>
        <p:cNvPr id="1" name=""/>
        <p:cNvGrpSpPr/>
        <p:nvPr/>
      </p:nvGrpSpPr>
      <p:grpSpPr/>
      <p:sp>
        <p:nvSpPr>
          <p:cNvPr id="2" name="Rectangle 1"/>
          <p:cNvSpPr/>
          <p:nvPr/>
        </p:nvSpPr>
        <p:spPr>
          <a:xfrm>
            <a:off x="0" y="0"/>
            <a:ext cx="12188952" cy="164592"/>
          </a:xfrm>
          <a:prstGeom prst="rect">
            <a:avLst/>
          </a:prstGeom>
          <a:solidFill>
            <a:srgbClr val="185B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457200"/>
            <a:ext cx="10881360" cy="640080"/>
          </a:xfrm>
          <a:prstGeom prst="rect">
            <a:avLst/>
          </a:prstGeom>
          <a:noFill/>
        </p:spPr>
        <p:txBody>
          <a:bodyPr wrap="square">
            <a:spAutoFit/>
          </a:bodyPr>
          <a:lstStyle/>
          <a:p>
            <a:pPr>
              <a:spcAft>
                <a:spcPts val="1200"/>
              </a:spcAft>
              <a:defRPr sz="2900" b="1">
                <a:solidFill>
                  <a:srgbClr val="144462"/>
                </a:solidFill>
                <a:latin typeface="Aptos"/>
              </a:defRPr>
            </a:pPr>
            <a:r>
              <a:t>Teamwork &amp; Character Profiles</a:t>
            </a:r>
          </a:p>
        </p:txBody>
      </p:sp>
      <p:sp>
        <p:nvSpPr>
          <p:cNvPr id="4" name="TextBox 3"/>
          <p:cNvSpPr txBox="1"/>
          <p:nvPr/>
        </p:nvSpPr>
        <p:spPr>
          <a:xfrm>
            <a:off x="731520" y="6446520"/>
            <a:ext cx="10058400" cy="228600"/>
          </a:xfrm>
          <a:prstGeom prst="rect">
            <a:avLst/>
          </a:prstGeom>
          <a:noFill/>
        </p:spPr>
        <p:txBody>
          <a:bodyPr wrap="square">
            <a:spAutoFit/>
          </a:bodyPr>
          <a:lstStyle/>
          <a:p>
            <a:pPr>
              <a:spcAft>
                <a:spcPts val="1200"/>
              </a:spcAft>
              <a:defRPr sz="1000" b="0">
                <a:solidFill>
                  <a:srgbClr val="6E7D8C"/>
                </a:solidFill>
                <a:latin typeface="Aptos"/>
              </a:defRPr>
            </a:pPr>
            <a:r>
              <a:t>SHUKRI GESEY  |  Character Profiles Assignment</a:t>
            </a:r>
          </a:p>
        </p:txBody>
      </p:sp>
      <p:sp>
        <p:nvSpPr>
          <p:cNvPr id="5" name="TextBox 4"/>
          <p:cNvSpPr txBox="1"/>
          <p:nvPr/>
        </p:nvSpPr>
        <p:spPr>
          <a:xfrm>
            <a:off x="11201400" y="6428232"/>
            <a:ext cx="365760" cy="228600"/>
          </a:xfrm>
          <a:prstGeom prst="rect">
            <a:avLst/>
          </a:prstGeom>
          <a:noFill/>
        </p:spPr>
        <p:txBody>
          <a:bodyPr wrap="square">
            <a:spAutoFit/>
          </a:bodyPr>
          <a:lstStyle/>
          <a:p>
            <a:pPr>
              <a:spcAft>
                <a:spcPts val="1200"/>
              </a:spcAft>
              <a:defRPr sz="1000" b="0">
                <a:solidFill>
                  <a:srgbClr val="6E7D8C"/>
                </a:solidFill>
                <a:latin typeface="Aptos"/>
              </a:defRPr>
            </a:pPr>
            <a:r>
              <a:t>1</a:t>
            </a:r>
          </a:p>
        </p:txBody>
      </p:sp>
      <p:sp>
        <p:nvSpPr>
          <p:cNvPr id="6" name="TextBox 5"/>
          <p:cNvSpPr txBox="1"/>
          <p:nvPr/>
        </p:nvSpPr>
        <p:spPr>
          <a:xfrm>
            <a:off x="960120" y="1554480"/>
            <a:ext cx="10058400" cy="914400"/>
          </a:xfrm>
          <a:prstGeom prst="rect">
            <a:avLst/>
          </a:prstGeom>
          <a:noFill/>
        </p:spPr>
        <p:txBody>
          <a:bodyPr wrap="square">
            <a:spAutoFit/>
          </a:bodyPr>
          <a:lstStyle/>
          <a:p>
            <a:pPr>
              <a:spcAft>
                <a:spcPts val="1200"/>
              </a:spcAft>
              <a:defRPr sz="3400" b="1">
                <a:solidFill>
                  <a:srgbClr val="144462"/>
                </a:solidFill>
                <a:latin typeface="Aptos"/>
              </a:defRPr>
            </a:pPr>
            <a:r>
              <a:t>10 Assignment Questions</a:t>
            </a:r>
          </a:p>
        </p:txBody>
      </p:sp>
      <p:sp>
        <p:nvSpPr>
          <p:cNvPr id="7" name="TextBox 6"/>
          <p:cNvSpPr txBox="1"/>
          <p:nvPr/>
        </p:nvSpPr>
        <p:spPr>
          <a:xfrm>
            <a:off x="960120" y="2743200"/>
            <a:ext cx="10058400" cy="1554480"/>
          </a:xfrm>
          <a:prstGeom prst="rect">
            <a:avLst/>
          </a:prstGeom>
          <a:noFill/>
        </p:spPr>
        <p:txBody>
          <a:bodyPr wrap="square">
            <a:spAutoFit/>
          </a:bodyPr>
          <a:lstStyle/>
          <a:p>
            <a:pPr>
              <a:spcAft>
                <a:spcPts val="1200"/>
              </a:spcAft>
              <a:defRPr sz="2100" b="0">
                <a:solidFill>
                  <a:srgbClr val="1E2D41"/>
                </a:solidFill>
                <a:latin typeface="Aptos"/>
              </a:defRPr>
            </a:pPr>
            <a:r>
              <a:t>Student: SHUKRI GESEY</a:t>
            </a:r>
          </a:p>
          <a:p>
            <a:pPr>
              <a:spcAft>
                <a:spcPts val="1200"/>
              </a:spcAft>
              <a:defRPr sz="2100" b="0">
                <a:solidFill>
                  <a:srgbClr val="1E2D41"/>
                </a:solidFill>
                <a:latin typeface="Aptos"/>
              </a:defRPr>
            </a:pPr>
            <a:r>
              <a:t>Module: Effective Teamwork and Communication (LCLM4003_LON)</a:t>
            </a:r>
          </a:p>
          <a:p>
            <a:pPr>
              <a:spcAft>
                <a:spcPts val="1200"/>
              </a:spcAft>
              <a:defRPr sz="2100" b="0">
                <a:solidFill>
                  <a:srgbClr val="1E2D41"/>
                </a:solidFill>
                <a:latin typeface="Aptos"/>
              </a:defRPr>
            </a:pPr>
            <a:r>
              <a:t>Lecturer: TIMOTHY HOPKINS</a:t>
            </a:r>
          </a:p>
          <a:p>
            <a:pPr>
              <a:spcAft>
                <a:spcPts val="1200"/>
              </a:spcAft>
              <a:defRPr sz="2100" b="0">
                <a:solidFill>
                  <a:srgbClr val="1E2D41"/>
                </a:solidFill>
                <a:latin typeface="Aptos"/>
              </a:defRPr>
            </a:pPr>
            <a:r>
              <a:t>Student ID: 2540706</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bg>
      <p:bgPr>
        <a:solidFill>
          <a:srgbClr val="F6F9FC"/>
        </a:solidFill>
        <a:effectLst/>
      </p:bgPr>
    </p:bg>
    <p:spTree>
      <p:nvGrpSpPr>
        <p:cNvPr id="1" name=""/>
        <p:cNvGrpSpPr/>
        <p:nvPr/>
      </p:nvGrpSpPr>
      <p:grpSpPr/>
      <p:sp>
        <p:nvSpPr>
          <p:cNvPr id="2" name="Rectangle 1"/>
          <p:cNvSpPr/>
          <p:nvPr/>
        </p:nvSpPr>
        <p:spPr>
          <a:xfrm>
            <a:off x="0" y="0"/>
            <a:ext cx="12188952" cy="164592"/>
          </a:xfrm>
          <a:prstGeom prst="rect">
            <a:avLst/>
          </a:prstGeom>
          <a:solidFill>
            <a:srgbClr val="185B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457200"/>
            <a:ext cx="10881360" cy="640080"/>
          </a:xfrm>
          <a:prstGeom prst="rect">
            <a:avLst/>
          </a:prstGeom>
          <a:noFill/>
        </p:spPr>
        <p:txBody>
          <a:bodyPr wrap="square">
            <a:spAutoFit/>
          </a:bodyPr>
          <a:lstStyle/>
          <a:p>
            <a:pPr>
              <a:spcAft>
                <a:spcPts val="1200"/>
              </a:spcAft>
              <a:defRPr sz="2900" b="1">
                <a:solidFill>
                  <a:srgbClr val="144462"/>
                </a:solidFill>
                <a:latin typeface="Aptos"/>
              </a:defRPr>
            </a:pPr>
            <a:r>
              <a:t>Important note about the video</a:t>
            </a:r>
          </a:p>
        </p:txBody>
      </p:sp>
      <p:sp>
        <p:nvSpPr>
          <p:cNvPr id="4" name="TextBox 3"/>
          <p:cNvSpPr txBox="1"/>
          <p:nvPr/>
        </p:nvSpPr>
        <p:spPr>
          <a:xfrm>
            <a:off x="731520" y="6446520"/>
            <a:ext cx="10058400" cy="228600"/>
          </a:xfrm>
          <a:prstGeom prst="rect">
            <a:avLst/>
          </a:prstGeom>
          <a:noFill/>
        </p:spPr>
        <p:txBody>
          <a:bodyPr wrap="square">
            <a:spAutoFit/>
          </a:bodyPr>
          <a:lstStyle/>
          <a:p>
            <a:pPr>
              <a:spcAft>
                <a:spcPts val="1200"/>
              </a:spcAft>
              <a:defRPr sz="1000" b="0">
                <a:solidFill>
                  <a:srgbClr val="6E7D8C"/>
                </a:solidFill>
                <a:latin typeface="Aptos"/>
              </a:defRPr>
            </a:pPr>
            <a:r>
              <a:t>SHUKRI GESEY  |  Character Profiles Assignment</a:t>
            </a:r>
          </a:p>
        </p:txBody>
      </p:sp>
      <p:sp>
        <p:nvSpPr>
          <p:cNvPr id="5" name="TextBox 4"/>
          <p:cNvSpPr txBox="1"/>
          <p:nvPr/>
        </p:nvSpPr>
        <p:spPr>
          <a:xfrm>
            <a:off x="11201400" y="6428232"/>
            <a:ext cx="365760" cy="228600"/>
          </a:xfrm>
          <a:prstGeom prst="rect">
            <a:avLst/>
          </a:prstGeom>
          <a:noFill/>
        </p:spPr>
        <p:txBody>
          <a:bodyPr wrap="square">
            <a:spAutoFit/>
          </a:bodyPr>
          <a:lstStyle/>
          <a:p>
            <a:pPr>
              <a:spcAft>
                <a:spcPts val="1200"/>
              </a:spcAft>
              <a:defRPr sz="1000" b="0">
                <a:solidFill>
                  <a:srgbClr val="6E7D8C"/>
                </a:solidFill>
                <a:latin typeface="Aptos"/>
              </a:defRPr>
            </a:pPr>
            <a:r>
              <a:t>2</a:t>
            </a:r>
          </a:p>
        </p:txBody>
      </p:sp>
      <p:sp>
        <p:nvSpPr>
          <p:cNvPr id="6" name="TextBox 5"/>
          <p:cNvSpPr txBox="1"/>
          <p:nvPr/>
        </p:nvSpPr>
        <p:spPr>
          <a:xfrm>
            <a:off x="914400" y="1508760"/>
            <a:ext cx="10332720" cy="4114800"/>
          </a:xfrm>
          <a:prstGeom prst="rect">
            <a:avLst/>
          </a:prstGeom>
          <a:noFill/>
        </p:spPr>
        <p:txBody>
          <a:bodyPr wrap="square">
            <a:spAutoFit/>
          </a:bodyPr>
          <a:lstStyle/>
          <a:p>
            <a:pPr>
              <a:spcAft>
                <a:spcPts val="1200"/>
              </a:spcAft>
              <a:defRPr sz="2200" b="0">
                <a:solidFill>
                  <a:srgbClr val="1E2D41"/>
                </a:solidFill>
                <a:latin typeface="Aptos"/>
              </a:defRPr>
            </a:pPr>
            <a:r>
              <a:t>These answers are drafted from the supplied character profiles and the scene descriptions in the assignment questions.</a:t>
            </a:r>
          </a:p>
          <a:p>
            <a:pPr>
              <a:spcAft>
                <a:spcPts val="1200"/>
              </a:spcAft>
              <a:defRPr sz="2200" b="0">
                <a:solidFill>
                  <a:srgbClr val="1E2D41"/>
                </a:solidFill>
                <a:latin typeface="Aptos"/>
              </a:defRPr>
            </a:pPr>
          </a:p>
          <a:p>
            <a:pPr>
              <a:spcAft>
                <a:spcPts val="1200"/>
              </a:spcAft>
              <a:defRPr sz="2200" b="0">
                <a:solidFill>
                  <a:srgbClr val="1E2D41"/>
                </a:solidFill>
                <a:latin typeface="Aptos"/>
              </a:defRPr>
            </a:pPr>
            <a:r>
              <a:t>The full video was not provided. Please check the examples against the video before submitting, especially Question 3 (4:00–5:58).</a:t>
            </a:r>
          </a:p>
          <a:p>
            <a:pPr>
              <a:spcAft>
                <a:spcPts val="1200"/>
              </a:spcAft>
              <a:defRPr sz="2200" b="0">
                <a:solidFill>
                  <a:srgbClr val="1E2D41"/>
                </a:solidFill>
                <a:latin typeface="Aptos"/>
              </a:defRPr>
            </a:pPr>
          </a:p>
          <a:p>
            <a:pPr>
              <a:spcAft>
                <a:spcPts val="1200"/>
              </a:spcAft>
              <a:defRPr sz="2200" b="0">
                <a:solidFill>
                  <a:srgbClr val="1E2D41"/>
                </a:solidFill>
                <a:latin typeface="Aptos"/>
              </a:defRPr>
            </a:pPr>
            <a:r>
              <a:t>Each answer is approximately 100–150 words.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F6F9FC"/>
        </a:solidFill>
        <a:effectLst/>
      </p:bgPr>
    </p:bg>
    <p:spTree>
      <p:nvGrpSpPr>
        <p:cNvPr id="1" name=""/>
        <p:cNvGrpSpPr/>
        <p:nvPr/>
      </p:nvGrpSpPr>
      <p:grpSpPr/>
      <p:sp>
        <p:nvSpPr>
          <p:cNvPr id="2" name="Rectangle 1"/>
          <p:cNvSpPr/>
          <p:nvPr/>
        </p:nvSpPr>
        <p:spPr>
          <a:xfrm>
            <a:off x="0" y="0"/>
            <a:ext cx="12188952" cy="164592"/>
          </a:xfrm>
          <a:prstGeom prst="rect">
            <a:avLst/>
          </a:prstGeom>
          <a:solidFill>
            <a:srgbClr val="185B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457200"/>
            <a:ext cx="10881360" cy="640080"/>
          </a:xfrm>
          <a:prstGeom prst="rect">
            <a:avLst/>
          </a:prstGeom>
          <a:noFill/>
        </p:spPr>
        <p:txBody>
          <a:bodyPr wrap="square">
            <a:spAutoFit/>
          </a:bodyPr>
          <a:lstStyle/>
          <a:p>
            <a:pPr>
              <a:spcAft>
                <a:spcPts val="1200"/>
              </a:spcAft>
              <a:defRPr sz="2900" b="1">
                <a:solidFill>
                  <a:srgbClr val="144462"/>
                </a:solidFill>
                <a:latin typeface="Aptos"/>
              </a:defRPr>
            </a:pPr>
            <a:r>
              <a:t>1. What is teamwork?</a:t>
            </a:r>
          </a:p>
        </p:txBody>
      </p:sp>
      <p:sp>
        <p:nvSpPr>
          <p:cNvPr id="4" name="TextBox 3"/>
          <p:cNvSpPr txBox="1"/>
          <p:nvPr/>
        </p:nvSpPr>
        <p:spPr>
          <a:xfrm>
            <a:off x="731520" y="6446520"/>
            <a:ext cx="10058400" cy="228600"/>
          </a:xfrm>
          <a:prstGeom prst="rect">
            <a:avLst/>
          </a:prstGeom>
          <a:noFill/>
        </p:spPr>
        <p:txBody>
          <a:bodyPr wrap="square">
            <a:spAutoFit/>
          </a:bodyPr>
          <a:lstStyle/>
          <a:p>
            <a:pPr>
              <a:spcAft>
                <a:spcPts val="1200"/>
              </a:spcAft>
              <a:defRPr sz="1000" b="0">
                <a:solidFill>
                  <a:srgbClr val="6E7D8C"/>
                </a:solidFill>
                <a:latin typeface="Aptos"/>
              </a:defRPr>
            </a:pPr>
            <a:r>
              <a:t>SHUKRI GESEY  |  Character Profiles Assignment</a:t>
            </a:r>
          </a:p>
        </p:txBody>
      </p:sp>
      <p:sp>
        <p:nvSpPr>
          <p:cNvPr id="5" name="TextBox 4"/>
          <p:cNvSpPr txBox="1"/>
          <p:nvPr/>
        </p:nvSpPr>
        <p:spPr>
          <a:xfrm>
            <a:off x="11201400" y="6428232"/>
            <a:ext cx="365760" cy="228600"/>
          </a:xfrm>
          <a:prstGeom prst="rect">
            <a:avLst/>
          </a:prstGeom>
          <a:noFill/>
        </p:spPr>
        <p:txBody>
          <a:bodyPr wrap="square">
            <a:spAutoFit/>
          </a:bodyPr>
          <a:lstStyle/>
          <a:p>
            <a:pPr>
              <a:spcAft>
                <a:spcPts val="1200"/>
              </a:spcAft>
              <a:defRPr sz="1000" b="0">
                <a:solidFill>
                  <a:srgbClr val="6E7D8C"/>
                </a:solidFill>
                <a:latin typeface="Aptos"/>
              </a:defRPr>
            </a:pPr>
            <a:r>
              <a:t>3</a:t>
            </a:r>
          </a:p>
        </p:txBody>
      </p:sp>
      <p:sp>
        <p:nvSpPr>
          <p:cNvPr id="6" name="TextBox 5"/>
          <p:cNvSpPr txBox="1"/>
          <p:nvPr/>
        </p:nvSpPr>
        <p:spPr>
          <a:xfrm>
            <a:off x="822960" y="1371600"/>
            <a:ext cx="10515600" cy="4846320"/>
          </a:xfrm>
          <a:prstGeom prst="rect">
            <a:avLst/>
          </a:prstGeom>
          <a:noFill/>
        </p:spPr>
        <p:txBody>
          <a:bodyPr wrap="square">
            <a:spAutoFit/>
          </a:bodyPr>
          <a:lstStyle/>
          <a:p>
            <a:pPr>
              <a:spcAft>
                <a:spcPts val="1200"/>
              </a:spcAft>
              <a:defRPr sz="2100" b="0">
                <a:solidFill>
                  <a:srgbClr val="1E2D41"/>
                </a:solidFill>
                <a:latin typeface="Aptos"/>
              </a:defRPr>
            </a:pPr>
            <a:r>
              <a:t>Teamwork means people working together to achieve the same goal. Each person brings different skills, ideas and experiences, and everyone shares responsibility for the final result. In this case, the students have different strengths. Omar is confident and good at making decisions, while Lena pays attention to accuracy and evidence. Hannah is careful with research, and Alex is good with technology. Priya brings practical ideas and helps people work together, while Kenji supports the group and values harmony. These differences can help the team produce stronger work than one person could produce alone. However, teamwork also requires listening, respect and clear communication. The disagreement between Omar and Lena shows that people may have different opinions, even when they want the same result. Good teamwork means finding a way to use those opinions positively (Belbin, n.d.).</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F6F9FC"/>
        </a:solidFill>
        <a:effectLst/>
      </p:bgPr>
    </p:bg>
    <p:spTree>
      <p:nvGrpSpPr>
        <p:cNvPr id="1" name=""/>
        <p:cNvGrpSpPr/>
        <p:nvPr/>
      </p:nvGrpSpPr>
      <p:grpSpPr/>
      <p:sp>
        <p:nvSpPr>
          <p:cNvPr id="2" name="Rectangle 1"/>
          <p:cNvSpPr/>
          <p:nvPr/>
        </p:nvSpPr>
        <p:spPr>
          <a:xfrm>
            <a:off x="0" y="0"/>
            <a:ext cx="12188952" cy="164592"/>
          </a:xfrm>
          <a:prstGeom prst="rect">
            <a:avLst/>
          </a:prstGeom>
          <a:solidFill>
            <a:srgbClr val="185B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457200"/>
            <a:ext cx="10881360" cy="640080"/>
          </a:xfrm>
          <a:prstGeom prst="rect">
            <a:avLst/>
          </a:prstGeom>
          <a:noFill/>
        </p:spPr>
        <p:txBody>
          <a:bodyPr wrap="square">
            <a:spAutoFit/>
          </a:bodyPr>
          <a:lstStyle/>
          <a:p>
            <a:pPr>
              <a:spcAft>
                <a:spcPts val="1200"/>
              </a:spcAft>
              <a:defRPr sz="2900" b="1">
                <a:solidFill>
                  <a:srgbClr val="144462"/>
                </a:solidFill>
                <a:latin typeface="Aptos"/>
              </a:defRPr>
            </a:pPr>
            <a:r>
              <a:t>2. Tuckman: 2:00–2:56</a:t>
            </a:r>
          </a:p>
        </p:txBody>
      </p:sp>
      <p:sp>
        <p:nvSpPr>
          <p:cNvPr id="4" name="TextBox 3"/>
          <p:cNvSpPr txBox="1"/>
          <p:nvPr/>
        </p:nvSpPr>
        <p:spPr>
          <a:xfrm>
            <a:off x="731520" y="6446520"/>
            <a:ext cx="10058400" cy="228600"/>
          </a:xfrm>
          <a:prstGeom prst="rect">
            <a:avLst/>
          </a:prstGeom>
          <a:noFill/>
        </p:spPr>
        <p:txBody>
          <a:bodyPr wrap="square">
            <a:spAutoFit/>
          </a:bodyPr>
          <a:lstStyle/>
          <a:p>
            <a:pPr>
              <a:spcAft>
                <a:spcPts val="1200"/>
              </a:spcAft>
              <a:defRPr sz="1000" b="0">
                <a:solidFill>
                  <a:srgbClr val="6E7D8C"/>
                </a:solidFill>
                <a:latin typeface="Aptos"/>
              </a:defRPr>
            </a:pPr>
            <a:r>
              <a:t>SHUKRI GESEY  |  Character Profiles Assignment</a:t>
            </a:r>
          </a:p>
        </p:txBody>
      </p:sp>
      <p:sp>
        <p:nvSpPr>
          <p:cNvPr id="5" name="TextBox 4"/>
          <p:cNvSpPr txBox="1"/>
          <p:nvPr/>
        </p:nvSpPr>
        <p:spPr>
          <a:xfrm>
            <a:off x="11201400" y="6428232"/>
            <a:ext cx="365760" cy="228600"/>
          </a:xfrm>
          <a:prstGeom prst="rect">
            <a:avLst/>
          </a:prstGeom>
          <a:noFill/>
        </p:spPr>
        <p:txBody>
          <a:bodyPr wrap="square">
            <a:spAutoFit/>
          </a:bodyPr>
          <a:lstStyle/>
          <a:p>
            <a:pPr>
              <a:spcAft>
                <a:spcPts val="1200"/>
              </a:spcAft>
              <a:defRPr sz="1000" b="0">
                <a:solidFill>
                  <a:srgbClr val="6E7D8C"/>
                </a:solidFill>
                <a:latin typeface="Aptos"/>
              </a:defRPr>
            </a:pPr>
            <a:r>
              <a:t>4</a:t>
            </a:r>
          </a:p>
        </p:txBody>
      </p:sp>
      <p:sp>
        <p:nvSpPr>
          <p:cNvPr id="6" name="TextBox 5"/>
          <p:cNvSpPr txBox="1"/>
          <p:nvPr/>
        </p:nvSpPr>
        <p:spPr>
          <a:xfrm>
            <a:off x="822960" y="1371600"/>
            <a:ext cx="10515600" cy="4846320"/>
          </a:xfrm>
          <a:prstGeom prst="rect">
            <a:avLst/>
          </a:prstGeom>
          <a:noFill/>
        </p:spPr>
        <p:txBody>
          <a:bodyPr wrap="square">
            <a:spAutoFit/>
          </a:bodyPr>
          <a:lstStyle/>
          <a:p>
            <a:pPr>
              <a:spcAft>
                <a:spcPts val="1200"/>
              </a:spcAft>
              <a:defRPr sz="2100" b="0">
                <a:solidFill>
                  <a:srgbClr val="1E2D41"/>
                </a:solidFill>
                <a:latin typeface="Aptos"/>
              </a:defRPr>
            </a:pPr>
            <a:r>
              <a:t>This scene appears to show the storming stage of Tuckman’s team development model. Storming happens when team members begin to disagree about ideas, responsibilities or the best way to complete a task. The question tells us that Omar says the group has been debating for two hours. Lena challenges him, Omar responds again, and Hannah looks uncomfortable. These details suggest that the group has not yet agreed on how to move forward. Omar seems to want a quicker decision, while Lena wants the work to be accurate and supported by evidence. Their different priorities create tension. This stage is not always negative because disagreements can help people understand each other’s views. To move forward, the team needs to listen carefully, agree on priorities and make decisions together (Tuckman, 1965).</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F6F9FC"/>
        </a:solidFill>
        <a:effectLst/>
      </p:bgPr>
    </p:bg>
    <p:spTree>
      <p:nvGrpSpPr>
        <p:cNvPr id="1" name=""/>
        <p:cNvGrpSpPr/>
        <p:nvPr/>
      </p:nvGrpSpPr>
      <p:grpSpPr/>
      <p:sp>
        <p:nvSpPr>
          <p:cNvPr id="2" name="Rectangle 1"/>
          <p:cNvSpPr/>
          <p:nvPr/>
        </p:nvSpPr>
        <p:spPr>
          <a:xfrm>
            <a:off x="0" y="0"/>
            <a:ext cx="12188952" cy="164592"/>
          </a:xfrm>
          <a:prstGeom prst="rect">
            <a:avLst/>
          </a:prstGeom>
          <a:solidFill>
            <a:srgbClr val="185B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457200"/>
            <a:ext cx="10881360" cy="640080"/>
          </a:xfrm>
          <a:prstGeom prst="rect">
            <a:avLst/>
          </a:prstGeom>
          <a:noFill/>
        </p:spPr>
        <p:txBody>
          <a:bodyPr wrap="square">
            <a:spAutoFit/>
          </a:bodyPr>
          <a:lstStyle/>
          <a:p>
            <a:pPr>
              <a:spcAft>
                <a:spcPts val="1200"/>
              </a:spcAft>
              <a:defRPr sz="2900" b="1">
                <a:solidFill>
                  <a:srgbClr val="144462"/>
                </a:solidFill>
                <a:latin typeface="Aptos"/>
              </a:defRPr>
            </a:pPr>
            <a:r>
              <a:t>3. Tuckman: 4:00–5:58</a:t>
            </a:r>
          </a:p>
        </p:txBody>
      </p:sp>
      <p:sp>
        <p:nvSpPr>
          <p:cNvPr id="4" name="TextBox 3"/>
          <p:cNvSpPr txBox="1"/>
          <p:nvPr/>
        </p:nvSpPr>
        <p:spPr>
          <a:xfrm>
            <a:off x="731520" y="6446520"/>
            <a:ext cx="10058400" cy="228600"/>
          </a:xfrm>
          <a:prstGeom prst="rect">
            <a:avLst/>
          </a:prstGeom>
          <a:noFill/>
        </p:spPr>
        <p:txBody>
          <a:bodyPr wrap="square">
            <a:spAutoFit/>
          </a:bodyPr>
          <a:lstStyle/>
          <a:p>
            <a:pPr>
              <a:spcAft>
                <a:spcPts val="1200"/>
              </a:spcAft>
              <a:defRPr sz="1000" b="0">
                <a:solidFill>
                  <a:srgbClr val="6E7D8C"/>
                </a:solidFill>
                <a:latin typeface="Aptos"/>
              </a:defRPr>
            </a:pPr>
            <a:r>
              <a:t>SHUKRI GESEY  |  Character Profiles Assignment</a:t>
            </a:r>
          </a:p>
        </p:txBody>
      </p:sp>
      <p:sp>
        <p:nvSpPr>
          <p:cNvPr id="5" name="TextBox 4"/>
          <p:cNvSpPr txBox="1"/>
          <p:nvPr/>
        </p:nvSpPr>
        <p:spPr>
          <a:xfrm>
            <a:off x="11201400" y="6428232"/>
            <a:ext cx="365760" cy="228600"/>
          </a:xfrm>
          <a:prstGeom prst="rect">
            <a:avLst/>
          </a:prstGeom>
          <a:noFill/>
        </p:spPr>
        <p:txBody>
          <a:bodyPr wrap="square">
            <a:spAutoFit/>
          </a:bodyPr>
          <a:lstStyle/>
          <a:p>
            <a:pPr>
              <a:spcAft>
                <a:spcPts val="1200"/>
              </a:spcAft>
              <a:defRPr sz="1000" b="0">
                <a:solidFill>
                  <a:srgbClr val="6E7D8C"/>
                </a:solidFill>
                <a:latin typeface="Aptos"/>
              </a:defRPr>
            </a:pPr>
            <a:r>
              <a:t>5</a:t>
            </a:r>
          </a:p>
        </p:txBody>
      </p:sp>
      <p:sp>
        <p:nvSpPr>
          <p:cNvPr id="6" name="TextBox 5"/>
          <p:cNvSpPr txBox="1"/>
          <p:nvPr/>
        </p:nvSpPr>
        <p:spPr>
          <a:xfrm>
            <a:off x="822960" y="1371600"/>
            <a:ext cx="10515600" cy="4846320"/>
          </a:xfrm>
          <a:prstGeom prst="rect">
            <a:avLst/>
          </a:prstGeom>
          <a:noFill/>
        </p:spPr>
        <p:txBody>
          <a:bodyPr wrap="square">
            <a:spAutoFit/>
          </a:bodyPr>
          <a:lstStyle/>
          <a:p>
            <a:pPr>
              <a:spcAft>
                <a:spcPts val="1200"/>
              </a:spcAft>
              <a:defRPr sz="2100" b="0">
                <a:solidFill>
                  <a:srgbClr val="1E2D41"/>
                </a:solidFill>
                <a:latin typeface="Aptos"/>
              </a:defRPr>
            </a:pPr>
            <a:r>
              <a:t>The final two minutes may show the team moving towards the norming or performing stage, but the video needs to be checked before choosing one. In the norming stage, people begin to accept their different strengths, agree on ways of working and support each other. In the performing stage, the team is already working effectively towards its shared goal. The earlier question describes Priya suggesting a way to combine Omar’s framework with Lena’s data checking. If the group accepts this approach and starts completing tasks together in the final scene, it could be an example of performing. If they are mainly settling disagreements and agreeing on responsibilities, norming is a better answer. Tuckman’s model explains how teams can develop from conflict into cooperation. The correct stage depends on what the students actually do between 4:00 and 5:58 (Tuckman, 1965).</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bg>
      <p:bgPr>
        <a:solidFill>
          <a:srgbClr val="F6F9FC"/>
        </a:solidFill>
        <a:effectLst/>
      </p:bgPr>
    </p:bg>
    <p:spTree>
      <p:nvGrpSpPr>
        <p:cNvPr id="1" name=""/>
        <p:cNvGrpSpPr/>
        <p:nvPr/>
      </p:nvGrpSpPr>
      <p:grpSpPr/>
      <p:sp>
        <p:nvSpPr>
          <p:cNvPr id="2" name="Rectangle 1"/>
          <p:cNvSpPr/>
          <p:nvPr/>
        </p:nvSpPr>
        <p:spPr>
          <a:xfrm>
            <a:off x="0" y="0"/>
            <a:ext cx="12188952" cy="164592"/>
          </a:xfrm>
          <a:prstGeom prst="rect">
            <a:avLst/>
          </a:prstGeom>
          <a:solidFill>
            <a:srgbClr val="185B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457200"/>
            <a:ext cx="10881360" cy="640080"/>
          </a:xfrm>
          <a:prstGeom prst="rect">
            <a:avLst/>
          </a:prstGeom>
          <a:noFill/>
        </p:spPr>
        <p:txBody>
          <a:bodyPr wrap="square">
            <a:spAutoFit/>
          </a:bodyPr>
          <a:lstStyle/>
          <a:p>
            <a:pPr>
              <a:spcAft>
                <a:spcPts val="1200"/>
              </a:spcAft>
              <a:defRPr sz="2900" b="1">
                <a:solidFill>
                  <a:srgbClr val="144462"/>
                </a:solidFill>
                <a:latin typeface="Aptos"/>
              </a:defRPr>
            </a:pPr>
            <a:r>
              <a:t>4. Disadvantage of teamwork</a:t>
            </a:r>
          </a:p>
        </p:txBody>
      </p:sp>
      <p:sp>
        <p:nvSpPr>
          <p:cNvPr id="4" name="TextBox 3"/>
          <p:cNvSpPr txBox="1"/>
          <p:nvPr/>
        </p:nvSpPr>
        <p:spPr>
          <a:xfrm>
            <a:off x="731520" y="6446520"/>
            <a:ext cx="10058400" cy="228600"/>
          </a:xfrm>
          <a:prstGeom prst="rect">
            <a:avLst/>
          </a:prstGeom>
          <a:noFill/>
        </p:spPr>
        <p:txBody>
          <a:bodyPr wrap="square">
            <a:spAutoFit/>
          </a:bodyPr>
          <a:lstStyle/>
          <a:p>
            <a:pPr>
              <a:spcAft>
                <a:spcPts val="1200"/>
              </a:spcAft>
              <a:defRPr sz="1000" b="0">
                <a:solidFill>
                  <a:srgbClr val="6E7D8C"/>
                </a:solidFill>
                <a:latin typeface="Aptos"/>
              </a:defRPr>
            </a:pPr>
            <a:r>
              <a:t>SHUKRI GESEY  |  Character Profiles Assignment</a:t>
            </a:r>
          </a:p>
        </p:txBody>
      </p:sp>
      <p:sp>
        <p:nvSpPr>
          <p:cNvPr id="5" name="TextBox 4"/>
          <p:cNvSpPr txBox="1"/>
          <p:nvPr/>
        </p:nvSpPr>
        <p:spPr>
          <a:xfrm>
            <a:off x="11201400" y="6428232"/>
            <a:ext cx="365760" cy="228600"/>
          </a:xfrm>
          <a:prstGeom prst="rect">
            <a:avLst/>
          </a:prstGeom>
          <a:noFill/>
        </p:spPr>
        <p:txBody>
          <a:bodyPr wrap="square">
            <a:spAutoFit/>
          </a:bodyPr>
          <a:lstStyle/>
          <a:p>
            <a:pPr>
              <a:spcAft>
                <a:spcPts val="1200"/>
              </a:spcAft>
              <a:defRPr sz="1000" b="0">
                <a:solidFill>
                  <a:srgbClr val="6E7D8C"/>
                </a:solidFill>
                <a:latin typeface="Aptos"/>
              </a:defRPr>
            </a:pPr>
            <a:r>
              <a:t>6</a:t>
            </a:r>
          </a:p>
        </p:txBody>
      </p:sp>
      <p:sp>
        <p:nvSpPr>
          <p:cNvPr id="6" name="TextBox 5"/>
          <p:cNvSpPr txBox="1"/>
          <p:nvPr/>
        </p:nvSpPr>
        <p:spPr>
          <a:xfrm>
            <a:off x="822960" y="1371600"/>
            <a:ext cx="10515600" cy="4846320"/>
          </a:xfrm>
          <a:prstGeom prst="rect">
            <a:avLst/>
          </a:prstGeom>
          <a:noFill/>
        </p:spPr>
        <p:txBody>
          <a:bodyPr wrap="square">
            <a:spAutoFit/>
          </a:bodyPr>
          <a:lstStyle/>
          <a:p>
            <a:pPr>
              <a:spcAft>
                <a:spcPts val="1200"/>
              </a:spcAft>
              <a:defRPr sz="2100" b="0">
                <a:solidFill>
                  <a:srgbClr val="1E2D41"/>
                </a:solidFill>
                <a:latin typeface="Aptos"/>
              </a:defRPr>
            </a:pPr>
            <a:r>
              <a:t>One disadvantage of teamwork is that disagreements can delay progress. People often have different ideas about what matters most, and it can take time to reach a decision. In the video question, Omar says that the group has been debating for two hours. Lena then challenges his approach, and Omar responds again. This suggests that the team is spending a long time discussing its direction instead of moving forward. The disagreement may also make quieter members uncomfortable. For example, Hannah appears troubled and is spoken over during the discussion. This can prevent the group from hearing useful ideas. Teamwork is most effective when members respect each other and allow everyone to contribute. The team could reduce this problem by setting a time limit for discussions, listening to different views and agreeing on a clear plan (Tuckman, 1965).</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bg>
      <p:bgPr>
        <a:solidFill>
          <a:srgbClr val="F6F9FC"/>
        </a:solidFill>
        <a:effectLst/>
      </p:bgPr>
    </p:bg>
    <p:spTree>
      <p:nvGrpSpPr>
        <p:cNvPr id="1" name=""/>
        <p:cNvGrpSpPr/>
        <p:nvPr/>
      </p:nvGrpSpPr>
      <p:grpSpPr/>
      <p:sp>
        <p:nvSpPr>
          <p:cNvPr id="2" name="Rectangle 1"/>
          <p:cNvSpPr/>
          <p:nvPr/>
        </p:nvSpPr>
        <p:spPr>
          <a:xfrm>
            <a:off x="0" y="0"/>
            <a:ext cx="12188952" cy="164592"/>
          </a:xfrm>
          <a:prstGeom prst="rect">
            <a:avLst/>
          </a:prstGeom>
          <a:solidFill>
            <a:srgbClr val="185B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457200"/>
            <a:ext cx="10881360" cy="640080"/>
          </a:xfrm>
          <a:prstGeom prst="rect">
            <a:avLst/>
          </a:prstGeom>
          <a:noFill/>
        </p:spPr>
        <p:txBody>
          <a:bodyPr wrap="square">
            <a:spAutoFit/>
          </a:bodyPr>
          <a:lstStyle/>
          <a:p>
            <a:pPr>
              <a:spcAft>
                <a:spcPts val="1200"/>
              </a:spcAft>
              <a:defRPr sz="2900" b="1">
                <a:solidFill>
                  <a:srgbClr val="144462"/>
                </a:solidFill>
                <a:latin typeface="Aptos"/>
              </a:defRPr>
            </a:pPr>
            <a:r>
              <a:t>5. Disadvantage of individual work</a:t>
            </a:r>
          </a:p>
        </p:txBody>
      </p:sp>
      <p:sp>
        <p:nvSpPr>
          <p:cNvPr id="4" name="TextBox 3"/>
          <p:cNvSpPr txBox="1"/>
          <p:nvPr/>
        </p:nvSpPr>
        <p:spPr>
          <a:xfrm>
            <a:off x="731520" y="6446520"/>
            <a:ext cx="10058400" cy="228600"/>
          </a:xfrm>
          <a:prstGeom prst="rect">
            <a:avLst/>
          </a:prstGeom>
          <a:noFill/>
        </p:spPr>
        <p:txBody>
          <a:bodyPr wrap="square">
            <a:spAutoFit/>
          </a:bodyPr>
          <a:lstStyle/>
          <a:p>
            <a:pPr>
              <a:spcAft>
                <a:spcPts val="1200"/>
              </a:spcAft>
              <a:defRPr sz="1000" b="0">
                <a:solidFill>
                  <a:srgbClr val="6E7D8C"/>
                </a:solidFill>
                <a:latin typeface="Aptos"/>
              </a:defRPr>
            </a:pPr>
            <a:r>
              <a:t>SHUKRI GESEY  |  Character Profiles Assignment</a:t>
            </a:r>
          </a:p>
        </p:txBody>
      </p:sp>
      <p:sp>
        <p:nvSpPr>
          <p:cNvPr id="5" name="TextBox 4"/>
          <p:cNvSpPr txBox="1"/>
          <p:nvPr/>
        </p:nvSpPr>
        <p:spPr>
          <a:xfrm>
            <a:off x="11201400" y="6428232"/>
            <a:ext cx="365760" cy="228600"/>
          </a:xfrm>
          <a:prstGeom prst="rect">
            <a:avLst/>
          </a:prstGeom>
          <a:noFill/>
        </p:spPr>
        <p:txBody>
          <a:bodyPr wrap="square">
            <a:spAutoFit/>
          </a:bodyPr>
          <a:lstStyle/>
          <a:p>
            <a:pPr>
              <a:spcAft>
                <a:spcPts val="1200"/>
              </a:spcAft>
              <a:defRPr sz="1000" b="0">
                <a:solidFill>
                  <a:srgbClr val="6E7D8C"/>
                </a:solidFill>
                <a:latin typeface="Aptos"/>
              </a:defRPr>
            </a:pPr>
            <a:r>
              <a:t>7</a:t>
            </a:r>
          </a:p>
        </p:txBody>
      </p:sp>
      <p:sp>
        <p:nvSpPr>
          <p:cNvPr id="6" name="TextBox 5"/>
          <p:cNvSpPr txBox="1"/>
          <p:nvPr/>
        </p:nvSpPr>
        <p:spPr>
          <a:xfrm>
            <a:off x="822960" y="1371600"/>
            <a:ext cx="10515600" cy="4846320"/>
          </a:xfrm>
          <a:prstGeom prst="rect">
            <a:avLst/>
          </a:prstGeom>
          <a:noFill/>
        </p:spPr>
        <p:txBody>
          <a:bodyPr wrap="square">
            <a:spAutoFit/>
          </a:bodyPr>
          <a:lstStyle/>
          <a:p>
            <a:pPr>
              <a:spcAft>
                <a:spcPts val="1200"/>
              </a:spcAft>
              <a:defRPr sz="2100" b="0">
                <a:solidFill>
                  <a:srgbClr val="1E2D41"/>
                </a:solidFill>
                <a:latin typeface="Aptos"/>
              </a:defRPr>
            </a:pPr>
            <a:r>
              <a:t>One disadvantage of working individually is that a person may not have all the skills or ideas needed to complete a difficult task. When someone works alone, there is less opportunity to receive feedback, check mistakes or learn from others. The character profiles show why this matters. Lena is strong at checking evidence and producing detailed work, while Omar is confident at making decisions and presenting ideas. Alex understands digital tools, and Priya is good at finding practical solutions. If one person completed the whole project alone, they might miss the benefits of these different strengths. For example, a strong presentation framework might still need careful data checking. Working alone can sometimes be faster, but it can also create more pressure and make it harder to notice errors. Sharing tasks allows people to support each other (Belbin, n.d.).</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bg>
      <p:bgPr>
        <a:solidFill>
          <a:srgbClr val="F6F9FC"/>
        </a:solidFill>
        <a:effectLst/>
      </p:bgPr>
    </p:bg>
    <p:spTree>
      <p:nvGrpSpPr>
        <p:cNvPr id="1" name=""/>
        <p:cNvGrpSpPr/>
        <p:nvPr/>
      </p:nvGrpSpPr>
      <p:grpSpPr/>
      <p:sp>
        <p:nvSpPr>
          <p:cNvPr id="2" name="Rectangle 1"/>
          <p:cNvSpPr/>
          <p:nvPr/>
        </p:nvSpPr>
        <p:spPr>
          <a:xfrm>
            <a:off x="0" y="0"/>
            <a:ext cx="12188952" cy="164592"/>
          </a:xfrm>
          <a:prstGeom prst="rect">
            <a:avLst/>
          </a:prstGeom>
          <a:solidFill>
            <a:srgbClr val="185B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457200"/>
            <a:ext cx="10881360" cy="640080"/>
          </a:xfrm>
          <a:prstGeom prst="rect">
            <a:avLst/>
          </a:prstGeom>
          <a:noFill/>
        </p:spPr>
        <p:txBody>
          <a:bodyPr wrap="square">
            <a:spAutoFit/>
          </a:bodyPr>
          <a:lstStyle/>
          <a:p>
            <a:pPr>
              <a:spcAft>
                <a:spcPts val="1200"/>
              </a:spcAft>
              <a:defRPr sz="2900" b="1">
                <a:solidFill>
                  <a:srgbClr val="144462"/>
                </a:solidFill>
                <a:latin typeface="Aptos"/>
              </a:defRPr>
            </a:pPr>
            <a:r>
              <a:t>6. Priya: Thomas–Kilmann</a:t>
            </a:r>
          </a:p>
        </p:txBody>
      </p:sp>
      <p:sp>
        <p:nvSpPr>
          <p:cNvPr id="4" name="TextBox 3"/>
          <p:cNvSpPr txBox="1"/>
          <p:nvPr/>
        </p:nvSpPr>
        <p:spPr>
          <a:xfrm>
            <a:off x="731520" y="6446520"/>
            <a:ext cx="10058400" cy="228600"/>
          </a:xfrm>
          <a:prstGeom prst="rect">
            <a:avLst/>
          </a:prstGeom>
          <a:noFill/>
        </p:spPr>
        <p:txBody>
          <a:bodyPr wrap="square">
            <a:spAutoFit/>
          </a:bodyPr>
          <a:lstStyle/>
          <a:p>
            <a:pPr>
              <a:spcAft>
                <a:spcPts val="1200"/>
              </a:spcAft>
              <a:defRPr sz="1000" b="0">
                <a:solidFill>
                  <a:srgbClr val="6E7D8C"/>
                </a:solidFill>
                <a:latin typeface="Aptos"/>
              </a:defRPr>
            </a:pPr>
            <a:r>
              <a:t>SHUKRI GESEY  |  Character Profiles Assignment</a:t>
            </a:r>
          </a:p>
        </p:txBody>
      </p:sp>
      <p:sp>
        <p:nvSpPr>
          <p:cNvPr id="5" name="TextBox 4"/>
          <p:cNvSpPr txBox="1"/>
          <p:nvPr/>
        </p:nvSpPr>
        <p:spPr>
          <a:xfrm>
            <a:off x="11201400" y="6428232"/>
            <a:ext cx="365760" cy="228600"/>
          </a:xfrm>
          <a:prstGeom prst="rect">
            <a:avLst/>
          </a:prstGeom>
          <a:noFill/>
        </p:spPr>
        <p:txBody>
          <a:bodyPr wrap="square">
            <a:spAutoFit/>
          </a:bodyPr>
          <a:lstStyle/>
          <a:p>
            <a:pPr>
              <a:spcAft>
                <a:spcPts val="1200"/>
              </a:spcAft>
              <a:defRPr sz="1000" b="0">
                <a:solidFill>
                  <a:srgbClr val="6E7D8C"/>
                </a:solidFill>
                <a:latin typeface="Aptos"/>
              </a:defRPr>
            </a:pPr>
            <a:r>
              <a:t>8</a:t>
            </a:r>
          </a:p>
        </p:txBody>
      </p:sp>
      <p:sp>
        <p:nvSpPr>
          <p:cNvPr id="6" name="TextBox 5"/>
          <p:cNvSpPr txBox="1"/>
          <p:nvPr/>
        </p:nvSpPr>
        <p:spPr>
          <a:xfrm>
            <a:off x="822960" y="1371600"/>
            <a:ext cx="10515600" cy="4846320"/>
          </a:xfrm>
          <a:prstGeom prst="rect">
            <a:avLst/>
          </a:prstGeom>
          <a:noFill/>
        </p:spPr>
        <p:txBody>
          <a:bodyPr wrap="square">
            <a:spAutoFit/>
          </a:bodyPr>
          <a:lstStyle/>
          <a:p>
            <a:pPr>
              <a:spcAft>
                <a:spcPts val="1200"/>
              </a:spcAft>
              <a:defRPr sz="2100" b="0">
                <a:solidFill>
                  <a:srgbClr val="1E2D41"/>
                </a:solidFill>
                <a:latin typeface="Aptos"/>
              </a:defRPr>
            </a:pPr>
            <a:r>
              <a:t>Priya appears to use the collaborating conflict mode in the Thomas–Kilmann model. Collaboration means trying to find a solution that meets the important needs of everyone involved. Priya says, “We do not have to choose between being brilliant or being thorough.” She supports Omar’s framework while giving Lena 48 hours to check the data. Instead of choosing one person’s idea and rejecting the other, she combines the strengths of both approaches. Omar can keep the project moving, while Lena can make sure the information is reliable. This shows concern for both the quality of the work and the people involved. Collaboration can take time, but it often produces a stronger solution when different views are important. Priya’s response also helps reduce tension and encourages the team to work together (Thomas and Kilmann, 1974).</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bg>
      <p:bgPr>
        <a:solidFill>
          <a:srgbClr val="F6F9FC"/>
        </a:solidFill>
        <a:effectLst/>
      </p:bgPr>
    </p:bg>
    <p:spTree>
      <p:nvGrpSpPr>
        <p:cNvPr id="1" name=""/>
        <p:cNvGrpSpPr/>
        <p:nvPr/>
      </p:nvGrpSpPr>
      <p:grpSpPr/>
      <p:sp>
        <p:nvSpPr>
          <p:cNvPr id="2" name="Rectangle 1"/>
          <p:cNvSpPr/>
          <p:nvPr/>
        </p:nvSpPr>
        <p:spPr>
          <a:xfrm>
            <a:off x="0" y="0"/>
            <a:ext cx="12188952" cy="164592"/>
          </a:xfrm>
          <a:prstGeom prst="rect">
            <a:avLst/>
          </a:prstGeom>
          <a:solidFill>
            <a:srgbClr val="185B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457200"/>
            <a:ext cx="10881360" cy="640080"/>
          </a:xfrm>
          <a:prstGeom prst="rect">
            <a:avLst/>
          </a:prstGeom>
          <a:noFill/>
        </p:spPr>
        <p:txBody>
          <a:bodyPr wrap="square">
            <a:spAutoFit/>
          </a:bodyPr>
          <a:lstStyle/>
          <a:p>
            <a:pPr>
              <a:spcAft>
                <a:spcPts val="1200"/>
              </a:spcAft>
              <a:defRPr sz="2900" b="1">
                <a:solidFill>
                  <a:srgbClr val="144462"/>
                </a:solidFill>
                <a:latin typeface="Aptos"/>
              </a:defRPr>
            </a:pPr>
            <a:r>
              <a:t>7. Hannah: Thomas–Kilmann</a:t>
            </a:r>
          </a:p>
        </p:txBody>
      </p:sp>
      <p:sp>
        <p:nvSpPr>
          <p:cNvPr id="4" name="TextBox 3"/>
          <p:cNvSpPr txBox="1"/>
          <p:nvPr/>
        </p:nvSpPr>
        <p:spPr>
          <a:xfrm>
            <a:off x="731520" y="6446520"/>
            <a:ext cx="10058400" cy="228600"/>
          </a:xfrm>
          <a:prstGeom prst="rect">
            <a:avLst/>
          </a:prstGeom>
          <a:noFill/>
        </p:spPr>
        <p:txBody>
          <a:bodyPr wrap="square">
            <a:spAutoFit/>
          </a:bodyPr>
          <a:lstStyle/>
          <a:p>
            <a:pPr>
              <a:spcAft>
                <a:spcPts val="1200"/>
              </a:spcAft>
              <a:defRPr sz="1000" b="0">
                <a:solidFill>
                  <a:srgbClr val="6E7D8C"/>
                </a:solidFill>
                <a:latin typeface="Aptos"/>
              </a:defRPr>
            </a:pPr>
            <a:r>
              <a:t>SHUKRI GESEY  |  Character Profiles Assignment</a:t>
            </a:r>
          </a:p>
        </p:txBody>
      </p:sp>
      <p:sp>
        <p:nvSpPr>
          <p:cNvPr id="5" name="TextBox 4"/>
          <p:cNvSpPr txBox="1"/>
          <p:nvPr/>
        </p:nvSpPr>
        <p:spPr>
          <a:xfrm>
            <a:off x="11201400" y="6428232"/>
            <a:ext cx="365760" cy="228600"/>
          </a:xfrm>
          <a:prstGeom prst="rect">
            <a:avLst/>
          </a:prstGeom>
          <a:noFill/>
        </p:spPr>
        <p:txBody>
          <a:bodyPr wrap="square">
            <a:spAutoFit/>
          </a:bodyPr>
          <a:lstStyle/>
          <a:p>
            <a:pPr>
              <a:spcAft>
                <a:spcPts val="1200"/>
              </a:spcAft>
              <a:defRPr sz="1000" b="0">
                <a:solidFill>
                  <a:srgbClr val="6E7D8C"/>
                </a:solidFill>
                <a:latin typeface="Aptos"/>
              </a:defRPr>
            </a:pPr>
            <a:r>
              <a:t>9</a:t>
            </a:r>
          </a:p>
        </p:txBody>
      </p:sp>
      <p:sp>
        <p:nvSpPr>
          <p:cNvPr id="6" name="TextBox 5"/>
          <p:cNvSpPr txBox="1"/>
          <p:nvPr/>
        </p:nvSpPr>
        <p:spPr>
          <a:xfrm>
            <a:off x="822960" y="1371600"/>
            <a:ext cx="10515600" cy="4846320"/>
          </a:xfrm>
          <a:prstGeom prst="rect">
            <a:avLst/>
          </a:prstGeom>
          <a:noFill/>
        </p:spPr>
        <p:txBody>
          <a:bodyPr wrap="square">
            <a:spAutoFit/>
          </a:bodyPr>
          <a:lstStyle/>
          <a:p>
            <a:pPr>
              <a:spcAft>
                <a:spcPts val="1200"/>
              </a:spcAft>
              <a:defRPr sz="2100" b="0">
                <a:solidFill>
                  <a:srgbClr val="1E2D41"/>
                </a:solidFill>
                <a:latin typeface="Aptos"/>
              </a:defRPr>
            </a:pPr>
            <a:r>
              <a:t>Hannah appears to use the avoiding conflict mode in the Thomas–Kilmann model. Avoiding means stepping away from a disagreement rather than directly addressing it. The question describes Hannah shrinking back slightly in her chair and speaking softly before being spoken over. These actions suggest that she does not want to enter the argument between Omar and Lena. She may feel uncomfortable or believe that speaking up will make the situation worse. Avoiding can sometimes be useful when emotions are high and people need time to calm down. However, it can also mean that important ideas are not heard. Hannah is described as thoughtful and good at research, so the team could lose valuable input if she stays quiet. A supportive group should invite her opinion and give her enough time to speak (Thomas and Kilmann, 1974).</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bg>
      <p:bgPr>
        <a:solidFill>
          <a:srgbClr val="F6F9FC"/>
        </a:solidFill>
        <a:effectLst/>
      </p:bgPr>
    </p:bg>
    <p:spTree>
      <p:nvGrpSpPr>
        <p:cNvPr id="1" name=""/>
        <p:cNvGrpSpPr/>
        <p:nvPr/>
      </p:nvGrpSpPr>
      <p:grpSpPr/>
      <p:sp>
        <p:nvSpPr>
          <p:cNvPr id="2" name="Rectangle 1"/>
          <p:cNvSpPr/>
          <p:nvPr/>
        </p:nvSpPr>
        <p:spPr>
          <a:xfrm>
            <a:off x="0" y="0"/>
            <a:ext cx="12188952" cy="164592"/>
          </a:xfrm>
          <a:prstGeom prst="rect">
            <a:avLst/>
          </a:prstGeom>
          <a:solidFill>
            <a:srgbClr val="185B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457200"/>
            <a:ext cx="10881360" cy="640080"/>
          </a:xfrm>
          <a:prstGeom prst="rect">
            <a:avLst/>
          </a:prstGeom>
          <a:noFill/>
        </p:spPr>
        <p:txBody>
          <a:bodyPr wrap="square">
            <a:spAutoFit/>
          </a:bodyPr>
          <a:lstStyle/>
          <a:p>
            <a:pPr>
              <a:spcAft>
                <a:spcPts val="1200"/>
              </a:spcAft>
              <a:defRPr sz="2900" b="1">
                <a:solidFill>
                  <a:srgbClr val="144462"/>
                </a:solidFill>
                <a:latin typeface="Aptos"/>
              </a:defRPr>
            </a:pPr>
            <a:r>
              <a:t>8. Belbin: Alex and Priya</a:t>
            </a:r>
          </a:p>
        </p:txBody>
      </p:sp>
      <p:sp>
        <p:nvSpPr>
          <p:cNvPr id="4" name="TextBox 3"/>
          <p:cNvSpPr txBox="1"/>
          <p:nvPr/>
        </p:nvSpPr>
        <p:spPr>
          <a:xfrm>
            <a:off x="731520" y="6446520"/>
            <a:ext cx="10058400" cy="228600"/>
          </a:xfrm>
          <a:prstGeom prst="rect">
            <a:avLst/>
          </a:prstGeom>
          <a:noFill/>
        </p:spPr>
        <p:txBody>
          <a:bodyPr wrap="square">
            <a:spAutoFit/>
          </a:bodyPr>
          <a:lstStyle/>
          <a:p>
            <a:pPr>
              <a:spcAft>
                <a:spcPts val="1200"/>
              </a:spcAft>
              <a:defRPr sz="1000" b="0">
                <a:solidFill>
                  <a:srgbClr val="6E7D8C"/>
                </a:solidFill>
                <a:latin typeface="Aptos"/>
              </a:defRPr>
            </a:pPr>
            <a:r>
              <a:t>SHUKRI GESEY  |  Character Profiles Assignment</a:t>
            </a:r>
          </a:p>
        </p:txBody>
      </p:sp>
      <p:sp>
        <p:nvSpPr>
          <p:cNvPr id="5" name="TextBox 4"/>
          <p:cNvSpPr txBox="1"/>
          <p:nvPr/>
        </p:nvSpPr>
        <p:spPr>
          <a:xfrm>
            <a:off x="11201400" y="6428232"/>
            <a:ext cx="365760" cy="228600"/>
          </a:xfrm>
          <a:prstGeom prst="rect">
            <a:avLst/>
          </a:prstGeom>
          <a:noFill/>
        </p:spPr>
        <p:txBody>
          <a:bodyPr wrap="square">
            <a:spAutoFit/>
          </a:bodyPr>
          <a:lstStyle/>
          <a:p>
            <a:pPr>
              <a:spcAft>
                <a:spcPts val="1200"/>
              </a:spcAft>
              <a:defRPr sz="1000" b="0">
                <a:solidFill>
                  <a:srgbClr val="6E7D8C"/>
                </a:solidFill>
                <a:latin typeface="Aptos"/>
              </a:defRPr>
            </a:pPr>
            <a:r>
              <a:t>10</a:t>
            </a:r>
          </a:p>
        </p:txBody>
      </p:sp>
      <p:sp>
        <p:nvSpPr>
          <p:cNvPr id="6" name="TextBox 5"/>
          <p:cNvSpPr txBox="1"/>
          <p:nvPr/>
        </p:nvSpPr>
        <p:spPr>
          <a:xfrm>
            <a:off x="822960" y="1371600"/>
            <a:ext cx="10515600" cy="4846320"/>
          </a:xfrm>
          <a:prstGeom prst="rect">
            <a:avLst/>
          </a:prstGeom>
          <a:noFill/>
        </p:spPr>
        <p:txBody>
          <a:bodyPr wrap="square">
            <a:spAutoFit/>
          </a:bodyPr>
          <a:lstStyle/>
          <a:p>
            <a:pPr>
              <a:spcAft>
                <a:spcPts val="1200"/>
              </a:spcAft>
              <a:defRPr sz="2100" b="0">
                <a:solidFill>
                  <a:srgbClr val="1E2D41"/>
                </a:solidFill>
                <a:latin typeface="Aptos"/>
              </a:defRPr>
            </a:pPr>
            <a:r>
              <a:t>Alex may be demonstrating the Specialist or Implementer role in Belbin’s model. He is a computer science student who likes organising information and using digital tools to improve workflows. This suggests that he brings useful technical knowledge and helps turn plans into practical actions. Priya may be demonstrating the Coordinator or Resource Investigator role. Her character profile describes her as energetic, resourceful, good at networking and able to solve problems. In the question about conflict, she also suggests combining Omar’s framework with Lena’s careful checking. This sounds like a Coordinator because she helps people use their different strengths towards a shared goal. These roles are possible interpretations rather than confirmed labels. Belbin’s model explains that effective teams benefit from people making different contributions, including organising tasks, finding opportunities and offering specialist knowledge (Belbin, n.d.).</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bg>
      <p:bgPr>
        <a:solidFill>
          <a:srgbClr val="F6F9FC"/>
        </a:solidFill>
        <a:effectLst/>
      </p:bgPr>
    </p:bg>
    <p:spTree>
      <p:nvGrpSpPr>
        <p:cNvPr id="1" name=""/>
        <p:cNvGrpSpPr/>
        <p:nvPr/>
      </p:nvGrpSpPr>
      <p:grpSpPr/>
      <p:sp>
        <p:nvSpPr>
          <p:cNvPr id="2" name="Rectangle 1"/>
          <p:cNvSpPr/>
          <p:nvPr/>
        </p:nvSpPr>
        <p:spPr>
          <a:xfrm>
            <a:off x="0" y="0"/>
            <a:ext cx="12188952" cy="164592"/>
          </a:xfrm>
          <a:prstGeom prst="rect">
            <a:avLst/>
          </a:prstGeom>
          <a:solidFill>
            <a:srgbClr val="185B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457200"/>
            <a:ext cx="10881360" cy="640080"/>
          </a:xfrm>
          <a:prstGeom prst="rect">
            <a:avLst/>
          </a:prstGeom>
          <a:noFill/>
        </p:spPr>
        <p:txBody>
          <a:bodyPr wrap="square">
            <a:spAutoFit/>
          </a:bodyPr>
          <a:lstStyle/>
          <a:p>
            <a:pPr>
              <a:spcAft>
                <a:spcPts val="1200"/>
              </a:spcAft>
              <a:defRPr sz="2900" b="1">
                <a:solidFill>
                  <a:srgbClr val="144462"/>
                </a:solidFill>
                <a:latin typeface="Aptos"/>
              </a:defRPr>
            </a:pPr>
            <a:r>
              <a:t>9. Belbin: Omar and Lena</a:t>
            </a:r>
          </a:p>
        </p:txBody>
      </p:sp>
      <p:sp>
        <p:nvSpPr>
          <p:cNvPr id="4" name="TextBox 3"/>
          <p:cNvSpPr txBox="1"/>
          <p:nvPr/>
        </p:nvSpPr>
        <p:spPr>
          <a:xfrm>
            <a:off x="731520" y="6446520"/>
            <a:ext cx="10058400" cy="228600"/>
          </a:xfrm>
          <a:prstGeom prst="rect">
            <a:avLst/>
          </a:prstGeom>
          <a:noFill/>
        </p:spPr>
        <p:txBody>
          <a:bodyPr wrap="square">
            <a:spAutoFit/>
          </a:bodyPr>
          <a:lstStyle/>
          <a:p>
            <a:pPr>
              <a:spcAft>
                <a:spcPts val="1200"/>
              </a:spcAft>
              <a:defRPr sz="1000" b="0">
                <a:solidFill>
                  <a:srgbClr val="6E7D8C"/>
                </a:solidFill>
                <a:latin typeface="Aptos"/>
              </a:defRPr>
            </a:pPr>
            <a:r>
              <a:t>SHUKRI GESEY  |  Character Profiles Assignment</a:t>
            </a:r>
          </a:p>
        </p:txBody>
      </p:sp>
      <p:sp>
        <p:nvSpPr>
          <p:cNvPr id="5" name="TextBox 4"/>
          <p:cNvSpPr txBox="1"/>
          <p:nvPr/>
        </p:nvSpPr>
        <p:spPr>
          <a:xfrm>
            <a:off x="11201400" y="6428232"/>
            <a:ext cx="365760" cy="228600"/>
          </a:xfrm>
          <a:prstGeom prst="rect">
            <a:avLst/>
          </a:prstGeom>
          <a:noFill/>
        </p:spPr>
        <p:txBody>
          <a:bodyPr wrap="square">
            <a:spAutoFit/>
          </a:bodyPr>
          <a:lstStyle/>
          <a:p>
            <a:pPr>
              <a:spcAft>
                <a:spcPts val="1200"/>
              </a:spcAft>
              <a:defRPr sz="1000" b="0">
                <a:solidFill>
                  <a:srgbClr val="6E7D8C"/>
                </a:solidFill>
                <a:latin typeface="Aptos"/>
              </a:defRPr>
            </a:pPr>
            <a:r>
              <a:t>11</a:t>
            </a:r>
          </a:p>
        </p:txBody>
      </p:sp>
      <p:sp>
        <p:nvSpPr>
          <p:cNvPr id="6" name="TextBox 5"/>
          <p:cNvSpPr txBox="1"/>
          <p:nvPr/>
        </p:nvSpPr>
        <p:spPr>
          <a:xfrm>
            <a:off x="822960" y="1371600"/>
            <a:ext cx="10515600" cy="4846320"/>
          </a:xfrm>
          <a:prstGeom prst="rect">
            <a:avLst/>
          </a:prstGeom>
          <a:noFill/>
        </p:spPr>
        <p:txBody>
          <a:bodyPr wrap="square">
            <a:spAutoFit/>
          </a:bodyPr>
          <a:lstStyle/>
          <a:p>
            <a:pPr>
              <a:spcAft>
                <a:spcPts val="1200"/>
              </a:spcAft>
              <a:defRPr sz="2100" b="0">
                <a:solidFill>
                  <a:srgbClr val="1E2D41"/>
                </a:solidFill>
                <a:latin typeface="Aptos"/>
              </a:defRPr>
            </a:pPr>
            <a:r>
              <a:t>Omar may be demonstrating the Shaper role in Belbin’s model. He is confident, persuasive and comfortable making quick decisions. These qualities can help a group stay motivated and make progress when it is under pressure. However, a Shaper may sometimes seem impatient when other people want more discussion. Lena may be demonstrating the Monitor Evaluator or Completer Finisher role. She values precision, reliable evidence and well-documented work. A Monitor Evaluator carefully considers information before deciding, while a Completer Finisher checks details and looks for mistakes. The debate between Omar and Lena shows how these strengths can create tension. Omar may want the team to move quickly, while Lena wants enough time to check the work. Both approaches can be useful if the team balances speed with accuracy (Belbin, n.d.).</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bg>
      <p:bgPr>
        <a:solidFill>
          <a:srgbClr val="F6F9FC"/>
        </a:solidFill>
        <a:effectLst/>
      </p:bgPr>
    </p:bg>
    <p:spTree>
      <p:nvGrpSpPr>
        <p:cNvPr id="1" name=""/>
        <p:cNvGrpSpPr/>
        <p:nvPr/>
      </p:nvGrpSpPr>
      <p:grpSpPr/>
      <p:sp>
        <p:nvSpPr>
          <p:cNvPr id="2" name="Rectangle 1"/>
          <p:cNvSpPr/>
          <p:nvPr/>
        </p:nvSpPr>
        <p:spPr>
          <a:xfrm>
            <a:off x="0" y="0"/>
            <a:ext cx="12188952" cy="164592"/>
          </a:xfrm>
          <a:prstGeom prst="rect">
            <a:avLst/>
          </a:prstGeom>
          <a:solidFill>
            <a:srgbClr val="185B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457200"/>
            <a:ext cx="10881360" cy="640080"/>
          </a:xfrm>
          <a:prstGeom prst="rect">
            <a:avLst/>
          </a:prstGeom>
          <a:noFill/>
        </p:spPr>
        <p:txBody>
          <a:bodyPr wrap="square">
            <a:spAutoFit/>
          </a:bodyPr>
          <a:lstStyle/>
          <a:p>
            <a:pPr>
              <a:spcAft>
                <a:spcPts val="1200"/>
              </a:spcAft>
              <a:defRPr sz="2900" b="1">
                <a:solidFill>
                  <a:srgbClr val="144462"/>
                </a:solidFill>
                <a:latin typeface="Aptos"/>
              </a:defRPr>
            </a:pPr>
            <a:r>
              <a:t>10. My natural Belbin role</a:t>
            </a:r>
          </a:p>
        </p:txBody>
      </p:sp>
      <p:sp>
        <p:nvSpPr>
          <p:cNvPr id="4" name="TextBox 3"/>
          <p:cNvSpPr txBox="1"/>
          <p:nvPr/>
        </p:nvSpPr>
        <p:spPr>
          <a:xfrm>
            <a:off x="731520" y="6446520"/>
            <a:ext cx="10058400" cy="228600"/>
          </a:xfrm>
          <a:prstGeom prst="rect">
            <a:avLst/>
          </a:prstGeom>
          <a:noFill/>
        </p:spPr>
        <p:txBody>
          <a:bodyPr wrap="square">
            <a:spAutoFit/>
          </a:bodyPr>
          <a:lstStyle/>
          <a:p>
            <a:pPr>
              <a:spcAft>
                <a:spcPts val="1200"/>
              </a:spcAft>
              <a:defRPr sz="1000" b="0">
                <a:solidFill>
                  <a:srgbClr val="6E7D8C"/>
                </a:solidFill>
                <a:latin typeface="Aptos"/>
              </a:defRPr>
            </a:pPr>
            <a:r>
              <a:t>SHUKRI GESEY  |  Character Profiles Assignment</a:t>
            </a:r>
          </a:p>
        </p:txBody>
      </p:sp>
      <p:sp>
        <p:nvSpPr>
          <p:cNvPr id="5" name="TextBox 4"/>
          <p:cNvSpPr txBox="1"/>
          <p:nvPr/>
        </p:nvSpPr>
        <p:spPr>
          <a:xfrm>
            <a:off x="11201400" y="6428232"/>
            <a:ext cx="365760" cy="228600"/>
          </a:xfrm>
          <a:prstGeom prst="rect">
            <a:avLst/>
          </a:prstGeom>
          <a:noFill/>
        </p:spPr>
        <p:txBody>
          <a:bodyPr wrap="square">
            <a:spAutoFit/>
          </a:bodyPr>
          <a:lstStyle/>
          <a:p>
            <a:pPr>
              <a:spcAft>
                <a:spcPts val="1200"/>
              </a:spcAft>
              <a:defRPr sz="1000" b="0">
                <a:solidFill>
                  <a:srgbClr val="6E7D8C"/>
                </a:solidFill>
                <a:latin typeface="Aptos"/>
              </a:defRPr>
            </a:pPr>
            <a:r>
              <a:t>12</a:t>
            </a:r>
          </a:p>
        </p:txBody>
      </p:sp>
      <p:sp>
        <p:nvSpPr>
          <p:cNvPr id="6" name="TextBox 5"/>
          <p:cNvSpPr txBox="1"/>
          <p:nvPr/>
        </p:nvSpPr>
        <p:spPr>
          <a:xfrm>
            <a:off x="822960" y="1371600"/>
            <a:ext cx="10515600" cy="4846320"/>
          </a:xfrm>
          <a:prstGeom prst="rect">
            <a:avLst/>
          </a:prstGeom>
          <a:noFill/>
        </p:spPr>
        <p:txBody>
          <a:bodyPr wrap="square">
            <a:spAutoFit/>
          </a:bodyPr>
          <a:lstStyle/>
          <a:p>
            <a:pPr>
              <a:spcAft>
                <a:spcPts val="1200"/>
              </a:spcAft>
              <a:defRPr sz="2100" b="0">
                <a:solidFill>
                  <a:srgbClr val="1E2D41"/>
                </a:solidFill>
                <a:latin typeface="Aptos"/>
              </a:defRPr>
            </a:pPr>
            <a:r>
              <a:t>I think I would naturally take the Teamworker role in this group. I enjoy helping people, listening to different opinions and making sure everyone feels included. If Omar and Lena disagreed, I would try to understand both sides rather than immediately choosing one person. I would also encourage Hannah to share her ideas because quieter members can have important suggestions. I believe a good team needs respect and communication, not only strong individual skills. I would try to support other members when they feel stressed and help everyone focus on our shared goal. I know I would still need to be confident enough to speak up when something is wrong. Belbin describes Teamworkers as people who help others cooperate and maintain positive relationships. This is the contribution I would like to make (Belbin, n.d.).</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bg>
      <p:bgPr>
        <a:solidFill>
          <a:srgbClr val="F6F9FC"/>
        </a:solidFill>
        <a:effectLst/>
      </p:bgPr>
    </p:bg>
    <p:spTree>
      <p:nvGrpSpPr>
        <p:cNvPr id="1" name=""/>
        <p:cNvGrpSpPr/>
        <p:nvPr/>
      </p:nvGrpSpPr>
      <p:grpSpPr/>
      <p:sp>
        <p:nvSpPr>
          <p:cNvPr id="2" name="Rectangle 1"/>
          <p:cNvSpPr/>
          <p:nvPr/>
        </p:nvSpPr>
        <p:spPr>
          <a:xfrm>
            <a:off x="0" y="0"/>
            <a:ext cx="12188952" cy="164592"/>
          </a:xfrm>
          <a:prstGeom prst="rect">
            <a:avLst/>
          </a:prstGeom>
          <a:solidFill>
            <a:srgbClr val="185B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457200"/>
            <a:ext cx="10881360" cy="640080"/>
          </a:xfrm>
          <a:prstGeom prst="rect">
            <a:avLst/>
          </a:prstGeom>
          <a:noFill/>
        </p:spPr>
        <p:txBody>
          <a:bodyPr wrap="square">
            <a:spAutoFit/>
          </a:bodyPr>
          <a:lstStyle/>
          <a:p>
            <a:pPr>
              <a:spcAft>
                <a:spcPts val="1200"/>
              </a:spcAft>
              <a:defRPr sz="2900" b="1">
                <a:solidFill>
                  <a:srgbClr val="144462"/>
                </a:solidFill>
                <a:latin typeface="Aptos"/>
              </a:defRPr>
            </a:pPr>
            <a:r>
              <a:t>References</a:t>
            </a:r>
          </a:p>
        </p:txBody>
      </p:sp>
      <p:sp>
        <p:nvSpPr>
          <p:cNvPr id="4" name="TextBox 3"/>
          <p:cNvSpPr txBox="1"/>
          <p:nvPr/>
        </p:nvSpPr>
        <p:spPr>
          <a:xfrm>
            <a:off x="731520" y="6446520"/>
            <a:ext cx="10058400" cy="228600"/>
          </a:xfrm>
          <a:prstGeom prst="rect">
            <a:avLst/>
          </a:prstGeom>
          <a:noFill/>
        </p:spPr>
        <p:txBody>
          <a:bodyPr wrap="square">
            <a:spAutoFit/>
          </a:bodyPr>
          <a:lstStyle/>
          <a:p>
            <a:pPr>
              <a:spcAft>
                <a:spcPts val="1200"/>
              </a:spcAft>
              <a:defRPr sz="1000" b="0">
                <a:solidFill>
                  <a:srgbClr val="6E7D8C"/>
                </a:solidFill>
                <a:latin typeface="Aptos"/>
              </a:defRPr>
            </a:pPr>
            <a:r>
              <a:t>SHUKRI GESEY  |  Character Profiles Assignment</a:t>
            </a:r>
          </a:p>
        </p:txBody>
      </p:sp>
      <p:sp>
        <p:nvSpPr>
          <p:cNvPr id="5" name="TextBox 4"/>
          <p:cNvSpPr txBox="1"/>
          <p:nvPr/>
        </p:nvSpPr>
        <p:spPr>
          <a:xfrm>
            <a:off x="11201400" y="6428232"/>
            <a:ext cx="365760" cy="228600"/>
          </a:xfrm>
          <a:prstGeom prst="rect">
            <a:avLst/>
          </a:prstGeom>
          <a:noFill/>
        </p:spPr>
        <p:txBody>
          <a:bodyPr wrap="square">
            <a:spAutoFit/>
          </a:bodyPr>
          <a:lstStyle/>
          <a:p>
            <a:pPr>
              <a:spcAft>
                <a:spcPts val="1200"/>
              </a:spcAft>
              <a:defRPr sz="1000" b="0">
                <a:solidFill>
                  <a:srgbClr val="6E7D8C"/>
                </a:solidFill>
                <a:latin typeface="Aptos"/>
              </a:defRPr>
            </a:pPr>
            <a:r>
              <a:t>13</a:t>
            </a:r>
          </a:p>
        </p:txBody>
      </p:sp>
      <p:sp>
        <p:nvSpPr>
          <p:cNvPr id="6" name="TextBox 5"/>
          <p:cNvSpPr txBox="1"/>
          <p:nvPr/>
        </p:nvSpPr>
        <p:spPr>
          <a:xfrm>
            <a:off x="868680" y="1463040"/>
            <a:ext cx="10515600" cy="4389120"/>
          </a:xfrm>
          <a:prstGeom prst="rect">
            <a:avLst/>
          </a:prstGeom>
          <a:noFill/>
        </p:spPr>
        <p:txBody>
          <a:bodyPr wrap="square">
            <a:spAutoFit/>
          </a:bodyPr>
          <a:lstStyle/>
          <a:p>
            <a:pPr>
              <a:spcAft>
                <a:spcPts val="1200"/>
              </a:spcAft>
              <a:defRPr sz="1800" b="0">
                <a:solidFill>
                  <a:srgbClr val="1E2D41"/>
                </a:solidFill>
                <a:latin typeface="Aptos"/>
              </a:defRPr>
            </a:pPr>
            <a:r>
              <a:t>Belbin, M. (n.d.) Team roles. Belbin. Available at: https://www.belbin.com/about/belbin-team-roles</a:t>
            </a:r>
          </a:p>
          <a:p>
            <a:pPr>
              <a:spcAft>
                <a:spcPts val="1200"/>
              </a:spcAft>
              <a:defRPr sz="1800" b="0">
                <a:solidFill>
                  <a:srgbClr val="1E2D41"/>
                </a:solidFill>
                <a:latin typeface="Aptos"/>
              </a:defRPr>
            </a:pPr>
          </a:p>
          <a:p>
            <a:pPr>
              <a:spcAft>
                <a:spcPts val="1200"/>
              </a:spcAft>
              <a:defRPr sz="1800" b="0">
                <a:solidFill>
                  <a:srgbClr val="1E2D41"/>
                </a:solidFill>
                <a:latin typeface="Aptos"/>
              </a:defRPr>
            </a:pPr>
            <a:r>
              <a:t>Thomas, K. W. and Kilmann, R. H. (1974) Thomas–Kilmann Conflict Mode Instrument. Mountain View, CA: Xicom.</a:t>
            </a:r>
          </a:p>
          <a:p>
            <a:pPr>
              <a:spcAft>
                <a:spcPts val="1200"/>
              </a:spcAft>
              <a:defRPr sz="1800" b="0">
                <a:solidFill>
                  <a:srgbClr val="1E2D41"/>
                </a:solidFill>
                <a:latin typeface="Aptos"/>
              </a:defRPr>
            </a:pPr>
          </a:p>
          <a:p>
            <a:pPr>
              <a:spcAft>
                <a:spcPts val="1200"/>
              </a:spcAft>
              <a:defRPr sz="1800" b="0">
                <a:solidFill>
                  <a:srgbClr val="1E2D41"/>
                </a:solidFill>
                <a:latin typeface="Aptos"/>
              </a:defRPr>
            </a:pPr>
            <a:r>
              <a:t>Tuckman, B. W. (1965) “Developmental sequence in small groups”, Psychological Bulletin, 63(6), pp. 384–399.</a:t>
            </a:r>
          </a:p>
          <a:p>
            <a:pPr>
              <a:spcAft>
                <a:spcPts val="1200"/>
              </a:spcAft>
              <a:defRPr sz="1800" b="0">
                <a:solidFill>
                  <a:srgbClr val="1E2D41"/>
                </a:solidFill>
                <a:latin typeface="Aptos"/>
              </a:defRPr>
            </a:pPr>
          </a:p>
          <a:p>
            <a:pPr>
              <a:spcAft>
                <a:spcPts val="1200"/>
              </a:spcAft>
              <a:defRPr sz="1800" b="0">
                <a:solidFill>
                  <a:srgbClr val="1E2D41"/>
                </a:solidFill>
                <a:latin typeface="Aptos"/>
              </a:defRPr>
            </a:pPr>
            <a:r>
              <a:t>Course video: Add the exact title, creator and year after viewing.</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