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4" r:id="rId7"/>
    <p:sldId id="266" r:id="rId8"/>
    <p:sldId id="261" r:id="rId9"/>
    <p:sldId id="263" r:id="rId10"/>
    <p:sldId id="262"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658"/>
    <p:restoredTop sz="94585"/>
  </p:normalViewPr>
  <p:slideViewPr>
    <p:cSldViewPr snapToGrid="0" snapToObjects="1">
      <p:cViewPr>
        <p:scale>
          <a:sx n="77" d="100"/>
          <a:sy n="77" d="100"/>
        </p:scale>
        <p:origin x="824" y="7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CD54F3-54A1-E94A-99AD-3BC42F6E82F3}" type="datetimeFigureOut">
              <a:rPr lang="en-US" smtClean="0"/>
              <a:t>11/19/17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C416F6-0CFD-B747-BA62-46BBA62F5222}" type="slidenum">
              <a:rPr lang="en-US" smtClean="0"/>
              <a:t>‹#›</a:t>
            </a:fld>
            <a:endParaRPr lang="en-US"/>
          </a:p>
        </p:txBody>
      </p:sp>
    </p:spTree>
    <p:extLst>
      <p:ext uri="{BB962C8B-B14F-4D97-AF65-F5344CB8AC3E}">
        <p14:creationId xmlns:p14="http://schemas.microsoft.com/office/powerpoint/2010/main" val="1478684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41F4C81-BC04-FB49-AEF9-F55C71512EC2}" type="datetimeFigureOut">
              <a:rPr lang="en-US" smtClean="0"/>
              <a:t>11/19/17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188162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1F4C81-BC04-FB49-AEF9-F55C71512EC2}" type="datetimeFigureOut">
              <a:rPr lang="en-US" smtClean="0"/>
              <a:t>11/19/17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684349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1F4C81-BC04-FB49-AEF9-F55C71512EC2}" type="datetimeFigureOut">
              <a:rPr lang="en-US" smtClean="0"/>
              <a:t>11/19/17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2093587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41F4C81-BC04-FB49-AEF9-F55C71512EC2}" type="datetimeFigureOut">
              <a:rPr lang="en-US" smtClean="0"/>
              <a:t>11/19/17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405724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41F4C81-BC04-FB49-AEF9-F55C71512EC2}" type="datetimeFigureOut">
              <a:rPr lang="en-US" smtClean="0"/>
              <a:t>11/19/17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750672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41F4C81-BC04-FB49-AEF9-F55C71512EC2}" type="datetimeFigureOut">
              <a:rPr lang="en-US" smtClean="0"/>
              <a:t>11/19/17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79558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1F4C81-BC04-FB49-AEF9-F55C71512EC2}" type="datetimeFigureOut">
              <a:rPr lang="en-US" smtClean="0"/>
              <a:t>11/19/17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1406141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1F4C81-BC04-FB49-AEF9-F55C71512EC2}" type="datetimeFigureOut">
              <a:rPr lang="en-US" smtClean="0"/>
              <a:t>11/19/17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211166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1F4C81-BC04-FB49-AEF9-F55C71512EC2}" type="datetimeFigureOut">
              <a:rPr lang="en-US" smtClean="0"/>
              <a:t>11/19/17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1495191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1F4C81-BC04-FB49-AEF9-F55C71512EC2}" type="datetimeFigureOut">
              <a:rPr lang="en-US" smtClean="0"/>
              <a:t>11/19/17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1974378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41F4C81-BC04-FB49-AEF9-F55C71512EC2}" type="datetimeFigureOut">
              <a:rPr lang="en-US" smtClean="0"/>
              <a:t>11/19/17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E1EC2DE-5525-2840-B1B2-BA5DF2628BB1}" type="slidenum">
              <a:rPr lang="en-US" smtClean="0"/>
              <a:t>‹#›</a:t>
            </a:fld>
            <a:endParaRPr lang="en-US"/>
          </a:p>
        </p:txBody>
      </p:sp>
    </p:spTree>
    <p:extLst>
      <p:ext uri="{BB962C8B-B14F-4D97-AF65-F5344CB8AC3E}">
        <p14:creationId xmlns:p14="http://schemas.microsoft.com/office/powerpoint/2010/main" val="46213605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1F4C81-BC04-FB49-AEF9-F55C71512EC2}" type="datetimeFigureOut">
              <a:rPr lang="en-US" smtClean="0"/>
              <a:t>11/19/17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1EC2DE-5525-2840-B1B2-BA5DF2628BB1}" type="slidenum">
              <a:rPr lang="en-US" smtClean="0"/>
              <a:t>‹#›</a:t>
            </a:fld>
            <a:endParaRPr lang="en-US"/>
          </a:p>
        </p:txBody>
      </p:sp>
    </p:spTree>
    <p:extLst>
      <p:ext uri="{BB962C8B-B14F-4D97-AF65-F5344CB8AC3E}">
        <p14:creationId xmlns:p14="http://schemas.microsoft.com/office/powerpoint/2010/main" val="72701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4" Type="http://schemas.openxmlformats.org/officeDocument/2006/relationships/image" Target="../media/image4.tiff"/><Relationship Id="rId1" Type="http://schemas.openxmlformats.org/officeDocument/2006/relationships/slideLayout" Target="../slideLayouts/slideLayout7.xml"/><Relationship Id="rId2" Type="http://schemas.openxmlformats.org/officeDocument/2006/relationships/image" Target="../media/image2.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8198256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Objectives</a:t>
            </a:r>
            <a:endParaRPr lang="en-US" dirty="0"/>
          </a:p>
        </p:txBody>
      </p:sp>
      <p:sp>
        <p:nvSpPr>
          <p:cNvPr id="3" name="Content Placeholder 2"/>
          <p:cNvSpPr>
            <a:spLocks noGrp="1"/>
          </p:cNvSpPr>
          <p:nvPr>
            <p:ph idx="1"/>
          </p:nvPr>
        </p:nvSpPr>
        <p:spPr>
          <a:xfrm>
            <a:off x="524539" y="1690688"/>
            <a:ext cx="11142921" cy="4486275"/>
          </a:xfrm>
        </p:spPr>
        <p:txBody>
          <a:bodyPr/>
          <a:lstStyle/>
          <a:p>
            <a:r>
              <a:rPr lang="en-US" dirty="0" smtClean="0"/>
              <a:t>Reintroduce assignment 2 </a:t>
            </a:r>
            <a:r>
              <a:rPr lang="mr-IN" dirty="0" smtClean="0"/>
              <a:t>–</a:t>
            </a:r>
            <a:r>
              <a:rPr lang="en-US" dirty="0" smtClean="0"/>
              <a:t> what do we know/ what do we need to know</a:t>
            </a:r>
          </a:p>
          <a:p>
            <a:r>
              <a:rPr lang="en-US" dirty="0" smtClean="0"/>
              <a:t>Views and continuums of disability</a:t>
            </a:r>
          </a:p>
          <a:p>
            <a:r>
              <a:rPr lang="en-US" dirty="0" smtClean="0"/>
              <a:t>Models of Disability</a:t>
            </a:r>
          </a:p>
          <a:p>
            <a:r>
              <a:rPr lang="en-US" dirty="0" smtClean="0"/>
              <a:t>Linking information back to assignment criteria</a:t>
            </a:r>
          </a:p>
          <a:p>
            <a:endParaRPr lang="en-US" dirty="0"/>
          </a:p>
        </p:txBody>
      </p:sp>
      <p:sp>
        <p:nvSpPr>
          <p:cNvPr id="4" name="TextBox 3"/>
          <p:cNvSpPr txBox="1"/>
          <p:nvPr/>
        </p:nvSpPr>
        <p:spPr>
          <a:xfrm>
            <a:off x="414668" y="4971011"/>
            <a:ext cx="11362661" cy="461665"/>
          </a:xfrm>
          <a:prstGeom prst="rect">
            <a:avLst/>
          </a:prstGeom>
          <a:noFill/>
        </p:spPr>
        <p:txBody>
          <a:bodyPr wrap="square" rtlCol="0">
            <a:spAutoFit/>
          </a:bodyPr>
          <a:lstStyle/>
          <a:p>
            <a:r>
              <a:rPr lang="en-US" sz="2400" b="1" dirty="0" smtClean="0">
                <a:solidFill>
                  <a:srgbClr val="7030A0"/>
                </a:solidFill>
              </a:rPr>
              <a:t>How can views differ on disability? What sort of continuums would fall under disability?</a:t>
            </a:r>
            <a:endParaRPr lang="en-US" sz="2400" b="1" dirty="0">
              <a:solidFill>
                <a:srgbClr val="7030A0"/>
              </a:solidFill>
            </a:endParaRPr>
          </a:p>
        </p:txBody>
      </p:sp>
    </p:spTree>
    <p:extLst>
      <p:ext uri="{BB962C8B-B14F-4D97-AF65-F5344CB8AC3E}">
        <p14:creationId xmlns:p14="http://schemas.microsoft.com/office/powerpoint/2010/main" val="13474309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5789" y="0"/>
            <a:ext cx="4846211" cy="6858000"/>
          </a:xfrm>
          <a:prstGeom prst="rect">
            <a:avLst/>
          </a:prstGeom>
        </p:spPr>
      </p:pic>
      <p:sp>
        <p:nvSpPr>
          <p:cNvPr id="3" name="TextBox 2"/>
          <p:cNvSpPr txBox="1"/>
          <p:nvPr/>
        </p:nvSpPr>
        <p:spPr>
          <a:xfrm>
            <a:off x="365759" y="282633"/>
            <a:ext cx="6749935" cy="1200329"/>
          </a:xfrm>
          <a:prstGeom prst="rect">
            <a:avLst/>
          </a:prstGeom>
          <a:noFill/>
        </p:spPr>
        <p:txBody>
          <a:bodyPr wrap="square" rtlCol="0">
            <a:spAutoFit/>
          </a:bodyPr>
          <a:lstStyle/>
          <a:p>
            <a:r>
              <a:rPr lang="en-US" sz="3600" dirty="0" smtClean="0"/>
              <a:t>World Health Organization (2009</a:t>
            </a:r>
            <a:r>
              <a:rPr lang="en-US" sz="3600" smtClean="0"/>
              <a:t>): Description </a:t>
            </a:r>
            <a:r>
              <a:rPr lang="en-US" sz="3600" dirty="0" smtClean="0"/>
              <a:t>of disability</a:t>
            </a:r>
            <a:endParaRPr lang="en-US" sz="3600" dirty="0"/>
          </a:p>
        </p:txBody>
      </p:sp>
      <p:sp>
        <p:nvSpPr>
          <p:cNvPr id="6" name="Rectangle 5"/>
          <p:cNvSpPr/>
          <p:nvPr/>
        </p:nvSpPr>
        <p:spPr>
          <a:xfrm>
            <a:off x="584662" y="1703801"/>
            <a:ext cx="6096000" cy="923330"/>
          </a:xfrm>
          <a:prstGeom prst="rect">
            <a:avLst/>
          </a:prstGeom>
        </p:spPr>
        <p:txBody>
          <a:bodyPr>
            <a:spAutoFit/>
          </a:bodyPr>
          <a:lstStyle/>
          <a:p>
            <a:r>
              <a:rPr lang="en-US" b="0" i="0" dirty="0" smtClean="0">
                <a:solidFill>
                  <a:srgbClr val="333333"/>
                </a:solidFill>
                <a:effectLst/>
                <a:latin typeface="Helvetica" charset="0"/>
              </a:rPr>
              <a:t>“It is a complex phenomenon, reflecting the interaction between features of a person’s body and features of the society in which he or she lives”</a:t>
            </a:r>
            <a:endParaRPr lang="en-US" dirty="0"/>
          </a:p>
        </p:txBody>
      </p:sp>
      <p:sp>
        <p:nvSpPr>
          <p:cNvPr id="7" name="TextBox 6"/>
          <p:cNvSpPr txBox="1"/>
          <p:nvPr/>
        </p:nvSpPr>
        <p:spPr>
          <a:xfrm>
            <a:off x="2296975" y="3014225"/>
            <a:ext cx="1862050" cy="584775"/>
          </a:xfrm>
          <a:prstGeom prst="rect">
            <a:avLst/>
          </a:prstGeom>
          <a:noFill/>
        </p:spPr>
        <p:txBody>
          <a:bodyPr wrap="square" rtlCol="0">
            <a:spAutoFit/>
          </a:bodyPr>
          <a:lstStyle/>
          <a:p>
            <a:r>
              <a:rPr lang="en-US" sz="3200" smtClean="0"/>
              <a:t>Disability</a:t>
            </a:r>
            <a:endParaRPr lang="en-US" sz="3200"/>
          </a:p>
        </p:txBody>
      </p:sp>
      <p:sp>
        <p:nvSpPr>
          <p:cNvPr id="8" name="Rectangle 7"/>
          <p:cNvSpPr/>
          <p:nvPr/>
        </p:nvSpPr>
        <p:spPr>
          <a:xfrm>
            <a:off x="414197" y="4040987"/>
            <a:ext cx="1616770" cy="381383"/>
          </a:xfrm>
          <a:prstGeom prst="rect">
            <a:avLst/>
          </a:prstGeom>
        </p:spPr>
        <p:txBody>
          <a:bodyPr wrap="square">
            <a:spAutoFit/>
          </a:bodyPr>
          <a:lstStyle/>
          <a:p>
            <a:r>
              <a:rPr lang="en-US">
                <a:solidFill>
                  <a:srgbClr val="333333"/>
                </a:solidFill>
                <a:latin typeface="Helvetica" charset="0"/>
              </a:rPr>
              <a:t>I</a:t>
            </a:r>
            <a:r>
              <a:rPr lang="en-US" b="0" i="0" smtClean="0">
                <a:solidFill>
                  <a:srgbClr val="333333"/>
                </a:solidFill>
                <a:effectLst/>
                <a:latin typeface="Helvetica" charset="0"/>
              </a:rPr>
              <a:t>mpairments</a:t>
            </a:r>
            <a:endParaRPr lang="en-US"/>
          </a:p>
        </p:txBody>
      </p:sp>
      <p:sp>
        <p:nvSpPr>
          <p:cNvPr id="9" name="Rectangle 8"/>
          <p:cNvSpPr/>
          <p:nvPr/>
        </p:nvSpPr>
        <p:spPr>
          <a:xfrm>
            <a:off x="2097578" y="4053038"/>
            <a:ext cx="2010850" cy="369332"/>
          </a:xfrm>
          <a:prstGeom prst="rect">
            <a:avLst/>
          </a:prstGeom>
        </p:spPr>
        <p:txBody>
          <a:bodyPr wrap="square">
            <a:spAutoFit/>
          </a:bodyPr>
          <a:lstStyle/>
          <a:p>
            <a:r>
              <a:rPr lang="en-US" smtClean="0">
                <a:solidFill>
                  <a:srgbClr val="333333"/>
                </a:solidFill>
                <a:latin typeface="Helvetica" charset="0"/>
              </a:rPr>
              <a:t>Activity limitations</a:t>
            </a:r>
            <a:endParaRPr lang="en-US" dirty="0"/>
          </a:p>
        </p:txBody>
      </p:sp>
      <p:sp>
        <p:nvSpPr>
          <p:cNvPr id="10" name="Rectangle 9"/>
          <p:cNvSpPr/>
          <p:nvPr/>
        </p:nvSpPr>
        <p:spPr>
          <a:xfrm>
            <a:off x="4377730" y="4040987"/>
            <a:ext cx="2737964" cy="369332"/>
          </a:xfrm>
          <a:prstGeom prst="rect">
            <a:avLst/>
          </a:prstGeom>
        </p:spPr>
        <p:txBody>
          <a:bodyPr wrap="square">
            <a:spAutoFit/>
          </a:bodyPr>
          <a:lstStyle/>
          <a:p>
            <a:r>
              <a:rPr lang="en-US" smtClean="0">
                <a:solidFill>
                  <a:srgbClr val="333333"/>
                </a:solidFill>
                <a:latin typeface="Helvetica" charset="0"/>
              </a:rPr>
              <a:t>Participation restrictions</a:t>
            </a:r>
            <a:endParaRPr lang="en-US" dirty="0"/>
          </a:p>
        </p:txBody>
      </p:sp>
      <p:cxnSp>
        <p:nvCxnSpPr>
          <p:cNvPr id="12" name="Straight Arrow Connector 11"/>
          <p:cNvCxnSpPr/>
          <p:nvPr/>
        </p:nvCxnSpPr>
        <p:spPr>
          <a:xfrm>
            <a:off x="3876392" y="3599000"/>
            <a:ext cx="1111244" cy="387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a:endCxn id="9" idx="0"/>
          </p:cNvCxnSpPr>
          <p:nvPr/>
        </p:nvCxnSpPr>
        <p:spPr>
          <a:xfrm>
            <a:off x="3103003" y="3632472"/>
            <a:ext cx="0" cy="420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1415825" y="3599000"/>
            <a:ext cx="881150" cy="3870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354567" y="4621876"/>
            <a:ext cx="1343891" cy="923330"/>
          </a:xfrm>
          <a:prstGeom prst="rect">
            <a:avLst/>
          </a:prstGeom>
          <a:noFill/>
        </p:spPr>
        <p:txBody>
          <a:bodyPr wrap="square" rtlCol="0">
            <a:spAutoFit/>
          </a:bodyPr>
          <a:lstStyle/>
          <a:p>
            <a:pPr algn="ctr"/>
            <a:r>
              <a:rPr lang="en-US" dirty="0" smtClean="0"/>
              <a:t>Problems in “body</a:t>
            </a:r>
            <a:r>
              <a:rPr lang="en-US" smtClean="0"/>
              <a:t>” function</a:t>
            </a:r>
            <a:endParaRPr lang="en-US"/>
          </a:p>
        </p:txBody>
      </p:sp>
      <p:sp>
        <p:nvSpPr>
          <p:cNvPr id="18" name="TextBox 17"/>
          <p:cNvSpPr txBox="1"/>
          <p:nvPr/>
        </p:nvSpPr>
        <p:spPr>
          <a:xfrm>
            <a:off x="2097578" y="4621876"/>
            <a:ext cx="2061447" cy="1477328"/>
          </a:xfrm>
          <a:prstGeom prst="rect">
            <a:avLst/>
          </a:prstGeom>
          <a:noFill/>
        </p:spPr>
        <p:txBody>
          <a:bodyPr wrap="square" rtlCol="0">
            <a:spAutoFit/>
          </a:bodyPr>
          <a:lstStyle/>
          <a:p>
            <a:pPr algn="ctr"/>
            <a:r>
              <a:rPr lang="en-US" dirty="0" smtClean="0"/>
              <a:t>Difficulties encountered by individuals executing a task of action</a:t>
            </a:r>
            <a:endParaRPr lang="en-US" dirty="0"/>
          </a:p>
        </p:txBody>
      </p:sp>
      <p:sp>
        <p:nvSpPr>
          <p:cNvPr id="19" name="TextBox 18"/>
          <p:cNvSpPr txBox="1"/>
          <p:nvPr/>
        </p:nvSpPr>
        <p:spPr>
          <a:xfrm>
            <a:off x="4507547" y="4570869"/>
            <a:ext cx="2378051" cy="1200329"/>
          </a:xfrm>
          <a:prstGeom prst="rect">
            <a:avLst/>
          </a:prstGeom>
          <a:noFill/>
        </p:spPr>
        <p:txBody>
          <a:bodyPr wrap="square" rtlCol="0">
            <a:spAutoFit/>
          </a:bodyPr>
          <a:lstStyle/>
          <a:p>
            <a:pPr algn="ctr"/>
            <a:r>
              <a:rPr lang="en-US" dirty="0" smtClean="0"/>
              <a:t>Problems experienced by individuals in </a:t>
            </a:r>
            <a:r>
              <a:rPr lang="en-US" smtClean="0"/>
              <a:t>their involvement in life situations</a:t>
            </a:r>
            <a:endParaRPr lang="en-US" dirty="0"/>
          </a:p>
        </p:txBody>
      </p:sp>
    </p:spTree>
    <p:extLst>
      <p:ext uri="{BB962C8B-B14F-4D97-AF65-F5344CB8AC3E}">
        <p14:creationId xmlns:p14="http://schemas.microsoft.com/office/powerpoint/2010/main" val="11230940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Think about these statements</a:t>
            </a:r>
            <a:r>
              <a:rPr lang="mr-IN" u="sng" dirty="0" smtClean="0"/>
              <a:t>…</a:t>
            </a:r>
            <a:endParaRPr lang="en-US" u="sng" dirty="0"/>
          </a:p>
        </p:txBody>
      </p:sp>
      <p:sp>
        <p:nvSpPr>
          <p:cNvPr id="3" name="Content Placeholder 2"/>
          <p:cNvSpPr>
            <a:spLocks noGrp="1"/>
          </p:cNvSpPr>
          <p:nvPr>
            <p:ph idx="1"/>
          </p:nvPr>
        </p:nvSpPr>
        <p:spPr/>
        <p:txBody>
          <a:bodyPr/>
          <a:lstStyle/>
          <a:p>
            <a:endParaRPr lang="en-US" dirty="0" smtClean="0"/>
          </a:p>
          <a:p>
            <a:r>
              <a:rPr lang="en-US" sz="3600" dirty="0" smtClean="0"/>
              <a:t>A person’s disability is the main barrier to becoming physically competent </a:t>
            </a:r>
          </a:p>
          <a:p>
            <a:endParaRPr lang="en-US" sz="3600" dirty="0" smtClean="0"/>
          </a:p>
          <a:p>
            <a:r>
              <a:rPr lang="en-US" sz="3600" dirty="0" smtClean="0"/>
              <a:t>Individuals being able to develop physical competence rest with practioners adopting flexible approaches rather than expecting people to fit into existing structures</a:t>
            </a:r>
            <a:endParaRPr lang="en-US" sz="3600" dirty="0"/>
          </a:p>
        </p:txBody>
      </p:sp>
    </p:spTree>
    <p:extLst>
      <p:ext uri="{BB962C8B-B14F-4D97-AF65-F5344CB8AC3E}">
        <p14:creationId xmlns:p14="http://schemas.microsoft.com/office/powerpoint/2010/main" val="16076391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022873" y="2028282"/>
            <a:ext cx="5669925" cy="4232464"/>
            <a:chOff x="6022873" y="2028282"/>
            <a:chExt cx="5669925" cy="4232464"/>
          </a:xfrm>
        </p:grpSpPr>
        <p:sp>
          <p:nvSpPr>
            <p:cNvPr id="5" name="TextBox 4"/>
            <p:cNvSpPr txBox="1"/>
            <p:nvPr/>
          </p:nvSpPr>
          <p:spPr>
            <a:xfrm>
              <a:off x="9250774" y="2972884"/>
              <a:ext cx="2126779" cy="830997"/>
            </a:xfrm>
            <a:prstGeom prst="rect">
              <a:avLst/>
            </a:prstGeom>
            <a:noFill/>
          </p:spPr>
          <p:txBody>
            <a:bodyPr wrap="square" rtlCol="0">
              <a:spAutoFit/>
            </a:bodyPr>
            <a:lstStyle/>
            <a:p>
              <a:pPr algn="ctr"/>
              <a:r>
                <a:rPr lang="en-US" sz="2400" dirty="0" smtClean="0"/>
                <a:t>Environmental</a:t>
              </a:r>
              <a:r>
                <a:rPr lang="en-US" sz="2400" smtClean="0"/>
                <a:t>/ Social</a:t>
              </a:r>
              <a:endParaRPr lang="en-US" sz="2400"/>
            </a:p>
          </p:txBody>
        </p:sp>
        <p:sp>
          <p:nvSpPr>
            <p:cNvPr id="6" name="Oval 5"/>
            <p:cNvSpPr/>
            <p:nvPr/>
          </p:nvSpPr>
          <p:spPr>
            <a:xfrm>
              <a:off x="6022873" y="2087122"/>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8935530" y="2028282"/>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7479202" y="3658223"/>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6697628" y="3098710"/>
              <a:ext cx="1407758" cy="461665"/>
            </a:xfrm>
            <a:prstGeom prst="rect">
              <a:avLst/>
            </a:prstGeom>
            <a:noFill/>
          </p:spPr>
          <p:txBody>
            <a:bodyPr wrap="none" rtlCol="0">
              <a:spAutoFit/>
            </a:bodyPr>
            <a:lstStyle/>
            <a:p>
              <a:r>
                <a:rPr lang="en-US" sz="2400" dirty="0" smtClean="0"/>
                <a:t>Individual</a:t>
              </a:r>
              <a:endParaRPr lang="en-US" sz="2400" dirty="0"/>
            </a:p>
          </p:txBody>
        </p:sp>
        <p:sp>
          <p:nvSpPr>
            <p:cNvPr id="10" name="TextBox 9"/>
            <p:cNvSpPr txBox="1"/>
            <p:nvPr/>
          </p:nvSpPr>
          <p:spPr>
            <a:xfrm>
              <a:off x="7974004" y="4738878"/>
              <a:ext cx="1767663" cy="461665"/>
            </a:xfrm>
            <a:prstGeom prst="rect">
              <a:avLst/>
            </a:prstGeom>
            <a:noFill/>
          </p:spPr>
          <p:txBody>
            <a:bodyPr wrap="none" rtlCol="0">
              <a:spAutoFit/>
            </a:bodyPr>
            <a:lstStyle/>
            <a:p>
              <a:r>
                <a:rPr lang="en-US" sz="2400" smtClean="0"/>
                <a:t>Interactional</a:t>
              </a:r>
              <a:endParaRPr lang="en-US" sz="2400" dirty="0"/>
            </a:p>
          </p:txBody>
        </p:sp>
      </p:grpSp>
      <p:sp>
        <p:nvSpPr>
          <p:cNvPr id="1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smtClean="0"/>
              <a:t>Models of Disability</a:t>
            </a:r>
            <a:endParaRPr lang="en-US" u="sng" dirty="0"/>
          </a:p>
        </p:txBody>
      </p:sp>
      <p:grpSp>
        <p:nvGrpSpPr>
          <p:cNvPr id="15" name="Group 14"/>
          <p:cNvGrpSpPr/>
          <p:nvPr/>
        </p:nvGrpSpPr>
        <p:grpSpPr>
          <a:xfrm>
            <a:off x="415636" y="1562793"/>
            <a:ext cx="5025242" cy="4850353"/>
            <a:chOff x="415636" y="1562793"/>
            <a:chExt cx="5025242" cy="4850353"/>
          </a:xfrm>
        </p:grpSpPr>
        <p:sp>
          <p:nvSpPr>
            <p:cNvPr id="2" name="Oval 1"/>
            <p:cNvSpPr/>
            <p:nvPr/>
          </p:nvSpPr>
          <p:spPr>
            <a:xfrm>
              <a:off x="589868" y="1745017"/>
              <a:ext cx="4698610" cy="4515729"/>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p:cNvSpPr/>
            <p:nvPr/>
          </p:nvSpPr>
          <p:spPr>
            <a:xfrm>
              <a:off x="1560539" y="2701619"/>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2235294" y="3772047"/>
              <a:ext cx="1407758" cy="461665"/>
            </a:xfrm>
            <a:prstGeom prst="rect">
              <a:avLst/>
            </a:prstGeom>
            <a:noFill/>
          </p:spPr>
          <p:txBody>
            <a:bodyPr wrap="none" rtlCol="0">
              <a:spAutoFit/>
            </a:bodyPr>
            <a:lstStyle/>
            <a:p>
              <a:r>
                <a:rPr lang="en-US" sz="2400" dirty="0" smtClean="0"/>
                <a:t>Individual</a:t>
              </a:r>
              <a:endParaRPr lang="en-US" sz="2400" dirty="0"/>
            </a:p>
          </p:txBody>
        </p:sp>
        <p:sp>
          <p:nvSpPr>
            <p:cNvPr id="11" name="TextBox 10"/>
            <p:cNvSpPr txBox="1"/>
            <p:nvPr/>
          </p:nvSpPr>
          <p:spPr>
            <a:xfrm>
              <a:off x="1324263" y="2239952"/>
              <a:ext cx="3229819" cy="461665"/>
            </a:xfrm>
            <a:prstGeom prst="rect">
              <a:avLst/>
            </a:prstGeom>
            <a:noFill/>
          </p:spPr>
          <p:txBody>
            <a:bodyPr wrap="square" rtlCol="0">
              <a:spAutoFit/>
            </a:bodyPr>
            <a:lstStyle/>
            <a:p>
              <a:pPr algn="ctr"/>
              <a:r>
                <a:rPr lang="en-US" sz="2400" dirty="0" smtClean="0"/>
                <a:t>Environmental/ Social</a:t>
              </a:r>
              <a:endParaRPr lang="en-US" sz="2400" dirty="0"/>
            </a:p>
          </p:txBody>
        </p:sp>
        <p:sp>
          <p:nvSpPr>
            <p:cNvPr id="14" name="Oval 13"/>
            <p:cNvSpPr/>
            <p:nvPr/>
          </p:nvSpPr>
          <p:spPr>
            <a:xfrm>
              <a:off x="415636" y="1562793"/>
              <a:ext cx="5025242" cy="485035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70264347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39802" y="488346"/>
            <a:ext cx="10150948" cy="5904468"/>
          </a:xfrm>
          <a:prstGeom prst="rect">
            <a:avLst/>
          </a:prstGeom>
        </p:spPr>
      </p:pic>
      <p:pic>
        <p:nvPicPr>
          <p:cNvPr id="3" name="Picture 2"/>
          <p:cNvPicPr>
            <a:picLocks noChangeAspect="1"/>
          </p:cNvPicPr>
          <p:nvPr/>
        </p:nvPicPr>
        <p:blipFill>
          <a:blip r:embed="rId3"/>
          <a:stretch>
            <a:fillRect/>
          </a:stretch>
        </p:blipFill>
        <p:spPr>
          <a:xfrm rot="192232">
            <a:off x="928326" y="596404"/>
            <a:ext cx="10373900" cy="5688355"/>
          </a:xfrm>
          <a:prstGeom prst="rect">
            <a:avLst/>
          </a:prstGeom>
        </p:spPr>
      </p:pic>
      <p:pic>
        <p:nvPicPr>
          <p:cNvPr id="2" name="Picture 1"/>
          <p:cNvPicPr>
            <a:picLocks noChangeAspect="1"/>
          </p:cNvPicPr>
          <p:nvPr/>
        </p:nvPicPr>
        <p:blipFill>
          <a:blip r:embed="rId4"/>
          <a:stretch>
            <a:fillRect/>
          </a:stretch>
        </p:blipFill>
        <p:spPr>
          <a:xfrm rot="21412614">
            <a:off x="1002822" y="342032"/>
            <a:ext cx="9662395" cy="5623490"/>
          </a:xfrm>
          <a:prstGeom prst="rect">
            <a:avLst/>
          </a:prstGeom>
        </p:spPr>
      </p:pic>
    </p:spTree>
    <p:extLst>
      <p:ext uri="{BB962C8B-B14F-4D97-AF65-F5344CB8AC3E}">
        <p14:creationId xmlns:p14="http://schemas.microsoft.com/office/powerpoint/2010/main" val="1239082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 name="Group 15"/>
          <p:cNvGrpSpPr/>
          <p:nvPr/>
        </p:nvGrpSpPr>
        <p:grpSpPr>
          <a:xfrm>
            <a:off x="6022873" y="2028282"/>
            <a:ext cx="5669925" cy="4232464"/>
            <a:chOff x="6022873" y="2028282"/>
            <a:chExt cx="5669925" cy="4232464"/>
          </a:xfrm>
        </p:grpSpPr>
        <p:sp>
          <p:nvSpPr>
            <p:cNvPr id="5" name="TextBox 4"/>
            <p:cNvSpPr txBox="1"/>
            <p:nvPr/>
          </p:nvSpPr>
          <p:spPr>
            <a:xfrm>
              <a:off x="9250774" y="2972884"/>
              <a:ext cx="2126779" cy="830997"/>
            </a:xfrm>
            <a:prstGeom prst="rect">
              <a:avLst/>
            </a:prstGeom>
            <a:noFill/>
          </p:spPr>
          <p:txBody>
            <a:bodyPr wrap="square" rtlCol="0">
              <a:spAutoFit/>
            </a:bodyPr>
            <a:lstStyle/>
            <a:p>
              <a:pPr algn="ctr"/>
              <a:r>
                <a:rPr lang="en-US" sz="2400" dirty="0" smtClean="0"/>
                <a:t>Environmental</a:t>
              </a:r>
              <a:r>
                <a:rPr lang="en-US" sz="2400" smtClean="0"/>
                <a:t>/ Social</a:t>
              </a:r>
              <a:endParaRPr lang="en-US" sz="2400"/>
            </a:p>
          </p:txBody>
        </p:sp>
        <p:sp>
          <p:nvSpPr>
            <p:cNvPr id="6" name="Oval 5"/>
            <p:cNvSpPr/>
            <p:nvPr/>
          </p:nvSpPr>
          <p:spPr>
            <a:xfrm>
              <a:off x="6022873" y="2087122"/>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8935530" y="2028282"/>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7479202" y="3658223"/>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6697628" y="3098710"/>
              <a:ext cx="1407758" cy="461665"/>
            </a:xfrm>
            <a:prstGeom prst="rect">
              <a:avLst/>
            </a:prstGeom>
            <a:noFill/>
          </p:spPr>
          <p:txBody>
            <a:bodyPr wrap="none" rtlCol="0">
              <a:spAutoFit/>
            </a:bodyPr>
            <a:lstStyle/>
            <a:p>
              <a:r>
                <a:rPr lang="en-US" sz="2400" dirty="0" smtClean="0"/>
                <a:t>Individual</a:t>
              </a:r>
              <a:endParaRPr lang="en-US" sz="2400" dirty="0"/>
            </a:p>
          </p:txBody>
        </p:sp>
        <p:sp>
          <p:nvSpPr>
            <p:cNvPr id="10" name="TextBox 9"/>
            <p:cNvSpPr txBox="1"/>
            <p:nvPr/>
          </p:nvSpPr>
          <p:spPr>
            <a:xfrm>
              <a:off x="7974004" y="4738878"/>
              <a:ext cx="1767663" cy="461665"/>
            </a:xfrm>
            <a:prstGeom prst="rect">
              <a:avLst/>
            </a:prstGeom>
            <a:noFill/>
          </p:spPr>
          <p:txBody>
            <a:bodyPr wrap="none" rtlCol="0">
              <a:spAutoFit/>
            </a:bodyPr>
            <a:lstStyle/>
            <a:p>
              <a:r>
                <a:rPr lang="en-US" sz="2400" smtClean="0"/>
                <a:t>Interactional</a:t>
              </a:r>
              <a:endParaRPr lang="en-US" sz="2400" dirty="0"/>
            </a:p>
          </p:txBody>
        </p:sp>
      </p:grpSp>
      <p:sp>
        <p:nvSpPr>
          <p:cNvPr id="1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smtClean="0"/>
              <a:t>Models of Disability</a:t>
            </a:r>
            <a:endParaRPr lang="en-US" u="sng" dirty="0"/>
          </a:p>
        </p:txBody>
      </p:sp>
      <p:grpSp>
        <p:nvGrpSpPr>
          <p:cNvPr id="15" name="Group 14"/>
          <p:cNvGrpSpPr/>
          <p:nvPr/>
        </p:nvGrpSpPr>
        <p:grpSpPr>
          <a:xfrm>
            <a:off x="415636" y="1562793"/>
            <a:ext cx="5025242" cy="4850353"/>
            <a:chOff x="415636" y="1562793"/>
            <a:chExt cx="5025242" cy="4850353"/>
          </a:xfrm>
        </p:grpSpPr>
        <p:sp>
          <p:nvSpPr>
            <p:cNvPr id="2" name="Oval 1"/>
            <p:cNvSpPr/>
            <p:nvPr/>
          </p:nvSpPr>
          <p:spPr>
            <a:xfrm>
              <a:off x="589868" y="1745017"/>
              <a:ext cx="4698610" cy="4515729"/>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Oval 2"/>
            <p:cNvSpPr/>
            <p:nvPr/>
          </p:nvSpPr>
          <p:spPr>
            <a:xfrm>
              <a:off x="1560539" y="2701619"/>
              <a:ext cx="2757268" cy="260252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2235294" y="3772047"/>
              <a:ext cx="1407758" cy="461665"/>
            </a:xfrm>
            <a:prstGeom prst="rect">
              <a:avLst/>
            </a:prstGeom>
            <a:noFill/>
          </p:spPr>
          <p:txBody>
            <a:bodyPr wrap="none" rtlCol="0">
              <a:spAutoFit/>
            </a:bodyPr>
            <a:lstStyle/>
            <a:p>
              <a:r>
                <a:rPr lang="en-US" sz="2400" dirty="0" smtClean="0"/>
                <a:t>Individual</a:t>
              </a:r>
              <a:endParaRPr lang="en-US" sz="2400" dirty="0"/>
            </a:p>
          </p:txBody>
        </p:sp>
        <p:sp>
          <p:nvSpPr>
            <p:cNvPr id="11" name="TextBox 10"/>
            <p:cNvSpPr txBox="1"/>
            <p:nvPr/>
          </p:nvSpPr>
          <p:spPr>
            <a:xfrm>
              <a:off x="1324263" y="2239952"/>
              <a:ext cx="3229819" cy="461665"/>
            </a:xfrm>
            <a:prstGeom prst="rect">
              <a:avLst/>
            </a:prstGeom>
            <a:noFill/>
          </p:spPr>
          <p:txBody>
            <a:bodyPr wrap="square" rtlCol="0">
              <a:spAutoFit/>
            </a:bodyPr>
            <a:lstStyle/>
            <a:p>
              <a:pPr algn="ctr"/>
              <a:r>
                <a:rPr lang="en-US" sz="2400" dirty="0" smtClean="0"/>
                <a:t>Environmental/ Social</a:t>
              </a:r>
              <a:endParaRPr lang="en-US" sz="2400" dirty="0"/>
            </a:p>
          </p:txBody>
        </p:sp>
        <p:sp>
          <p:nvSpPr>
            <p:cNvPr id="14" name="Oval 13"/>
            <p:cNvSpPr/>
            <p:nvPr/>
          </p:nvSpPr>
          <p:spPr>
            <a:xfrm>
              <a:off x="415636" y="1562793"/>
              <a:ext cx="5025242" cy="4850353"/>
            </a:xfrm>
            <a:prstGeom prst="ellipse">
              <a:avLst/>
            </a:prstGeom>
            <a:noFill/>
            <a:ln w="57150">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477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u="sng" dirty="0" smtClean="0"/>
              <a:t>Models of Disability</a:t>
            </a:r>
            <a:endParaRPr lang="en-US" u="sng" dirty="0"/>
          </a:p>
        </p:txBody>
      </p:sp>
      <p:sp>
        <p:nvSpPr>
          <p:cNvPr id="13" name="TextBox 12"/>
          <p:cNvSpPr txBox="1"/>
          <p:nvPr/>
        </p:nvSpPr>
        <p:spPr>
          <a:xfrm>
            <a:off x="2529840" y="1102693"/>
            <a:ext cx="7132320" cy="646331"/>
          </a:xfrm>
          <a:prstGeom prst="rect">
            <a:avLst/>
          </a:prstGeom>
          <a:noFill/>
        </p:spPr>
        <p:txBody>
          <a:bodyPr wrap="square" rtlCol="0">
            <a:spAutoFit/>
          </a:bodyPr>
          <a:lstStyle/>
          <a:p>
            <a:r>
              <a:rPr lang="en-US" dirty="0" smtClean="0"/>
              <a:t>Barriers to learning and development in physical activity are created by the diversity of an individual’s disabilities and the challenges these create.</a:t>
            </a:r>
            <a:endParaRPr lang="en-US" dirty="0"/>
          </a:p>
        </p:txBody>
      </p:sp>
      <p:sp>
        <p:nvSpPr>
          <p:cNvPr id="17" name="TextBox 16"/>
          <p:cNvSpPr txBox="1"/>
          <p:nvPr/>
        </p:nvSpPr>
        <p:spPr>
          <a:xfrm>
            <a:off x="138545" y="2003433"/>
            <a:ext cx="5597236" cy="923330"/>
          </a:xfrm>
          <a:prstGeom prst="rect">
            <a:avLst/>
          </a:prstGeom>
          <a:noFill/>
        </p:spPr>
        <p:txBody>
          <a:bodyPr wrap="square" rtlCol="0">
            <a:spAutoFit/>
          </a:bodyPr>
          <a:lstStyle/>
          <a:p>
            <a:r>
              <a:rPr lang="en-US" dirty="0" smtClean="0"/>
              <a:t>Physical, sensory, intellectual or psychological variants may cause individual functional limitations or impairments, but these do not have to lead to disability</a:t>
            </a:r>
            <a:endParaRPr lang="en-US" dirty="0"/>
          </a:p>
        </p:txBody>
      </p:sp>
      <p:sp>
        <p:nvSpPr>
          <p:cNvPr id="18" name="TextBox 17"/>
          <p:cNvSpPr txBox="1"/>
          <p:nvPr/>
        </p:nvSpPr>
        <p:spPr>
          <a:xfrm>
            <a:off x="6208914" y="2581516"/>
            <a:ext cx="5597236" cy="1477328"/>
          </a:xfrm>
          <a:prstGeom prst="rect">
            <a:avLst/>
          </a:prstGeom>
          <a:noFill/>
        </p:spPr>
        <p:txBody>
          <a:bodyPr wrap="square" rtlCol="0">
            <a:spAutoFit/>
          </a:bodyPr>
          <a:lstStyle/>
          <a:p>
            <a:r>
              <a:rPr lang="en-US" dirty="0" smtClean="0"/>
              <a:t>SMD do not deny that some individual differences can lead to limitations but these are not the cause of individuals being excluded </a:t>
            </a:r>
            <a:r>
              <a:rPr lang="mr-IN" dirty="0" smtClean="0"/>
              <a:t>–</a:t>
            </a:r>
            <a:r>
              <a:rPr lang="en-US" dirty="0" smtClean="0"/>
              <a:t> rather societies’ lack of flexibility to accommodate disabled people’s needs that is the most significant limiting factor</a:t>
            </a:r>
            <a:endParaRPr lang="en-US" dirty="0"/>
          </a:p>
        </p:txBody>
      </p:sp>
      <p:sp>
        <p:nvSpPr>
          <p:cNvPr id="19" name="TextBox 18"/>
          <p:cNvSpPr txBox="1"/>
          <p:nvPr/>
        </p:nvSpPr>
        <p:spPr>
          <a:xfrm>
            <a:off x="3713193" y="2950848"/>
            <a:ext cx="1673628" cy="369332"/>
          </a:xfrm>
          <a:prstGeom prst="rect">
            <a:avLst/>
          </a:prstGeom>
          <a:noFill/>
        </p:spPr>
        <p:txBody>
          <a:bodyPr wrap="square" rtlCol="0">
            <a:spAutoFit/>
          </a:bodyPr>
          <a:lstStyle/>
          <a:p>
            <a:r>
              <a:rPr lang="en-US" dirty="0" err="1" smtClean="0"/>
              <a:t>Reindal</a:t>
            </a:r>
            <a:r>
              <a:rPr lang="en-US" dirty="0" smtClean="0"/>
              <a:t> (2008)</a:t>
            </a:r>
            <a:endParaRPr lang="en-US" dirty="0"/>
          </a:p>
        </p:txBody>
      </p:sp>
      <p:sp>
        <p:nvSpPr>
          <p:cNvPr id="22" name="TextBox 21"/>
          <p:cNvSpPr txBox="1"/>
          <p:nvPr/>
        </p:nvSpPr>
        <p:spPr>
          <a:xfrm>
            <a:off x="6096000" y="1989489"/>
            <a:ext cx="5823065" cy="369332"/>
          </a:xfrm>
          <a:prstGeom prst="rect">
            <a:avLst/>
          </a:prstGeom>
          <a:noFill/>
        </p:spPr>
        <p:txBody>
          <a:bodyPr wrap="square" rtlCol="0">
            <a:spAutoFit/>
          </a:bodyPr>
          <a:lstStyle/>
          <a:p>
            <a:r>
              <a:rPr lang="en-US" b="1" dirty="0" smtClean="0"/>
              <a:t>Union of the Physically Impaired </a:t>
            </a:r>
            <a:r>
              <a:rPr lang="en-US" b="1" smtClean="0"/>
              <a:t>Against Segregation, 1976</a:t>
            </a:r>
            <a:endParaRPr lang="en-US" b="1"/>
          </a:p>
        </p:txBody>
      </p:sp>
      <p:sp>
        <p:nvSpPr>
          <p:cNvPr id="23" name="TextBox 22"/>
          <p:cNvSpPr txBox="1"/>
          <p:nvPr/>
        </p:nvSpPr>
        <p:spPr>
          <a:xfrm>
            <a:off x="9569335" y="3773059"/>
            <a:ext cx="2622665" cy="369332"/>
          </a:xfrm>
          <a:prstGeom prst="rect">
            <a:avLst/>
          </a:prstGeom>
          <a:noFill/>
        </p:spPr>
        <p:txBody>
          <a:bodyPr wrap="square" rtlCol="0">
            <a:spAutoFit/>
          </a:bodyPr>
          <a:lstStyle/>
          <a:p>
            <a:r>
              <a:rPr lang="en-US" dirty="0" err="1" smtClean="0"/>
              <a:t>Reiser</a:t>
            </a:r>
            <a:r>
              <a:rPr lang="en-US" dirty="0" smtClean="0"/>
              <a:t> and Mason (1990)</a:t>
            </a:r>
            <a:endParaRPr lang="en-US" dirty="0"/>
          </a:p>
        </p:txBody>
      </p:sp>
      <p:sp>
        <p:nvSpPr>
          <p:cNvPr id="24" name="TextBox 23"/>
          <p:cNvSpPr txBox="1"/>
          <p:nvPr/>
        </p:nvSpPr>
        <p:spPr>
          <a:xfrm>
            <a:off x="109192" y="3375290"/>
            <a:ext cx="5597236" cy="1200329"/>
          </a:xfrm>
          <a:prstGeom prst="rect">
            <a:avLst/>
          </a:prstGeom>
          <a:noFill/>
        </p:spPr>
        <p:txBody>
          <a:bodyPr wrap="square" rtlCol="0">
            <a:spAutoFit/>
          </a:bodyPr>
          <a:lstStyle/>
          <a:p>
            <a:r>
              <a:rPr lang="en-US" dirty="0" smtClean="0"/>
              <a:t>Barriers to learning and access to high quality physical activity can only be defined in terms of relations between what an individuals can do, and what practitioners do to enable success in any given environment.</a:t>
            </a:r>
            <a:endParaRPr lang="en-US" dirty="0"/>
          </a:p>
        </p:txBody>
      </p:sp>
      <p:sp>
        <p:nvSpPr>
          <p:cNvPr id="25" name="TextBox 24"/>
          <p:cNvSpPr txBox="1"/>
          <p:nvPr/>
        </p:nvSpPr>
        <p:spPr>
          <a:xfrm>
            <a:off x="3896073" y="4490344"/>
            <a:ext cx="1490748" cy="369332"/>
          </a:xfrm>
          <a:prstGeom prst="rect">
            <a:avLst/>
          </a:prstGeom>
          <a:noFill/>
        </p:spPr>
        <p:txBody>
          <a:bodyPr wrap="square" rtlCol="0">
            <a:spAutoFit/>
          </a:bodyPr>
          <a:lstStyle/>
          <a:p>
            <a:r>
              <a:rPr lang="en-US" dirty="0" smtClean="0"/>
              <a:t>Cole (2008)</a:t>
            </a:r>
            <a:endParaRPr lang="en-US" dirty="0"/>
          </a:p>
        </p:txBody>
      </p:sp>
      <p:cxnSp>
        <p:nvCxnSpPr>
          <p:cNvPr id="27" name="Straight Connector 26"/>
          <p:cNvCxnSpPr/>
          <p:nvPr/>
        </p:nvCxnSpPr>
        <p:spPr>
          <a:xfrm>
            <a:off x="555568" y="1880848"/>
            <a:ext cx="10649989" cy="0"/>
          </a:xfrm>
          <a:prstGeom prst="line">
            <a:avLst/>
          </a:prstGeom>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6096000" y="4296796"/>
            <a:ext cx="5597236" cy="646331"/>
          </a:xfrm>
          <a:prstGeom prst="rect">
            <a:avLst/>
          </a:prstGeom>
          <a:noFill/>
        </p:spPr>
        <p:txBody>
          <a:bodyPr wrap="square" rtlCol="0">
            <a:spAutoFit/>
          </a:bodyPr>
          <a:lstStyle/>
          <a:p>
            <a:r>
              <a:rPr lang="en-US" dirty="0" smtClean="0"/>
              <a:t>Barriers created by lack of flexibility rather than any ‘deficit’ </a:t>
            </a:r>
            <a:r>
              <a:rPr lang="en-US" smtClean="0"/>
              <a:t>an individual may bring</a:t>
            </a:r>
            <a:endParaRPr lang="en-US" dirty="0"/>
          </a:p>
        </p:txBody>
      </p:sp>
      <p:cxnSp>
        <p:nvCxnSpPr>
          <p:cNvPr id="29" name="Straight Connector 28"/>
          <p:cNvCxnSpPr/>
          <p:nvPr/>
        </p:nvCxnSpPr>
        <p:spPr>
          <a:xfrm>
            <a:off x="410786" y="5125583"/>
            <a:ext cx="10649989" cy="0"/>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205393" y="5288416"/>
            <a:ext cx="11781214" cy="369332"/>
          </a:xfrm>
          <a:prstGeom prst="rect">
            <a:avLst/>
          </a:prstGeom>
          <a:noFill/>
        </p:spPr>
        <p:txBody>
          <a:bodyPr wrap="square" rtlCol="0">
            <a:spAutoFit/>
          </a:bodyPr>
          <a:lstStyle/>
          <a:p>
            <a:r>
              <a:rPr lang="en-US" dirty="0" smtClean="0"/>
              <a:t>Complex interactions - strengths and limitations of individuals, level of support, appropriateness of activities being provided.</a:t>
            </a:r>
            <a:endParaRPr lang="en-US" dirty="0"/>
          </a:p>
        </p:txBody>
      </p:sp>
      <p:sp>
        <p:nvSpPr>
          <p:cNvPr id="31" name="TextBox 30"/>
          <p:cNvSpPr txBox="1"/>
          <p:nvPr/>
        </p:nvSpPr>
        <p:spPr>
          <a:xfrm>
            <a:off x="946265" y="5772604"/>
            <a:ext cx="9868593" cy="646331"/>
          </a:xfrm>
          <a:prstGeom prst="rect">
            <a:avLst/>
          </a:prstGeom>
          <a:noFill/>
        </p:spPr>
        <p:txBody>
          <a:bodyPr wrap="square" rtlCol="0">
            <a:spAutoFit/>
          </a:bodyPr>
          <a:lstStyle/>
          <a:p>
            <a:pPr algn="ctr"/>
            <a:r>
              <a:rPr lang="en-US" dirty="0" smtClean="0"/>
              <a:t>High quality experiences in physical activity made possible by appropriate support from knowledgeable practitioners sensitive to the wide range of individual needs (Rink and Hall, 2008)</a:t>
            </a:r>
            <a:endParaRPr lang="en-US" dirty="0"/>
          </a:p>
        </p:txBody>
      </p:sp>
    </p:spTree>
    <p:extLst>
      <p:ext uri="{BB962C8B-B14F-4D97-AF65-F5344CB8AC3E}">
        <p14:creationId xmlns:p14="http://schemas.microsoft.com/office/powerpoint/2010/main" val="15689057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434" y="1296785"/>
            <a:ext cx="11470424" cy="4198851"/>
          </a:xfrm>
          <a:prstGeom prst="rect">
            <a:avLst/>
          </a:prstGeom>
        </p:spPr>
      </p:pic>
      <p:sp>
        <p:nvSpPr>
          <p:cNvPr id="3" name="TextBox 2"/>
          <p:cNvSpPr txBox="1"/>
          <p:nvPr/>
        </p:nvSpPr>
        <p:spPr>
          <a:xfrm>
            <a:off x="5696989" y="5647089"/>
            <a:ext cx="5823065" cy="369332"/>
          </a:xfrm>
          <a:prstGeom prst="rect">
            <a:avLst/>
          </a:prstGeom>
          <a:noFill/>
        </p:spPr>
        <p:txBody>
          <a:bodyPr wrap="square" rtlCol="0">
            <a:spAutoFit/>
          </a:bodyPr>
          <a:lstStyle/>
          <a:p>
            <a:r>
              <a:rPr lang="en-US" b="1" dirty="0" smtClean="0"/>
              <a:t>Union of the Physically Impaired </a:t>
            </a:r>
            <a:r>
              <a:rPr lang="en-US" b="1" smtClean="0"/>
              <a:t>Against Segregation, 1976</a:t>
            </a:r>
            <a:endParaRPr lang="en-US" b="1"/>
          </a:p>
        </p:txBody>
      </p:sp>
    </p:spTree>
    <p:extLst>
      <p:ext uri="{BB962C8B-B14F-4D97-AF65-F5344CB8AC3E}">
        <p14:creationId xmlns:p14="http://schemas.microsoft.com/office/powerpoint/2010/main" val="14344882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04798" y="551147"/>
            <a:ext cx="11466023" cy="1200329"/>
          </a:xfrm>
          <a:prstGeom prst="rect">
            <a:avLst/>
          </a:prstGeom>
        </p:spPr>
        <p:txBody>
          <a:bodyPr wrap="square">
            <a:spAutoFit/>
          </a:bodyPr>
          <a:lstStyle/>
          <a:p>
            <a:r>
              <a:rPr lang="en-GB" sz="2400" b="1" dirty="0" smtClean="0">
                <a:solidFill>
                  <a:srgbClr val="000000"/>
                </a:solidFill>
                <a:effectLst/>
                <a:latin typeface="Calibri" charset="0"/>
                <a:ea typeface="Calibri" charset="0"/>
                <a:cs typeface="Times New Roman" charset="0"/>
              </a:rPr>
              <a:t>Personal potential must be a key feature</a:t>
            </a:r>
          </a:p>
          <a:p>
            <a:pPr marL="285750" indent="-285750">
              <a:buFont typeface="Wingdings" charset="2"/>
              <a:buChar char="v"/>
            </a:pPr>
            <a:r>
              <a:rPr lang="en-GB" sz="2400" b="1" dirty="0" smtClean="0">
                <a:solidFill>
                  <a:srgbClr val="000000"/>
                </a:solidFill>
                <a:latin typeface="Calibri" charset="0"/>
                <a:ea typeface="Calibri" charset="0"/>
                <a:cs typeface="Times New Roman" charset="0"/>
              </a:rPr>
              <a:t>Individual uniqueness of human beings and how they develop as embodied individuals</a:t>
            </a:r>
          </a:p>
          <a:p>
            <a:pPr marL="285750" indent="-285750">
              <a:buFont typeface="Wingdings" charset="2"/>
              <a:buChar char="v"/>
            </a:pPr>
            <a:r>
              <a:rPr lang="en-GB" sz="2400" b="1" dirty="0" smtClean="0">
                <a:solidFill>
                  <a:srgbClr val="000000"/>
                </a:solidFill>
                <a:latin typeface="Calibri" charset="0"/>
                <a:ea typeface="Calibri" charset="0"/>
                <a:cs typeface="Times New Roman" charset="0"/>
              </a:rPr>
              <a:t>Personalised approaches (many methods and techniques)</a:t>
            </a:r>
            <a:endParaRPr lang="en-US" sz="2400" b="1" dirty="0"/>
          </a:p>
        </p:txBody>
      </p:sp>
      <p:graphicFrame>
        <p:nvGraphicFramePr>
          <p:cNvPr id="11" name="Table 10"/>
          <p:cNvGraphicFramePr>
            <a:graphicFrameLocks noGrp="1"/>
          </p:cNvGraphicFramePr>
          <p:nvPr>
            <p:extLst>
              <p:ext uri="{D42A27DB-BD31-4B8C-83A1-F6EECF244321}">
                <p14:modId xmlns:p14="http://schemas.microsoft.com/office/powerpoint/2010/main" val="1462848970"/>
              </p:ext>
            </p:extLst>
          </p:nvPr>
        </p:nvGraphicFramePr>
        <p:xfrm>
          <a:off x="5486400" y="2239662"/>
          <a:ext cx="6094552" cy="2238281"/>
        </p:xfrm>
        <a:graphic>
          <a:graphicData uri="http://schemas.openxmlformats.org/drawingml/2006/table">
            <a:tbl>
              <a:tblPr firstRow="1" bandRow="1">
                <a:tableStyleId>{2D5ABB26-0587-4C30-8999-92F81FD0307C}</a:tableStyleId>
              </a:tblPr>
              <a:tblGrid>
                <a:gridCol w="1523638"/>
                <a:gridCol w="1523638"/>
                <a:gridCol w="1523638"/>
                <a:gridCol w="1523638"/>
              </a:tblGrid>
              <a:tr h="473607">
                <a:tc gridSpan="4">
                  <a:txBody>
                    <a:bodyPr/>
                    <a:lstStyle/>
                    <a:p>
                      <a:pPr algn="ctr"/>
                      <a:r>
                        <a:rPr lang="en-US" sz="2400" b="1" dirty="0" smtClean="0"/>
                        <a:t>Physical Activity</a:t>
                      </a:r>
                      <a:endParaRPr lang="en-US"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dirty="0"/>
                    </a:p>
                  </a:txBody>
                  <a:tcPr/>
                </a:tc>
              </a:tr>
              <a:tr h="473607">
                <a:tc gridSpan="4">
                  <a:txBody>
                    <a:bodyPr/>
                    <a:lstStyle/>
                    <a:p>
                      <a:pPr algn="ctr"/>
                      <a:r>
                        <a:rPr lang="en-US" sz="2400" b="1" dirty="0" smtClean="0"/>
                        <a:t>All-round development</a:t>
                      </a:r>
                      <a:endParaRPr lang="en-US"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dirty="0"/>
                    </a:p>
                  </a:txBody>
                  <a:tcPr/>
                </a:tc>
              </a:tr>
              <a:tr h="817460">
                <a:tc>
                  <a:txBody>
                    <a:bodyPr/>
                    <a:lstStyle/>
                    <a:p>
                      <a:pPr algn="ctr"/>
                      <a:r>
                        <a:rPr lang="en-US" sz="1800" b="1" dirty="0" smtClean="0"/>
                        <a:t>Confidence</a:t>
                      </a:r>
                      <a:endParaRPr lang="en-US" sz="1800" b="1" dirty="0"/>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a:r>
                        <a:rPr lang="en-US" sz="1800" b="1" dirty="0" smtClean="0"/>
                        <a:t>Self-esteem</a:t>
                      </a:r>
                      <a:endParaRPr lang="en-US" sz="1800" b="1" dirty="0"/>
                    </a:p>
                  </a:txBody>
                  <a:tcPr>
                    <a:lnT w="12700" cap="flat" cmpd="sng" algn="ctr">
                      <a:solidFill>
                        <a:schemeClr val="tx1"/>
                      </a:solidFill>
                      <a:prstDash val="solid"/>
                      <a:round/>
                      <a:headEnd type="none" w="med" len="med"/>
                      <a:tailEnd type="none" w="med" len="med"/>
                    </a:lnT>
                  </a:tcPr>
                </a:tc>
                <a:tc>
                  <a:txBody>
                    <a:bodyPr/>
                    <a:lstStyle/>
                    <a:p>
                      <a:pPr algn="ctr"/>
                      <a:r>
                        <a:rPr lang="en-US" sz="1800" b="1" dirty="0" smtClean="0"/>
                        <a:t>Fitness</a:t>
                      </a:r>
                      <a:endParaRPr lang="en-US" sz="1800" b="1" dirty="0"/>
                    </a:p>
                  </a:txBody>
                  <a:tcPr>
                    <a:lnT w="12700" cap="flat" cmpd="sng" algn="ctr">
                      <a:solidFill>
                        <a:schemeClr val="tx1"/>
                      </a:solidFill>
                      <a:prstDash val="solid"/>
                      <a:round/>
                      <a:headEnd type="none" w="med" len="med"/>
                      <a:tailEnd type="none" w="med" len="med"/>
                    </a:lnT>
                  </a:tcPr>
                </a:tc>
                <a:tc>
                  <a:txBody>
                    <a:bodyPr/>
                    <a:lstStyle/>
                    <a:p>
                      <a:pPr algn="ctr"/>
                      <a:r>
                        <a:rPr lang="en-US" sz="1800" b="1" dirty="0" smtClean="0"/>
                        <a:t>Growth</a:t>
                      </a:r>
                      <a:r>
                        <a:rPr lang="en-US" sz="1800" b="1" baseline="0" dirty="0" smtClean="0"/>
                        <a:t> and development</a:t>
                      </a:r>
                      <a:endParaRPr lang="en-US" sz="1800" b="1" dirty="0"/>
                    </a:p>
                  </a:txBody>
                  <a:tcPr>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473607">
                <a:tc gridSpan="4">
                  <a:txBody>
                    <a:bodyPr/>
                    <a:lstStyle/>
                    <a:p>
                      <a:pPr algn="ctr"/>
                      <a:r>
                        <a:rPr lang="en-US" sz="2400" b="1" dirty="0" smtClean="0"/>
                        <a:t>Domains of learning</a:t>
                      </a:r>
                      <a:endParaRPr lang="en-US" sz="2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dirty="0"/>
                    </a:p>
                  </a:txBody>
                  <a:tcPr/>
                </a:tc>
              </a:tr>
            </a:tbl>
          </a:graphicData>
        </a:graphic>
      </p:graphicFrame>
      <p:sp>
        <p:nvSpPr>
          <p:cNvPr id="12" name="Rectangle 11"/>
          <p:cNvSpPr/>
          <p:nvPr/>
        </p:nvSpPr>
        <p:spPr>
          <a:xfrm>
            <a:off x="590204" y="2202300"/>
            <a:ext cx="4281056" cy="923330"/>
          </a:xfrm>
          <a:prstGeom prst="rect">
            <a:avLst/>
          </a:prstGeom>
        </p:spPr>
        <p:txBody>
          <a:bodyPr wrap="square">
            <a:spAutoFit/>
          </a:bodyPr>
          <a:lstStyle/>
          <a:p>
            <a:r>
              <a:rPr lang="en-GB" b="1" dirty="0" smtClean="0">
                <a:solidFill>
                  <a:srgbClr val="000000"/>
                </a:solidFill>
                <a:effectLst/>
                <a:latin typeface="Calibri" charset="0"/>
                <a:ea typeface="Calibri" charset="0"/>
                <a:cs typeface="Times New Roman" charset="0"/>
              </a:rPr>
              <a:t>“Many individuals lack confidence in management of embodied dimension</a:t>
            </a:r>
            <a:r>
              <a:rPr lang="en-GB" b="1" dirty="0" smtClean="0">
                <a:solidFill>
                  <a:srgbClr val="000000"/>
                </a:solidFill>
                <a:latin typeface="Calibri" charset="0"/>
                <a:ea typeface="Calibri" charset="0"/>
                <a:cs typeface="Times New Roman" charset="0"/>
              </a:rPr>
              <a:t>” (Vickerman and DePauw, 2010: 134)</a:t>
            </a:r>
            <a:endParaRPr lang="en-US" b="1" dirty="0"/>
          </a:p>
        </p:txBody>
      </p:sp>
      <p:sp>
        <p:nvSpPr>
          <p:cNvPr id="13" name="Rectangle 12"/>
          <p:cNvSpPr/>
          <p:nvPr/>
        </p:nvSpPr>
        <p:spPr>
          <a:xfrm>
            <a:off x="590204" y="3425764"/>
            <a:ext cx="4281056" cy="923330"/>
          </a:xfrm>
          <a:prstGeom prst="rect">
            <a:avLst/>
          </a:prstGeom>
        </p:spPr>
        <p:txBody>
          <a:bodyPr wrap="square">
            <a:spAutoFit/>
          </a:bodyPr>
          <a:lstStyle/>
          <a:p>
            <a:r>
              <a:rPr lang="en-GB" b="1" dirty="0" smtClean="0">
                <a:solidFill>
                  <a:srgbClr val="000000"/>
                </a:solidFill>
                <a:effectLst/>
                <a:latin typeface="Calibri" charset="0"/>
                <a:ea typeface="Calibri" charset="0"/>
                <a:cs typeface="Times New Roman" charset="0"/>
              </a:rPr>
              <a:t>Difficulties in having positive experiences and being motivated to engage in physical activity </a:t>
            </a:r>
            <a:r>
              <a:rPr lang="en-GB" b="1" dirty="0" smtClean="0">
                <a:solidFill>
                  <a:srgbClr val="000000"/>
                </a:solidFill>
                <a:latin typeface="Calibri" charset="0"/>
                <a:ea typeface="Calibri" charset="0"/>
                <a:cs typeface="Times New Roman" charset="0"/>
              </a:rPr>
              <a:t>(</a:t>
            </a:r>
            <a:r>
              <a:rPr lang="en-GB" b="1" dirty="0" err="1" smtClean="0">
                <a:solidFill>
                  <a:srgbClr val="000000"/>
                </a:solidFill>
                <a:latin typeface="Calibri" charset="0"/>
                <a:ea typeface="Calibri" charset="0"/>
                <a:cs typeface="Times New Roman" charset="0"/>
              </a:rPr>
              <a:t>Wellard</a:t>
            </a:r>
            <a:r>
              <a:rPr lang="en-GB" b="1" dirty="0" smtClean="0">
                <a:solidFill>
                  <a:srgbClr val="000000"/>
                </a:solidFill>
                <a:latin typeface="Calibri" charset="0"/>
                <a:ea typeface="Calibri" charset="0"/>
                <a:cs typeface="Times New Roman" charset="0"/>
              </a:rPr>
              <a:t>, 2006)</a:t>
            </a:r>
            <a:endParaRPr lang="en-US" b="1" dirty="0"/>
          </a:p>
        </p:txBody>
      </p:sp>
      <p:graphicFrame>
        <p:nvGraphicFramePr>
          <p:cNvPr id="14" name="Table 13"/>
          <p:cNvGraphicFramePr>
            <a:graphicFrameLocks noGrp="1"/>
          </p:cNvGraphicFramePr>
          <p:nvPr>
            <p:extLst>
              <p:ext uri="{D42A27DB-BD31-4B8C-83A1-F6EECF244321}">
                <p14:modId xmlns:p14="http://schemas.microsoft.com/office/powerpoint/2010/main" val="189254379"/>
              </p:ext>
            </p:extLst>
          </p:nvPr>
        </p:nvGraphicFramePr>
        <p:xfrm>
          <a:off x="800791" y="5156182"/>
          <a:ext cx="10474036" cy="1005840"/>
        </p:xfrm>
        <a:graphic>
          <a:graphicData uri="http://schemas.openxmlformats.org/drawingml/2006/table">
            <a:tbl>
              <a:tblPr firstRow="1" bandRow="1">
                <a:tableStyleId>{5940675A-B579-460E-94D1-54222C63F5DA}</a:tableStyleId>
              </a:tblPr>
              <a:tblGrid>
                <a:gridCol w="10474036"/>
              </a:tblGrid>
              <a:tr h="370840">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2000" dirty="0" smtClean="0">
                          <a:effectLst/>
                        </a:rPr>
                        <a:t>Identify and utilise a range of strategies to enable all young people, whatever their circumstances or ability, to take part in and enjoy meaningful Physical Education and Youth Sport which contributes to the development of Physical Literacy </a:t>
                      </a:r>
                      <a:endParaRPr lang="en-US" sz="2000" dirty="0" smtClean="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8790764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Department for Education (2007) </a:t>
            </a:r>
            <a:endParaRPr lang="en-US" dirty="0"/>
          </a:p>
        </p:txBody>
      </p:sp>
      <p:sp>
        <p:nvSpPr>
          <p:cNvPr id="3" name="Content Placeholder 2"/>
          <p:cNvSpPr>
            <a:spLocks noGrp="1"/>
          </p:cNvSpPr>
          <p:nvPr>
            <p:ph idx="1"/>
          </p:nvPr>
        </p:nvSpPr>
        <p:spPr>
          <a:xfrm>
            <a:off x="838200" y="1825625"/>
            <a:ext cx="10515600" cy="3477895"/>
          </a:xfrm>
        </p:spPr>
        <p:txBody>
          <a:bodyPr/>
          <a:lstStyle/>
          <a:p>
            <a:r>
              <a:rPr lang="en-US" dirty="0" smtClean="0"/>
              <a:t>Setting suitable learning challenges (objectives)</a:t>
            </a:r>
          </a:p>
          <a:p>
            <a:endParaRPr lang="en-US" dirty="0" smtClean="0"/>
          </a:p>
          <a:p>
            <a:r>
              <a:rPr lang="en-US" dirty="0" smtClean="0"/>
              <a:t>Responding to the diverse learning needs of pupils (celebrate and </a:t>
            </a:r>
            <a:r>
              <a:rPr lang="en-US" dirty="0" err="1" smtClean="0"/>
              <a:t>recognise</a:t>
            </a:r>
            <a:r>
              <a:rPr lang="en-US" dirty="0" smtClean="0"/>
              <a:t>) - foster positive experiences</a:t>
            </a:r>
          </a:p>
          <a:p>
            <a:endParaRPr lang="en-US" dirty="0" smtClean="0"/>
          </a:p>
          <a:p>
            <a:r>
              <a:rPr lang="en-US" dirty="0" smtClean="0"/>
              <a:t>Differentiating assessment and learning to meet individual  needs of pupils (in the lesson)</a:t>
            </a:r>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033349606"/>
              </p:ext>
            </p:extLst>
          </p:nvPr>
        </p:nvGraphicFramePr>
        <p:xfrm>
          <a:off x="653934" y="5438457"/>
          <a:ext cx="10884131" cy="1005840"/>
        </p:xfrm>
        <a:graphic>
          <a:graphicData uri="http://schemas.openxmlformats.org/drawingml/2006/table">
            <a:tbl>
              <a:tblPr firstRow="1" bandRow="1">
                <a:tableStyleId>{5940675A-B579-460E-94D1-54222C63F5DA}</a:tableStyleId>
              </a:tblPr>
              <a:tblGrid>
                <a:gridCol w="10884131"/>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000" b="0" u="sng" dirty="0" err="1" smtClean="0">
                          <a:effectLst/>
                        </a:rPr>
                        <a:t>DfE</a:t>
                      </a:r>
                      <a:r>
                        <a:rPr lang="en-GB" sz="2000" b="0" u="sng" dirty="0" smtClean="0">
                          <a:effectLst/>
                        </a:rPr>
                        <a:t> (2014) inclusion</a:t>
                      </a:r>
                      <a:r>
                        <a:rPr lang="en-GB" sz="2000" b="0" u="sng" baseline="0" dirty="0" smtClean="0">
                          <a:effectLst/>
                        </a:rPr>
                        <a:t> statements are:</a:t>
                      </a:r>
                    </a:p>
                    <a:p>
                      <a:pPr marL="342900" marR="0" indent="-342900" algn="l" defTabSz="914400" rtl="0" eaLnBrk="1" fontAlgn="auto" latinLnBrk="0" hangingPunct="1">
                        <a:lnSpc>
                          <a:spcPct val="100000"/>
                        </a:lnSpc>
                        <a:spcBef>
                          <a:spcPts val="0"/>
                        </a:spcBef>
                        <a:spcAft>
                          <a:spcPts val="0"/>
                        </a:spcAft>
                        <a:buClrTx/>
                        <a:buSzTx/>
                        <a:buFont typeface="Arial" charset="0"/>
                        <a:buChar char="•"/>
                        <a:tabLst/>
                        <a:defRPr/>
                      </a:pPr>
                      <a:r>
                        <a:rPr lang="en-GB" sz="2000" baseline="0" dirty="0" smtClean="0">
                          <a:effectLst/>
                        </a:rPr>
                        <a:t>Setting suitable challenges</a:t>
                      </a:r>
                    </a:p>
                    <a:p>
                      <a:pPr marL="342900" marR="0" indent="-342900" algn="l" defTabSz="914400" rtl="0" eaLnBrk="1" fontAlgn="auto" latinLnBrk="0" hangingPunct="1">
                        <a:lnSpc>
                          <a:spcPct val="100000"/>
                        </a:lnSpc>
                        <a:spcBef>
                          <a:spcPts val="0"/>
                        </a:spcBef>
                        <a:spcAft>
                          <a:spcPts val="0"/>
                        </a:spcAft>
                        <a:buClrTx/>
                        <a:buSzTx/>
                        <a:buFont typeface="Arial" charset="0"/>
                        <a:buChar char="•"/>
                        <a:tabLst/>
                        <a:defRPr/>
                      </a:pPr>
                      <a:r>
                        <a:rPr lang="en-GB" sz="2000" baseline="0" dirty="0" smtClean="0">
                          <a:effectLst/>
                        </a:rPr>
                        <a:t>Responding to pupils needs and overcoming potential barriers for individuals and groups of pupils</a:t>
                      </a:r>
                      <a:endParaRPr lang="en-US" sz="2000" dirty="0" smtClean="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12440366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260</TotalTime>
  <Words>589</Words>
  <Application>Microsoft Macintosh PowerPoint</Application>
  <PresentationFormat>Widescreen</PresentationFormat>
  <Paragraphs>67</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Calibri Light</vt:lpstr>
      <vt:lpstr>Helvetica</vt:lpstr>
      <vt:lpstr>Mangal</vt:lpstr>
      <vt:lpstr>Times New Roman</vt:lpstr>
      <vt:lpstr>Wingdings</vt:lpstr>
      <vt:lpstr>Arial</vt:lpstr>
      <vt:lpstr>Office Theme</vt:lpstr>
      <vt:lpstr>PowerPoint Presentation</vt:lpstr>
      <vt:lpstr>Lecture Objectives</vt:lpstr>
      <vt:lpstr>PowerPoint Presentation</vt:lpstr>
      <vt:lpstr>Think about these statements…</vt:lpstr>
      <vt:lpstr>PowerPoint Presentation</vt:lpstr>
      <vt:lpstr>PowerPoint Presentation</vt:lpstr>
      <vt:lpstr>PowerPoint Presentation</vt:lpstr>
      <vt:lpstr>PowerPoint Presentation</vt:lpstr>
      <vt:lpstr>PowerPoint Presentation</vt:lpstr>
      <vt:lpstr>PowerPoint Presentation</vt:lpstr>
      <vt:lpstr>Department for Education (2007) </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Piper (1402312)</dc:creator>
  <cp:lastModifiedBy>Kate Piper (1402312)</cp:lastModifiedBy>
  <cp:revision>22</cp:revision>
  <dcterms:created xsi:type="dcterms:W3CDTF">2017-11-19T09:19:13Z</dcterms:created>
  <dcterms:modified xsi:type="dcterms:W3CDTF">2017-11-19T13:40:00Z</dcterms:modified>
</cp:coreProperties>
</file>