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3447" autoAdjust="0"/>
  </p:normalViewPr>
  <p:slideViewPr>
    <p:cSldViewPr snapToGrid="0" snapToObjects="1" showGuides="1">
      <p:cViewPr>
        <p:scale>
          <a:sx n="25" d="100"/>
          <a:sy n="25" d="100"/>
        </p:scale>
        <p:origin x="4" y="-47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3/30/2026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verywellmind.com/elimination-disorders-symptoms-causes-and-remedies-5220383#toc-symptoms-of-elimination-disorders" TargetMode="External"/><Relationship Id="rId13" Type="http://schemas.openxmlformats.org/officeDocument/2006/relationships/image" Target="../media/image12.png"/><Relationship Id="rId3" Type="http://schemas.openxmlformats.org/officeDocument/2006/relationships/hyperlink" Target="https://doi.org/10.1007/978-1-4615-5323-6_13" TargetMode="External"/><Relationship Id="rId7" Type="http://schemas.openxmlformats.org/officeDocument/2006/relationships/hyperlink" Target="https://doi.org/10.1080/15374416.2016.1247356" TargetMode="External"/><Relationship Id="rId12" Type="http://schemas.openxmlformats.org/officeDocument/2006/relationships/hyperlink" Target="https://researchoutreach.org/articles/working-parents-carers-help-autism-development/" TargetMode="External"/><Relationship Id="rId2" Type="http://schemas.openxmlformats.org/officeDocument/2006/relationships/hyperlink" Target="https://www.mentalhealth.com/library/elimination-disorders" TargetMode="External"/><Relationship Id="rId1" Type="http://schemas.openxmlformats.org/officeDocument/2006/relationships/slideLayout" Target="../slideLayouts/slideLayout2.xml"/><Relationship Id="rId6" Type="http://schemas.openxmlformats.org/officeDocument/2006/relationships/hyperlink" Target="https://www.nice.org.uk/guidance/cg111/chapter/Recommendations#advice-on-fluid-intake-diet-and-toileting-patterns" TargetMode="External"/><Relationship Id="rId11" Type="http://schemas.openxmlformats.org/officeDocument/2006/relationships/image" Target="../media/image11.jpg"/><Relationship Id="rId5" Type="http://schemas.openxmlformats.org/officeDocument/2006/relationships/hyperlink" Target="https://doi.org/10.20419/2023.32.573" TargetMode="External"/><Relationship Id="rId10" Type="http://schemas.openxmlformats.org/officeDocument/2006/relationships/image" Target="../media/image10.png"/><Relationship Id="rId4" Type="http://schemas.openxmlformats.org/officeDocument/2006/relationships/hyperlink" Target="https://doi.org/10.1016/j.comppsych.2020.152208" TargetMode="External"/><Relationship Id="rId9" Type="http://schemas.openxmlformats.org/officeDocument/2006/relationships/hyperlink" Target="https://www.webmd.com/mental-health/enuresis" TargetMode="External"/><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499937" y="7416800"/>
            <a:ext cx="40618610" cy="23429495"/>
          </a:xfrm>
        </p:spPr>
        <p:txBody>
          <a:bodyPr>
            <a:normAutofit/>
          </a:bodyPr>
          <a:lstStyle/>
          <a:p>
            <a:pPr algn="l"/>
            <a:endParaRPr lang="en-GB" sz="4400" b="1" dirty="0">
              <a:latin typeface="Arial" panose="020B0604020202020204" pitchFamily="34" charset="0"/>
              <a:cs typeface="Arial" panose="020B0604020202020204" pitchFamily="34" charset="0"/>
            </a:endParaRPr>
          </a:p>
          <a:p>
            <a:pPr algn="l"/>
            <a:r>
              <a:rPr lang="en-GB" sz="8000" b="1" dirty="0">
                <a:latin typeface="Arial" panose="020B0604020202020204" pitchFamily="34" charset="0"/>
                <a:cs typeface="Arial" panose="020B0604020202020204" pitchFamily="34" charset="0"/>
              </a:rPr>
              <a:t>Student Name</a:t>
            </a:r>
            <a:r>
              <a:rPr lang="en-GB" sz="8000" dirty="0">
                <a:latin typeface="Arial" panose="020B0604020202020204" pitchFamily="34" charset="0"/>
                <a:cs typeface="Arial" panose="020B0604020202020204" pitchFamily="34" charset="0"/>
              </a:rPr>
              <a:t>: Bernice Nwagbo</a:t>
            </a:r>
          </a:p>
          <a:p>
            <a:pPr algn="l"/>
            <a:r>
              <a:rPr lang="en-GB" sz="8000" b="1" dirty="0">
                <a:latin typeface="Arial" panose="020B0604020202020204" pitchFamily="34" charset="0"/>
                <a:cs typeface="Arial" panose="020B0604020202020204" pitchFamily="34" charset="0"/>
              </a:rPr>
              <a:t>Student ID: </a:t>
            </a:r>
            <a:r>
              <a:rPr lang="en-GB" sz="8000" dirty="0">
                <a:latin typeface="Arial" panose="020B0604020202020204" pitchFamily="34" charset="0"/>
                <a:cs typeface="Arial" panose="020B0604020202020204" pitchFamily="34" charset="0"/>
              </a:rPr>
              <a:t>2323240</a:t>
            </a:r>
          </a:p>
          <a:p>
            <a:pPr algn="l"/>
            <a:r>
              <a:rPr lang="en-GB" sz="8000" b="1" dirty="0">
                <a:latin typeface="Arial" panose="020B0604020202020204" pitchFamily="34" charset="0"/>
                <a:cs typeface="Arial" panose="020B0604020202020204" pitchFamily="34" charset="0"/>
              </a:rPr>
              <a:t>Module Name</a:t>
            </a:r>
            <a:r>
              <a:rPr lang="en-GB" sz="8000" dirty="0">
                <a:latin typeface="Arial" panose="020B0604020202020204" pitchFamily="34" charset="0"/>
                <a:cs typeface="Arial" panose="020B0604020202020204" pitchFamily="34" charset="0"/>
              </a:rPr>
              <a:t>: Psychopathological Classifications and Provisions </a:t>
            </a:r>
            <a:r>
              <a:rPr lang="en-GB" sz="8000" dirty="0">
                <a:latin typeface="Arial" panose="020B0604020202020204" pitchFamily="34" charset="0"/>
                <a:ea typeface="Aptos" panose="020B0004020202020204" pitchFamily="34" charset="0"/>
                <a:cs typeface="Arial" panose="020B0604020202020204" pitchFamily="34" charset="0"/>
              </a:rPr>
              <a:t>Component</a:t>
            </a:r>
            <a:endParaRPr lang="en-GB" sz="8000" dirty="0">
              <a:latin typeface="Arial" panose="020B0604020202020204" pitchFamily="34" charset="0"/>
              <a:cs typeface="Arial" panose="020B0604020202020204" pitchFamily="34" charset="0"/>
            </a:endParaRPr>
          </a:p>
          <a:p>
            <a:pPr algn="l"/>
            <a:r>
              <a:rPr lang="en-GB" sz="8000" b="1" dirty="0">
                <a:latin typeface="Arial" panose="020B0604020202020204" pitchFamily="34" charset="0"/>
                <a:cs typeface="Arial" panose="020B0604020202020204" pitchFamily="34" charset="0"/>
              </a:rPr>
              <a:t>Module Code</a:t>
            </a:r>
            <a:r>
              <a:rPr lang="en-GB" sz="8000" dirty="0">
                <a:latin typeface="Arial" panose="020B0604020202020204" pitchFamily="34" charset="0"/>
                <a:cs typeface="Arial" panose="020B0604020202020204" pitchFamily="34" charset="0"/>
              </a:rPr>
              <a:t>: BMHP6029</a:t>
            </a:r>
          </a:p>
          <a:p>
            <a:pPr algn="l"/>
            <a:r>
              <a:rPr lang="en-GB" sz="8000" b="1" dirty="0">
                <a:latin typeface="Arial" panose="020B0604020202020204" pitchFamily="34" charset="0"/>
                <a:cs typeface="Arial" panose="020B0604020202020204" pitchFamily="34" charset="0"/>
              </a:rPr>
              <a:t>Lecture Name: </a:t>
            </a:r>
            <a:r>
              <a:rPr lang="en-GB" sz="8000" dirty="0">
                <a:latin typeface="Arial" panose="020B0604020202020204" pitchFamily="34" charset="0"/>
                <a:cs typeface="Arial" panose="020B0604020202020204" pitchFamily="34" charset="0"/>
              </a:rPr>
              <a:t>Dr Farah Wiita</a:t>
            </a:r>
          </a:p>
          <a:p>
            <a:pPr algn="l"/>
            <a:r>
              <a:rPr lang="en-GB" sz="8000" dirty="0">
                <a:latin typeface="Arial" panose="020B0604020202020204" pitchFamily="34" charset="0"/>
                <a:cs typeface="Arial" panose="020B0604020202020204" pitchFamily="34" charset="0"/>
              </a:rPr>
              <a:t>Component 1 Presentation</a:t>
            </a:r>
          </a:p>
          <a:p>
            <a:pPr algn="l"/>
            <a:endParaRPr lang="en-GB" sz="9500" b="1" dirty="0">
              <a:latin typeface="Arial" panose="020B0604020202020204" pitchFamily="34" charset="0"/>
              <a:cs typeface="Arial" panose="020B0604020202020204" pitchFamily="34" charset="0"/>
            </a:endParaRPr>
          </a:p>
          <a:p>
            <a:pPr algn="l"/>
            <a:endParaRPr lang="en-GB" sz="4400" b="1" dirty="0">
              <a:latin typeface="Arial" panose="020B0604020202020204" pitchFamily="34" charset="0"/>
              <a:cs typeface="Arial" panose="020B0604020202020204" pitchFamily="34" charset="0"/>
            </a:endParaRPr>
          </a:p>
          <a:p>
            <a:pPr algn="l"/>
            <a:endParaRPr lang="en-GB" sz="8000" b="1" dirty="0">
              <a:latin typeface="Arial" panose="020B0604020202020204" pitchFamily="34" charset="0"/>
              <a:cs typeface="Arial" panose="020B0604020202020204" pitchFamily="34" charset="0"/>
            </a:endParaRPr>
          </a:p>
          <a:p>
            <a:pPr algn="l"/>
            <a:r>
              <a:rPr lang="en-GB" sz="8000" b="1" dirty="0">
                <a:latin typeface="Arial" panose="020B0604020202020204" pitchFamily="34" charset="0"/>
                <a:cs typeface="Arial" panose="020B0604020202020204" pitchFamily="34" charset="0"/>
              </a:rPr>
              <a:t>Acknowledgement of the use of AI tools</a:t>
            </a:r>
          </a:p>
          <a:p>
            <a:pPr algn="l"/>
            <a:r>
              <a:rPr lang="en-GB" sz="80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8000" b="1" dirty="0">
              <a:latin typeface="Arial" panose="020B0604020202020204" pitchFamily="34" charset="0"/>
              <a:cs typeface="Arial" panose="020B0604020202020204" pitchFamily="34" charset="0"/>
            </a:endParaRPr>
          </a:p>
          <a:p>
            <a:pPr algn="l"/>
            <a:endParaRPr lang="en-GB" sz="8000" b="1" dirty="0">
              <a:latin typeface="Arial" panose="020B0604020202020204" pitchFamily="34" charset="0"/>
              <a:cs typeface="Arial" panose="020B0604020202020204" pitchFamily="34" charset="0"/>
            </a:endParaRPr>
          </a:p>
          <a:p>
            <a:pPr algn="l"/>
            <a:endParaRPr lang="en-GB" sz="8000" b="1" dirty="0">
              <a:latin typeface="Arial" panose="020B0604020202020204" pitchFamily="34" charset="0"/>
              <a:cs typeface="Arial" panose="020B0604020202020204" pitchFamily="34" charset="0"/>
            </a:endParaRPr>
          </a:p>
          <a:p>
            <a:pPr algn="l"/>
            <a:endParaRPr lang="en-GB" sz="4400" b="1" dirty="0">
              <a:latin typeface="Arial" panose="020B0604020202020204" pitchFamily="34" charset="0"/>
              <a:cs typeface="Arial" panose="020B0604020202020204" pitchFamily="34" charset="0"/>
            </a:endParaRPr>
          </a:p>
          <a:p>
            <a:pPr algn="l"/>
            <a:endParaRPr lang="en-GB" sz="4400" b="1" dirty="0">
              <a:latin typeface="Arial" panose="020B0604020202020204" pitchFamily="34" charset="0"/>
              <a:cs typeface="Arial" panose="020B0604020202020204" pitchFamily="34" charset="0"/>
            </a:endParaRPr>
          </a:p>
          <a:p>
            <a:pPr algn="l"/>
            <a:endParaRPr lang="en-GB" sz="4400" b="1" dirty="0">
              <a:latin typeface="Arial" panose="020B0604020202020204" pitchFamily="34" charset="0"/>
              <a:cs typeface="Arial" panose="020B0604020202020204" pitchFamily="34" charset="0"/>
            </a:endParaRPr>
          </a:p>
          <a:p>
            <a:pPr algn="l"/>
            <a:endParaRPr lang="en-GB" sz="4400" b="1"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303247"/>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28"/>
            <a:ext cx="10056813" cy="26185608"/>
          </a:xfrm>
        </p:spPr>
        <p:txBody>
          <a:bodyPr/>
          <a:lstStyle/>
          <a:p>
            <a:r>
              <a:rPr lang="en-US" sz="3600" dirty="0">
                <a:latin typeface="Arial" panose="020B0604020202020204" pitchFamily="34" charset="0"/>
                <a:cs typeface="Arial" panose="020B0604020202020204" pitchFamily="34" charset="0"/>
              </a:rPr>
              <a:t>Elimination disorder involves repeated urination or </a:t>
            </a:r>
            <a:r>
              <a:rPr lang="en-US" sz="3600" dirty="0" err="1">
                <a:latin typeface="Arial" panose="020B0604020202020204" pitchFamily="34" charset="0"/>
                <a:cs typeface="Arial" panose="020B0604020202020204" pitchFamily="34" charset="0"/>
              </a:rPr>
              <a:t>faeces</a:t>
            </a:r>
            <a:r>
              <a:rPr lang="en-US" sz="3600" dirty="0">
                <a:latin typeface="Arial" panose="020B0604020202020204" pitchFamily="34" charset="0"/>
                <a:cs typeface="Arial" panose="020B0604020202020204" pitchFamily="34" charset="0"/>
              </a:rPr>
              <a:t> in inappropriate places, including bedwetting and soiling. Children usually gain bowel control by age four and bladder control by age five. It includes urinary and </a:t>
            </a:r>
            <a:r>
              <a:rPr lang="en-US" sz="3600" dirty="0" err="1">
                <a:latin typeface="Arial" panose="020B0604020202020204" pitchFamily="34" charset="0"/>
                <a:cs typeface="Arial" panose="020B0604020202020204" pitchFamily="34" charset="0"/>
              </a:rPr>
              <a:t>faecal</a:t>
            </a:r>
            <a:r>
              <a:rPr lang="en-US" sz="3600" dirty="0">
                <a:latin typeface="Arial" panose="020B0604020202020204" pitchFamily="34" charset="0"/>
                <a:cs typeface="Arial" panose="020B0604020202020204" pitchFamily="34" charset="0"/>
              </a:rPr>
              <a:t> incontinence and may be present from birth. Medical causes such as congenital or acquired bowel or urinary problems, or the effects of laxatives or diuretics, must be considered. This is classified as a neurodevelopmental disorder </a:t>
            </a:r>
            <a:r>
              <a:rPr lang="en-GB" sz="3600" dirty="0">
                <a:latin typeface="Arial" panose="020B0604020202020204" pitchFamily="34" charset="0"/>
                <a:cs typeface="Arial" panose="020B0604020202020204" pitchFamily="34" charset="0"/>
              </a:rPr>
              <a:t>(</a:t>
            </a:r>
            <a:r>
              <a:rPr lang="en-US" sz="3600" dirty="0" err="1">
                <a:latin typeface="Arial" panose="020B0604020202020204" pitchFamily="34" charset="0"/>
                <a:cs typeface="Arial" panose="020B0604020202020204" pitchFamily="34" charset="0"/>
              </a:rPr>
              <a:t>Hausmeiste</a:t>
            </a:r>
            <a:r>
              <a:rPr lang="en-GB" sz="3600" dirty="0">
                <a:latin typeface="Arial" panose="020B0604020202020204" pitchFamily="34" charset="0"/>
                <a:cs typeface="Arial" panose="020B0604020202020204" pitchFamily="34" charset="0"/>
              </a:rPr>
              <a:t>r, 2023) </a:t>
            </a:r>
          </a:p>
          <a:p>
            <a:r>
              <a:rPr lang="en-GB" sz="4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4400" b="1" kern="100" dirty="0">
                <a:effectLst/>
                <a:latin typeface="Arial" panose="020B0604020202020204" pitchFamily="34" charset="0"/>
                <a:ea typeface="Aptos" panose="020B0004020202020204" pitchFamily="34" charset="0"/>
                <a:cs typeface="Arial" panose="020B0604020202020204" pitchFamily="34" charset="0"/>
              </a:rPr>
              <a:t>Incontinent of urine</a:t>
            </a:r>
          </a:p>
          <a:p>
            <a:endParaRPr lang="en-GB" sz="4800" kern="100" dirty="0">
              <a:latin typeface="Aptos" panose="020B0004020202020204" pitchFamily="34" charset="0"/>
              <a:ea typeface="Aptos" panose="020B0004020202020204" pitchFamily="34" charset="0"/>
            </a:endParaRPr>
          </a:p>
          <a:p>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endParaRPr lang="en-US" b="1" dirty="0"/>
          </a:p>
          <a:p>
            <a:endParaRPr lang="en-US" b="1" dirty="0"/>
          </a:p>
          <a:p>
            <a:endParaRPr lang="en-US" b="1" dirty="0"/>
          </a:p>
          <a:p>
            <a:endParaRPr lang="en-US" b="1" dirty="0"/>
          </a:p>
          <a:p>
            <a:endParaRPr lang="en-US" sz="3600" b="1" dirty="0"/>
          </a:p>
          <a:p>
            <a:r>
              <a:rPr lang="en-US" sz="4000" b="1" dirty="0">
                <a:latin typeface="Arial" panose="020B0604020202020204" pitchFamily="34" charset="0"/>
                <a:cs typeface="Arial" panose="020B0604020202020204" pitchFamily="34" charset="0"/>
              </a:rPr>
              <a:t>         </a:t>
            </a:r>
            <a:r>
              <a:rPr lang="en-US" sz="3600" b="1" dirty="0"/>
              <a:t>C</a:t>
            </a:r>
            <a:r>
              <a:rPr lang="en-US" sz="4000" b="1" dirty="0">
                <a:latin typeface="Arial" panose="020B0604020202020204" pitchFamily="34" charset="0"/>
                <a:cs typeface="Arial" panose="020B0604020202020204" pitchFamily="34" charset="0"/>
              </a:rPr>
              <a:t>olon and Bladder</a:t>
            </a:r>
          </a:p>
          <a:p>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a:p>
            <a:r>
              <a:rPr lang="en-US" sz="3600" b="1" dirty="0">
                <a:latin typeface="Arial" panose="020B0604020202020204" pitchFamily="34" charset="0"/>
                <a:cs typeface="Arial" panose="020B0604020202020204" pitchFamily="34" charset="0"/>
              </a:rPr>
              <a:t>How many people are diagnosed with Elimination disorder?</a:t>
            </a:r>
          </a:p>
          <a:p>
            <a:r>
              <a:rPr lang="en-US" sz="3600" dirty="0">
                <a:latin typeface="Arial" panose="020B0604020202020204" pitchFamily="34" charset="0"/>
                <a:cs typeface="Arial" panose="020B0604020202020204" pitchFamily="34" charset="0"/>
              </a:rPr>
              <a:t>Encopresis is more common in boys, affecting roughly 2–8% of boys and 1–3% of girls at age four, and about 2–4% of boys and 1–2% of girls into early adolescence. It occurs most often between ages three and seven, with diagnosis often delayed for several years. Around a quarter have enuresis, and some girls experience urinary tract infections </a:t>
            </a:r>
            <a:endParaRPr lang="en-GB"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 </a:t>
            </a:r>
            <a:endParaRPr lang="en-GB" dirty="0"/>
          </a:p>
          <a:p>
            <a:endParaRPr lang="en-GB" dirty="0"/>
          </a:p>
          <a:p>
            <a:endParaRPr lang="en-GB" dirty="0"/>
          </a:p>
          <a:p>
            <a:endParaRPr lang="en-US" b="1" dirty="0"/>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521816" y="19421992"/>
            <a:ext cx="8389621" cy="1472390"/>
          </a:xfrm>
        </p:spPr>
        <p:txBody>
          <a:bodyPr/>
          <a:lstStyle/>
          <a:p>
            <a:r>
              <a:rPr lang="en-GB" sz="4800" dirty="0">
                <a:latin typeface="Aptos" panose="020B0004020202020204" pitchFamily="34" charset="0"/>
              </a:rPr>
              <a:t>Historical perspectives and treatments</a:t>
            </a:r>
          </a:p>
          <a:p>
            <a:endParaRPr lang="en-GB" sz="4800" dirty="0">
              <a:latin typeface="Aptos" panose="020B0004020202020204" pitchFamily="34" charset="0"/>
            </a:endParaRPr>
          </a:p>
          <a:p>
            <a:r>
              <a:rPr lang="en-GB" sz="4800" dirty="0">
                <a:latin typeface="Aptos" panose="020B0004020202020204" pitchFamily="34" charset="0"/>
              </a:rPr>
              <a:t>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514747" y="4783591"/>
            <a:ext cx="9992497" cy="7417407"/>
          </a:xfrm>
        </p:spPr>
        <p:txBody>
          <a:bodyPr/>
          <a:lstStyle/>
          <a:p>
            <a:r>
              <a:rPr lang="en-GB" sz="3600" dirty="0">
                <a:latin typeface="Arial" panose="020B0604020202020204" pitchFamily="34" charset="0"/>
                <a:cs typeface="Arial" panose="020B0604020202020204" pitchFamily="34" charset="0"/>
              </a:rPr>
              <a:t>Current services and treatments </a:t>
            </a:r>
          </a:p>
          <a:p>
            <a:pPr algn="l"/>
            <a:r>
              <a:rPr lang="en-US" sz="3600" b="0" u="none" dirty="0">
                <a:latin typeface="Arial" panose="020B0604020202020204" pitchFamily="34" charset="0"/>
                <a:cs typeface="Arial" panose="020B0604020202020204" pitchFamily="34" charset="0"/>
              </a:rPr>
              <a:t>Urine‑alarm therapy, Dry bed training, Waking the child up at night to use the toilet, Dietary control of constipation, limit fluid intake, Enhanced Toilet Training (</a:t>
            </a:r>
            <a:r>
              <a:rPr lang="en-US" sz="3600" b="0" u="none" dirty="0" err="1">
                <a:latin typeface="Arial" panose="020B0604020202020204" pitchFamily="34" charset="0"/>
                <a:cs typeface="Arial" panose="020B0604020202020204" pitchFamily="34" charset="0"/>
              </a:rPr>
              <a:t>Plumptre</a:t>
            </a:r>
            <a:r>
              <a:rPr lang="en-US" sz="3600" b="0" u="none" dirty="0">
                <a:latin typeface="Arial" panose="020B0604020202020204" pitchFamily="34" charset="0"/>
                <a:cs typeface="Arial" panose="020B0604020202020204" pitchFamily="34" charset="0"/>
              </a:rPr>
              <a:t>, 2025).</a:t>
            </a:r>
          </a:p>
          <a:p>
            <a:pPr algn="l"/>
            <a:r>
              <a:rPr lang="en-US" sz="3600" u="none" dirty="0">
                <a:latin typeface="Arial" panose="020B0604020202020204" pitchFamily="34" charset="0"/>
                <a:cs typeface="Arial" panose="020B0604020202020204" pitchFamily="34" charset="0"/>
              </a:rPr>
              <a:t>Current Services</a:t>
            </a:r>
          </a:p>
          <a:p>
            <a:pPr algn="l"/>
            <a:r>
              <a:rPr lang="en-GB" sz="3600" b="0" u="none" dirty="0">
                <a:latin typeface="Arial" panose="020B0604020202020204" pitchFamily="34" charset="0"/>
                <a:cs typeface="Arial" panose="020B0604020202020204" pitchFamily="34" charset="0"/>
              </a:rPr>
              <a:t>Social worker / Psychiatric Nurse. </a:t>
            </a:r>
            <a:r>
              <a:rPr lang="en-US" sz="3600" b="0" u="none" dirty="0">
                <a:latin typeface="Arial" panose="020B0604020202020204" pitchFamily="34" charset="0"/>
                <a:cs typeface="Arial" panose="020B0604020202020204" pitchFamily="34" charset="0"/>
              </a:rPr>
              <a:t>Psychological and behavioral interventions</a:t>
            </a:r>
            <a:r>
              <a:rPr lang="en-GB" sz="3600" b="0" u="none" dirty="0">
                <a:latin typeface="Arial" panose="020B0604020202020204" pitchFamily="34" charset="0"/>
                <a:cs typeface="Arial" panose="020B0604020202020204" pitchFamily="34" charset="0"/>
              </a:rPr>
              <a:t>, Occupational therapy, Educational support, </a:t>
            </a:r>
            <a:r>
              <a:rPr lang="en-US" sz="3600" b="0" u="none" dirty="0">
                <a:latin typeface="Arial" panose="020B0604020202020204" pitchFamily="34" charset="0"/>
                <a:cs typeface="Arial" panose="020B0604020202020204" pitchFamily="34" charset="0"/>
              </a:rPr>
              <a:t>Take medication as advised. Seek a doctor’s visit. Promote exercise </a:t>
            </a:r>
            <a:r>
              <a:rPr lang="en-GB" sz="3600" b="0" u="none" dirty="0">
                <a:latin typeface="Arial" panose="020B0604020202020204" pitchFamily="34" charset="0"/>
                <a:cs typeface="Arial" panose="020B0604020202020204" pitchFamily="34" charset="0"/>
              </a:rPr>
              <a:t>(Shepard., </a:t>
            </a:r>
            <a:r>
              <a:rPr lang="en-GB" sz="3600" b="0" i="1" u="none" dirty="0">
                <a:latin typeface="Arial" panose="020B0604020202020204" pitchFamily="34" charset="0"/>
                <a:cs typeface="Arial" panose="020B0604020202020204" pitchFamily="34" charset="0"/>
              </a:rPr>
              <a:t>et al</a:t>
            </a:r>
            <a:r>
              <a:rPr lang="en-GB" sz="3600" b="0" u="none" dirty="0">
                <a:latin typeface="Arial" panose="020B0604020202020204" pitchFamily="34" charset="0"/>
                <a:cs typeface="Arial" panose="020B0604020202020204" pitchFamily="34" charset="0"/>
              </a:rPr>
              <a:t>. 2017</a:t>
            </a:r>
            <a:r>
              <a:rPr lang="en-GB" sz="3600" u="none" dirty="0">
                <a:latin typeface="Arial" panose="020B0604020202020204" pitchFamily="34" charset="0"/>
                <a:cs typeface="Arial" panose="020B0604020202020204" pitchFamily="34" charset="0"/>
              </a:rPr>
              <a:t>).</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301467" y="11545965"/>
            <a:ext cx="10047018" cy="2382801"/>
          </a:xfrm>
        </p:spPr>
        <p:txBody>
          <a:bodyPr/>
          <a:lstStyle/>
          <a:p>
            <a:r>
              <a:rPr lang="en-GB" sz="3600" dirty="0">
                <a:latin typeface="Arial" panose="020B0604020202020204" pitchFamily="34" charset="0"/>
                <a:cs typeface="Arial" panose="020B06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514747" y="12442822"/>
            <a:ext cx="10047018" cy="10099666"/>
          </a:xfrm>
        </p:spPr>
        <p:txBody>
          <a:bodyPr/>
          <a:lstStyle/>
          <a:p>
            <a:pPr>
              <a:spcAft>
                <a:spcPts val="1100"/>
              </a:spcAft>
            </a:pPr>
            <a:r>
              <a:rPr lang="en-US" sz="3600" dirty="0">
                <a:latin typeface="Arial" panose="020B0604020202020204" pitchFamily="34" charset="0"/>
                <a:cs typeface="Arial" panose="020B0604020202020204" pitchFamily="34" charset="0"/>
              </a:rPr>
              <a:t>Encourage regular toilet‑training. Avoid blaming or punishing. Manage constipation and Urinary tract infection. Ensure proper toilet posture. Reduce stress and anxiety from life changes. Address underlying causes. To use a reward system.  Administer medication as prescribed.</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Give support that fits the child and family.</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To continue with GP and psychiatric nurse visit. Promote positive behaviour. Do not exclude younger children. Share practical tips to reduce stress. </a:t>
            </a:r>
            <a:r>
              <a:rPr lang="en-US" sz="3600" dirty="0">
                <a:latin typeface="Arial" panose="020B0604020202020204" pitchFamily="34" charset="0"/>
                <a:cs typeface="Arial" panose="020B0604020202020204" pitchFamily="34" charset="0"/>
              </a:rPr>
              <a:t>Give families information and emotional support about support groups (NICE, 2010).</a:t>
            </a:r>
          </a:p>
          <a:p>
            <a:pPr>
              <a:spcAft>
                <a:spcPts val="1100"/>
              </a:spcAft>
            </a:pPr>
            <a:endParaRPr lang="en-GB" sz="3600" dirty="0"/>
          </a:p>
          <a:p>
            <a:pPr>
              <a:spcAft>
                <a:spcPts val="1100"/>
              </a:spcAft>
            </a:pP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1589735" y="24535437"/>
            <a:ext cx="10402885" cy="940463"/>
          </a:xfrm>
        </p:spPr>
        <p:txBody>
          <a:bodyPr/>
          <a:lstStyle/>
          <a:p>
            <a:r>
              <a:rPr lang="en-GB" sz="36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720034" y="25220911"/>
            <a:ext cx="9628451" cy="5447623"/>
          </a:xfrm>
        </p:spPr>
        <p:txBody>
          <a:bodyPr/>
          <a:lstStyle/>
          <a:p>
            <a:pPr>
              <a:spcAft>
                <a:spcPts val="1100"/>
              </a:spcAft>
            </a:pPr>
            <a:r>
              <a:rPr lang="en-US" sz="3600" dirty="0">
                <a:latin typeface="Arial" panose="020B0604020202020204" pitchFamily="34" charset="0"/>
                <a:cs typeface="Arial" panose="020B0604020202020204" pitchFamily="34" charset="0"/>
              </a:rPr>
              <a:t>Elimination disorders involve ongoing wetting or soiling after age 4–5; causes can include slow development, constipation, stress, or family history, and modern care focuses on ruling out medical issues and using gentle routines and support instead of punishment. Early diagnosis, support, good toilet habits, and treating causes help children gain control.</a:t>
            </a:r>
            <a:endParaRPr lang="en-GB" sz="3600" dirty="0">
              <a:effectLst/>
              <a:latin typeface="Arial" panose="020B0604020202020204" pitchFamily="34" charset="0"/>
              <a:ea typeface="Century Schoolbook" panose="02040604050505020304" pitchFamily="18" charset="0"/>
              <a:cs typeface="Arial" panose="020B0604020202020204" pitchFamily="34"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214520" y="4399147"/>
            <a:ext cx="10529877" cy="31744067"/>
          </a:xfrm>
        </p:spPr>
        <p:txBody>
          <a:bodyPr/>
          <a:lstStyle/>
          <a:p>
            <a:r>
              <a:rPr lang="en-GB" sz="4400" dirty="0">
                <a:latin typeface="Arial" panose="020B0604020202020204" pitchFamily="34" charset="0"/>
                <a:cs typeface="Arial" panose="020B0604020202020204" pitchFamily="34" charset="0"/>
              </a:rPr>
              <a:t>References</a:t>
            </a:r>
          </a:p>
          <a:p>
            <a:pPr algn="l"/>
            <a:r>
              <a:rPr lang="en-GB" sz="3200" b="0" u="none" dirty="0">
                <a:latin typeface="Arial" panose="020B0604020202020204" pitchFamily="34" charset="0"/>
                <a:cs typeface="Arial" panose="020B0604020202020204" pitchFamily="34" charset="0"/>
              </a:rPr>
              <a:t>Armstrong L</a:t>
            </a:r>
            <a:r>
              <a:rPr lang="en-GB" sz="3200" b="0" i="1" u="none" dirty="0">
                <a:latin typeface="Arial" panose="020B0604020202020204" pitchFamily="34" charset="0"/>
                <a:cs typeface="Arial" panose="020B0604020202020204" pitchFamily="34" charset="0"/>
              </a:rPr>
              <a:t>. </a:t>
            </a:r>
            <a:r>
              <a:rPr lang="en-GB" sz="3200" b="0" u="none" dirty="0">
                <a:latin typeface="Arial" panose="020B0604020202020204" pitchFamily="34" charset="0"/>
                <a:cs typeface="Arial" panose="020B0604020202020204" pitchFamily="34" charset="0"/>
              </a:rPr>
              <a:t>(2025). ‘Elimination Disorders in children and adolescents’. </a:t>
            </a:r>
            <a:r>
              <a:rPr lang="en-GB" sz="3200" b="0" i="1" u="none" dirty="0">
                <a:latin typeface="Arial" panose="020B0604020202020204" pitchFamily="34" charset="0"/>
                <a:cs typeface="Arial" panose="020B0604020202020204" pitchFamily="34" charset="0"/>
              </a:rPr>
              <a:t>MentalHealth.com</a:t>
            </a:r>
            <a:r>
              <a:rPr lang="en-GB" sz="3200" b="0" u="none" dirty="0">
                <a:latin typeface="Arial" panose="020B0604020202020204" pitchFamily="34" charset="0"/>
                <a:cs typeface="Arial" panose="020B0604020202020204" pitchFamily="34" charset="0"/>
              </a:rPr>
              <a:t>. Available at: </a:t>
            </a:r>
            <a:r>
              <a:rPr lang="en-GB" sz="3200" b="0" u="none" dirty="0">
                <a:latin typeface="Arial" panose="020B0604020202020204" pitchFamily="34" charset="0"/>
                <a:cs typeface="Arial" panose="020B0604020202020204" pitchFamily="34" charset="0"/>
                <a:hlinkClick r:id="rId2"/>
              </a:rPr>
              <a:t>https://www.mentalhealth.com/library/elimination-disorders</a:t>
            </a:r>
            <a:r>
              <a:rPr lang="en-GB" sz="3200" b="0" u="none" dirty="0">
                <a:latin typeface="Arial" panose="020B0604020202020204" pitchFamily="34" charset="0"/>
                <a:cs typeface="Arial" panose="020B0604020202020204" pitchFamily="34" charset="0"/>
              </a:rPr>
              <a:t>. (Accessed on 3 March 2025).</a:t>
            </a:r>
          </a:p>
          <a:p>
            <a:pPr algn="l"/>
            <a:r>
              <a:rPr lang="en-US" sz="3200" b="0" u="none" dirty="0">
                <a:latin typeface="Arial" panose="020B0604020202020204" pitchFamily="34" charset="0"/>
                <a:cs typeface="Arial" panose="020B0604020202020204" pitchFamily="34" charset="0"/>
              </a:rPr>
              <a:t>Deleon, J</a:t>
            </a:r>
            <a:r>
              <a:rPr lang="en-US" sz="3200" b="0" i="1" u="none" dirty="0">
                <a:latin typeface="Arial" panose="020B0604020202020204" pitchFamily="34" charset="0"/>
                <a:cs typeface="Arial" panose="020B0604020202020204" pitchFamily="34" charset="0"/>
              </a:rPr>
              <a:t>.</a:t>
            </a:r>
            <a:r>
              <a:rPr lang="en-US" sz="3200" b="0" u="none" dirty="0">
                <a:latin typeface="Arial" panose="020B0604020202020204" pitchFamily="34" charset="0"/>
                <a:cs typeface="Arial" panose="020B0604020202020204" pitchFamily="34" charset="0"/>
              </a:rPr>
              <a:t> (2022). ‘Encopresis’. </a:t>
            </a:r>
            <a:r>
              <a:rPr lang="en-US" sz="3200" b="0" i="1" u="none" dirty="0">
                <a:latin typeface="Arial" panose="020B0604020202020204" pitchFamily="34" charset="0"/>
                <a:cs typeface="Arial" panose="020B0604020202020204" pitchFamily="34" charset="0"/>
              </a:rPr>
              <a:t>Journal of Alternative Medicine Research, </a:t>
            </a:r>
            <a:r>
              <a:rPr lang="en-US" sz="3200" b="0" u="none" dirty="0">
                <a:latin typeface="Arial" panose="020B0604020202020204" pitchFamily="34" charset="0"/>
                <a:cs typeface="Arial" panose="020B0604020202020204" pitchFamily="34" charset="0"/>
              </a:rPr>
              <a:t>14(3), pp. 341-349.</a:t>
            </a:r>
            <a:endParaRPr lang="en-GB" sz="3200" b="0" u="none" dirty="0">
              <a:latin typeface="Arial" panose="020B0604020202020204" pitchFamily="34" charset="0"/>
              <a:cs typeface="Arial" panose="020B0604020202020204" pitchFamily="34" charset="0"/>
            </a:endParaRPr>
          </a:p>
          <a:p>
            <a:pPr algn="l"/>
            <a:r>
              <a:rPr lang="en-US" sz="3200" b="0" u="none" dirty="0">
                <a:latin typeface="Arial" panose="020B0604020202020204" pitchFamily="34" charset="0"/>
                <a:cs typeface="Arial" panose="020B0604020202020204" pitchFamily="34" charset="0"/>
              </a:rPr>
              <a:t>Friman, P.C. and Jones, K.M. (1998). ‘Elimination Disorders in Children’. In: Watson, T.S., Gresham, F.M. (eds) </a:t>
            </a:r>
            <a:r>
              <a:rPr lang="en-US" sz="3200" b="0" i="1" u="none" dirty="0">
                <a:latin typeface="Arial" panose="020B0604020202020204" pitchFamily="34" charset="0"/>
                <a:cs typeface="Arial" panose="020B0604020202020204" pitchFamily="34" charset="0"/>
              </a:rPr>
              <a:t>Handbook of Child Behavior Therapy. Issues in Clinical Child Psychology</a:t>
            </a:r>
            <a:r>
              <a:rPr lang="en-US" sz="3200" b="0" u="none" dirty="0">
                <a:latin typeface="Arial" panose="020B0604020202020204" pitchFamily="34" charset="0"/>
                <a:cs typeface="Arial" panose="020B0604020202020204" pitchFamily="34" charset="0"/>
              </a:rPr>
              <a:t>. Springer. </a:t>
            </a:r>
            <a:r>
              <a:rPr lang="en-US" sz="3200" b="0" u="none" dirty="0">
                <a:latin typeface="Arial" panose="020B0604020202020204" pitchFamily="34" charset="0"/>
                <a:cs typeface="Arial" panose="020B0604020202020204" pitchFamily="34" charset="0"/>
                <a:hlinkClick r:id="rId3"/>
              </a:rPr>
              <a:t>https://doi.org/10.1007/978-1-4615-5323-6_13</a:t>
            </a:r>
            <a:r>
              <a:rPr lang="en-US" sz="3200" b="0" u="none" dirty="0">
                <a:latin typeface="Arial" panose="020B0604020202020204" pitchFamily="34" charset="0"/>
                <a:cs typeface="Arial" panose="020B0604020202020204" pitchFamily="34" charset="0"/>
              </a:rPr>
              <a:t>,</a:t>
            </a:r>
          </a:p>
          <a:p>
            <a:pPr algn="l"/>
            <a:r>
              <a:rPr lang="en-GB" sz="3200" b="0" u="none" dirty="0">
                <a:latin typeface="Arial" panose="020B0604020202020204" pitchFamily="34" charset="0"/>
                <a:cs typeface="Arial" panose="020B0604020202020204" pitchFamily="34" charset="0"/>
              </a:rPr>
              <a:t>Hamed, S.A., Fawzy, M. and Hamed, E.A. (2021) ‘</a:t>
            </a:r>
            <a:r>
              <a:rPr lang="en-GB" sz="3200" b="0" u="none" dirty="0" err="1">
                <a:latin typeface="Arial" panose="020B0604020202020204" pitchFamily="34" charset="0"/>
                <a:cs typeface="Arial" panose="020B0604020202020204" pitchFamily="34" charset="0"/>
              </a:rPr>
              <a:t>Behavioral</a:t>
            </a:r>
            <a:r>
              <a:rPr lang="en-GB" sz="3200" b="0" u="none" dirty="0">
                <a:latin typeface="Arial" panose="020B0604020202020204" pitchFamily="34" charset="0"/>
                <a:cs typeface="Arial" panose="020B0604020202020204" pitchFamily="34" charset="0"/>
              </a:rPr>
              <a:t> problems in children with primary monosymptomatic nocturnal enuresis,’ </a:t>
            </a:r>
            <a:r>
              <a:rPr lang="en-GB" sz="3200" b="0" i="1" u="none" dirty="0">
                <a:latin typeface="Arial" panose="020B0604020202020204" pitchFamily="34" charset="0"/>
                <a:cs typeface="Arial" panose="020B0604020202020204" pitchFamily="34" charset="0"/>
              </a:rPr>
              <a:t>Comprehensive psychiatry</a:t>
            </a:r>
            <a:r>
              <a:rPr lang="en-GB" sz="3200" b="0" u="none" dirty="0">
                <a:latin typeface="Arial" panose="020B0604020202020204" pitchFamily="34" charset="0"/>
                <a:cs typeface="Arial" panose="020B0604020202020204" pitchFamily="34" charset="0"/>
              </a:rPr>
              <a:t>, 104. Available at: </a:t>
            </a:r>
            <a:r>
              <a:rPr lang="en-GB" sz="3200" b="0" u="none" dirty="0">
                <a:latin typeface="Arial" panose="020B0604020202020204" pitchFamily="34" charset="0"/>
                <a:cs typeface="Arial" panose="020B0604020202020204" pitchFamily="34" charset="0"/>
                <a:hlinkClick r:id="rId4"/>
              </a:rPr>
              <a:t>https://doi.org/10.1016/j.comppsych.2020.152208</a:t>
            </a:r>
            <a:endParaRPr lang="en-GB" sz="3200" b="0" u="none" dirty="0">
              <a:latin typeface="Arial" panose="020B0604020202020204" pitchFamily="34" charset="0"/>
              <a:cs typeface="Arial" panose="020B0604020202020204" pitchFamily="34" charset="0"/>
            </a:endParaRPr>
          </a:p>
          <a:p>
            <a:pPr algn="l"/>
            <a:r>
              <a:rPr lang="en-US" sz="3200" b="0" u="none" dirty="0" err="1">
                <a:latin typeface="Arial" panose="020B0604020202020204" pitchFamily="34" charset="0"/>
                <a:cs typeface="Arial" panose="020B0604020202020204" pitchFamily="34" charset="0"/>
              </a:rPr>
              <a:t>Hausmeister</a:t>
            </a:r>
            <a:r>
              <a:rPr lang="en-US" sz="3200" b="0" u="none" dirty="0">
                <a:latin typeface="Arial" panose="020B0604020202020204" pitchFamily="34" charset="0"/>
                <a:cs typeface="Arial" panose="020B0604020202020204" pitchFamily="34" charset="0"/>
              </a:rPr>
              <a:t>, I. and Kralj V.S. </a:t>
            </a:r>
            <a:r>
              <a:rPr lang="en-GB" sz="3200" b="0" u="none" dirty="0">
                <a:latin typeface="Arial" panose="020B0604020202020204" pitchFamily="34" charset="0"/>
                <a:cs typeface="Arial" panose="020B0604020202020204" pitchFamily="34" charset="0"/>
              </a:rPr>
              <a:t>(2023). “Elimination disorder in children and adolescents: psychological treatment with </a:t>
            </a:r>
            <a:r>
              <a:rPr lang="en-GB" sz="3200" b="0" u="none" dirty="0" err="1">
                <a:latin typeface="Arial" panose="020B0604020202020204" pitchFamily="34" charset="0"/>
                <a:cs typeface="Arial" panose="020B0604020202020204" pitchFamily="34" charset="0"/>
              </a:rPr>
              <a:t>behavioral</a:t>
            </a:r>
            <a:r>
              <a:rPr lang="en-GB" sz="3200" b="0" u="none" dirty="0">
                <a:latin typeface="Arial" panose="020B0604020202020204" pitchFamily="34" charset="0"/>
                <a:cs typeface="Arial" panose="020B0604020202020204" pitchFamily="34" charset="0"/>
              </a:rPr>
              <a:t> and cognitive approach,” </a:t>
            </a:r>
            <a:r>
              <a:rPr lang="en-GB" sz="3200" b="0" i="1" u="none" dirty="0" err="1">
                <a:latin typeface="Arial" panose="020B0604020202020204" pitchFamily="34" charset="0"/>
                <a:cs typeface="Arial" panose="020B0604020202020204" pitchFamily="34" charset="0"/>
              </a:rPr>
              <a:t>Psihološka</a:t>
            </a:r>
            <a:r>
              <a:rPr lang="en-GB" sz="3200" b="0" i="1" u="none" dirty="0">
                <a:latin typeface="Arial" panose="020B0604020202020204" pitchFamily="34" charset="0"/>
                <a:cs typeface="Arial" panose="020B0604020202020204" pitchFamily="34" charset="0"/>
              </a:rPr>
              <a:t> </a:t>
            </a:r>
            <a:r>
              <a:rPr lang="en-GB" sz="3200" b="0" i="1" u="none" dirty="0" err="1">
                <a:latin typeface="Arial" panose="020B0604020202020204" pitchFamily="34" charset="0"/>
                <a:cs typeface="Arial" panose="020B0604020202020204" pitchFamily="34" charset="0"/>
              </a:rPr>
              <a:t>obzorja</a:t>
            </a:r>
            <a:r>
              <a:rPr lang="en-GB" sz="3200" b="0" u="none" dirty="0">
                <a:latin typeface="Arial" panose="020B0604020202020204" pitchFamily="34" charset="0"/>
                <a:cs typeface="Arial" panose="020B0604020202020204" pitchFamily="34" charset="0"/>
              </a:rPr>
              <a:t>, 32, pp. 52–59. Available at: </a:t>
            </a:r>
            <a:r>
              <a:rPr lang="en-GB" sz="3200" b="0" u="none" dirty="0">
                <a:latin typeface="Arial" panose="020B0604020202020204" pitchFamily="34" charset="0"/>
                <a:cs typeface="Arial" panose="020B0604020202020204" pitchFamily="34" charset="0"/>
                <a:hlinkClick r:id="rId5"/>
              </a:rPr>
              <a:t>https://doi.org/10.20419/2023.32.573</a:t>
            </a:r>
            <a:r>
              <a:rPr lang="en-GB" sz="3200" b="0" u="none" dirty="0">
                <a:latin typeface="Arial" panose="020B0604020202020204" pitchFamily="34" charset="0"/>
                <a:cs typeface="Arial" panose="020B0604020202020204" pitchFamily="34" charset="0"/>
              </a:rPr>
              <a:t>.</a:t>
            </a:r>
          </a:p>
          <a:p>
            <a:pPr algn="l"/>
            <a:r>
              <a:rPr lang="nl-NL" sz="3200" b="0" u="none" dirty="0">
                <a:latin typeface="Arial" panose="020B0604020202020204" pitchFamily="34" charset="0"/>
                <a:cs typeface="Arial" panose="020B0604020202020204" pitchFamily="34" charset="0"/>
              </a:rPr>
              <a:t>Ko, Je.D. Hazen, P. and Ng, Chee H. </a:t>
            </a:r>
            <a:r>
              <a:rPr lang="nl-NL" sz="3200" b="0" i="1" u="none" dirty="0">
                <a:latin typeface="Arial" panose="020B0604020202020204" pitchFamily="34" charset="0"/>
                <a:cs typeface="Arial" panose="020B0604020202020204" pitchFamily="34" charset="0"/>
              </a:rPr>
              <a:t>et al.</a:t>
            </a:r>
            <a:r>
              <a:rPr lang="nl-NL" sz="3200" b="0" u="none" dirty="0">
                <a:latin typeface="Arial" panose="020B0604020202020204" pitchFamily="34" charset="0"/>
                <a:cs typeface="Arial" panose="020B0604020202020204" pitchFamily="34" charset="0"/>
              </a:rPr>
              <a:t> </a:t>
            </a:r>
            <a:r>
              <a:rPr lang="en-US" sz="3200" b="0" u="none" dirty="0">
                <a:latin typeface="Arial" panose="020B0604020202020204" pitchFamily="34" charset="0"/>
                <a:cs typeface="Arial" panose="020B0604020202020204" pitchFamily="34" charset="0"/>
              </a:rPr>
              <a:t>(2024) “Childhood Elimination Disorders,” in A. Tasman et al. (eds.) </a:t>
            </a:r>
            <a:r>
              <a:rPr lang="en-US" sz="3200" b="0" i="1" u="none" dirty="0">
                <a:latin typeface="Arial" panose="020B0604020202020204" pitchFamily="34" charset="0"/>
                <a:cs typeface="Arial" panose="020B0604020202020204" pitchFamily="34" charset="0"/>
              </a:rPr>
              <a:t>Tasman’s Psychiatry</a:t>
            </a:r>
            <a:r>
              <a:rPr lang="en-US" sz="3200" b="0" u="none" dirty="0">
                <a:latin typeface="Arial" panose="020B0604020202020204" pitchFamily="34" charset="0"/>
                <a:cs typeface="Arial" panose="020B0604020202020204" pitchFamily="34" charset="0"/>
              </a:rPr>
              <a:t>. Cham: Springer International Publishing, pp. 2347–2372. Available at: https://doi.org/10.1007/978-3-030-51366-5_47.</a:t>
            </a:r>
            <a:r>
              <a:rPr lang="en-GB" sz="3200" b="0" u="none" dirty="0">
                <a:latin typeface="Arial" panose="020B0604020202020204" pitchFamily="34" charset="0"/>
                <a:cs typeface="Arial" panose="020B0604020202020204" pitchFamily="34" charset="0"/>
              </a:rPr>
              <a:t>. .</a:t>
            </a:r>
          </a:p>
          <a:p>
            <a:pPr algn="l"/>
            <a:r>
              <a:rPr lang="en-GB" sz="3200" b="0" u="none" dirty="0">
                <a:latin typeface="Arial" panose="020B0604020202020204" pitchFamily="34" charset="0"/>
                <a:cs typeface="Arial" panose="020B0604020202020204" pitchFamily="34" charset="0"/>
              </a:rPr>
              <a:t>National Institute for Health and Care Excellence. (2010). </a:t>
            </a:r>
            <a:r>
              <a:rPr lang="en-GB" sz="3200" b="0" i="1" u="none" dirty="0">
                <a:latin typeface="Arial" panose="020B0604020202020204" pitchFamily="34" charset="0"/>
                <a:cs typeface="Arial" panose="020B0604020202020204" pitchFamily="34" charset="0"/>
              </a:rPr>
              <a:t>Bedwetting in under 19s.</a:t>
            </a:r>
            <a:r>
              <a:rPr lang="en-GB" sz="3200" b="0" u="none" dirty="0">
                <a:latin typeface="Arial" panose="020B0604020202020204" pitchFamily="34" charset="0"/>
                <a:cs typeface="Arial" panose="020B0604020202020204" pitchFamily="34" charset="0"/>
              </a:rPr>
              <a:t> Available at: </a:t>
            </a:r>
            <a:r>
              <a:rPr lang="en-GB" sz="3200" b="0" u="none" dirty="0">
                <a:latin typeface="Arial" panose="020B0604020202020204" pitchFamily="34" charset="0"/>
                <a:cs typeface="Arial" panose="020B0604020202020204" pitchFamily="34" charset="0"/>
                <a:hlinkClick r:id="rId6"/>
              </a:rPr>
              <a:t>https://www.nice.org.uk/guidance/cg111/chapter/Recommendations#advice-on-fluid-intake-diet-and-toileting-patterns</a:t>
            </a:r>
            <a:r>
              <a:rPr lang="en-GB" sz="3200" b="0" u="none" dirty="0">
                <a:latin typeface="Arial" panose="020B0604020202020204" pitchFamily="34" charset="0"/>
                <a:cs typeface="Arial" panose="020B0604020202020204" pitchFamily="34" charset="0"/>
              </a:rPr>
              <a:t>. (Accessed on 4 March 2026).</a:t>
            </a:r>
          </a:p>
          <a:p>
            <a:pPr algn="l"/>
            <a:r>
              <a:rPr lang="en-GB" sz="3200" b="0" u="none" dirty="0" err="1">
                <a:latin typeface="Arial" panose="020B0604020202020204" pitchFamily="34" charset="0"/>
                <a:cs typeface="Arial" panose="020B0604020202020204" pitchFamily="34" charset="0"/>
              </a:rPr>
              <a:t>Plumptre</a:t>
            </a:r>
            <a:r>
              <a:rPr lang="en-GB" sz="3200" b="0" u="none" dirty="0">
                <a:latin typeface="Arial" panose="020B0604020202020204" pitchFamily="34" charset="0"/>
                <a:cs typeface="Arial" panose="020B0604020202020204" pitchFamily="34" charset="0"/>
              </a:rPr>
              <a:t>, E. (2025). ‘What Are Elimination Disorders?’</a:t>
            </a:r>
          </a:p>
          <a:p>
            <a:pPr algn="l"/>
            <a:r>
              <a:rPr lang="en-US" sz="3200" b="0" u="none" dirty="0">
                <a:latin typeface="Arial" panose="020B0604020202020204" pitchFamily="34" charset="0"/>
                <a:cs typeface="Arial" panose="020B0604020202020204" pitchFamily="34" charset="0"/>
              </a:rPr>
              <a:t>Shepard, J. A., Poler, J. E. and </a:t>
            </a:r>
            <a:r>
              <a:rPr lang="en-US" sz="3200" b="0" u="none" dirty="0" err="1">
                <a:latin typeface="Arial" panose="020B0604020202020204" pitchFamily="34" charset="0"/>
                <a:cs typeface="Arial" panose="020B0604020202020204" pitchFamily="34" charset="0"/>
              </a:rPr>
              <a:t>Grabman</a:t>
            </a:r>
            <a:r>
              <a:rPr lang="en-US" sz="3200" b="0" u="none" dirty="0">
                <a:latin typeface="Arial" panose="020B0604020202020204" pitchFamily="34" charset="0"/>
                <a:cs typeface="Arial" panose="020B0604020202020204" pitchFamily="34" charset="0"/>
              </a:rPr>
              <a:t>, J. H.</a:t>
            </a:r>
            <a:r>
              <a:rPr lang="en-GB" sz="3200" b="0" u="none" dirty="0">
                <a:latin typeface="Arial" panose="020B0604020202020204" pitchFamily="34" charset="0"/>
                <a:cs typeface="Arial" panose="020B0604020202020204" pitchFamily="34" charset="0"/>
              </a:rPr>
              <a:t> (2017) “Evidence-Based Psychosocial Treatments for </a:t>
            </a:r>
            <a:r>
              <a:rPr lang="en-GB" sz="3200" b="0" u="none" dirty="0" err="1">
                <a:latin typeface="Arial" panose="020B0604020202020204" pitchFamily="34" charset="0"/>
                <a:cs typeface="Arial" panose="020B0604020202020204" pitchFamily="34" charset="0"/>
              </a:rPr>
              <a:t>Pediatric</a:t>
            </a:r>
            <a:r>
              <a:rPr lang="en-GB" sz="3200" b="0" u="none" dirty="0">
                <a:latin typeface="Arial" panose="020B0604020202020204" pitchFamily="34" charset="0"/>
                <a:cs typeface="Arial" panose="020B0604020202020204" pitchFamily="34" charset="0"/>
              </a:rPr>
              <a:t> Elimination Disorders,” </a:t>
            </a:r>
            <a:r>
              <a:rPr lang="en-GB" sz="3200" b="0" i="1" u="none" dirty="0">
                <a:latin typeface="Arial" panose="020B0604020202020204" pitchFamily="34" charset="0"/>
                <a:cs typeface="Arial" panose="020B0604020202020204" pitchFamily="34" charset="0"/>
              </a:rPr>
              <a:t>Journal of clinical child and adolescent psychology</a:t>
            </a:r>
            <a:r>
              <a:rPr lang="en-GB" sz="3200" b="0" u="none" dirty="0">
                <a:latin typeface="Arial" panose="020B0604020202020204" pitchFamily="34" charset="0"/>
                <a:cs typeface="Arial" panose="020B0604020202020204" pitchFamily="34" charset="0"/>
              </a:rPr>
              <a:t>, 46(6), pp. 767–797. Available at: </a:t>
            </a:r>
            <a:r>
              <a:rPr lang="en-GB" sz="3200" b="0" u="none" dirty="0">
                <a:latin typeface="Arial" panose="020B0604020202020204" pitchFamily="34" charset="0"/>
                <a:cs typeface="Arial" panose="020B0604020202020204" pitchFamily="34" charset="0"/>
                <a:hlinkClick r:id="rId7"/>
              </a:rPr>
              <a:t>https://doi.org/10.1080/15374416.2016.1247356</a:t>
            </a:r>
            <a:r>
              <a:rPr lang="en-GB" sz="3200" b="0" u="none" dirty="0">
                <a:latin typeface="Arial" panose="020B0604020202020204" pitchFamily="34" charset="0"/>
                <a:cs typeface="Arial" panose="020B0604020202020204" pitchFamily="34" charset="0"/>
              </a:rPr>
              <a:t>.</a:t>
            </a:r>
          </a:p>
          <a:p>
            <a:pPr algn="l"/>
            <a:r>
              <a:rPr lang="en-GB" sz="3200" b="0" i="1" u="none" dirty="0" err="1">
                <a:latin typeface="Arial" panose="020B0604020202020204" pitchFamily="34" charset="0"/>
                <a:cs typeface="Arial" panose="020B0604020202020204" pitchFamily="34" charset="0"/>
              </a:rPr>
              <a:t>VeryWell</a:t>
            </a:r>
            <a:r>
              <a:rPr lang="en-GB" sz="3200" b="0" i="1" u="none" dirty="0">
                <a:latin typeface="Arial" panose="020B0604020202020204" pitchFamily="34" charset="0"/>
                <a:cs typeface="Arial" panose="020B0604020202020204" pitchFamily="34" charset="0"/>
              </a:rPr>
              <a:t> Mind</a:t>
            </a:r>
            <a:r>
              <a:rPr lang="en-GB" sz="3200" b="0" u="none" dirty="0">
                <a:latin typeface="Arial" panose="020B0604020202020204" pitchFamily="34" charset="0"/>
                <a:cs typeface="Arial" panose="020B0604020202020204" pitchFamily="34" charset="0"/>
              </a:rPr>
              <a:t>. Available at: </a:t>
            </a:r>
            <a:r>
              <a:rPr lang="en-GB" sz="3200" b="0" u="none" dirty="0">
                <a:latin typeface="Arial" panose="020B0604020202020204" pitchFamily="34" charset="0"/>
                <a:cs typeface="Arial" panose="020B0604020202020204" pitchFamily="34" charset="0"/>
                <a:hlinkClick r:id="rId8"/>
              </a:rPr>
              <a:t>https://www.verywellmind.com/elimination-disorders-symptoms-causes-and-remedies-5220383#toc-symptoms-of-elimination-disorders</a:t>
            </a:r>
            <a:r>
              <a:rPr lang="en-GB" sz="3200" b="0" u="none" dirty="0">
                <a:latin typeface="Arial" panose="020B0604020202020204" pitchFamily="34" charset="0"/>
                <a:cs typeface="Arial" panose="020B0604020202020204" pitchFamily="34" charset="0"/>
              </a:rPr>
              <a:t>.  (Accessed on 5 March 2026).</a:t>
            </a:r>
          </a:p>
          <a:p>
            <a:pPr algn="l"/>
            <a:r>
              <a:rPr lang="en-US" sz="3200" b="0" u="none" dirty="0">
                <a:latin typeface="Arial" panose="020B0604020202020204" pitchFamily="34" charset="0"/>
                <a:cs typeface="Arial" panose="020B0604020202020204" pitchFamily="34" charset="0"/>
              </a:rPr>
              <a:t>von </a:t>
            </a:r>
            <a:r>
              <a:rPr lang="en-US" sz="3200" b="0" u="none" dirty="0" err="1">
                <a:latin typeface="Arial" panose="020B0604020202020204" pitchFamily="34" charset="0"/>
                <a:cs typeface="Arial" panose="020B0604020202020204" pitchFamily="34" charset="0"/>
              </a:rPr>
              <a:t>Gontard</a:t>
            </a:r>
            <a:r>
              <a:rPr lang="en-US" sz="3200" b="0" u="none" dirty="0">
                <a:latin typeface="Arial" panose="020B0604020202020204" pitchFamily="34" charset="0"/>
                <a:cs typeface="Arial" panose="020B0604020202020204" pitchFamily="34" charset="0"/>
              </a:rPr>
              <a:t>, A. and </a:t>
            </a:r>
            <a:r>
              <a:rPr lang="en-US" sz="3200" b="0" u="none" dirty="0" err="1">
                <a:latin typeface="Arial" panose="020B0604020202020204" pitchFamily="34" charset="0"/>
                <a:cs typeface="Arial" panose="020B0604020202020204" pitchFamily="34" charset="0"/>
              </a:rPr>
              <a:t>Kuwertz-Bröking</a:t>
            </a:r>
            <a:r>
              <a:rPr lang="en-US" sz="3200" b="0" u="none" dirty="0">
                <a:latin typeface="Arial" panose="020B0604020202020204" pitchFamily="34" charset="0"/>
                <a:cs typeface="Arial" panose="020B0604020202020204" pitchFamily="34" charset="0"/>
              </a:rPr>
              <a:t>, E., (2019). ‘The diagnosis and treatment of enuresis and functional daytime urinary incontinence’. </a:t>
            </a:r>
            <a:r>
              <a:rPr lang="en-US" sz="3200" b="0" i="1" u="none" dirty="0" err="1">
                <a:latin typeface="Arial" panose="020B0604020202020204" pitchFamily="34" charset="0"/>
                <a:cs typeface="Arial" panose="020B0604020202020204" pitchFamily="34" charset="0"/>
              </a:rPr>
              <a:t>Deutsches</a:t>
            </a:r>
            <a:r>
              <a:rPr lang="en-US" sz="3200" b="0" i="1" u="none" dirty="0">
                <a:latin typeface="Arial" panose="020B0604020202020204" pitchFamily="34" charset="0"/>
                <a:cs typeface="Arial" panose="020B0604020202020204" pitchFamily="34" charset="0"/>
              </a:rPr>
              <a:t> </a:t>
            </a:r>
            <a:r>
              <a:rPr lang="en-US" sz="3200" b="0" i="1" u="none" dirty="0" err="1">
                <a:latin typeface="Arial" panose="020B0604020202020204" pitchFamily="34" charset="0"/>
                <a:cs typeface="Arial" panose="020B0604020202020204" pitchFamily="34" charset="0"/>
              </a:rPr>
              <a:t>Ärzteblatt</a:t>
            </a:r>
            <a:r>
              <a:rPr lang="en-US" sz="3200" b="0" i="1" u="none" dirty="0">
                <a:latin typeface="Arial" panose="020B0604020202020204" pitchFamily="34" charset="0"/>
                <a:cs typeface="Arial" panose="020B0604020202020204" pitchFamily="34" charset="0"/>
              </a:rPr>
              <a:t> International</a:t>
            </a:r>
            <a:r>
              <a:rPr lang="en-US" sz="3200" b="0" u="none" dirty="0">
                <a:latin typeface="Arial" panose="020B0604020202020204" pitchFamily="34" charset="0"/>
                <a:cs typeface="Arial" panose="020B0604020202020204" pitchFamily="34" charset="0"/>
              </a:rPr>
              <a:t>, </a:t>
            </a:r>
            <a:r>
              <a:rPr lang="en-US" sz="3200" b="0" i="1" u="none" dirty="0">
                <a:latin typeface="Arial" panose="020B0604020202020204" pitchFamily="34" charset="0"/>
                <a:cs typeface="Arial" panose="020B0604020202020204" pitchFamily="34" charset="0"/>
              </a:rPr>
              <a:t>116</a:t>
            </a:r>
            <a:r>
              <a:rPr lang="en-US" sz="3200" b="0" u="none" dirty="0">
                <a:latin typeface="Arial" panose="020B0604020202020204" pitchFamily="34" charset="0"/>
                <a:cs typeface="Arial" panose="020B0604020202020204" pitchFamily="34" charset="0"/>
              </a:rPr>
              <a:t>(16), p.279. DOI: 10.3238/arztebl.2019.0279 </a:t>
            </a:r>
            <a:r>
              <a:rPr lang="en-US" sz="3200" b="0" i="1" u="none" dirty="0">
                <a:latin typeface="Arial" panose="020B0604020202020204" pitchFamily="34" charset="0"/>
                <a:cs typeface="Arial" panose="020B0604020202020204" pitchFamily="34" charset="0"/>
              </a:rPr>
              <a:t>l.</a:t>
            </a:r>
            <a:r>
              <a:rPr lang="en-US" sz="3200" b="0" u="none" dirty="0">
                <a:latin typeface="Arial" panose="020B0604020202020204" pitchFamily="34" charset="0"/>
                <a:cs typeface="Arial" panose="020B0604020202020204" pitchFamily="34" charset="0"/>
              </a:rPr>
              <a:t> (2024) “Childhood Elimination </a:t>
            </a:r>
            <a:endParaRPr lang="en-GB" sz="3200" b="0" u="none" dirty="0">
              <a:latin typeface="Arial" panose="020B0604020202020204" pitchFamily="34" charset="0"/>
              <a:cs typeface="Arial" panose="020B0604020202020204" pitchFamily="34" charset="0"/>
            </a:endParaRPr>
          </a:p>
          <a:p>
            <a:pPr algn="l"/>
            <a:r>
              <a:rPr lang="en-US" sz="3200" b="0" u="none" dirty="0" err="1">
                <a:latin typeface="Arial" panose="020B0604020202020204" pitchFamily="34" charset="0"/>
                <a:cs typeface="Arial" panose="020B0604020202020204" pitchFamily="34" charset="0"/>
              </a:rPr>
              <a:t>WebMd</a:t>
            </a:r>
            <a:r>
              <a:rPr lang="en-US" sz="3200" b="0" u="none" dirty="0">
                <a:latin typeface="Arial" panose="020B0604020202020204" pitchFamily="34" charset="0"/>
                <a:cs typeface="Arial" panose="020B0604020202020204" pitchFamily="34" charset="0"/>
              </a:rPr>
              <a:t>  (2024). </a:t>
            </a:r>
            <a:r>
              <a:rPr lang="en-GB" sz="3200" b="0" i="1" u="none" dirty="0">
                <a:latin typeface="Arial" panose="020B0604020202020204" pitchFamily="34" charset="0"/>
                <a:cs typeface="Arial" panose="020B0604020202020204" pitchFamily="34" charset="0"/>
              </a:rPr>
              <a:t>Enuresis in Children</a:t>
            </a:r>
            <a:r>
              <a:rPr lang="en-GB" sz="3200" b="0" u="none" dirty="0">
                <a:latin typeface="Arial" panose="020B0604020202020204" pitchFamily="34" charset="0"/>
                <a:cs typeface="Arial" panose="020B0604020202020204" pitchFamily="34" charset="0"/>
              </a:rPr>
              <a:t>. Available at: </a:t>
            </a:r>
            <a:r>
              <a:rPr lang="en-GB" sz="3200" b="0" u="none" dirty="0">
                <a:latin typeface="Arial" panose="020B0604020202020204" pitchFamily="34" charset="0"/>
                <a:cs typeface="Arial" panose="020B0604020202020204" pitchFamily="34" charset="0"/>
                <a:hlinkClick r:id="rId9"/>
              </a:rPr>
              <a:t>https://www.webmd.com/mental-health/enuresis</a:t>
            </a:r>
            <a:r>
              <a:rPr lang="en-GB" sz="3200" b="0" u="none" dirty="0">
                <a:latin typeface="Arial" panose="020B0604020202020204" pitchFamily="34" charset="0"/>
                <a:cs typeface="Arial" panose="020B0604020202020204" pitchFamily="34" charset="0"/>
              </a:rPr>
              <a:t>. (Accessed on 4 March 2026).</a:t>
            </a:r>
          </a:p>
          <a:p>
            <a:pPr algn="l"/>
            <a:endParaRPr lang="en-GB" sz="3200" b="0" u="none" dirty="0">
              <a:latin typeface="Arial" panose="020B0604020202020204" pitchFamily="34" charset="0"/>
              <a:cs typeface="Arial" panose="020B0604020202020204" pitchFamily="34" charset="0"/>
            </a:endParaRPr>
          </a:p>
          <a:p>
            <a:r>
              <a:rPr lang="en-GB" sz="3200" b="0" u="none" dirty="0">
                <a:latin typeface="Arial" panose="020B0604020202020204" pitchFamily="34" charset="0"/>
                <a:cs typeface="Arial" panose="020B0604020202020204" pitchFamily="34" charset="0"/>
              </a:rPr>
              <a:t> </a:t>
            </a:r>
          </a:p>
          <a:p>
            <a:pPr algn="l"/>
            <a:endParaRPr lang="en-GB" dirty="0"/>
          </a:p>
          <a:p>
            <a:endParaRPr lang="en-GB" sz="4800" dirty="0">
              <a:latin typeface="Aptos" panose="020B0004020202020204" pitchFamily="34" charset="0"/>
            </a:endParaRPr>
          </a:p>
          <a:p>
            <a:endParaRPr lang="en-GB" sz="4800" dirty="0">
              <a:latin typeface="Aptos" panose="020B0004020202020204" pitchFamily="34" charset="0"/>
            </a:endParaRPr>
          </a:p>
          <a:p>
            <a:r>
              <a:rPr lang="en-GB" sz="4800" dirty="0">
                <a:latin typeface="Aptos" panose="020B0004020202020204" pitchFamily="34" charset="0"/>
              </a:rPr>
              <a:t>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5558796"/>
            <a:ext cx="10052050" cy="1200306"/>
          </a:xfrm>
        </p:spPr>
        <p:txBody>
          <a:bodyPr/>
          <a:lstStyle/>
          <a:p>
            <a:r>
              <a:rPr lang="en-GB" sz="4400" dirty="0">
                <a:solidFill>
                  <a:srgbClr val="FF0000"/>
                </a:solidFill>
                <a:latin typeface="Aptos" panose="020B0004020202020204" pitchFamily="34" charset="0"/>
              </a:rPr>
              <a:t> </a:t>
            </a:r>
            <a:r>
              <a:rPr lang="en-GB" sz="4800" dirty="0">
                <a:solidFill>
                  <a:srgbClr val="FF0000"/>
                </a:solidFill>
                <a:latin typeface="Aptos" panose="020B0004020202020204" pitchFamily="34" charset="0"/>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628247" y="28503040"/>
            <a:ext cx="10209213" cy="3083899"/>
          </a:xfrm>
        </p:spPr>
        <p:txBody>
          <a:bodyPr/>
          <a:lstStyle/>
          <a:p>
            <a:r>
              <a:rPr lang="en-US" sz="3600" dirty="0">
                <a:latin typeface="Arial" panose="020B0604020202020204" pitchFamily="34" charset="0"/>
                <a:cs typeface="Arial" panose="020B0604020202020204" pitchFamily="34" charset="0"/>
              </a:rPr>
              <a:t>(Deleon</a:t>
            </a:r>
            <a:r>
              <a:rPr lang="en-US" sz="3600" i="1" dirty="0">
                <a:latin typeface="Arial" panose="020B0604020202020204" pitchFamily="34" charset="0"/>
                <a:cs typeface="Arial" panose="020B0604020202020204" pitchFamily="34" charset="0"/>
              </a:rPr>
              <a:t> et al., </a:t>
            </a:r>
            <a:r>
              <a:rPr lang="en-US" sz="3600" dirty="0">
                <a:latin typeface="Arial" panose="020B0604020202020204" pitchFamily="34" charset="0"/>
                <a:cs typeface="Arial" panose="020B0604020202020204" pitchFamily="34" charset="0"/>
              </a:rPr>
              <a:t>2022). </a:t>
            </a:r>
            <a:endParaRPr lang="en-GB" sz="3600" dirty="0">
              <a:latin typeface="Arial" panose="020B0604020202020204" pitchFamily="34" charset="0"/>
              <a:cs typeface="Arial" panose="020B0604020202020204" pitchFamily="34" charset="0"/>
            </a:endParaRPr>
          </a:p>
          <a:p>
            <a:endParaRPr lang="en-US" sz="3600" dirty="0">
              <a:latin typeface="Arial" panose="020B0604020202020204" pitchFamily="34" charset="0"/>
              <a:cs typeface="Arial" panose="020B0604020202020204" pitchFamily="34" charset="0"/>
            </a:endParaRPr>
          </a:p>
          <a:p>
            <a:endParaRPr lang="en-US" sz="3600" dirty="0">
              <a:latin typeface="Arial" panose="020B0604020202020204" pitchFamily="34" charset="0"/>
              <a:cs typeface="Arial" panose="020B06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(ELIMINATION DISORDERS)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446550"/>
          </a:xfrm>
        </p:spPr>
        <p:txBody>
          <a:bodyPr/>
          <a:lstStyle/>
          <a:p>
            <a:r>
              <a:rPr lang="en-GB" sz="8000" dirty="0"/>
              <a:t>(TITLE –</a:t>
            </a:r>
            <a:r>
              <a:rPr lang="en-GB" b="0" dirty="0"/>
              <a:t>NEURODEVELOPMENTAL</a:t>
            </a:r>
            <a:r>
              <a:rPr lang="en-GB" sz="8000" dirty="0"/>
              <a:t> DISORDERS)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6" name="Picture 25">
            <a:extLst>
              <a:ext uri="{FF2B5EF4-FFF2-40B4-BE49-F238E27FC236}">
                <a16:creationId xmlns:a16="http://schemas.microsoft.com/office/drawing/2014/main" id="{9090CCB8-CE56-6C49-98F9-7024F10E427B}"/>
              </a:ext>
            </a:extLst>
          </p:cNvPr>
          <p:cNvPicPr>
            <a:picLocks noChangeAspect="1"/>
          </p:cNvPicPr>
          <p:nvPr/>
        </p:nvPicPr>
        <p:blipFill>
          <a:blip r:embed="rId10"/>
          <a:stretch>
            <a:fillRect/>
          </a:stretch>
        </p:blipFill>
        <p:spPr>
          <a:xfrm>
            <a:off x="646887" y="13133910"/>
            <a:ext cx="9560833" cy="4315890"/>
          </a:xfrm>
          <a:prstGeom prst="rect">
            <a:avLst/>
          </a:prstGeom>
        </p:spPr>
      </p:pic>
      <p:sp>
        <p:nvSpPr>
          <p:cNvPr id="35" name="Text Placeholder 34">
            <a:extLst>
              <a:ext uri="{FF2B5EF4-FFF2-40B4-BE49-F238E27FC236}">
                <a16:creationId xmlns:a16="http://schemas.microsoft.com/office/drawing/2014/main" id="{5CFB6484-F8B5-9212-C98B-A16E1B10A9DC}"/>
              </a:ext>
            </a:extLst>
          </p:cNvPr>
          <p:cNvSpPr>
            <a:spLocks noGrp="1"/>
          </p:cNvSpPr>
          <p:nvPr>
            <p:ph type="body" sz="quarter" idx="21"/>
          </p:nvPr>
        </p:nvSpPr>
        <p:spPr>
          <a:xfrm>
            <a:off x="11511285" y="4783591"/>
            <a:ext cx="10148235" cy="27582913"/>
          </a:xfrm>
        </p:spPr>
        <p:txBody>
          <a:bodyPr/>
          <a:lstStyle/>
          <a:p>
            <a:r>
              <a:rPr lang="en-US" sz="3600" b="1" dirty="0">
                <a:latin typeface="Arial" panose="020B0604020202020204" pitchFamily="34" charset="0"/>
                <a:cs typeface="Arial" panose="020B0604020202020204" pitchFamily="34" charset="0"/>
              </a:rPr>
              <a:t>Causes, Symptoms, and Diagnosis</a:t>
            </a:r>
          </a:p>
          <a:p>
            <a:r>
              <a:rPr lang="en-US" sz="3600" b="1" dirty="0">
                <a:latin typeface="Arial" panose="020B0604020202020204" pitchFamily="34" charset="0"/>
                <a:cs typeface="Arial" panose="020B0604020202020204" pitchFamily="34" charset="0"/>
              </a:rPr>
              <a:t>Causes </a:t>
            </a:r>
          </a:p>
          <a:p>
            <a:r>
              <a:rPr lang="en-US" sz="3600" dirty="0">
                <a:latin typeface="Arial" panose="020B0604020202020204" pitchFamily="34" charset="0"/>
                <a:cs typeface="Arial" panose="020B0604020202020204" pitchFamily="34" charset="0"/>
              </a:rPr>
              <a:t>Family history, Constipation, reduced nighttime ADH level, Emotional stress, and congenital malformation of bladder and bowel. Behavioral factors. Painful </a:t>
            </a:r>
            <a:r>
              <a:rPr lang="en-US" sz="3600">
                <a:latin typeface="Arial" panose="020B0604020202020204" pitchFamily="34" charset="0"/>
                <a:cs typeface="Arial" panose="020B0604020202020204" pitchFamily="34" charset="0"/>
              </a:rPr>
              <a:t>bowel movement </a:t>
            </a:r>
            <a:r>
              <a:rPr lang="en-US" sz="3600"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Armstrong, 2025).</a:t>
            </a:r>
          </a:p>
          <a:p>
            <a:endParaRPr lang="en-US" sz="3600" b="1" dirty="0">
              <a:latin typeface="Arial" panose="020B0604020202020204" pitchFamily="34" charset="0"/>
              <a:cs typeface="Arial" panose="020B0604020202020204" pitchFamily="34" charset="0"/>
            </a:endParaRPr>
          </a:p>
          <a:p>
            <a:r>
              <a:rPr lang="en-US" sz="3600" b="1" dirty="0">
                <a:latin typeface="Arial" panose="020B0604020202020204" pitchFamily="34" charset="0"/>
                <a:cs typeface="Arial" panose="020B0604020202020204" pitchFamily="34" charset="0"/>
              </a:rPr>
              <a:t>Symptoms </a:t>
            </a:r>
            <a:endParaRPr lang="en-GB" sz="3600" b="1"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Emotional symptoms, Abdominal pain, loose stool, loss of appetite, constipation, Urinal tract infection (UTI), repeated bed wetting, stool leakage on underwear, Hyperactivity, Peer relationship problems (Hamed,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2026)</a:t>
            </a:r>
          </a:p>
          <a:p>
            <a:endParaRPr lang="en-GB" sz="36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Diagnosis</a:t>
            </a:r>
          </a:p>
          <a:p>
            <a:r>
              <a:rPr lang="en-GB" sz="3600" dirty="0">
                <a:latin typeface="Arial" panose="020B0604020202020204" pitchFamily="34" charset="0"/>
                <a:cs typeface="Arial" panose="020B0604020202020204" pitchFamily="34" charset="0"/>
              </a:rPr>
              <a:t>Complete medical and family history. Physical examination and assessment. X-rays to rule out other possible causes for constipation. Urine sample. Repeated wetting of urine(Enuresis) in bed or clothes and </a:t>
            </a:r>
            <a:r>
              <a:rPr lang="en-GB" sz="3600" dirty="0" err="1">
                <a:latin typeface="Arial" panose="020B0604020202020204" pitchFamily="34" charset="0"/>
                <a:cs typeface="Arial" panose="020B0604020202020204" pitchFamily="34" charset="0"/>
              </a:rPr>
              <a:t>feaces</a:t>
            </a:r>
            <a:r>
              <a:rPr lang="en-GB" sz="3600" dirty="0">
                <a:latin typeface="Arial" panose="020B0604020202020204" pitchFamily="34" charset="0"/>
                <a:cs typeface="Arial" panose="020B0604020202020204" pitchFamily="34" charset="0"/>
              </a:rPr>
              <a:t> (Encopresis).</a:t>
            </a:r>
            <a:r>
              <a:rPr lang="en-GB" sz="3600" dirty="0" err="1">
                <a:latin typeface="Arial" panose="020B0604020202020204" pitchFamily="34" charset="0"/>
                <a:cs typeface="Arial" panose="020B0604020202020204" pitchFamily="34" charset="0"/>
              </a:rPr>
              <a:t>Ultraso</a:t>
            </a:r>
            <a:r>
              <a:rPr lang="en-GB" sz="3600" dirty="0">
                <a:latin typeface="Arial" panose="020B0604020202020204" pitchFamily="34" charset="0"/>
                <a:cs typeface="Arial" panose="020B0604020202020204" pitchFamily="34" charset="0"/>
              </a:rPr>
              <a:t> </a:t>
            </a:r>
          </a:p>
          <a:p>
            <a:r>
              <a:rPr lang="en-GB" sz="3600" dirty="0">
                <a:latin typeface="Arial" panose="020B0604020202020204" pitchFamily="34" charset="0"/>
                <a:cs typeface="Arial" panose="020B0604020202020204" pitchFamily="34" charset="0"/>
              </a:rPr>
              <a:t>(Kidney, and rectal) (</a:t>
            </a:r>
            <a:r>
              <a:rPr lang="en-US" sz="3600" dirty="0" err="1">
                <a:latin typeface="Arial" panose="020B0604020202020204" pitchFamily="34" charset="0"/>
                <a:cs typeface="Arial" panose="020B0604020202020204" pitchFamily="34" charset="0"/>
              </a:rPr>
              <a:t>Gontard</a:t>
            </a:r>
            <a:r>
              <a:rPr lang="en-US" sz="3600" dirty="0">
                <a:latin typeface="Arial" panose="020B0604020202020204" pitchFamily="34" charset="0"/>
                <a:cs typeface="Arial" panose="020B0604020202020204" pitchFamily="34" charset="0"/>
              </a:rPr>
              <a:t>, 2019).</a:t>
            </a:r>
            <a:r>
              <a:rPr lang="en-GB" sz="3600" dirty="0">
                <a:latin typeface="Arial" panose="020B0604020202020204" pitchFamily="34" charset="0"/>
                <a:cs typeface="Arial" panose="020B0604020202020204" pitchFamily="34" charset="0"/>
              </a:rPr>
              <a:t> </a:t>
            </a: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Parents once felt embarrassed to discuss wetting or soiling, often hiding or blaming the problem, and some children avoided school because of it. Greater understanding now shows</a:t>
            </a:r>
            <a:r>
              <a:rPr lang="en-GB" sz="3200" dirty="0">
                <a:latin typeface="Arial" panose="020B0604020202020204" pitchFamily="34" charset="0"/>
                <a:cs typeface="Arial" panose="020B0604020202020204" pitchFamily="34" charset="0"/>
              </a:rPr>
              <a:t>.</a:t>
            </a:r>
            <a:r>
              <a:rPr lang="en-US"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These issues are common and require proper screening and assessment (Ko et al.., 2024)</a:t>
            </a:r>
            <a:r>
              <a:rPr lang="en-GB" sz="3200" i="1" dirty="0">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Changing Understanding</a:t>
            </a:r>
          </a:p>
          <a:p>
            <a:r>
              <a:rPr lang="en-US" sz="3200" dirty="0">
                <a:latin typeface="Arial" panose="020B0604020202020204" pitchFamily="34" charset="0"/>
                <a:cs typeface="Arial" panose="020B0604020202020204" pitchFamily="34" charset="0"/>
              </a:rPr>
              <a:t>Parents today feel less ashamed or uncertain about wetting or soiling. They offer support, encourage healthy toilet habits, and are more willing to speak with a psychiatric nurse or GP </a:t>
            </a:r>
            <a:r>
              <a:rPr lang="en-GB" sz="3200" dirty="0">
                <a:latin typeface="Arial" panose="020B0604020202020204" pitchFamily="34" charset="0"/>
                <a:cs typeface="Arial" panose="020B0604020202020204" pitchFamily="34" charset="0"/>
              </a:rPr>
              <a:t>(Ko </a:t>
            </a:r>
            <a:r>
              <a:rPr lang="en-GB" sz="3200" i="1" dirty="0">
                <a:latin typeface="Arial" panose="020B0604020202020204" pitchFamily="34" charset="0"/>
                <a:cs typeface="Arial" panose="020B0604020202020204" pitchFamily="34" charset="0"/>
              </a:rPr>
              <a:t>et al.</a:t>
            </a:r>
            <a:r>
              <a:rPr lang="en-GB" sz="3200" dirty="0">
                <a:latin typeface="Arial" panose="020B0604020202020204" pitchFamily="34" charset="0"/>
                <a:cs typeface="Arial" panose="020B0604020202020204" pitchFamily="34" charset="0"/>
              </a:rPr>
              <a:t> 2024).</a:t>
            </a:r>
          </a:p>
          <a:p>
            <a:r>
              <a:rPr lang="en-GB" sz="3200" b="1" dirty="0">
                <a:latin typeface="Arial" panose="020B0604020202020204" pitchFamily="34" charset="0"/>
                <a:cs typeface="Arial" panose="020B0604020202020204" pitchFamily="34" charset="0"/>
              </a:rPr>
              <a:t>How did healthcare providers perceive the disorder? </a:t>
            </a:r>
            <a:endParaRPr lang="en-GB"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Health professionals once saw elimination disorders as misbehavior, later focused on family and toilet training, and now view them through a biobehavioral model combining medical and behavioral factors. </a:t>
            </a:r>
            <a:r>
              <a:rPr lang="en-GB" sz="3200" dirty="0">
                <a:latin typeface="Arial" panose="020B0604020202020204" pitchFamily="34" charset="0"/>
                <a:cs typeface="Arial" panose="020B0604020202020204" pitchFamily="34" charset="0"/>
              </a:rPr>
              <a:t>(</a:t>
            </a:r>
            <a:r>
              <a:rPr lang="en-US" sz="3200" dirty="0">
                <a:latin typeface="Arial" panose="020B0604020202020204" pitchFamily="34" charset="0"/>
                <a:cs typeface="Arial" panose="020B0604020202020204" pitchFamily="34" charset="0"/>
              </a:rPr>
              <a:t>Friman, 1998</a:t>
            </a:r>
            <a:r>
              <a:rPr lang="en-GB" sz="3200"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p>
        </p:txBody>
      </p:sp>
      <p:pic>
        <p:nvPicPr>
          <p:cNvPr id="39" name="Picture 38">
            <a:extLst>
              <a:ext uri="{FF2B5EF4-FFF2-40B4-BE49-F238E27FC236}">
                <a16:creationId xmlns:a16="http://schemas.microsoft.com/office/drawing/2014/main" id="{B60CAD14-D86F-C8F3-AA77-9C869A49114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22811635" y="19903651"/>
            <a:ext cx="9536850" cy="4533606"/>
          </a:xfrm>
          <a:prstGeom prst="rect">
            <a:avLst/>
          </a:prstGeom>
        </p:spPr>
      </p:pic>
      <p:pic>
        <p:nvPicPr>
          <p:cNvPr id="1025" name="Picture 1">
            <a:extLst>
              <a:ext uri="{FF2B5EF4-FFF2-40B4-BE49-F238E27FC236}">
                <a16:creationId xmlns:a16="http://schemas.microsoft.com/office/drawing/2014/main" id="{7E30FFC8-3CD5-109C-6D66-55B46ABBE07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017838" y="16991013"/>
            <a:ext cx="12700" cy="171450"/>
          </a:xfrm>
          <a:prstGeom prst="rect">
            <a:avLst/>
          </a:prstGeom>
          <a:noFill/>
          <a:extLst>
            <a:ext uri="{909E8E84-426E-40DD-AFC4-6F175D3DCCD1}">
              <a14:hiddenFill xmlns:a14="http://schemas.microsoft.com/office/drawing/2010/main">
                <a:solidFill>
                  <a:srgbClr val="FFFFFF"/>
                </a:solidFill>
              </a14:hiddenFill>
            </a:ext>
          </a:extLst>
        </p:spPr>
      </p:pic>
      <p:sp>
        <p:nvSpPr>
          <p:cNvPr id="42" name="Text Box 15">
            <a:extLst>
              <a:ext uri="{FF2B5EF4-FFF2-40B4-BE49-F238E27FC236}">
                <a16:creationId xmlns:a16="http://schemas.microsoft.com/office/drawing/2014/main" id="{ABCE61D6-92B9-A812-8C1E-51A5C385824E}"/>
              </a:ext>
            </a:extLst>
          </p:cNvPr>
          <p:cNvSpPr txBox="1"/>
          <p:nvPr/>
        </p:nvSpPr>
        <p:spPr>
          <a:xfrm>
            <a:off x="22962188" y="23076240"/>
            <a:ext cx="9026681" cy="849597"/>
          </a:xfrm>
          <a:prstGeom prst="rect">
            <a:avLst/>
          </a:prstGeom>
          <a:solidFill>
            <a:prstClr val="white"/>
          </a:solid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spcAft>
                <a:spcPts val="1100"/>
              </a:spcAft>
              <a:buNone/>
            </a:pPr>
            <a:r>
              <a:rPr lang="en-US" sz="900">
                <a:effectLst/>
                <a:latin typeface="Century Schoolbook" panose="02040604050505020304" pitchFamily="18" charset="0"/>
                <a:ea typeface="Century Schoolbook" panose="02040604050505020304" pitchFamily="18" charset="0"/>
                <a:cs typeface="Times New Roman" panose="02020603050405020304" pitchFamily="18" charset="0"/>
              </a:rPr>
              <a:t> </a:t>
            </a:r>
            <a:endParaRPr lang="en-GB" sz="110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43" name="Text Box 15">
            <a:extLst>
              <a:ext uri="{FF2B5EF4-FFF2-40B4-BE49-F238E27FC236}">
                <a16:creationId xmlns:a16="http://schemas.microsoft.com/office/drawing/2014/main" id="{05CF4384-D39D-F247-52E2-B2A648C13713}"/>
              </a:ext>
            </a:extLst>
          </p:cNvPr>
          <p:cNvSpPr txBox="1"/>
          <p:nvPr/>
        </p:nvSpPr>
        <p:spPr>
          <a:xfrm>
            <a:off x="23114588" y="23228640"/>
            <a:ext cx="9026681" cy="849597"/>
          </a:xfrm>
          <a:prstGeom prst="rect">
            <a:avLst/>
          </a:prstGeom>
          <a:solidFill>
            <a:prstClr val="white"/>
          </a:solid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spcAft>
                <a:spcPts val="1100"/>
              </a:spcAft>
              <a:buNone/>
            </a:pPr>
            <a:r>
              <a:rPr lang="en-US" sz="900">
                <a:effectLst/>
                <a:latin typeface="Century Schoolbook" panose="02040604050505020304" pitchFamily="18" charset="0"/>
                <a:ea typeface="Century Schoolbook" panose="02040604050505020304" pitchFamily="18" charset="0"/>
                <a:cs typeface="Times New Roman" panose="02020603050405020304" pitchFamily="18" charset="0"/>
              </a:rPr>
              <a:t> </a:t>
            </a:r>
            <a:endParaRPr lang="en-GB" sz="110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44" name="Text Box 15">
            <a:extLst>
              <a:ext uri="{FF2B5EF4-FFF2-40B4-BE49-F238E27FC236}">
                <a16:creationId xmlns:a16="http://schemas.microsoft.com/office/drawing/2014/main" id="{97CCCE91-F707-F0E3-1F45-BC3747F35B2C}"/>
              </a:ext>
            </a:extLst>
          </p:cNvPr>
          <p:cNvSpPr txBox="1"/>
          <p:nvPr/>
        </p:nvSpPr>
        <p:spPr>
          <a:xfrm>
            <a:off x="23266988" y="23381040"/>
            <a:ext cx="9026681" cy="849597"/>
          </a:xfrm>
          <a:prstGeom prst="rect">
            <a:avLst/>
          </a:prstGeom>
          <a:solidFill>
            <a:prstClr val="white"/>
          </a:solid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spcAft>
                <a:spcPts val="1100"/>
              </a:spcAft>
              <a:buNone/>
            </a:pPr>
            <a:r>
              <a:rPr lang="en-US" sz="900">
                <a:effectLst/>
                <a:latin typeface="Century Schoolbook" panose="02040604050505020304" pitchFamily="18" charset="0"/>
                <a:ea typeface="Century Schoolbook" panose="02040604050505020304" pitchFamily="18" charset="0"/>
                <a:cs typeface="Times New Roman" panose="02020603050405020304" pitchFamily="18" charset="0"/>
              </a:rPr>
              <a:t> </a:t>
            </a:r>
            <a:endParaRPr lang="en-GB" sz="110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45" name="Text Box 15">
            <a:extLst>
              <a:ext uri="{FF2B5EF4-FFF2-40B4-BE49-F238E27FC236}">
                <a16:creationId xmlns:a16="http://schemas.microsoft.com/office/drawing/2014/main" id="{70DD2AF3-4409-DD06-B468-989393EE92B1}"/>
              </a:ext>
            </a:extLst>
          </p:cNvPr>
          <p:cNvSpPr txBox="1"/>
          <p:nvPr/>
        </p:nvSpPr>
        <p:spPr>
          <a:xfrm>
            <a:off x="23419388" y="23533440"/>
            <a:ext cx="9026681" cy="849597"/>
          </a:xfrm>
          <a:prstGeom prst="rect">
            <a:avLst/>
          </a:prstGeom>
          <a:solidFill>
            <a:prstClr val="white"/>
          </a:solid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spcAft>
                <a:spcPts val="1100"/>
              </a:spcAft>
              <a:buNone/>
            </a:pPr>
            <a:r>
              <a:rPr lang="en-US" sz="900">
                <a:effectLst/>
                <a:latin typeface="Century Schoolbook" panose="02040604050505020304" pitchFamily="18" charset="0"/>
                <a:ea typeface="Century Schoolbook" panose="02040604050505020304" pitchFamily="18" charset="0"/>
                <a:cs typeface="Times New Roman" panose="02020603050405020304" pitchFamily="18" charset="0"/>
              </a:rPr>
              <a:t> </a:t>
            </a:r>
            <a:endParaRPr lang="en-GB" sz="110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pic>
        <p:nvPicPr>
          <p:cNvPr id="50" name="Picture 49">
            <a:extLst>
              <a:ext uri="{FF2B5EF4-FFF2-40B4-BE49-F238E27FC236}">
                <a16:creationId xmlns:a16="http://schemas.microsoft.com/office/drawing/2014/main" id="{F0FE79EC-FF9F-2924-014B-F4E3A81C8BEC}"/>
              </a:ext>
            </a:extLst>
          </p:cNvPr>
          <p:cNvPicPr>
            <a:picLocks noChangeAspect="1"/>
          </p:cNvPicPr>
          <p:nvPr/>
        </p:nvPicPr>
        <p:blipFill>
          <a:blip r:embed="rId14"/>
          <a:stretch>
            <a:fillRect/>
          </a:stretch>
        </p:blipFill>
        <p:spPr>
          <a:xfrm>
            <a:off x="1178185" y="19005550"/>
            <a:ext cx="8725632" cy="3625850"/>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27200</TotalTime>
  <Words>1317</Words>
  <Application>Microsoft Office PowerPoint</Application>
  <PresentationFormat>Custom</PresentationFormat>
  <Paragraphs>102</Paragraphs>
  <Slides>2</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Century Schoolbook</vt:lpstr>
      <vt:lpstr>Times New Roman</vt:lpstr>
      <vt:lpstr>Trebuchet MS</vt:lpstr>
      <vt:lpstr>36x48-Template-V2b</vt:lpstr>
      <vt:lpstr>Without Quick Guides</vt:lpstr>
      <vt:lpstr>Classic 3 Columns</vt:lpstr>
      <vt:lpstr>Trifold - Wide Center</vt:lpstr>
      <vt:lpstr>Office Theme</vt:lpstr>
      <vt:lpstr>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Bernice Ozioma Nwagbo (2323240)</cp:lastModifiedBy>
  <cp:revision>90</cp:revision>
  <cp:lastPrinted>2015-06-29T17:31:11Z</cp:lastPrinted>
  <dcterms:created xsi:type="dcterms:W3CDTF">2012-02-03T19:11:35Z</dcterms:created>
  <dcterms:modified xsi:type="dcterms:W3CDTF">2026-04-07T04:42:48Z</dcterms:modified>
</cp:coreProperties>
</file>