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1" r:id="rId2"/>
    <p:sldId id="272" r:id="rId3"/>
    <p:sldId id="273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360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8A46D1-1694-4413-A727-FE30510F89D0}" type="datetimeFigureOut">
              <a:rPr lang="en-GB" smtClean="0"/>
              <a:pPr/>
              <a:t>24/08/2020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3E20A-5BC0-4C72-93A1-C062E9F61F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24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AA20755C-1FA6-4B3E-9D6A-1BC2509D0821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1C4B16-0C38-4B17-A657-E6CA51039A70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79756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519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F9E382-6817-4B52-802F-CD709A805737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BFA677-34F8-462F-86BD-55966B6A0A2B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3167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92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038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44533E-1DC4-4577-B8F2-F80887D1022B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2E6B45-117D-485C-BF5D-0F7BF70D207F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282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975704-5B79-41BC-86C0-3530D7878C32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E32722-D0C8-4BF3-B66A-8DA1B19DB466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692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632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B3FC03-7934-4380-8EBC-C2E8245535F3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923A6C-2887-4EF2-8F55-D8AF365BD512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9752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985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762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defTabSz="457200">
              <a:defRPr/>
            </a:pPr>
            <a:fld id="{F37AC93A-8738-4676-A91B-F25318071DE0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8/24/2020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defTabSz="457200">
              <a:defRPr/>
            </a:pPr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defTabSz="457200">
              <a:defRPr/>
            </a:pPr>
            <a:fld id="{005FEA48-8347-4C98-BF9B-840F7A3FC1F7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>
                <a:defRPr/>
              </a:pPr>
              <a:t>‹#›</a:t>
            </a:fld>
            <a:endParaRPr lang="en-US">
              <a:solidFill>
                <a:prstClr val="white">
                  <a:tint val="75000"/>
                </a:prst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249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E6F1F-89B0-41AA-A0CD-DE471421D8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Skills for Effective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0385D4-65F5-49E6-9A52-326CE4973C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4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A4470-FA54-4639-B43E-436E45E97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need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A426E-EC60-454C-9C0B-D4F6E9034B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order to progress and achieve the best possible outcome in your studies, you will need to acquire and display certain characteristics: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Open minded – question your opinions and those of others.</a:t>
            </a:r>
          </a:p>
          <a:p>
            <a:r>
              <a:rPr lang="en-GB" dirty="0"/>
              <a:t>Reading – read as widely as possible to broaden horizons.</a:t>
            </a:r>
          </a:p>
          <a:p>
            <a:r>
              <a:rPr lang="en-GB" dirty="0"/>
              <a:t>Group Discussion – discuss your work when you can with those around you.</a:t>
            </a:r>
          </a:p>
          <a:p>
            <a:r>
              <a:rPr lang="en-GB" dirty="0"/>
              <a:t>Time Management – effective learning only arises from structured time.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FCCE60-7C3E-4711-8173-63BB86DD98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06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0A5A4-3B7C-4889-9312-3F174670F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04212-9461-4455-9133-B663C04A03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28016" lvl="1" indent="0">
              <a:buNone/>
            </a:pPr>
            <a:r>
              <a:rPr lang="en-US" dirty="0"/>
              <a:t>As part of your studies, you will be engaged in the process of learning – this is not just a case of recalling content, but requires you to reflect, assess, and </a:t>
            </a:r>
            <a:r>
              <a:rPr lang="en-US" dirty="0" err="1"/>
              <a:t>analyse</a:t>
            </a:r>
            <a:r>
              <a:rPr lang="en-US" dirty="0"/>
              <a:t> the content provided for you.</a:t>
            </a:r>
          </a:p>
          <a:p>
            <a:pPr marL="128016" lvl="1" indent="0">
              <a:buNone/>
            </a:pPr>
            <a:endParaRPr lang="en-US" dirty="0"/>
          </a:p>
          <a:p>
            <a:pPr marL="128016" lvl="1" indent="0">
              <a:buNone/>
            </a:pPr>
            <a:r>
              <a:rPr lang="en-US" dirty="0"/>
              <a:t>This process of learning is one that can be tricky to acquire!</a:t>
            </a:r>
          </a:p>
          <a:p>
            <a:pPr marL="128016" lvl="1" indent="0">
              <a:buNone/>
            </a:pPr>
            <a:endParaRPr lang="en-US" dirty="0"/>
          </a:p>
          <a:p>
            <a:pPr lvl="1"/>
            <a:r>
              <a:rPr lang="en-US" dirty="0"/>
              <a:t>Read </a:t>
            </a:r>
          </a:p>
          <a:p>
            <a:pPr lvl="1"/>
            <a:r>
              <a:rPr lang="en-US" dirty="0"/>
              <a:t>Question</a:t>
            </a:r>
          </a:p>
          <a:p>
            <a:pPr lvl="1"/>
            <a:r>
              <a:rPr lang="en-US" dirty="0"/>
              <a:t>Think </a:t>
            </a:r>
          </a:p>
          <a:p>
            <a:pPr lvl="1"/>
            <a:r>
              <a:rPr lang="en-US" dirty="0"/>
              <a:t>Adopt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3DFD6-4FC3-4FE4-A06D-BE2FEE5BD7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5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4FD6-E60E-4E1D-A03F-F8EECD902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 will give to you…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6B5F-A441-4B55-A815-911E3D9016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As part of your learning process, we are here to support and advise you. You can expect us to be available to assist your learning through providing:</a:t>
            </a:r>
          </a:p>
          <a:p>
            <a:r>
              <a:rPr lang="en-US" dirty="0"/>
              <a:t>Information &amp; Knowledge </a:t>
            </a:r>
          </a:p>
          <a:p>
            <a:r>
              <a:rPr lang="en-US" dirty="0"/>
              <a:t>Learning environment</a:t>
            </a:r>
          </a:p>
          <a:p>
            <a:r>
              <a:rPr lang="en-US" dirty="0"/>
              <a:t>Discussion opportunities</a:t>
            </a:r>
          </a:p>
          <a:p>
            <a:r>
              <a:rPr lang="en-US" dirty="0"/>
              <a:t>Challenges &amp; Tasks</a:t>
            </a:r>
          </a:p>
          <a:p>
            <a:r>
              <a:rPr lang="en-US" dirty="0"/>
              <a:t>Feedback</a:t>
            </a:r>
          </a:p>
          <a:p>
            <a:r>
              <a:rPr lang="en-US" dirty="0"/>
              <a:t>Improvement suggestions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CF23D3-BFCB-4347-9CBB-8B4309C601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436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D6DD5-7EA9-4786-9E7F-2EF1C5AAB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give more to yourself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62DAE-339C-4C5F-9ECE-2AA2E2FE0F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28016" lvl="1" indent="0">
              <a:buNone/>
            </a:pPr>
            <a:r>
              <a:rPr lang="en-US" dirty="0"/>
              <a:t>One of the best ways to make the most of your learning opportunity is to seek to be an active and engaged learner – this means being active in seeking opportunities to learn and active in applying the learning you acquire. 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Listen</a:t>
            </a:r>
          </a:p>
          <a:p>
            <a:pPr lvl="1"/>
            <a:r>
              <a:rPr lang="en-US" dirty="0"/>
              <a:t>Be awake</a:t>
            </a:r>
          </a:p>
          <a:p>
            <a:pPr lvl="1"/>
            <a:r>
              <a:rPr lang="en-US" dirty="0"/>
              <a:t>Arrange your time</a:t>
            </a:r>
          </a:p>
          <a:p>
            <a:pPr lvl="1"/>
            <a:r>
              <a:rPr lang="en-US" dirty="0"/>
              <a:t>Apply yourself </a:t>
            </a:r>
          </a:p>
          <a:p>
            <a:pPr lvl="1"/>
            <a:r>
              <a:rPr lang="en-US" dirty="0"/>
              <a:t>Question us</a:t>
            </a:r>
          </a:p>
          <a:p>
            <a:pPr lvl="1"/>
            <a:r>
              <a:rPr lang="en-US" dirty="0"/>
              <a:t>Challenge yourself</a:t>
            </a:r>
          </a:p>
          <a:p>
            <a:endParaRPr lang="en-GB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4AA8672C-AA12-447A-9BC0-7A7DAFB5A3F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492625" y="3694369"/>
            <a:ext cx="3565525" cy="1205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3430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A6B84-63EF-44DA-8DB3-454F47103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1754-336C-49B9-B522-EB9978A548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3000" dirty="0"/>
              <a:t>Active learners:</a:t>
            </a:r>
          </a:p>
          <a:p>
            <a:pPr lvl="1"/>
            <a:r>
              <a:rPr lang="en-US" sz="2600" dirty="0"/>
              <a:t>Learn the Knowledge</a:t>
            </a:r>
          </a:p>
          <a:p>
            <a:pPr lvl="1"/>
            <a:r>
              <a:rPr lang="en-US" sz="2600" dirty="0"/>
              <a:t>Question the validity of information and knowledge</a:t>
            </a:r>
          </a:p>
          <a:p>
            <a:pPr lvl="1"/>
            <a:r>
              <a:rPr lang="en-US" sz="2600" dirty="0"/>
              <a:t>Think about it</a:t>
            </a:r>
          </a:p>
          <a:p>
            <a:pPr lvl="1"/>
            <a:r>
              <a:rPr lang="en-US" sz="2600" dirty="0"/>
              <a:t>Ask for clarification</a:t>
            </a:r>
          </a:p>
          <a:p>
            <a:pPr lvl="1"/>
            <a:r>
              <a:rPr lang="en-US" sz="2600" dirty="0"/>
              <a:t>Talk about ideas</a:t>
            </a:r>
          </a:p>
          <a:p>
            <a:pPr lvl="1"/>
            <a:r>
              <a:rPr lang="en-US" sz="2600" dirty="0"/>
              <a:t>Agree and Disagree – and know why</a:t>
            </a:r>
          </a:p>
          <a:p>
            <a:pPr lvl="1"/>
            <a:r>
              <a:rPr lang="en-US" sz="2600" dirty="0"/>
              <a:t>Defend your position </a:t>
            </a:r>
          </a:p>
          <a:p>
            <a:pPr lvl="1"/>
            <a:r>
              <a:rPr lang="en-US" sz="2600" dirty="0"/>
              <a:t>Listen to other’s points of view</a:t>
            </a:r>
          </a:p>
          <a:p>
            <a:endParaRPr lang="en-GB" dirty="0"/>
          </a:p>
        </p:txBody>
      </p:sp>
      <p:pic>
        <p:nvPicPr>
          <p:cNvPr id="5" name="Picture 6" descr="ISLAMOBS">
            <a:extLst>
              <a:ext uri="{FF2B5EF4-FFF2-40B4-BE49-F238E27FC236}">
                <a16:creationId xmlns:a16="http://schemas.microsoft.com/office/drawing/2014/main" id="{E40DD6BC-26A2-43E6-83ED-AEE2B608E86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37087" y="2387600"/>
            <a:ext cx="3276600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25191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B9557-F476-4C7C-A250-47EE06F4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7E1CE-24E8-4146-B5C9-6F8D0D56D76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During this course you will have a number (3!) assessments to complete, all of which are aiming to stretch and test you in different ways.</a:t>
            </a:r>
          </a:p>
          <a:p>
            <a:r>
              <a:rPr lang="en-GB" dirty="0"/>
              <a:t>Some key suggestions to improve your performance in these assessments are to:</a:t>
            </a:r>
          </a:p>
          <a:p>
            <a:br>
              <a:rPr lang="en-GB" dirty="0"/>
            </a:br>
            <a:r>
              <a:rPr lang="en-GB" dirty="0"/>
              <a:t>Make sure you understand the assessment before starting (talk to the tutor!)</a:t>
            </a:r>
          </a:p>
          <a:p>
            <a:r>
              <a:rPr lang="en-GB" dirty="0"/>
              <a:t>Stick to the word limits and expected referencing style in each assessment</a:t>
            </a:r>
          </a:p>
          <a:p>
            <a:r>
              <a:rPr lang="en-GB" dirty="0"/>
              <a:t>Start work well in advance of the deadlines – do not leave it until the last minute.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11E2D2-F5FD-44C4-8900-B4F6D87048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293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2F535-2780-4F77-873C-47260911D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FD5E2-D69E-4FC0-AA24-EA465D8CDC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If you are coming onto this </a:t>
            </a:r>
            <a:r>
              <a:rPr lang="en-US" dirty="0" err="1"/>
              <a:t>programme</a:t>
            </a:r>
            <a:r>
              <a:rPr lang="en-US" dirty="0"/>
              <a:t> from other study, or as your first experience of University, you may be unfamiliar with the way that grading works. </a:t>
            </a:r>
          </a:p>
          <a:p>
            <a:pPr marL="0" indent="0">
              <a:buNone/>
            </a:pPr>
            <a:r>
              <a:rPr lang="en-US" dirty="0"/>
              <a:t>Your assessments will be graded out of 100, with the following grades corresponding to degree classifications:</a:t>
            </a:r>
          </a:p>
          <a:p>
            <a:r>
              <a:rPr lang="en-US" dirty="0"/>
              <a:t> 0 – 39 = fail</a:t>
            </a:r>
          </a:p>
          <a:p>
            <a:r>
              <a:rPr lang="en-US" dirty="0"/>
              <a:t>40 – 49 =  3</a:t>
            </a:r>
            <a:r>
              <a:rPr lang="en-US" baseline="30000" dirty="0"/>
              <a:t>rd</a:t>
            </a:r>
            <a:endParaRPr lang="en-US" dirty="0"/>
          </a:p>
          <a:p>
            <a:r>
              <a:rPr lang="en-US" dirty="0"/>
              <a:t>50 – 59 = 2:2</a:t>
            </a:r>
          </a:p>
          <a:p>
            <a:r>
              <a:rPr lang="en-US" dirty="0"/>
              <a:t>60 – 69 = 2:1</a:t>
            </a:r>
          </a:p>
          <a:p>
            <a:r>
              <a:rPr lang="en-US" dirty="0"/>
              <a:t>70 + = 1</a:t>
            </a:r>
            <a:r>
              <a:rPr lang="en-US" baseline="30000" dirty="0"/>
              <a:t>st</a:t>
            </a:r>
          </a:p>
          <a:p>
            <a:endParaRPr lang="en-US" baseline="30000" dirty="0"/>
          </a:p>
          <a:p>
            <a:pPr marL="0" indent="0">
              <a:buNone/>
            </a:pPr>
            <a:r>
              <a:rPr lang="en-US" dirty="0"/>
              <a:t>You will also receive feedback on your work along with your grade – please take the time to read this feedback and to discuss it with the module tutor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833A6-4117-4AB4-871B-91B8E1A0DF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215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44</TotalTime>
  <Words>486</Words>
  <Application>Microsoft Office PowerPoint</Application>
  <PresentationFormat>On-screen Show (4:3)</PresentationFormat>
  <Paragraphs>58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Tw Cen MT</vt:lpstr>
      <vt:lpstr>Tw Cen MT Condensed</vt:lpstr>
      <vt:lpstr>Wingdings 3</vt:lpstr>
      <vt:lpstr>Integral</vt:lpstr>
      <vt:lpstr>Skills for Effective Study</vt:lpstr>
      <vt:lpstr>What do you need to do?</vt:lpstr>
      <vt:lpstr>The process</vt:lpstr>
      <vt:lpstr>What we will give to you…</vt:lpstr>
      <vt:lpstr>How to give more to yourself</vt:lpstr>
      <vt:lpstr>Active Learning</vt:lpstr>
      <vt:lpstr>Assessments</vt:lpstr>
      <vt:lpstr>Grades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effective study</dc:title>
  <dc:creator>Windows User</dc:creator>
  <cp:lastModifiedBy>John Smith</cp:lastModifiedBy>
  <cp:revision>4</cp:revision>
  <dcterms:created xsi:type="dcterms:W3CDTF">2013-10-04T10:52:41Z</dcterms:created>
  <dcterms:modified xsi:type="dcterms:W3CDTF">2020-08-24T12:36:41Z</dcterms:modified>
</cp:coreProperties>
</file>