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4" r:id="rId1"/>
  </p:sldMasterIdLst>
  <p:notesMasterIdLst>
    <p:notesMasterId r:id="rId24"/>
  </p:notesMasterIdLst>
  <p:sldIdLst>
    <p:sldId id="256" r:id="rId2"/>
    <p:sldId id="258" r:id="rId3"/>
    <p:sldId id="260" r:id="rId4"/>
    <p:sldId id="263" r:id="rId5"/>
    <p:sldId id="264" r:id="rId6"/>
    <p:sldId id="262" r:id="rId7"/>
    <p:sldId id="265" r:id="rId8"/>
    <p:sldId id="281" r:id="rId9"/>
    <p:sldId id="267" r:id="rId10"/>
    <p:sldId id="268" r:id="rId11"/>
    <p:sldId id="269" r:id="rId12"/>
    <p:sldId id="270" r:id="rId13"/>
    <p:sldId id="271" r:id="rId14"/>
    <p:sldId id="272" r:id="rId15"/>
    <p:sldId id="273" r:id="rId16"/>
    <p:sldId id="274" r:id="rId17"/>
    <p:sldId id="275" r:id="rId18"/>
    <p:sldId id="277" r:id="rId19"/>
    <p:sldId id="278" r:id="rId20"/>
    <p:sldId id="279" r:id="rId21"/>
    <p:sldId id="280" r:id="rId22"/>
    <p:sldId id="276" r:id="rId2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204" autoAdjust="0"/>
    <p:restoredTop sz="90458" autoAdjust="0"/>
  </p:normalViewPr>
  <p:slideViewPr>
    <p:cSldViewPr snapToGrid="0">
      <p:cViewPr varScale="1">
        <p:scale>
          <a:sx n="74" d="100"/>
          <a:sy n="74" d="100"/>
        </p:scale>
        <p:origin x="1032" y="7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IN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CA7460C-06AD-4EF9-AAAD-2F79B01E043C}" type="datetimeFigureOut">
              <a:rPr lang="en-IN" smtClean="0"/>
              <a:t>16-04-2026</a:t>
            </a:fld>
            <a:endParaRPr lang="en-IN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IN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5C8C038-93A6-4A28-9249-C18749DB1A59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8350882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sp>
          <p:nvSpPr>
            <p:cNvPr id="15" name="Freeform 14"/>
            <p:cNvSpPr/>
            <p:nvPr/>
          </p:nvSpPr>
          <p:spPr>
            <a:xfrm>
              <a:off x="0" y="-7862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AE65BC-A6E4-449A-AFC9-5C5870D79CD0}" type="datetimeFigureOut">
              <a:rPr lang="en-IN" smtClean="0"/>
              <a:t>16-04-2026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7D0C0E-ECE3-443A-A532-649112621D90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64301041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AE65BC-A6E4-449A-AFC9-5C5870D79CD0}" type="datetimeFigureOut">
              <a:rPr lang="en-IN" smtClean="0"/>
              <a:t>16-04-2026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7D0C0E-ECE3-443A-A532-649112621D90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05140633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AE65BC-A6E4-449A-AFC9-5C5870D79CD0}" type="datetimeFigureOut">
              <a:rPr lang="en-IN" smtClean="0"/>
              <a:t>16-04-2026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7D0C0E-ECE3-443A-A532-649112621D90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419962941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AE65BC-A6E4-449A-AFC9-5C5870D79CD0}" type="datetimeFigureOut">
              <a:rPr lang="en-IN" smtClean="0"/>
              <a:t>16-04-2026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7D0C0E-ECE3-443A-A532-649112621D90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30263299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AE65BC-A6E4-449A-AFC9-5C5870D79CD0}" type="datetimeFigureOut">
              <a:rPr lang="en-IN" smtClean="0"/>
              <a:t>16-04-2026</a:t>
            </a:fld>
            <a:endParaRPr lang="en-IN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7D0C0E-ECE3-443A-A532-649112621D90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89050886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AE65BC-A6E4-449A-AFC9-5C5870D79CD0}" type="datetimeFigureOut">
              <a:rPr lang="en-IN" smtClean="0"/>
              <a:t>16-04-2026</a:t>
            </a:fld>
            <a:endParaRPr lang="en-IN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7D0C0E-ECE3-443A-A532-649112621D90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51043486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AE65BC-A6E4-449A-AFC9-5C5870D79CD0}" type="datetimeFigureOut">
              <a:rPr lang="en-IN" smtClean="0"/>
              <a:t>16-04-2026</a:t>
            </a:fld>
            <a:endParaRPr lang="en-IN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7D0C0E-ECE3-443A-A532-649112621D90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5233459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AE65BC-A6E4-449A-AFC9-5C5870D79CD0}" type="datetimeFigureOut">
              <a:rPr lang="en-IN" smtClean="0"/>
              <a:t>16-04-2026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7D0C0E-ECE3-443A-A532-649112621D90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48746885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7D0C0E-ECE3-443A-A532-649112621D90}" type="slidenum">
              <a:rPr lang="en-IN" smtClean="0"/>
              <a:t>‹#›</a:t>
            </a:fld>
            <a:endParaRPr lang="en-IN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AE65BC-A6E4-449A-AFC9-5C5870D79CD0}" type="datetimeFigureOut">
              <a:rPr lang="en-IN" smtClean="0"/>
              <a:t>16-04-2026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87815115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AE65BC-A6E4-449A-AFC9-5C5870D79CD0}" type="datetimeFigureOut">
              <a:rPr lang="en-IN" smtClean="0"/>
              <a:t>16-04-2026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7D0C0E-ECE3-443A-A532-649112621D90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16546283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AE65BC-A6E4-449A-AFC9-5C5870D79CD0}" type="datetimeFigureOut">
              <a:rPr lang="en-IN" smtClean="0"/>
              <a:t>16-04-2026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7D0C0E-ECE3-443A-A532-649112621D90}" type="slidenum">
              <a:rPr lang="en-IN" smtClean="0"/>
              <a:t>‹#›</a:t>
            </a:fld>
            <a:endParaRPr lang="en-IN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91757008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AE65BC-A6E4-449A-AFC9-5C5870D79CD0}" type="datetimeFigureOut">
              <a:rPr lang="en-IN" smtClean="0"/>
              <a:t>16-04-2026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7D0C0E-ECE3-443A-A532-649112621D90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30110726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AE65BC-A6E4-449A-AFC9-5C5870D79CD0}" type="datetimeFigureOut">
              <a:rPr lang="en-IN" smtClean="0"/>
              <a:t>16-04-2026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7D0C0E-ECE3-443A-A532-649112621D90}" type="slidenum">
              <a:rPr lang="en-IN" smtClean="0"/>
              <a:t>‹#›</a:t>
            </a:fld>
            <a:endParaRPr lang="en-IN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58042295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AE65BC-A6E4-449A-AFC9-5C5870D79CD0}" type="datetimeFigureOut">
              <a:rPr lang="en-IN" smtClean="0"/>
              <a:t>16-04-2026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7D0C0E-ECE3-443A-A532-649112621D90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86985858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AE65BC-A6E4-449A-AFC9-5C5870D79CD0}" type="datetimeFigureOut">
              <a:rPr lang="en-IN" smtClean="0"/>
              <a:t>16-04-2026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7D0C0E-ECE3-443A-A532-649112621D90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71627972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AE65BC-A6E4-449A-AFC9-5C5870D79CD0}" type="datetimeFigureOut">
              <a:rPr lang="en-IN" smtClean="0"/>
              <a:t>16-04-2026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7D0C0E-ECE3-443A-A532-649112621D90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5316124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0AE65BC-A6E4-449A-AFC9-5C5870D79CD0}" type="datetimeFigureOut">
              <a:rPr lang="en-IN" smtClean="0"/>
              <a:t>16-04-2026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7B7D0C0E-ECE3-443A-A532-649112621D90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6040010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5" r:id="rId1"/>
    <p:sldLayoutId id="2147483756" r:id="rId2"/>
    <p:sldLayoutId id="2147483757" r:id="rId3"/>
    <p:sldLayoutId id="2147483758" r:id="rId4"/>
    <p:sldLayoutId id="2147483759" r:id="rId5"/>
    <p:sldLayoutId id="2147483760" r:id="rId6"/>
    <p:sldLayoutId id="2147483761" r:id="rId7"/>
    <p:sldLayoutId id="2147483762" r:id="rId8"/>
    <p:sldLayoutId id="2147483763" r:id="rId9"/>
    <p:sldLayoutId id="2147483764" r:id="rId10"/>
    <p:sldLayoutId id="2147483765" r:id="rId11"/>
    <p:sldLayoutId id="2147483766" r:id="rId12"/>
    <p:sldLayoutId id="2147483767" r:id="rId13"/>
    <p:sldLayoutId id="2147483768" r:id="rId14"/>
    <p:sldLayoutId id="2147483769" r:id="rId15"/>
    <p:sldLayoutId id="2147483770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icpedia.org/chalkboard/t/thank-you.html" TargetMode="External"/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creativecommons.org/licenses/by-sa/3.0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Understanding Rheumatoid Arthritis ...">
            <a:extLst>
              <a:ext uri="{FF2B5EF4-FFF2-40B4-BE49-F238E27FC236}">
                <a16:creationId xmlns:a16="http://schemas.microsoft.com/office/drawing/2014/main" id="{A4C385AE-C36E-2456-D9E9-938307AB4EF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661" y="4414"/>
            <a:ext cx="12191999" cy="68535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D0E7F7AB-A031-79AA-A079-2C441999778E}"/>
              </a:ext>
            </a:extLst>
          </p:cNvPr>
          <p:cNvSpPr txBox="1"/>
          <p:nvPr/>
        </p:nvSpPr>
        <p:spPr>
          <a:xfrm>
            <a:off x="1175677" y="668594"/>
            <a:ext cx="9840643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IN" sz="5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anose="020B0A04020102020204" pitchFamily="34" charset="0"/>
              </a:rPr>
              <a:t>RHEUMATOID ARTHRITIS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20F2176-A922-B1D0-D451-4BFEF300F9B3}"/>
              </a:ext>
            </a:extLst>
          </p:cNvPr>
          <p:cNvSpPr txBox="1"/>
          <p:nvPr/>
        </p:nvSpPr>
        <p:spPr>
          <a:xfrm>
            <a:off x="339210" y="1868923"/>
            <a:ext cx="1151357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This presentation is designed for 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Primary Care Nurses in the UK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, focusing on early diagnosis, management and long-term care of patients with rheumatoid arthritis</a:t>
            </a:r>
            <a:endParaRPr lang="en-IN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C707AEF-465B-1E26-DA89-2BB51BE83058}"/>
              </a:ext>
            </a:extLst>
          </p:cNvPr>
          <p:cNvSpPr txBox="1"/>
          <p:nvPr/>
        </p:nvSpPr>
        <p:spPr>
          <a:xfrm>
            <a:off x="2264083" y="1407258"/>
            <a:ext cx="766382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Narrow" panose="020B0606020202030204" pitchFamily="34" charset="0"/>
              </a:rPr>
              <a:t>Diagnosis, Management and </a:t>
            </a:r>
            <a:r>
              <a:rPr lang="en-US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Narrow" panose="020B0606020202030204" pitchFamily="34" charset="0"/>
              </a:rPr>
              <a:t>Personalised</a:t>
            </a:r>
            <a:r>
              <a:rPr lang="en-US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Narrow" panose="020B0606020202030204" pitchFamily="34" charset="0"/>
              </a:rPr>
              <a:t> Care Approaches in the United Kingdom</a:t>
            </a:r>
            <a:endParaRPr lang="en-IN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Narrow" panose="020B0606020202030204" pitchFamily="34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E23D658-9335-4455-E4D6-EA674F61C9C8}"/>
              </a:ext>
            </a:extLst>
          </p:cNvPr>
          <p:cNvSpPr txBox="1"/>
          <p:nvPr/>
        </p:nvSpPr>
        <p:spPr>
          <a:xfrm>
            <a:off x="2027889" y="3180285"/>
            <a:ext cx="7968849" cy="2031325"/>
          </a:xfrm>
          <a:prstGeom prst="rect">
            <a:avLst/>
          </a:prstGeom>
          <a:solidFill>
            <a:schemeClr val="bg1"/>
          </a:solidFill>
          <a:ln>
            <a:solidFill>
              <a:schemeClr val="tx1">
                <a:lumMod val="50000"/>
                <a:lumOff val="50000"/>
              </a:schemeClr>
            </a:solidFill>
          </a:ln>
        </p:spPr>
        <p:txBody>
          <a:bodyPr wrap="none" rtlCol="0">
            <a:spAutoFit/>
          </a:bodyPr>
          <a:lstStyle/>
          <a:p>
            <a:pPr algn="ctr"/>
            <a:r>
              <a:rPr lang="en-IN" b="1" dirty="0">
                <a:latin typeface="Arial" panose="020B0604020202020204" pitchFamily="34" charset="0"/>
                <a:cs typeface="Arial" panose="020B0604020202020204" pitchFamily="34" charset="0"/>
              </a:rPr>
              <a:t>Presenter: Ardra Sudhan</a:t>
            </a:r>
          </a:p>
          <a:p>
            <a:pPr algn="ctr"/>
            <a:r>
              <a:rPr lang="en-IN" b="1" dirty="0">
                <a:latin typeface="Arial" panose="020B0604020202020204" pitchFamily="34" charset="0"/>
                <a:cs typeface="Arial" panose="020B0604020202020204" pitchFamily="34" charset="0"/>
              </a:rPr>
              <a:t>Student number: 2529434</a:t>
            </a:r>
          </a:p>
          <a:p>
            <a:pPr algn="ctr"/>
            <a:r>
              <a:rPr 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Programme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: MSc Public Health and Social Care in Practice </a:t>
            </a:r>
          </a:p>
          <a:p>
            <a:pPr algn="ctr"/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Module: Community Care and Management of Longer-term Conditions </a:t>
            </a:r>
          </a:p>
          <a:p>
            <a:pPr algn="ctr"/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Module code: LCHS7003 </a:t>
            </a:r>
            <a:endParaRPr lang="en-IN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IN" b="1" dirty="0">
                <a:latin typeface="Arial" panose="020B0604020202020204" pitchFamily="34" charset="0"/>
                <a:cs typeface="Arial" panose="020B0604020202020204" pitchFamily="34" charset="0"/>
              </a:rPr>
              <a:t>Lecturer: Muhammed Khan</a:t>
            </a:r>
          </a:p>
          <a:p>
            <a:pPr algn="ctr"/>
            <a:r>
              <a:rPr lang="en-IN" b="1" dirty="0">
                <a:latin typeface="Arial" panose="020B0604020202020204" pitchFamily="34" charset="0"/>
                <a:cs typeface="Arial" panose="020B0604020202020204" pitchFamily="34" charset="0"/>
              </a:rPr>
              <a:t>Assignment Title: Component 2 Individual Presentation</a:t>
            </a:r>
          </a:p>
        </p:txBody>
      </p:sp>
    </p:spTree>
    <p:extLst>
      <p:ext uri="{BB962C8B-B14F-4D97-AF65-F5344CB8AC3E}">
        <p14:creationId xmlns:p14="http://schemas.microsoft.com/office/powerpoint/2010/main" val="351428066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EEAA923F-28ED-573E-0B13-2686D823B125}"/>
              </a:ext>
            </a:extLst>
          </p:cNvPr>
          <p:cNvSpPr txBox="1"/>
          <p:nvPr/>
        </p:nvSpPr>
        <p:spPr>
          <a:xfrm>
            <a:off x="0" y="299939"/>
            <a:ext cx="1219199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IN" sz="4000" b="1" u="sng" dirty="0">
                <a:latin typeface="Arial" panose="020B0604020202020204" pitchFamily="34" charset="0"/>
                <a:cs typeface="Arial" panose="020B0604020202020204" pitchFamily="34" charset="0"/>
              </a:rPr>
              <a:t>Overview of Rheumatoid Arthritis(RA)</a:t>
            </a:r>
            <a:endParaRPr lang="en-IN" sz="4000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56B008A-907A-7F27-0C55-7C9F3749EF47}"/>
              </a:ext>
            </a:extLst>
          </p:cNvPr>
          <p:cNvSpPr txBox="1"/>
          <p:nvPr/>
        </p:nvSpPr>
        <p:spPr>
          <a:xfrm>
            <a:off x="88492" y="1199535"/>
            <a:ext cx="6204153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  </a:t>
            </a:r>
            <a:r>
              <a:rPr lang="en-US" sz="3200" b="1" u="sng" dirty="0">
                <a:latin typeface="Arial" panose="020B0604020202020204" pitchFamily="34" charset="0"/>
                <a:cs typeface="Arial" panose="020B0604020202020204" pitchFamily="34" charset="0"/>
              </a:rPr>
              <a:t>DEFINITION</a:t>
            </a:r>
          </a:p>
          <a:p>
            <a:endParaRPr lang="en-US" sz="2400" b="1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Rheumatoid arthritis is a long-term condition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characterised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by </a:t>
            </a: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persistent joint inflammation, leading to pain, swelling, and progressive functional impairment</a:t>
            </a:r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en-US" sz="1600" dirty="0">
                <a:latin typeface="Arial" panose="020B0604020202020204" pitchFamily="34" charset="0"/>
                <a:cs typeface="Arial" panose="020B0604020202020204" pitchFamily="34" charset="0"/>
              </a:rPr>
              <a:t>(World Health Organization, 2022).</a:t>
            </a:r>
          </a:p>
          <a:p>
            <a:endParaRPr lang="en-US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Rheumatoid arthritis is described as a </a:t>
            </a: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long-term autoimmune condition in which the immune system attacks the joints, leading to inflammation, pain, and joint damage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(Versus Arthritis, 2026).</a:t>
            </a:r>
            <a:endParaRPr lang="en-IN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27" name="Picture 3">
            <a:extLst>
              <a:ext uri="{FF2B5EF4-FFF2-40B4-BE49-F238E27FC236}">
                <a16:creationId xmlns:a16="http://schemas.microsoft.com/office/drawing/2014/main" id="{938C2328-3B16-3344-74B4-DD680B0CD87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89617" y="1524000"/>
            <a:ext cx="6002383" cy="4245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Rectangle 4">
            <a:extLst>
              <a:ext uri="{FF2B5EF4-FFF2-40B4-BE49-F238E27FC236}">
                <a16:creationId xmlns:a16="http://schemas.microsoft.com/office/drawing/2014/main" id="{3F8EB615-21D1-FF65-A2A1-945282B07780}"/>
              </a:ext>
            </a:extLst>
          </p:cNvPr>
          <p:cNvSpPr>
            <a:spLocks noChangeArrowheads="1"/>
          </p:cNvSpPr>
          <p:nvPr/>
        </p:nvSpPr>
        <p:spPr bwMode="auto">
          <a:xfrm rot="10800000" flipV="1">
            <a:off x="6494317" y="5757902"/>
            <a:ext cx="5363385" cy="30777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lvl="0" defTabSz="91440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Figure:1, Normal and rheumatoid arthritis joint </a:t>
            </a:r>
            <a:r>
              <a:rPr lang="en-US" altLang="en-US" sz="1400" dirty="0">
                <a:latin typeface="Arial" panose="020B0604020202020204" pitchFamily="34" charset="0"/>
                <a:cs typeface="Arial" panose="020B0604020202020204" pitchFamily="34" charset="0"/>
              </a:rPr>
              <a:t>(Ding et al., 2023) 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1" name="Arrow: Right 10">
            <a:extLst>
              <a:ext uri="{FF2B5EF4-FFF2-40B4-BE49-F238E27FC236}">
                <a16:creationId xmlns:a16="http://schemas.microsoft.com/office/drawing/2014/main" id="{733F48D4-DA36-1DD6-F337-59BCAD53749C}"/>
              </a:ext>
            </a:extLst>
          </p:cNvPr>
          <p:cNvSpPr/>
          <p:nvPr/>
        </p:nvSpPr>
        <p:spPr>
          <a:xfrm>
            <a:off x="167148" y="1356852"/>
            <a:ext cx="186813" cy="235974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06070921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038F79-8ED1-13BC-CDDD-C537D328DB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83226" y="245246"/>
            <a:ext cx="8290776" cy="511838"/>
          </a:xfrm>
        </p:spPr>
        <p:txBody>
          <a:bodyPr>
            <a:normAutofit fontScale="90000"/>
          </a:bodyPr>
          <a:lstStyle/>
          <a:p>
            <a:r>
              <a:rPr lang="en-IN" b="1" u="sng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SYMPTOMS OF RA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6B3F42-2CB3-6D4A-0E77-169B5A7E155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2788" y="944736"/>
            <a:ext cx="5476568" cy="5593715"/>
          </a:xfrm>
        </p:spPr>
        <p:txBody>
          <a:bodyPr>
            <a:normAutofit fontScale="47500" lnSpcReduction="20000"/>
          </a:bodyPr>
          <a:lstStyle/>
          <a:p>
            <a:pPr marL="0" indent="0">
              <a:buNone/>
            </a:pPr>
            <a:r>
              <a:rPr lang="en-US" sz="4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common symptoms of rheumatoid arthritis include:</a:t>
            </a:r>
          </a:p>
          <a:p>
            <a:r>
              <a:rPr lang="en-US" sz="4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Joint pain accompanied by swelling and prolonged stiffness</a:t>
            </a:r>
          </a:p>
          <a:p>
            <a:r>
              <a:rPr lang="en-US" sz="4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Patients commonly experience prolonged joint stiffness, particularly after periods of inactivity such as in early mornings</a:t>
            </a:r>
          </a:p>
          <a:p>
            <a:r>
              <a:rPr lang="en-US" sz="4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Warmth and redness around affected joints </a:t>
            </a:r>
          </a:p>
          <a:p>
            <a:r>
              <a:rPr lang="en-US" sz="4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Fatigue and lack of energy </a:t>
            </a:r>
          </a:p>
          <a:p>
            <a:r>
              <a:rPr lang="en-US" sz="4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Loss of appetite and weight loss </a:t>
            </a:r>
          </a:p>
          <a:p>
            <a:r>
              <a:rPr lang="en-US" sz="4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Symmetrical joint involvement (both sides of the body) </a:t>
            </a:r>
            <a:r>
              <a:rPr lang="en-US" sz="3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(NHS, 2019)                       </a:t>
            </a:r>
          </a:p>
          <a:p>
            <a:r>
              <a:rPr lang="en-US" sz="4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Progressive joint damage and deformity may occur if untreated</a:t>
            </a:r>
          </a:p>
          <a:p>
            <a:r>
              <a:rPr lang="en-US" sz="4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Extra-articular manifestations (e.g., nodules, lung involvement) can develop in severe disease </a:t>
            </a:r>
            <a:r>
              <a:rPr lang="en-US" altLang="en-US" sz="3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(Smolen et al., 2018)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IN" dirty="0"/>
          </a:p>
        </p:txBody>
      </p:sp>
      <p:sp>
        <p:nvSpPr>
          <p:cNvPr id="4" name="Arrow: Right 3">
            <a:extLst>
              <a:ext uri="{FF2B5EF4-FFF2-40B4-BE49-F238E27FC236}">
                <a16:creationId xmlns:a16="http://schemas.microsoft.com/office/drawing/2014/main" id="{1FED58D5-D99F-C564-CA5A-D74BA9498153}"/>
              </a:ext>
            </a:extLst>
          </p:cNvPr>
          <p:cNvSpPr/>
          <p:nvPr/>
        </p:nvSpPr>
        <p:spPr>
          <a:xfrm>
            <a:off x="776748" y="432899"/>
            <a:ext cx="206478" cy="255639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CCAC1255-63DF-23B7-6E0A-0F4EADD296D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88351" y="0"/>
            <a:ext cx="5503649" cy="6858000"/>
          </a:xfrm>
          <a:prstGeom prst="rect">
            <a:avLst/>
          </a:prstGeom>
        </p:spPr>
      </p:pic>
      <p:sp>
        <p:nvSpPr>
          <p:cNvPr id="14" name="Rectangle 12">
            <a:extLst>
              <a:ext uri="{FF2B5EF4-FFF2-40B4-BE49-F238E27FC236}">
                <a16:creationId xmlns:a16="http://schemas.microsoft.com/office/drawing/2014/main" id="{48312D82-B66D-7131-C88A-1D43149E100A}"/>
              </a:ext>
            </a:extLst>
          </p:cNvPr>
          <p:cNvSpPr>
            <a:spLocks noChangeArrowheads="1"/>
          </p:cNvSpPr>
          <p:nvPr/>
        </p:nvSpPr>
        <p:spPr bwMode="auto">
          <a:xfrm rot="10800000" flipV="1">
            <a:off x="7543800" y="6538451"/>
            <a:ext cx="4815347" cy="30777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Figure:2, Symptoms of rheumatoid arthritis(Behl, 2017)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2244247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0076D5-EA32-3C6B-AD91-28E6350284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4482" y="88491"/>
            <a:ext cx="8596668" cy="658761"/>
          </a:xfrm>
        </p:spPr>
        <p:txBody>
          <a:bodyPr/>
          <a:lstStyle/>
          <a:p>
            <a:r>
              <a:rPr lang="en-IN" b="1" u="sng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Aetiology of Rheumatoid Arthritis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0E2C46-5240-2153-EFAA-93870E3291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826" y="747250"/>
            <a:ext cx="11720052" cy="5864944"/>
          </a:xfrm>
        </p:spPr>
        <p:txBody>
          <a:bodyPr>
            <a:normAutofit fontScale="92500" lnSpcReduction="20000"/>
          </a:bodyPr>
          <a:lstStyle/>
          <a:p>
            <a:pPr marL="0" indent="0">
              <a:lnSpc>
                <a:spcPct val="120000"/>
              </a:lnSpc>
              <a:buNone/>
            </a:pPr>
            <a:r>
              <a:rPr lang="en-IN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Rheumatoid arthritis is a </a:t>
            </a:r>
            <a:r>
              <a:rPr lang="en-IN" sz="2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multifactorial autoimmune disease</a:t>
            </a:r>
            <a:r>
              <a:rPr lang="en-IN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arising from the interaction between </a:t>
            </a:r>
            <a:r>
              <a:rPr lang="en-IN" sz="2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genetic susceptibility, environmental exposures and immune system dysregulation</a:t>
            </a:r>
            <a:r>
              <a:rPr lang="en-IN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IN" sz="17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(McInnes and </a:t>
            </a:r>
            <a:r>
              <a:rPr lang="en-IN" sz="17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Schett</a:t>
            </a:r>
            <a:r>
              <a:rPr lang="en-IN" sz="17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2017).</a:t>
            </a:r>
          </a:p>
          <a:p>
            <a:pPr marL="0" indent="0">
              <a:buNone/>
            </a:pP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1. Genetic Factors</a:t>
            </a:r>
          </a:p>
          <a:p>
            <a:r>
              <a:rPr lang="en-US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strongest genetic association is with the </a:t>
            </a:r>
            <a:r>
              <a:rPr lang="en-US" sz="2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HLA-DRB1 gene (shared epitope)</a:t>
            </a:r>
            <a:r>
              <a:rPr lang="en-US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which increases susceptibility and disease severity</a:t>
            </a:r>
          </a:p>
          <a:p>
            <a:r>
              <a:rPr lang="en-US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Family history increases the risk of developing RA by </a:t>
            </a:r>
            <a:r>
              <a:rPr lang="en-US" sz="2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2–3 times</a:t>
            </a:r>
            <a:endParaRPr lang="en-US" sz="24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Other genes (e.g., PTPN22) also contribute to immune dysfunction </a:t>
            </a:r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(Smolen et al., 2018)</a:t>
            </a:r>
            <a:b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                                        </a:t>
            </a:r>
          </a:p>
          <a:p>
            <a:pPr marL="0" indent="0">
              <a:buNone/>
            </a:pPr>
            <a:r>
              <a:rPr lang="en-IN" sz="2400" b="1" dirty="0">
                <a:latin typeface="Arial" panose="020B0604020202020204" pitchFamily="34" charset="0"/>
                <a:cs typeface="Arial" panose="020B0604020202020204" pitchFamily="34" charset="0"/>
              </a:rPr>
              <a:t>2. </a:t>
            </a:r>
            <a:r>
              <a:rPr lang="en-IN" sz="2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Environmental Triggers</a:t>
            </a:r>
          </a:p>
          <a:p>
            <a:r>
              <a:rPr lang="en-IN" sz="2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Smoking</a:t>
            </a:r>
            <a:r>
              <a:rPr lang="en-IN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is the most significant modifiable risk factor and is strongly linked to </a:t>
            </a:r>
            <a:r>
              <a:rPr lang="en-IN" sz="2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anti-CCP positive RA</a:t>
            </a:r>
            <a:endParaRPr lang="en-IN" sz="24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IN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Infections (e.g., viral or bacterial) may trigger autoimmune responses through molecular mimicry</a:t>
            </a:r>
          </a:p>
          <a:p>
            <a:r>
              <a:rPr lang="en-IN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Occupational exposures (silica dust) also increase risk </a:t>
            </a:r>
            <a:r>
              <a:rPr lang="en-US" altLang="en-US" sz="17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(Scott, Wolfe and Huizinga, 2010)</a:t>
            </a:r>
            <a:br>
              <a:rPr lang="en-IN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IN" sz="24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                            </a:t>
            </a:r>
            <a:endParaRPr lang="en-IN" dirty="0"/>
          </a:p>
          <a:p>
            <a:endParaRPr lang="en-US" dirty="0"/>
          </a:p>
          <a:p>
            <a:pPr marL="0" indent="0">
              <a:buNone/>
            </a:pPr>
            <a:endParaRPr lang="en-IN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IN" dirty="0"/>
          </a:p>
        </p:txBody>
      </p:sp>
      <p:sp>
        <p:nvSpPr>
          <p:cNvPr id="4" name="Arrow: Right 3">
            <a:extLst>
              <a:ext uri="{FF2B5EF4-FFF2-40B4-BE49-F238E27FC236}">
                <a16:creationId xmlns:a16="http://schemas.microsoft.com/office/drawing/2014/main" id="{1533D55D-A56A-BC53-990B-26D5195B04D6}"/>
              </a:ext>
            </a:extLst>
          </p:cNvPr>
          <p:cNvSpPr/>
          <p:nvPr/>
        </p:nvSpPr>
        <p:spPr>
          <a:xfrm>
            <a:off x="580103" y="245806"/>
            <a:ext cx="264379" cy="344129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30131696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0600C8-D260-B6C4-4452-E54E187220F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2787" y="393290"/>
            <a:ext cx="11533239" cy="6322141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IN" sz="2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3. Immunological Mechanisms</a:t>
            </a:r>
          </a:p>
          <a:p>
            <a:r>
              <a:rPr lang="en-IN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RA is characterised by </a:t>
            </a:r>
            <a:r>
              <a:rPr lang="en-IN" sz="2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loss of immune tolerance</a:t>
            </a:r>
            <a:r>
              <a:rPr lang="en-IN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leading to the production of </a:t>
            </a:r>
            <a:r>
              <a:rPr lang="en-IN" sz="2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autoantibodies</a:t>
            </a:r>
            <a:r>
              <a:rPr lang="en-IN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</a:p>
          <a:p>
            <a:pPr lvl="1"/>
            <a:r>
              <a:rPr lang="en-IN" sz="2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Rheumatoid Factor (RF) </a:t>
            </a:r>
          </a:p>
          <a:p>
            <a:pPr lvl="1"/>
            <a:r>
              <a:rPr lang="en-IN" sz="2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Anti-citrullinated protein antibodies (ACPA/anti-CCP) </a:t>
            </a:r>
          </a:p>
          <a:p>
            <a:r>
              <a:rPr lang="en-IN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Activation of T-cells, B-cells and pro-inflammatory cytokines (TNF-</a:t>
            </a:r>
            <a:r>
              <a:rPr lang="el-GR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α, </a:t>
            </a:r>
            <a:r>
              <a:rPr lang="en-IN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IL-6) causes </a:t>
            </a:r>
            <a:r>
              <a:rPr lang="en-IN" sz="2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chronic synovial inflammation and joint destruction </a:t>
            </a:r>
            <a:r>
              <a:rPr lang="en-IN" sz="17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(McInnes and </a:t>
            </a:r>
            <a:r>
              <a:rPr lang="en-IN" sz="17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Schett</a:t>
            </a:r>
            <a:r>
              <a:rPr lang="en-IN" sz="17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2017)</a:t>
            </a:r>
          </a:p>
          <a:p>
            <a:pPr marL="0" indent="0">
              <a:buNone/>
            </a:pPr>
            <a:br>
              <a:rPr lang="en-IN" sz="17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IN" sz="2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4. Hormonal Influences</a:t>
            </a:r>
          </a:p>
          <a:p>
            <a:r>
              <a:rPr lang="en-IN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RA is more common in women (3:1 ratio), suggesting hormonal involvement</a:t>
            </a:r>
          </a:p>
          <a:p>
            <a:r>
              <a:rPr lang="en-IN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Disease activity may improve during pregnancy and worsen postpartum</a:t>
            </a:r>
          </a:p>
          <a:p>
            <a:r>
              <a:rPr lang="en-IN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Oestrogen and other hormones may modulate immune response </a:t>
            </a:r>
            <a:r>
              <a:rPr lang="en-IN" sz="17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IN" sz="17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Alamanos</a:t>
            </a:r>
            <a:r>
              <a:rPr lang="en-IN" sz="17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and Drosos, 2005)</a:t>
            </a:r>
            <a:br>
              <a:rPr lang="en-IN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IN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                              </a:t>
            </a:r>
          </a:p>
          <a:p>
            <a:pPr marL="0" indent="0">
              <a:buNone/>
            </a:pPr>
            <a:r>
              <a:rPr lang="en-US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RA develops when </a:t>
            </a:r>
            <a:r>
              <a:rPr lang="en-US" sz="2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genetic predisposition interacts with environmental triggers</a:t>
            </a:r>
            <a:r>
              <a:rPr lang="en-US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leading to </a:t>
            </a:r>
            <a:r>
              <a:rPr lang="en-US" sz="2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immune dysregulation and chronic inflammation</a:t>
            </a:r>
            <a:r>
              <a:rPr lang="en-US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ultimately causing joint damage.</a:t>
            </a:r>
            <a:endParaRPr lang="en-IN" sz="24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564123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Etiology of rheumatoid arthritis">
            <a:extLst>
              <a:ext uri="{FF2B5EF4-FFF2-40B4-BE49-F238E27FC236}">
                <a16:creationId xmlns:a16="http://schemas.microsoft.com/office/drawing/2014/main" id="{73C80E95-AACD-46F8-23A7-EB8FD581980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6397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75EE0DB1-B671-EA28-281C-A82257A3F60A}"/>
              </a:ext>
            </a:extLst>
          </p:cNvPr>
          <p:cNvSpPr>
            <a:spLocks noChangeArrowheads="1"/>
          </p:cNvSpPr>
          <p:nvPr/>
        </p:nvSpPr>
        <p:spPr bwMode="auto">
          <a:xfrm>
            <a:off x="7408719" y="6550223"/>
            <a:ext cx="5334000" cy="30777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Figure:3, Etiology of Rheumatoid arthritis,(Kaur et al., 2024)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3996692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542885-95E1-E525-E151-AB07404A1B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117987"/>
            <a:ext cx="8596668" cy="629265"/>
          </a:xfrm>
        </p:spPr>
        <p:txBody>
          <a:bodyPr>
            <a:normAutofit fontScale="90000"/>
          </a:bodyPr>
          <a:lstStyle/>
          <a:p>
            <a:r>
              <a:rPr lang="en-IN" b="1" u="sng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Prevalence of Rheumatoid Arthritis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D06AF0-5345-5A63-7D1D-AA633ED7784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6814" y="865238"/>
            <a:ext cx="5840360" cy="3637936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US" sz="2600" b="1" u="sng" dirty="0">
                <a:latin typeface="Arial" panose="020B0604020202020204" pitchFamily="34" charset="0"/>
                <a:cs typeface="Arial" panose="020B0604020202020204" pitchFamily="34" charset="0"/>
              </a:rPr>
              <a:t>United Kingdom</a:t>
            </a:r>
          </a:p>
          <a:p>
            <a:r>
              <a:rPr lang="en-US" sz="2600" dirty="0">
                <a:latin typeface="Arial" panose="020B0604020202020204" pitchFamily="34" charset="0"/>
                <a:cs typeface="Arial" panose="020B0604020202020204" pitchFamily="34" charset="0"/>
              </a:rPr>
              <a:t>RA affects approximately </a:t>
            </a:r>
            <a:r>
              <a:rPr lang="en-US" sz="2600" b="1" dirty="0">
                <a:latin typeface="Arial" panose="020B0604020202020204" pitchFamily="34" charset="0"/>
                <a:cs typeface="Arial" panose="020B0604020202020204" pitchFamily="34" charset="0"/>
              </a:rPr>
              <a:t>0.8% of the adult population in England  </a:t>
            </a:r>
          </a:p>
          <a:p>
            <a:r>
              <a:rPr lang="en-US" sz="2600" dirty="0">
                <a:latin typeface="Arial" panose="020B0604020202020204" pitchFamily="34" charset="0"/>
                <a:cs typeface="Arial" panose="020B0604020202020204" pitchFamily="34" charset="0"/>
              </a:rPr>
              <a:t>Around </a:t>
            </a:r>
            <a:r>
              <a:rPr lang="en-US" sz="2600" b="1" dirty="0">
                <a:latin typeface="Arial" panose="020B0604020202020204" pitchFamily="34" charset="0"/>
                <a:cs typeface="Arial" panose="020B0604020202020204" pitchFamily="34" charset="0"/>
              </a:rPr>
              <a:t>450,000–460,000 people are diagnosed with RA in England</a:t>
            </a:r>
            <a:r>
              <a:rPr lang="en-US" sz="2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en-US" sz="2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(Department of Health and Social care, 2025)</a:t>
            </a:r>
            <a:r>
              <a:rPr lang="en-US" sz="2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US" sz="2600" dirty="0">
                <a:latin typeface="Arial" panose="020B0604020202020204" pitchFamily="34" charset="0"/>
                <a:cs typeface="Arial" panose="020B0604020202020204" pitchFamily="34" charset="0"/>
              </a:rPr>
              <a:t>Some reports estimate up to </a:t>
            </a:r>
            <a:r>
              <a:rPr lang="en-US" sz="2600" b="1" dirty="0">
                <a:latin typeface="Arial" panose="020B0604020202020204" pitchFamily="34" charset="0"/>
                <a:cs typeface="Arial" panose="020B0604020202020204" pitchFamily="34" charset="0"/>
              </a:rPr>
              <a:t>700,000 people living with RA in the UK</a:t>
            </a:r>
            <a:r>
              <a:rPr lang="en-US" sz="2600" dirty="0">
                <a:latin typeface="Arial" panose="020B0604020202020204" pitchFamily="34" charset="0"/>
                <a:cs typeface="Arial" panose="020B0604020202020204" pitchFamily="34" charset="0"/>
              </a:rPr>
              <a:t> (including undiagnosed cases) </a:t>
            </a:r>
            <a:r>
              <a:rPr lang="en-US" altLang="en-US" sz="2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(NDORMS, 2024)</a:t>
            </a:r>
            <a:endParaRPr lang="en-US" sz="2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600" dirty="0">
                <a:latin typeface="Arial" panose="020B0604020202020204" pitchFamily="34" charset="0"/>
                <a:cs typeface="Arial" panose="020B0604020202020204" pitchFamily="34" charset="0"/>
              </a:rPr>
              <a:t>About </a:t>
            </a:r>
            <a:r>
              <a:rPr lang="en-US" sz="2600" b="1" dirty="0">
                <a:latin typeface="Arial" panose="020B0604020202020204" pitchFamily="34" charset="0"/>
                <a:cs typeface="Arial" panose="020B0604020202020204" pitchFamily="34" charset="0"/>
              </a:rPr>
              <a:t>27,000 new cases are diagnosed annually in England</a:t>
            </a:r>
            <a:r>
              <a:rPr lang="en-US" altLang="en-US" sz="2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(Arthritis UK, 2025)</a:t>
            </a:r>
            <a:r>
              <a:rPr lang="en-US" sz="2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US" sz="2600" dirty="0">
                <a:latin typeface="Arial" panose="020B0604020202020204" pitchFamily="34" charset="0"/>
                <a:cs typeface="Arial" panose="020B0604020202020204" pitchFamily="34" charset="0"/>
              </a:rPr>
              <a:t>RA is </a:t>
            </a:r>
            <a:r>
              <a:rPr lang="en-US" sz="2600" b="1" dirty="0">
                <a:latin typeface="Arial" panose="020B0604020202020204" pitchFamily="34" charset="0"/>
                <a:cs typeface="Arial" panose="020B0604020202020204" pitchFamily="34" charset="0"/>
              </a:rPr>
              <a:t>2–3 times more common in women than men </a:t>
            </a:r>
            <a:r>
              <a:rPr lang="en-US" altLang="en-US" sz="2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(Arthritis UK, 2025)</a:t>
            </a:r>
          </a:p>
          <a:p>
            <a:endParaRPr lang="en-US" dirty="0"/>
          </a:p>
          <a:p>
            <a:endParaRPr lang="en-IN" dirty="0"/>
          </a:p>
        </p:txBody>
      </p:sp>
      <p:sp>
        <p:nvSpPr>
          <p:cNvPr id="4" name="Arrow: Right 3">
            <a:extLst>
              <a:ext uri="{FF2B5EF4-FFF2-40B4-BE49-F238E27FC236}">
                <a16:creationId xmlns:a16="http://schemas.microsoft.com/office/drawing/2014/main" id="{47A7D501-308A-8031-949F-AE58DA508BC5}"/>
              </a:ext>
            </a:extLst>
          </p:cNvPr>
          <p:cNvSpPr/>
          <p:nvPr/>
        </p:nvSpPr>
        <p:spPr>
          <a:xfrm>
            <a:off x="372534" y="235974"/>
            <a:ext cx="304800" cy="393291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pic>
        <p:nvPicPr>
          <p:cNvPr id="1029" name="Picture 5">
            <a:extLst>
              <a:ext uri="{FF2B5EF4-FFF2-40B4-BE49-F238E27FC236}">
                <a16:creationId xmlns:a16="http://schemas.microsoft.com/office/drawing/2014/main" id="{C1DF44DD-0FA7-451A-5E8E-AA144582325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27402" y="4034343"/>
            <a:ext cx="5052859" cy="28236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E51B9AA5-AB68-9626-893A-B0DCD67FF4BA}"/>
              </a:ext>
            </a:extLst>
          </p:cNvPr>
          <p:cNvSpPr txBox="1"/>
          <p:nvPr/>
        </p:nvSpPr>
        <p:spPr>
          <a:xfrm>
            <a:off x="3923530" y="5212177"/>
            <a:ext cx="2703872" cy="19389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buNone/>
            </a:pPr>
            <a:r>
              <a:rPr lang="en-US" sz="1200" b="0" i="0" dirty="0">
                <a:solidFill>
                  <a:srgbClr val="1F1F1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Figure:4</a:t>
            </a:r>
          </a:p>
          <a:p>
            <a:pPr algn="l">
              <a:buNone/>
            </a:pPr>
            <a:r>
              <a:rPr lang="en-US" sz="1200" b="0" i="0" dirty="0">
                <a:solidFill>
                  <a:srgbClr val="1F1F1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Total global cases of rheumatoid arthritis forecasted to the year 2050</a:t>
            </a:r>
          </a:p>
          <a:p>
            <a:pPr algn="l">
              <a:spcAft>
                <a:spcPts val="1200"/>
              </a:spcAft>
              <a:buNone/>
            </a:pPr>
            <a:r>
              <a:rPr lang="en-US" sz="1200" b="0" i="0" dirty="0">
                <a:solidFill>
                  <a:srgbClr val="1F1F1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Shaded areas represent 95% uncertainty intervals</a:t>
            </a:r>
            <a:endParaRPr lang="en-US" sz="1200" dirty="0">
              <a:solidFill>
                <a:srgbClr val="1F1F1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>
              <a:spcAft>
                <a:spcPts val="1200"/>
              </a:spcAft>
              <a:buNone/>
            </a:pPr>
            <a:r>
              <a:rPr lang="en-US" altLang="en-US" sz="1200" dirty="0">
                <a:latin typeface="Arial" panose="020B0604020202020204" pitchFamily="34" charset="0"/>
                <a:cs typeface="Arial" panose="020B0604020202020204" pitchFamily="34" charset="0"/>
              </a:rPr>
              <a:t>(GBD 2021 Rheumatoid Arthritis Collaborators, 2023)</a:t>
            </a:r>
            <a:endParaRPr lang="en-US" alt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>
              <a:spcAft>
                <a:spcPts val="1200"/>
              </a:spcAft>
              <a:buNone/>
            </a:pPr>
            <a:endParaRPr lang="en-US" sz="1400" b="0" i="0" dirty="0">
              <a:solidFill>
                <a:srgbClr val="1F1F1F"/>
              </a:solidFill>
              <a:effectLst/>
              <a:latin typeface="ElsevierGulliver"/>
            </a:endParaRP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70A60E28-553B-06CB-1CAA-72B1D056A34A}"/>
              </a:ext>
            </a:extLst>
          </p:cNvPr>
          <p:cNvSpPr txBox="1">
            <a:spLocks/>
          </p:cNvSpPr>
          <p:nvPr/>
        </p:nvSpPr>
        <p:spPr>
          <a:xfrm>
            <a:off x="5957257" y="747252"/>
            <a:ext cx="5840360" cy="3205316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20000"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Wingdings 3" charset="2"/>
              <a:buNone/>
            </a:pPr>
            <a:r>
              <a:rPr lang="en-US" b="1" u="sng" dirty="0"/>
              <a:t>Global Prevalence</a:t>
            </a:r>
          </a:p>
          <a:p>
            <a:r>
              <a:rPr lang="en-US" dirty="0"/>
              <a:t>Around </a:t>
            </a:r>
            <a:r>
              <a:rPr lang="en-US" b="1" dirty="0"/>
              <a:t>18 million people worldwide</a:t>
            </a:r>
            <a:r>
              <a:rPr lang="en-US" dirty="0"/>
              <a:t> were living with RA </a:t>
            </a:r>
            <a:r>
              <a:rPr lang="en-US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(WHO, 2023)</a:t>
            </a:r>
            <a:r>
              <a:rPr lang="en-US" dirty="0"/>
              <a:t> </a:t>
            </a:r>
          </a:p>
          <a:p>
            <a:r>
              <a:rPr lang="en-US" dirty="0"/>
              <a:t>Global prevalence rate: </a:t>
            </a:r>
            <a:r>
              <a:rPr lang="en-US" b="1" dirty="0"/>
              <a:t>~0.5–1% of the population</a:t>
            </a:r>
            <a:r>
              <a:rPr lang="en-US" dirty="0"/>
              <a:t> </a:t>
            </a:r>
            <a:r>
              <a:rPr lang="en-US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(NICE, 2025)</a:t>
            </a:r>
            <a:endParaRPr lang="en-US" dirty="0"/>
          </a:p>
          <a:p>
            <a:r>
              <a:rPr lang="en-US" dirty="0"/>
              <a:t>In 2020, </a:t>
            </a:r>
            <a:r>
              <a:rPr lang="en-US" b="1" dirty="0"/>
              <a:t>17.6 million cases globally</a:t>
            </a:r>
            <a:r>
              <a:rPr lang="en-US" dirty="0"/>
              <a:t>, showing a </a:t>
            </a:r>
            <a:r>
              <a:rPr lang="en-US" b="1" dirty="0"/>
              <a:t>14% increase since 1990 </a:t>
            </a:r>
            <a:r>
              <a:rPr lang="en-US" altLang="en-US" dirty="0">
                <a:latin typeface="Arial" panose="020B0604020202020204" pitchFamily="34" charset="0"/>
                <a:cs typeface="Arial" panose="020B0604020202020204" pitchFamily="34" charset="0"/>
              </a:rPr>
              <a:t>(GBD 2021 Rheumatoid Arthritis Collaborators, 2023)</a:t>
            </a:r>
            <a:r>
              <a:rPr lang="en-US" dirty="0"/>
              <a:t> </a:t>
            </a:r>
          </a:p>
          <a:p>
            <a:r>
              <a:rPr lang="en-US" dirty="0"/>
              <a:t>Prevalence is </a:t>
            </a:r>
            <a:r>
              <a:rPr lang="en-US" b="1" dirty="0"/>
              <a:t>higher in females (~70%)</a:t>
            </a:r>
            <a:r>
              <a:rPr lang="en-US" dirty="0"/>
              <a:t> </a:t>
            </a:r>
            <a:r>
              <a:rPr lang="en-US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(WHO, 2023)</a:t>
            </a:r>
            <a:r>
              <a:rPr lang="en-US" dirty="0"/>
              <a:t> </a:t>
            </a:r>
          </a:p>
          <a:p>
            <a:r>
              <a:rPr lang="en-US" dirty="0"/>
              <a:t>Increasing trend due to </a:t>
            </a:r>
            <a:r>
              <a:rPr lang="en-US" b="1" dirty="0"/>
              <a:t>ageing population and improved diagnosis </a:t>
            </a:r>
            <a:r>
              <a:rPr lang="en-US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(Wei, Chen and Liu, 2025)</a:t>
            </a:r>
            <a:endParaRPr lang="en-US" altLang="en-US" sz="2400" dirty="0">
              <a:solidFill>
                <a:schemeClr val="tx1"/>
              </a:solidFill>
              <a:latin typeface="Arial" panose="020B0604020202020204" pitchFamily="34" charset="0"/>
            </a:endParaRPr>
          </a:p>
          <a:p>
            <a:pPr marL="0" indent="0">
              <a:buFont typeface="Wingdings 3" charset="2"/>
              <a:buNone/>
            </a:pPr>
            <a:endParaRPr lang="en-US" dirty="0"/>
          </a:p>
          <a:p>
            <a:pPr marL="0" indent="0">
              <a:buFont typeface="Wingdings 3" charset="2"/>
              <a:buNone/>
            </a:pPr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391561710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F611F5-1903-18EB-CA76-7482CA59F9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1796" y="262566"/>
            <a:ext cx="7531485" cy="793173"/>
          </a:xfrm>
        </p:spPr>
        <p:txBody>
          <a:bodyPr>
            <a:normAutofit fontScale="90000"/>
          </a:bodyPr>
          <a:lstStyle/>
          <a:p>
            <a:r>
              <a:rPr lang="en-IN" b="1" u="sng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Economic and Social Burden of RA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A97E11-5059-A369-9C04-52AB572DE3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9905" y="1589089"/>
            <a:ext cx="10856575" cy="4292166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US" sz="2400" b="1" u="sng" dirty="0">
                <a:latin typeface="Arial" panose="020B0604020202020204" pitchFamily="34" charset="0"/>
                <a:cs typeface="Arial" panose="020B0604020202020204" pitchFamily="34" charset="0"/>
              </a:rPr>
              <a:t>Economic Burden</a:t>
            </a:r>
          </a:p>
          <a:p>
            <a:pPr marL="0" indent="0">
              <a:buNone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RA imposes significant financial strain due to: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Direct costs: medications (especially biologics), hospital care 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Indirect costs: productivity loss, work disability 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NHS burden: long-term treatment and monitoring </a:t>
            </a:r>
            <a:r>
              <a:rPr lang="en-US" altLang="en-US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(Hermans et al., 2013; </a:t>
            </a:r>
            <a:r>
              <a:rPr lang="en-US" altLang="en-US" sz="2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Gebrye</a:t>
            </a:r>
            <a:r>
              <a:rPr lang="en-US" altLang="en-US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et al., 2025) </a:t>
            </a:r>
          </a:p>
          <a:p>
            <a:pPr marL="0" indent="0">
              <a:buNone/>
            </a:pPr>
            <a:endParaRPr lang="en-US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2400" b="1" u="sng" dirty="0">
                <a:latin typeface="Arial" panose="020B0604020202020204" pitchFamily="34" charset="0"/>
                <a:cs typeface="Arial" panose="020B0604020202020204" pitchFamily="34" charset="0"/>
              </a:rPr>
              <a:t>Social Burden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Reduced quality of life due to chronic pain and disability 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Increased risk of depression and anxiety 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Social isolation and dependence on caregivers (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Matcham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et al., 2013)</a:t>
            </a:r>
          </a:p>
          <a:p>
            <a:endParaRPr lang="en-IN" dirty="0"/>
          </a:p>
        </p:txBody>
      </p:sp>
      <p:sp>
        <p:nvSpPr>
          <p:cNvPr id="4" name="Arrow: Right 3">
            <a:extLst>
              <a:ext uri="{FF2B5EF4-FFF2-40B4-BE49-F238E27FC236}">
                <a16:creationId xmlns:a16="http://schemas.microsoft.com/office/drawing/2014/main" id="{CF92B860-DA6E-1BCE-3FED-F4687A2211C3}"/>
              </a:ext>
            </a:extLst>
          </p:cNvPr>
          <p:cNvSpPr/>
          <p:nvPr/>
        </p:nvSpPr>
        <p:spPr>
          <a:xfrm>
            <a:off x="677333" y="462506"/>
            <a:ext cx="304800" cy="393291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13056551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F1D50D-E7C7-E0DF-3EFD-D1397296CC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9514" y="177541"/>
            <a:ext cx="10777247" cy="639097"/>
          </a:xfrm>
        </p:spPr>
        <p:txBody>
          <a:bodyPr>
            <a:normAutofit fontScale="90000"/>
          </a:bodyPr>
          <a:lstStyle/>
          <a:p>
            <a:r>
              <a:rPr lang="en-IN" b="1" u="sng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Diagnosis and Initial Assessment of RA (UK)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FD7F91-FE81-C453-5A4C-C68897146F8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" y="1001305"/>
            <a:ext cx="6095999" cy="5979598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IN" sz="1700" b="1" dirty="0">
                <a:latin typeface="Arial" panose="020B0604020202020204" pitchFamily="34" charset="0"/>
                <a:cs typeface="Arial" panose="020B0604020202020204" pitchFamily="34" charset="0"/>
              </a:rPr>
              <a:t>Diagnosis</a:t>
            </a:r>
          </a:p>
          <a:p>
            <a:r>
              <a:rPr lang="en-IN" sz="1700" b="1" dirty="0">
                <a:latin typeface="Arial" panose="020B0604020202020204" pitchFamily="34" charset="0"/>
                <a:cs typeface="Arial" panose="020B0604020202020204" pitchFamily="34" charset="0"/>
              </a:rPr>
              <a:t>Clinical features:</a:t>
            </a:r>
            <a:r>
              <a:rPr lang="en-IN" sz="17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lvl="1"/>
            <a:r>
              <a:rPr lang="en-IN" sz="1700" dirty="0">
                <a:latin typeface="Arial" panose="020B0604020202020204" pitchFamily="34" charset="0"/>
                <a:cs typeface="Arial" panose="020B0604020202020204" pitchFamily="34" charset="0"/>
              </a:rPr>
              <a:t>Symmetrical joint swelling (hands/feet) </a:t>
            </a:r>
          </a:p>
          <a:p>
            <a:pPr lvl="1"/>
            <a:r>
              <a:rPr lang="en-IN" sz="1700" dirty="0">
                <a:latin typeface="Arial" panose="020B0604020202020204" pitchFamily="34" charset="0"/>
                <a:cs typeface="Arial" panose="020B0604020202020204" pitchFamily="34" charset="0"/>
              </a:rPr>
              <a:t>Morning stiffness &gt;60 mins </a:t>
            </a:r>
          </a:p>
          <a:p>
            <a:r>
              <a:rPr lang="en-IN" sz="1700" b="1" dirty="0">
                <a:latin typeface="Arial" panose="020B0604020202020204" pitchFamily="34" charset="0"/>
                <a:cs typeface="Arial" panose="020B0604020202020204" pitchFamily="34" charset="0"/>
              </a:rPr>
              <a:t>Blood tests:</a:t>
            </a:r>
            <a:r>
              <a:rPr lang="en-IN" sz="17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lvl="1"/>
            <a:r>
              <a:rPr lang="en-IN" sz="1700" dirty="0">
                <a:latin typeface="Arial" panose="020B0604020202020204" pitchFamily="34" charset="0"/>
                <a:cs typeface="Arial" panose="020B0604020202020204" pitchFamily="34" charset="0"/>
              </a:rPr>
              <a:t>RF, Anti-CCP (specific) </a:t>
            </a:r>
          </a:p>
          <a:p>
            <a:pPr lvl="1"/>
            <a:r>
              <a:rPr lang="en-IN" sz="1700" dirty="0">
                <a:latin typeface="Arial" panose="020B0604020202020204" pitchFamily="34" charset="0"/>
                <a:cs typeface="Arial" panose="020B0604020202020204" pitchFamily="34" charset="0"/>
              </a:rPr>
              <a:t>ESR, CRP (inflammation) </a:t>
            </a:r>
          </a:p>
          <a:p>
            <a:r>
              <a:rPr lang="en-IN" sz="1700" b="1" dirty="0">
                <a:latin typeface="Arial" panose="020B0604020202020204" pitchFamily="34" charset="0"/>
                <a:cs typeface="Arial" panose="020B0604020202020204" pitchFamily="34" charset="0"/>
              </a:rPr>
              <a:t>Imaging:</a:t>
            </a:r>
            <a:r>
              <a:rPr lang="en-IN" sz="17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lvl="1"/>
            <a:r>
              <a:rPr lang="en-IN" sz="1700" dirty="0">
                <a:latin typeface="Arial" panose="020B0604020202020204" pitchFamily="34" charset="0"/>
                <a:cs typeface="Arial" panose="020B0604020202020204" pitchFamily="34" charset="0"/>
              </a:rPr>
              <a:t>X-ray (joint damage) </a:t>
            </a:r>
          </a:p>
          <a:p>
            <a:pPr lvl="1"/>
            <a:r>
              <a:rPr lang="en-IN" sz="1700" dirty="0">
                <a:latin typeface="Arial" panose="020B0604020202020204" pitchFamily="34" charset="0"/>
                <a:cs typeface="Arial" panose="020B0604020202020204" pitchFamily="34" charset="0"/>
              </a:rPr>
              <a:t>Ultrasound/MRI (early synovitis) </a:t>
            </a:r>
          </a:p>
          <a:p>
            <a:r>
              <a:rPr lang="en-IN" sz="1700" dirty="0">
                <a:latin typeface="Arial" panose="020B0604020202020204" pitchFamily="34" charset="0"/>
                <a:cs typeface="Arial" panose="020B0604020202020204" pitchFamily="34" charset="0"/>
              </a:rPr>
              <a:t>Use </a:t>
            </a:r>
            <a:r>
              <a:rPr lang="en-IN" sz="1700" b="1" dirty="0">
                <a:latin typeface="Arial" panose="020B0604020202020204" pitchFamily="34" charset="0"/>
                <a:cs typeface="Arial" panose="020B0604020202020204" pitchFamily="34" charset="0"/>
              </a:rPr>
              <a:t>ACR/EULAR 2010 criteria</a:t>
            </a:r>
          </a:p>
          <a:p>
            <a:pPr marL="0" indent="0">
              <a:buNone/>
            </a:pPr>
            <a:r>
              <a:rPr lang="en-IN" sz="1700" b="1" dirty="0">
                <a:latin typeface="Arial" panose="020B0604020202020204" pitchFamily="34" charset="0"/>
                <a:cs typeface="Arial" panose="020B0604020202020204" pitchFamily="34" charset="0"/>
              </a:rPr>
              <a:t>Initial Assessment</a:t>
            </a:r>
          </a:p>
          <a:p>
            <a:r>
              <a:rPr lang="en-IN" sz="1700" b="1" dirty="0">
                <a:latin typeface="Arial" panose="020B0604020202020204" pitchFamily="34" charset="0"/>
                <a:cs typeface="Arial" panose="020B0604020202020204" pitchFamily="34" charset="0"/>
              </a:rPr>
              <a:t>Urgent referral</a:t>
            </a:r>
            <a:r>
              <a:rPr lang="en-IN" sz="1700" dirty="0">
                <a:latin typeface="Arial" panose="020B0604020202020204" pitchFamily="34" charset="0"/>
                <a:cs typeface="Arial" panose="020B0604020202020204" pitchFamily="34" charset="0"/>
              </a:rPr>
              <a:t> to rheumatology (≤3 weeks) </a:t>
            </a:r>
          </a:p>
          <a:p>
            <a:r>
              <a:rPr lang="en-IN" sz="1700" b="1" dirty="0">
                <a:latin typeface="Arial" panose="020B0604020202020204" pitchFamily="34" charset="0"/>
                <a:cs typeface="Arial" panose="020B0604020202020204" pitchFamily="34" charset="0"/>
              </a:rPr>
              <a:t>Disease activity:</a:t>
            </a:r>
            <a:r>
              <a:rPr lang="en-IN" sz="1700" dirty="0">
                <a:latin typeface="Arial" panose="020B0604020202020204" pitchFamily="34" charset="0"/>
                <a:cs typeface="Arial" panose="020B0604020202020204" pitchFamily="34" charset="0"/>
              </a:rPr>
              <a:t> DAS28 score </a:t>
            </a:r>
          </a:p>
          <a:p>
            <a:r>
              <a:rPr lang="en-IN" sz="1700" b="1" dirty="0">
                <a:latin typeface="Arial" panose="020B0604020202020204" pitchFamily="34" charset="0"/>
                <a:cs typeface="Arial" panose="020B0604020202020204" pitchFamily="34" charset="0"/>
              </a:rPr>
              <a:t>Functional status:</a:t>
            </a:r>
            <a:r>
              <a:rPr lang="en-IN" sz="1700" dirty="0">
                <a:latin typeface="Arial" panose="020B0604020202020204" pitchFamily="34" charset="0"/>
                <a:cs typeface="Arial" panose="020B0604020202020204" pitchFamily="34" charset="0"/>
              </a:rPr>
              <a:t> ADLs, mobility, work impact </a:t>
            </a:r>
          </a:p>
          <a:p>
            <a:r>
              <a:rPr lang="en-IN" sz="1700" b="1" dirty="0">
                <a:latin typeface="Arial" panose="020B0604020202020204" pitchFamily="34" charset="0"/>
                <a:cs typeface="Arial" panose="020B0604020202020204" pitchFamily="34" charset="0"/>
              </a:rPr>
              <a:t>Baseline tests:</a:t>
            </a:r>
            <a:r>
              <a:rPr lang="en-IN" sz="1700" dirty="0">
                <a:latin typeface="Arial" panose="020B0604020202020204" pitchFamily="34" charset="0"/>
                <a:cs typeface="Arial" panose="020B0604020202020204" pitchFamily="34" charset="0"/>
              </a:rPr>
              <a:t> FBC, LFT, U&amp;E, infection screening </a:t>
            </a:r>
          </a:p>
          <a:p>
            <a:r>
              <a:rPr lang="en-IN" sz="1700" b="1" dirty="0">
                <a:latin typeface="Arial" panose="020B0604020202020204" pitchFamily="34" charset="0"/>
                <a:cs typeface="Arial" panose="020B0604020202020204" pitchFamily="34" charset="0"/>
              </a:rPr>
              <a:t>Holistic assessment:</a:t>
            </a:r>
            <a:r>
              <a:rPr lang="en-IN" sz="1700" dirty="0">
                <a:latin typeface="Arial" panose="020B0604020202020204" pitchFamily="34" charset="0"/>
                <a:cs typeface="Arial" panose="020B0604020202020204" pitchFamily="34" charset="0"/>
              </a:rPr>
              <a:t> mental health + social support</a:t>
            </a:r>
          </a:p>
          <a:p>
            <a:pPr marL="0" indent="0">
              <a:buNone/>
            </a:pPr>
            <a:r>
              <a:rPr lang="en-IN" altLang="en-US" sz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                      </a:t>
            </a:r>
            <a:r>
              <a:rPr lang="en-US" altLang="en-US" sz="13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(National Institute for Health and Care Excellence, 2020; NRAS,2019)</a:t>
            </a:r>
            <a:endParaRPr lang="en-US" altLang="en-US" sz="1700" dirty="0">
              <a:solidFill>
                <a:schemeClr val="tx1"/>
              </a:solidFill>
              <a:latin typeface="Arial" panose="020B0604020202020204" pitchFamily="34" charset="0"/>
            </a:endParaRPr>
          </a:p>
          <a:p>
            <a:endParaRPr lang="en-IN" sz="17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IN" dirty="0"/>
          </a:p>
          <a:p>
            <a:endParaRPr lang="en-IN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EEB475A-B4CC-784C-BEC7-C8291AEDBC65}"/>
              </a:ext>
            </a:extLst>
          </p:cNvPr>
          <p:cNvSpPr txBox="1"/>
          <p:nvPr/>
        </p:nvSpPr>
        <p:spPr>
          <a:xfrm>
            <a:off x="865239" y="631972"/>
            <a:ext cx="772038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Based on National Institute for Health and Care Excellence (NICE NG100</a:t>
            </a:r>
            <a:r>
              <a:rPr lang="en-US" dirty="0"/>
              <a:t>)</a:t>
            </a:r>
            <a:endParaRPr lang="en-IN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F872D3FC-1390-9539-5DAF-C428FAEF32D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6000" y="1001304"/>
            <a:ext cx="6095999" cy="5843215"/>
          </a:xfrm>
          <a:prstGeom prst="rect">
            <a:avLst/>
          </a:prstGeom>
        </p:spPr>
      </p:pic>
      <p:sp>
        <p:nvSpPr>
          <p:cNvPr id="5" name="Arrow: Right 4">
            <a:extLst>
              <a:ext uri="{FF2B5EF4-FFF2-40B4-BE49-F238E27FC236}">
                <a16:creationId xmlns:a16="http://schemas.microsoft.com/office/drawing/2014/main" id="{C7B0C3D0-2742-F6D4-AAA8-EF59F6ED47A7}"/>
              </a:ext>
            </a:extLst>
          </p:cNvPr>
          <p:cNvSpPr/>
          <p:nvPr/>
        </p:nvSpPr>
        <p:spPr>
          <a:xfrm>
            <a:off x="239252" y="300443"/>
            <a:ext cx="304800" cy="393291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47939454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EF2825-F1C6-A761-5ED4-9B2BD05DB1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97508" y="78658"/>
            <a:ext cx="7796981" cy="560439"/>
          </a:xfrm>
        </p:spPr>
        <p:txBody>
          <a:bodyPr>
            <a:noAutofit/>
          </a:bodyPr>
          <a:lstStyle/>
          <a:p>
            <a:r>
              <a:rPr lang="en-US" sz="3200" u="sng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Management of Rheumatoid Arthritis (RA)</a:t>
            </a:r>
            <a:endParaRPr lang="en-IN" sz="3200" u="sng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41A5D5-182A-3F3D-66E3-B0005920CF5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07109" y="639097"/>
            <a:ext cx="6577781" cy="5973097"/>
          </a:xfrm>
        </p:spPr>
        <p:txBody>
          <a:bodyPr>
            <a:normAutofit fontScale="92500" lnSpcReduction="10000"/>
          </a:bodyPr>
          <a:lstStyle/>
          <a:p>
            <a:r>
              <a:rPr lang="en-IN" b="1" dirty="0">
                <a:latin typeface="Arial" panose="020B0604020202020204" pitchFamily="34" charset="0"/>
                <a:cs typeface="Arial" panose="020B0604020202020204" pitchFamily="34" charset="0"/>
              </a:rPr>
              <a:t>Referral, diagnosis and investigations </a:t>
            </a:r>
            <a:endParaRPr lang="en-US" altLang="en-US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lvl="0" indent="0"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</a:pPr>
            <a:r>
              <a:rPr lang="en-US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Urgent referral to rheumatology within </a:t>
            </a:r>
            <a:r>
              <a:rPr lang="en-US" altLang="en-US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 weeks</a:t>
            </a:r>
            <a:r>
              <a:rPr lang="en-US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of suspected RA </a:t>
            </a:r>
          </a:p>
          <a:p>
            <a:pPr marL="0" lvl="0" indent="0"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</a:pPr>
            <a:r>
              <a:rPr lang="en-US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Blood tests: RF, anti-CCP, ESR, CRP </a:t>
            </a:r>
          </a:p>
          <a:p>
            <a:pPr marL="0" lvl="0" indent="0"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</a:pPr>
            <a:r>
              <a:rPr lang="en-US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Imaging: X-ray, ultrasound for joint damage </a:t>
            </a:r>
            <a:endParaRPr lang="en-IN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IN" b="1" dirty="0">
                <a:latin typeface="Arial" panose="020B0604020202020204" pitchFamily="34" charset="0"/>
                <a:cs typeface="Arial" panose="020B0604020202020204" pitchFamily="34" charset="0"/>
              </a:rPr>
              <a:t>Treat-to-target strategy </a:t>
            </a:r>
            <a:endParaRPr lang="en-US" altLang="en-US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lvl="0" indent="0"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</a:pPr>
            <a:r>
              <a:rPr lang="en-US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Aim for </a:t>
            </a:r>
            <a:r>
              <a:rPr lang="en-US" altLang="en-US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remission or low disease activity</a:t>
            </a:r>
            <a:r>
              <a:rPr lang="en-US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0" lvl="0" indent="0"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</a:pPr>
            <a:r>
              <a:rPr lang="en-US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Regular assessment using </a:t>
            </a:r>
            <a:r>
              <a:rPr lang="en-US" altLang="en-US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DAS28</a:t>
            </a:r>
            <a:r>
              <a:rPr lang="en-US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0" lvl="0" indent="0"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</a:pPr>
            <a:r>
              <a:rPr lang="en-US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Adjust treatment frequently until target achieved </a:t>
            </a:r>
            <a:endParaRPr lang="en-IN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IN" b="1" dirty="0">
                <a:latin typeface="Arial" panose="020B0604020202020204" pitchFamily="34" charset="0"/>
                <a:cs typeface="Arial" panose="020B0604020202020204" pitchFamily="34" charset="0"/>
              </a:rPr>
              <a:t>Communication and education </a:t>
            </a:r>
            <a:endParaRPr lang="en-US" altLang="en-US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lvl="0" indent="0"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</a:pPr>
            <a:r>
              <a:rPr lang="en-US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Provide clear information about RA and treatment </a:t>
            </a:r>
          </a:p>
          <a:p>
            <a:pPr marL="0" lvl="0" indent="0"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</a:pPr>
            <a:r>
              <a:rPr lang="en-US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Encourage </a:t>
            </a:r>
            <a:r>
              <a:rPr lang="en-US" altLang="en-US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shared decision-making</a:t>
            </a:r>
            <a:r>
              <a:rPr lang="en-US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0" lvl="0" indent="0"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</a:pPr>
            <a:r>
              <a:rPr lang="en-US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Support self-management and adherence </a:t>
            </a:r>
            <a:endParaRPr lang="en-IN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IN" b="1" dirty="0">
                <a:latin typeface="Arial" panose="020B0604020202020204" pitchFamily="34" charset="0"/>
                <a:cs typeface="Arial" panose="020B0604020202020204" pitchFamily="34" charset="0"/>
              </a:rPr>
              <a:t>Initial pharmacological management </a:t>
            </a:r>
          </a:p>
          <a:p>
            <a:pPr marL="0" lvl="0" indent="0"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</a:pPr>
            <a:r>
              <a:rPr lang="en-US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Early intervention of disease-modifying anti-rheumatic drugs is recommended to control disease progression and achieve remission(Ex: </a:t>
            </a:r>
            <a:r>
              <a:rPr lang="en-US" altLang="en-US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DMARDs (methotrexate first-line))</a:t>
            </a:r>
            <a:endParaRPr lang="en-US" altLang="en-US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lvl="0" indent="0"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</a:pPr>
            <a:r>
              <a:rPr lang="en-US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Short-term </a:t>
            </a:r>
            <a:r>
              <a:rPr lang="en-US" altLang="en-US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corticosteroids</a:t>
            </a:r>
            <a:r>
              <a:rPr lang="en-US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for symptom control </a:t>
            </a:r>
            <a:endParaRPr lang="en-IN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IN" b="1" dirty="0">
                <a:latin typeface="Arial" panose="020B0604020202020204" pitchFamily="34" charset="0"/>
                <a:cs typeface="Arial" panose="020B0604020202020204" pitchFamily="34" charset="0"/>
              </a:rPr>
              <a:t>Further pharmacological management </a:t>
            </a:r>
          </a:p>
          <a:p>
            <a:pPr marL="0" lvl="0" indent="0"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</a:pPr>
            <a:r>
              <a:rPr lang="en-US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Combination DMARDs if inadequate response </a:t>
            </a:r>
          </a:p>
          <a:p>
            <a:pPr marL="0" lvl="0" indent="0"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</a:pPr>
            <a:r>
              <a:rPr lang="en-US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Escalate to </a:t>
            </a:r>
            <a:r>
              <a:rPr lang="en-US" altLang="en-US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biologic/targeted DMARDs</a:t>
            </a:r>
            <a:r>
              <a:rPr lang="en-US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if needed </a:t>
            </a:r>
          </a:p>
          <a:p>
            <a:pPr marL="0" lvl="0" indent="0"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endParaRPr lang="en-US" altLang="en-US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lvl="0" indent="0" algn="r"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r>
              <a:rPr lang="en-IN" altLang="en-US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en-US" sz="17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(National Institute for Health and Care Excellence, 2020)</a:t>
            </a:r>
            <a:endParaRPr lang="en-IN" sz="17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IN" dirty="0"/>
          </a:p>
        </p:txBody>
      </p:sp>
      <p:pic>
        <p:nvPicPr>
          <p:cNvPr id="14" name="Picture 6" descr="Cartoon character with joint pain symptoms | Free Vector">
            <a:extLst>
              <a:ext uri="{FF2B5EF4-FFF2-40B4-BE49-F238E27FC236}">
                <a16:creationId xmlns:a16="http://schemas.microsoft.com/office/drawing/2014/main" id="{2478A4F4-3670-F0B9-1E90-1E88B7A5197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602658"/>
            <a:ext cx="2904709" cy="52553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4" descr="Hand drawn pain cartoon illustration | Free Vector">
            <a:extLst>
              <a:ext uri="{FF2B5EF4-FFF2-40B4-BE49-F238E27FC236}">
                <a16:creationId xmlns:a16="http://schemas.microsoft.com/office/drawing/2014/main" id="{220C6D5F-A430-3412-6578-135E4A95FBA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32272" y="1175289"/>
            <a:ext cx="3359727" cy="33597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Arrow: Right 3">
            <a:extLst>
              <a:ext uri="{FF2B5EF4-FFF2-40B4-BE49-F238E27FC236}">
                <a16:creationId xmlns:a16="http://schemas.microsoft.com/office/drawing/2014/main" id="{3156AFE3-114B-CD24-1D27-D33082BD15C2}"/>
              </a:ext>
            </a:extLst>
          </p:cNvPr>
          <p:cNvSpPr/>
          <p:nvPr/>
        </p:nvSpPr>
        <p:spPr>
          <a:xfrm>
            <a:off x="1892708" y="245806"/>
            <a:ext cx="304800" cy="393291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28361843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7FFE86-92F3-DDA8-10F9-8F759C3DCBE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904709" y="244578"/>
            <a:ext cx="6705600" cy="6368844"/>
          </a:xfrm>
        </p:spPr>
        <p:txBody>
          <a:bodyPr>
            <a:normAutofit fontScale="92500" lnSpcReduction="10000"/>
          </a:bodyPr>
          <a:lstStyle/>
          <a:p>
            <a:r>
              <a:rPr lang="en-IN" sz="2000" b="1" dirty="0">
                <a:latin typeface="Arial" panose="020B0604020202020204" pitchFamily="34" charset="0"/>
                <a:cs typeface="Arial" panose="020B0604020202020204" pitchFamily="34" charset="0"/>
              </a:rPr>
              <a:t>Symptom control </a:t>
            </a:r>
          </a:p>
          <a:p>
            <a:pPr marL="0" lvl="0" indent="0"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</a:pPr>
            <a:r>
              <a:rPr lang="en-US" altLang="en-US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Use </a:t>
            </a:r>
            <a:r>
              <a:rPr lang="en-US" altLang="en-US" sz="2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NSAIDs and analgesics</a:t>
            </a:r>
            <a:r>
              <a:rPr lang="en-US" altLang="en-US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for pain relief </a:t>
            </a:r>
          </a:p>
          <a:p>
            <a:pPr marL="0" lvl="0" indent="0"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</a:pPr>
            <a:r>
              <a:rPr lang="en-US" altLang="en-US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Manage flares with short-term steroids </a:t>
            </a:r>
            <a:endParaRPr lang="en-IN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IN" sz="2000" b="1" dirty="0">
                <a:latin typeface="Arial" panose="020B0604020202020204" pitchFamily="34" charset="0"/>
                <a:cs typeface="Arial" panose="020B0604020202020204" pitchFamily="34" charset="0"/>
              </a:rPr>
              <a:t>The multidisciplinary team </a:t>
            </a:r>
          </a:p>
          <a:p>
            <a:pPr marL="0" lvl="0" indent="0"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</a:pPr>
            <a:r>
              <a:rPr lang="en-US" altLang="en-US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Rheumatologist, GP, specialist nurse </a:t>
            </a:r>
          </a:p>
          <a:p>
            <a:pPr marL="0" lvl="0" indent="0"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</a:pPr>
            <a:r>
              <a:rPr lang="en-US" altLang="en-US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Physiotherapist &amp; occupational therapist </a:t>
            </a:r>
          </a:p>
          <a:p>
            <a:pPr marL="0" lvl="0" indent="0"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</a:pPr>
            <a:r>
              <a:rPr lang="en-US" altLang="en-US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Psychological and social support </a:t>
            </a:r>
            <a:endParaRPr lang="en-IN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IN" sz="2000" b="1" dirty="0">
                <a:latin typeface="Arial" panose="020B0604020202020204" pitchFamily="34" charset="0"/>
                <a:cs typeface="Arial" panose="020B0604020202020204" pitchFamily="34" charset="0"/>
              </a:rPr>
              <a:t>Non-pharmacological management </a:t>
            </a:r>
            <a:endParaRPr lang="en-US" altLang="en-US" sz="20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lvl="0" indent="0"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</a:pPr>
            <a:r>
              <a:rPr lang="en-US" altLang="en-US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Exercise &amp; physiotherapy </a:t>
            </a:r>
          </a:p>
          <a:p>
            <a:pPr marL="0" lvl="0" indent="0"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</a:pPr>
            <a:r>
              <a:rPr lang="en-US" altLang="en-US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Occupational therapy for daily function </a:t>
            </a:r>
          </a:p>
          <a:p>
            <a:pPr marL="0" lvl="0" indent="0"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</a:pPr>
            <a:r>
              <a:rPr lang="en-US" altLang="en-US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Lifestyle advice (smoking cessation, weight control) </a:t>
            </a:r>
            <a:endParaRPr lang="en-IN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IN" sz="2000" b="1" dirty="0">
                <a:latin typeface="Arial" panose="020B0604020202020204" pitchFamily="34" charset="0"/>
                <a:cs typeface="Arial" panose="020B0604020202020204" pitchFamily="34" charset="0"/>
              </a:rPr>
              <a:t>Monitoring </a:t>
            </a:r>
          </a:p>
          <a:p>
            <a:pPr marL="0" lvl="0" indent="0"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</a:pPr>
            <a:r>
              <a:rPr lang="en-US" altLang="en-US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Regular review of disease activity (DAS28) </a:t>
            </a:r>
          </a:p>
          <a:p>
            <a:pPr marL="0" lvl="0" indent="0"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</a:pPr>
            <a:r>
              <a:rPr lang="en-US" altLang="en-US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Monitor drug toxicity and comorbidities </a:t>
            </a:r>
          </a:p>
          <a:p>
            <a:pPr marL="0" lvl="0" indent="0"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</a:pPr>
            <a:r>
              <a:rPr lang="en-US" altLang="en-US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Annual holistic assessment </a:t>
            </a:r>
            <a:endParaRPr lang="en-IN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IN" sz="2000" b="1" dirty="0">
                <a:latin typeface="Arial" panose="020B0604020202020204" pitchFamily="34" charset="0"/>
                <a:cs typeface="Arial" panose="020B0604020202020204" pitchFamily="34" charset="0"/>
              </a:rPr>
              <a:t>Timing and referral for surgery</a:t>
            </a:r>
          </a:p>
          <a:p>
            <a:pPr marL="0" lvl="0" indent="0"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</a:pPr>
            <a:r>
              <a:rPr lang="en-US" altLang="en-US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Consider surgery if </a:t>
            </a:r>
            <a:r>
              <a:rPr lang="en-US" altLang="en-US" sz="2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severe joint damage or persistent pain</a:t>
            </a:r>
            <a:r>
              <a:rPr lang="en-US" altLang="en-US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0" lvl="0" indent="0"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</a:pPr>
            <a:r>
              <a:rPr lang="en-US" altLang="en-US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Refer for joint replacement or synovectomy when needed </a:t>
            </a:r>
          </a:p>
          <a:p>
            <a:pPr marL="0" indent="0" algn="r">
              <a:buNone/>
            </a:pPr>
            <a:r>
              <a:rPr lang="en-IN" altLang="en-US" sz="13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en-US" sz="17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(National Institute for Health and Care Excellence, 2020)</a:t>
            </a:r>
            <a:endParaRPr lang="en-IN" sz="1500" dirty="0"/>
          </a:p>
        </p:txBody>
      </p:sp>
      <p:pic>
        <p:nvPicPr>
          <p:cNvPr id="4" name="Picture 4" descr="Hand drawn pain cartoon illustration | Free Vector">
            <a:extLst>
              <a:ext uri="{FF2B5EF4-FFF2-40B4-BE49-F238E27FC236}">
                <a16:creationId xmlns:a16="http://schemas.microsoft.com/office/drawing/2014/main" id="{A636E9EE-3486-AAC0-5A95-BB8FE91A516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63000" y="0"/>
            <a:ext cx="3429000" cy="3429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6" descr="Cartoon character with joint pain symptoms | Free Vector">
            <a:extLst>
              <a:ext uri="{FF2B5EF4-FFF2-40B4-BE49-F238E27FC236}">
                <a16:creationId xmlns:a16="http://schemas.microsoft.com/office/drawing/2014/main" id="{190DDD99-583A-3CBD-8A79-21BB524AA7A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602658"/>
            <a:ext cx="2904709" cy="52553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6830399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EDD332-51EB-30FD-838D-83DC3F2504C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b="1" dirty="0"/>
              <a:t>Chronic Care Model (CCM)</a:t>
            </a:r>
          </a:p>
          <a:p>
            <a:r>
              <a:rPr lang="en-US" dirty="0"/>
              <a:t>Proactive, planned care for long-term conditions </a:t>
            </a:r>
          </a:p>
          <a:p>
            <a:r>
              <a:rPr lang="en-US" dirty="0"/>
              <a:t>Focus on </a:t>
            </a:r>
            <a:r>
              <a:rPr lang="en-US" b="1" dirty="0"/>
              <a:t>self-management + regular review</a:t>
            </a:r>
            <a:r>
              <a:rPr lang="en-US" dirty="0"/>
              <a:t> </a:t>
            </a:r>
          </a:p>
          <a:p>
            <a:r>
              <a:rPr lang="en-US" dirty="0"/>
              <a:t>Improves disease control and reduces complications</a:t>
            </a:r>
          </a:p>
          <a:p>
            <a:endParaRPr lang="en-IN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8C3C7E0-7D9A-0C6C-248F-8C42F337E98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1721"/>
          <a:stretch>
            <a:fillRect/>
          </a:stretch>
        </p:blipFill>
        <p:spPr>
          <a:xfrm>
            <a:off x="0" y="0"/>
            <a:ext cx="12232557" cy="6378678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3CA1ECED-F88A-E627-13A6-297D5977E903}"/>
              </a:ext>
            </a:extLst>
          </p:cNvPr>
          <p:cNvSpPr txBox="1"/>
          <p:nvPr/>
        </p:nvSpPr>
        <p:spPr>
          <a:xfrm>
            <a:off x="5761703" y="6378678"/>
            <a:ext cx="611566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 algn="r">
              <a:buNone/>
            </a:pPr>
            <a:r>
              <a:rPr lang="en-IN" altLang="en-US"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en-US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(National Institute for Health and Care Excellence, 2020)</a:t>
            </a:r>
            <a:endParaRPr lang="en-IN" sz="1800" dirty="0"/>
          </a:p>
        </p:txBody>
      </p:sp>
    </p:spTree>
    <p:extLst>
      <p:ext uri="{BB962C8B-B14F-4D97-AF65-F5344CB8AC3E}">
        <p14:creationId xmlns:p14="http://schemas.microsoft.com/office/powerpoint/2010/main" val="257387553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78BFFC-687B-A822-36AA-DE77F8DCF0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1717" y="432619"/>
            <a:ext cx="8949537" cy="530942"/>
          </a:xfrm>
        </p:spPr>
        <p:txBody>
          <a:bodyPr>
            <a:normAutofit fontScale="90000"/>
          </a:bodyPr>
          <a:lstStyle/>
          <a:p>
            <a:r>
              <a:rPr lang="en-IN" b="1" u="sng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Treatment option </a:t>
            </a:r>
            <a:r>
              <a:rPr lang="en-IN" b="1" dirty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(UK NICE-Based)</a:t>
            </a:r>
            <a:endParaRPr lang="en-IN" b="1" u="sng" dirty="0">
              <a:solidFill>
                <a:schemeClr val="tx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Arrow: Right 3">
            <a:extLst>
              <a:ext uri="{FF2B5EF4-FFF2-40B4-BE49-F238E27FC236}">
                <a16:creationId xmlns:a16="http://schemas.microsoft.com/office/drawing/2014/main" id="{10F0081A-0C0D-79E8-92B7-64A838BA1A9A}"/>
              </a:ext>
            </a:extLst>
          </p:cNvPr>
          <p:cNvSpPr/>
          <p:nvPr/>
        </p:nvSpPr>
        <p:spPr>
          <a:xfrm>
            <a:off x="766917" y="609599"/>
            <a:ext cx="304800" cy="393291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B5B0685-9EBB-DFA0-EA08-6EABFFCFB12A}"/>
              </a:ext>
            </a:extLst>
          </p:cNvPr>
          <p:cNvSpPr txBox="1"/>
          <p:nvPr/>
        </p:nvSpPr>
        <p:spPr>
          <a:xfrm>
            <a:off x="535858" y="1309775"/>
            <a:ext cx="11120284" cy="31393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IN" b="1" u="sng" dirty="0">
                <a:latin typeface="Arial" panose="020B0604020202020204" pitchFamily="34" charset="0"/>
                <a:cs typeface="Arial" panose="020B0604020202020204" pitchFamily="34" charset="0"/>
              </a:rPr>
              <a:t>Pharmacological Treatment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IN" b="1" dirty="0">
                <a:latin typeface="Arial" panose="020B0604020202020204" pitchFamily="34" charset="0"/>
                <a:cs typeface="Arial" panose="020B0604020202020204" pitchFamily="34" charset="0"/>
              </a:rPr>
              <a:t>First-line:</a:t>
            </a:r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 Conventional DMARDs (e.g., methotrexate) to slow disease progression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IN" b="1" dirty="0">
                <a:latin typeface="Arial" panose="020B0604020202020204" pitchFamily="34" charset="0"/>
                <a:cs typeface="Arial" panose="020B0604020202020204" pitchFamily="34" charset="0"/>
              </a:rPr>
              <a:t>Short-term:</a:t>
            </a:r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 Corticosteroids for rapid symptom control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IN" b="1" dirty="0">
                <a:latin typeface="Arial" panose="020B0604020202020204" pitchFamily="34" charset="0"/>
                <a:cs typeface="Arial" panose="020B0604020202020204" pitchFamily="34" charset="0"/>
              </a:rPr>
              <a:t>Pain relief:</a:t>
            </a:r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 NSAIDs and analgesics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IN" b="1" dirty="0">
                <a:latin typeface="Arial" panose="020B0604020202020204" pitchFamily="34" charset="0"/>
                <a:cs typeface="Arial" panose="020B0604020202020204" pitchFamily="34" charset="0"/>
              </a:rPr>
              <a:t>Advanced therapy:</a:t>
            </a:r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 Biologic &amp; targeted DMARDs (e.g., TNF inhibitors) if inadequate response</a:t>
            </a:r>
          </a:p>
          <a:p>
            <a:endParaRPr lang="en-IN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IN" b="1" u="sng" dirty="0">
                <a:latin typeface="Arial" panose="020B0604020202020204" pitchFamily="34" charset="0"/>
                <a:cs typeface="Arial" panose="020B0604020202020204" pitchFamily="34" charset="0"/>
              </a:rPr>
              <a:t>Non-Pharmacological Treatment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IN" b="1" dirty="0">
                <a:latin typeface="Arial" panose="020B0604020202020204" pitchFamily="34" charset="0"/>
                <a:cs typeface="Arial" panose="020B0604020202020204" pitchFamily="34" charset="0"/>
              </a:rPr>
              <a:t>Physiotherapy</a:t>
            </a:r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 → maintain joint mobility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IN" b="1" dirty="0">
                <a:latin typeface="Arial" panose="020B0604020202020204" pitchFamily="34" charset="0"/>
                <a:cs typeface="Arial" panose="020B0604020202020204" pitchFamily="34" charset="0"/>
              </a:rPr>
              <a:t>Occupational therapy</a:t>
            </a:r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 → support daily activities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IN" b="1" dirty="0">
                <a:latin typeface="Arial" panose="020B0604020202020204" pitchFamily="34" charset="0"/>
                <a:cs typeface="Arial" panose="020B0604020202020204" pitchFamily="34" charset="0"/>
              </a:rPr>
              <a:t>Lifestyle modification</a:t>
            </a:r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 → smoking cessation, exercise</a:t>
            </a:r>
          </a:p>
          <a:p>
            <a:endParaRPr lang="en-IN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1376E4EB-C2A2-2A93-0827-C45ED7832F10}"/>
              </a:ext>
            </a:extLst>
          </p:cNvPr>
          <p:cNvSpPr/>
          <p:nvPr/>
        </p:nvSpPr>
        <p:spPr>
          <a:xfrm>
            <a:off x="235974" y="4517922"/>
            <a:ext cx="6204155" cy="1966452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Treatment Strategy</a:t>
            </a:r>
          </a:p>
          <a:p>
            <a:pPr algn="ctr"/>
            <a:r>
              <a:rPr lang="en-US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Treat-to-target:</a:t>
            </a:r>
            <a:r>
              <a:rPr lang="en-US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Aim for remission or low disease activity </a:t>
            </a:r>
          </a:p>
          <a:p>
            <a:pPr algn="ctr"/>
            <a:r>
              <a:rPr lang="en-US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Regular monitoring using </a:t>
            </a:r>
            <a:r>
              <a:rPr lang="en-US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DAS28 score</a:t>
            </a:r>
            <a:r>
              <a:rPr lang="en-US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</a:p>
          <a:p>
            <a:pPr algn="ctr"/>
            <a:r>
              <a:rPr lang="en-US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Stepwise escalation of therapy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3FB54570-E80D-88B4-50C8-85C8D65E398D}"/>
              </a:ext>
            </a:extLst>
          </p:cNvPr>
          <p:cNvSpPr/>
          <p:nvPr/>
        </p:nvSpPr>
        <p:spPr>
          <a:xfrm>
            <a:off x="6971070" y="4517922"/>
            <a:ext cx="4621162" cy="1966452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Holistic Care Approach</a:t>
            </a:r>
          </a:p>
          <a:p>
            <a:pPr algn="ctr"/>
            <a:r>
              <a:rPr lang="en-US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Multidisciplinary team involvement </a:t>
            </a:r>
          </a:p>
          <a:p>
            <a:pPr algn="ctr"/>
            <a:r>
              <a:rPr lang="en-US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Patient education &amp; self-management </a:t>
            </a:r>
          </a:p>
          <a:p>
            <a:pPr algn="ctr"/>
            <a:r>
              <a:rPr lang="en-US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Psychological support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E4F470C-6BB9-B75F-71E0-793705712695}"/>
              </a:ext>
            </a:extLst>
          </p:cNvPr>
          <p:cNvSpPr txBox="1"/>
          <p:nvPr/>
        </p:nvSpPr>
        <p:spPr>
          <a:xfrm>
            <a:off x="4343400" y="6508954"/>
            <a:ext cx="7312742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 algn="r" defTabSz="91440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1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(National Institute for Health and Care Excellence, </a:t>
            </a:r>
            <a:r>
              <a:rPr lang="en-US" altLang="en-US" sz="1400" dirty="0">
                <a:latin typeface="Arial" panose="020B0604020202020204" pitchFamily="34" charset="0"/>
                <a:cs typeface="Arial" panose="020B0604020202020204" pitchFamily="34" charset="0"/>
              </a:rPr>
              <a:t>2020; BRS,2023; Smolen et al., 2018 </a:t>
            </a:r>
            <a:r>
              <a:rPr lang="en-US" altLang="en-US" sz="1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  <a:endParaRPr lang="en-IN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3120923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684CB4-4DDA-7BF4-6994-1DDE25946E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03553" y="147484"/>
            <a:ext cx="7090957" cy="717756"/>
          </a:xfrm>
        </p:spPr>
        <p:txBody>
          <a:bodyPr>
            <a:normAutofit fontScale="90000"/>
          </a:bodyPr>
          <a:lstStyle/>
          <a:p>
            <a:pPr algn="ctr"/>
            <a:r>
              <a:rPr lang="en-IN" b="1" u="sng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Comorbidity and prevention of RA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03CCBE15-B037-64E4-01EC-1487EE9397B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78657" y="934064"/>
            <a:ext cx="5721626" cy="5417574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6B944691-8FE2-8203-778F-BF4EC26CA28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49032" y="934064"/>
            <a:ext cx="5642968" cy="5417574"/>
          </a:xfrm>
          <a:prstGeom prst="rect">
            <a:avLst/>
          </a:prstGeom>
        </p:spPr>
      </p:pic>
      <p:sp>
        <p:nvSpPr>
          <p:cNvPr id="8" name="Arrow: Right 7">
            <a:extLst>
              <a:ext uri="{FF2B5EF4-FFF2-40B4-BE49-F238E27FC236}">
                <a16:creationId xmlns:a16="http://schemas.microsoft.com/office/drawing/2014/main" id="{DEBA4784-A0A9-B2B9-DE35-C7B027E58620}"/>
              </a:ext>
            </a:extLst>
          </p:cNvPr>
          <p:cNvSpPr/>
          <p:nvPr/>
        </p:nvSpPr>
        <p:spPr>
          <a:xfrm>
            <a:off x="2767408" y="383457"/>
            <a:ext cx="293516" cy="393291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794DE4F0-C157-B9B9-DD02-8BCB930C723F}"/>
              </a:ext>
            </a:extLst>
          </p:cNvPr>
          <p:cNvSpPr txBox="1"/>
          <p:nvPr/>
        </p:nvSpPr>
        <p:spPr>
          <a:xfrm>
            <a:off x="5105398" y="6508954"/>
            <a:ext cx="6550744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 algn="r" defTabSz="91440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1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(National Institute for Health and Care Excellence, </a:t>
            </a:r>
            <a:r>
              <a:rPr lang="en-US" altLang="en-US" sz="1400" dirty="0">
                <a:latin typeface="Arial" panose="020B0604020202020204" pitchFamily="34" charset="0"/>
                <a:cs typeface="Arial" panose="020B0604020202020204" pitchFamily="34" charset="0"/>
              </a:rPr>
              <a:t>2020; </a:t>
            </a:r>
            <a:r>
              <a:rPr lang="en-US" altLang="en-US" sz="1400" dirty="0" err="1">
                <a:latin typeface="Arial" panose="020B0604020202020204" pitchFamily="34" charset="0"/>
                <a:cs typeface="Arial" panose="020B0604020202020204" pitchFamily="34" charset="0"/>
              </a:rPr>
              <a:t>Dougados</a:t>
            </a:r>
            <a:r>
              <a:rPr lang="en-US" altLang="en-US" sz="1400" dirty="0">
                <a:latin typeface="Arial" panose="020B0604020202020204" pitchFamily="34" charset="0"/>
                <a:cs typeface="Arial" panose="020B0604020202020204" pitchFamily="34" charset="0"/>
              </a:rPr>
              <a:t> et al., 2013 </a:t>
            </a:r>
            <a:r>
              <a:rPr lang="en-US" altLang="en-US" sz="1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  <a:endParaRPr lang="en-IN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7699201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F128AB-CA89-5AE9-AD82-4801DBB75C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994" y="137653"/>
            <a:ext cx="12074012" cy="619432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en-US" sz="2800" b="1" u="sng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Skills, Values &amp; Behaviors required to provide Co-productive care in RA</a:t>
            </a:r>
            <a:endParaRPr lang="en-IN" sz="2800" b="1" u="sng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A1236DDA-4261-A827-9AD0-5B33F3D9034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757085"/>
            <a:ext cx="12192000" cy="5524500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3F749FE4-2A65-CFC6-9E7C-6C83B6A896DF}"/>
              </a:ext>
            </a:extLst>
          </p:cNvPr>
          <p:cNvSpPr txBox="1"/>
          <p:nvPr/>
        </p:nvSpPr>
        <p:spPr>
          <a:xfrm>
            <a:off x="58994" y="6211669"/>
            <a:ext cx="12191999" cy="86177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Co-productive care in rheumatoid arthritis requires a combination of clinical skills, patient-</a:t>
            </a:r>
            <a:r>
              <a:rPr lang="en-US" sz="1600" dirty="0" err="1">
                <a:latin typeface="Arial" panose="020B0604020202020204" pitchFamily="34" charset="0"/>
                <a:cs typeface="Arial" panose="020B0604020202020204" pitchFamily="34" charset="0"/>
              </a:rPr>
              <a:t>centred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values, and collaborative </a:t>
            </a:r>
            <a:r>
              <a:rPr lang="en-US" sz="1600" dirty="0" err="1">
                <a:latin typeface="Arial" panose="020B0604020202020204" pitchFamily="34" charset="0"/>
                <a:cs typeface="Arial" panose="020B0604020202020204" pitchFamily="34" charset="0"/>
              </a:rPr>
              <a:t>behaviours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to achieve optimal health outcomes.</a:t>
            </a:r>
            <a:r>
              <a:rPr lang="en-US" alt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en-US" sz="1200" dirty="0">
                <a:latin typeface="Arial" panose="020B0604020202020204" pitchFamily="34" charset="0"/>
                <a:cs typeface="Arial" panose="020B0604020202020204" pitchFamily="34" charset="0"/>
              </a:rPr>
              <a:t>(National Institute for Health and Care Excellence, 2020; </a:t>
            </a:r>
            <a:r>
              <a:rPr lang="en-US" alt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Batalden</a:t>
            </a:r>
            <a:r>
              <a:rPr lang="en-US" alt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et al., 2019; NHS England, 2021)</a:t>
            </a:r>
            <a:endParaRPr lang="en-IN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220033139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8462BB-290A-E5BC-5CCB-A220F19705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12192000" cy="1550988"/>
          </a:xfrm>
        </p:spPr>
        <p:txBody>
          <a:bodyPr>
            <a:normAutofit/>
          </a:bodyPr>
          <a:lstStyle/>
          <a:p>
            <a:pPr algn="ctr"/>
            <a:r>
              <a:rPr lang="en-US" sz="2800" b="1" u="sng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Comprehensive model of </a:t>
            </a:r>
            <a:r>
              <a:rPr lang="en-US" sz="2800" b="1" u="sng" dirty="0" err="1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personalised</a:t>
            </a:r>
            <a:r>
              <a:rPr lang="en-US" sz="2800" b="1" u="sng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care and self-management support for RA</a:t>
            </a:r>
            <a:endParaRPr lang="en-IN" sz="2800" b="1" u="sng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074" name="Picture 2">
            <a:extLst>
              <a:ext uri="{FF2B5EF4-FFF2-40B4-BE49-F238E27FC236}">
                <a16:creationId xmlns:a16="http://schemas.microsoft.com/office/drawing/2014/main" id="{43E96D37-9401-FA36-B524-3F4D7A3C35E4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924611"/>
            <a:ext cx="7759425" cy="59333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7730FF13-0D82-6B8D-0EA1-133FBB4B5334}"/>
              </a:ext>
            </a:extLst>
          </p:cNvPr>
          <p:cNvSpPr txBox="1"/>
          <p:nvPr/>
        </p:nvSpPr>
        <p:spPr>
          <a:xfrm>
            <a:off x="7759425" y="6081052"/>
            <a:ext cx="4432575" cy="73866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 defTabSz="91440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US" altLang="en-US" sz="1400" dirty="0">
                <a:latin typeface="Arial" panose="020B0604020202020204" pitchFamily="34" charset="0"/>
                <a:cs typeface="Arial" panose="020B0604020202020204" pitchFamily="34" charset="0"/>
              </a:rPr>
              <a:t>National Institute for Health and Care Excellence, 2020;  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Dixon and Roberts, 2013</a:t>
            </a:r>
            <a:r>
              <a:rPr lang="en-US" altLang="en-US" sz="1400" dirty="0">
                <a:latin typeface="Arial" panose="020B0604020202020204" pitchFamily="34" charset="0"/>
                <a:cs typeface="Arial" panose="020B0604020202020204" pitchFamily="34" charset="0"/>
              </a:rPr>
              <a:t>;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NHS, 2026; NHS England, 2021)</a:t>
            </a:r>
            <a:endParaRPr kumimoji="0" lang="en-US" altLang="en-US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2" name="Rectangle 1">
            <a:extLst>
              <a:ext uri="{FF2B5EF4-FFF2-40B4-BE49-F238E27FC236}">
                <a16:creationId xmlns:a16="http://schemas.microsoft.com/office/drawing/2014/main" id="{67FB0F3E-E02E-5C52-4BDD-1AF5E0112E0D}"/>
              </a:ext>
            </a:extLst>
          </p:cNvPr>
          <p:cNvSpPr>
            <a:spLocks noChangeArrowheads="1"/>
          </p:cNvSpPr>
          <p:nvPr/>
        </p:nvSpPr>
        <p:spPr bwMode="auto">
          <a:xfrm rot="10800000" flipV="1">
            <a:off x="7998690" y="652452"/>
            <a:ext cx="4193310" cy="5078313"/>
          </a:xfrm>
          <a:prstGeom prst="rect">
            <a:avLst/>
          </a:prstGeom>
          <a:ln>
            <a:headEnd/>
            <a:tailEnd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Shared Decision-Making</a:t>
            </a:r>
            <a:b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→ Involve patients in DMARD/biologic choices → improves adherence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1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Personalised</a:t>
            </a: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Care Planning</a:t>
            </a:r>
            <a:b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→ Individual care plans aligned with </a:t>
            </a: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treat-to-target (DAS28)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Supported Self-Management</a:t>
            </a:r>
            <a:b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→ Education on RA, medication use, and flare management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Social Prescribing</a:t>
            </a:r>
            <a:b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→ Referral to exercise groups, mental health &amp; support services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Personal Health Budgets</a:t>
            </a:r>
            <a:b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→ Enables tailored care (e.g., physiotherapy access)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Enabling Choice</a:t>
            </a:r>
            <a:b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→ Access to different treatments and services </a:t>
            </a:r>
          </a:p>
        </p:txBody>
      </p:sp>
    </p:spTree>
    <p:extLst>
      <p:ext uri="{BB962C8B-B14F-4D97-AF65-F5344CB8AC3E}">
        <p14:creationId xmlns:p14="http://schemas.microsoft.com/office/powerpoint/2010/main" val="118317306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8D4DEE-ECF1-879E-6760-B85A635917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75210" y="651164"/>
            <a:ext cx="3302384" cy="699655"/>
          </a:xfrm>
        </p:spPr>
        <p:txBody>
          <a:bodyPr/>
          <a:lstStyle/>
          <a:p>
            <a:pPr algn="ctr"/>
            <a:r>
              <a:rPr lang="en-IN" b="1" u="sng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D8EE8F-5EB4-51D1-BFCE-D9F9BE97632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2" y="1682607"/>
            <a:ext cx="10898139" cy="3880773"/>
          </a:xfrm>
        </p:spPr>
        <p:txBody>
          <a:bodyPr>
            <a:normAutofit fontScale="92500" lnSpcReduction="10000"/>
          </a:bodyPr>
          <a:lstStyle/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Rheumatoid arthritis is a </a:t>
            </a: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chronic autoimmune condition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causing significant physical, psychological, and social burden </a:t>
            </a:r>
          </a:p>
          <a:p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Early diagnosis and prompt treatment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following National Institute for Health and Care Excellence guidelines are essential to prevent joint damage 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The </a:t>
            </a: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treat-to-target approach and MDT care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improve disease control and patient outcomes 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Integrating the </a:t>
            </a: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NHS England </a:t>
            </a:r>
            <a:r>
              <a:rPr lang="en-US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personalised</a:t>
            </a: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 care model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supports holistic, patient-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centred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management </a:t>
            </a:r>
          </a:p>
          <a:p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Self-management support and patient empowerment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are key to long-term disease control </a:t>
            </a:r>
          </a:p>
          <a:p>
            <a:endParaRPr lang="en-IN" dirty="0"/>
          </a:p>
        </p:txBody>
      </p:sp>
      <p:sp>
        <p:nvSpPr>
          <p:cNvPr id="7" name="Arrow: Right 6">
            <a:extLst>
              <a:ext uri="{FF2B5EF4-FFF2-40B4-BE49-F238E27FC236}">
                <a16:creationId xmlns:a16="http://schemas.microsoft.com/office/drawing/2014/main" id="{5D4D78AC-7FEF-56F9-8CD3-190949F4622F}"/>
              </a:ext>
            </a:extLst>
          </p:cNvPr>
          <p:cNvSpPr/>
          <p:nvPr/>
        </p:nvSpPr>
        <p:spPr>
          <a:xfrm>
            <a:off x="4170410" y="816638"/>
            <a:ext cx="304800" cy="393291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E343C581-F2E9-52EE-E735-17C282EECA1E}"/>
              </a:ext>
            </a:extLst>
          </p:cNvPr>
          <p:cNvSpPr txBox="1"/>
          <p:nvPr/>
        </p:nvSpPr>
        <p:spPr>
          <a:xfrm>
            <a:off x="323850" y="5482040"/>
            <a:ext cx="11544299" cy="646331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Effective management of rheumatoid arthritis requires early intervention, evidence-based treatment, and a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personalised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, co-productive approach to improve quality of life and reduce long-term disability.</a:t>
            </a:r>
            <a:endParaRPr lang="en-IN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7836397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37B97D-638C-E9D2-8CBE-A1E91B59AC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2055" y="225137"/>
            <a:ext cx="2867890" cy="606136"/>
          </a:xfrm>
        </p:spPr>
        <p:txBody>
          <a:bodyPr>
            <a:normAutofit fontScale="90000"/>
          </a:bodyPr>
          <a:lstStyle/>
          <a:p>
            <a:r>
              <a:rPr lang="en-IN" b="1" u="sng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Reference list</a:t>
            </a:r>
            <a:br>
              <a:rPr lang="en-IN" b="1" u="sng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endParaRPr lang="en-IN" b="1" u="sng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6CB141-BF88-9E66-78C7-71D8160CE27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831273"/>
            <a:ext cx="12192000" cy="6026727"/>
          </a:xfrm>
        </p:spPr>
        <p:txBody>
          <a:bodyPr>
            <a:normAutofit fontScale="92500"/>
          </a:bodyPr>
          <a:lstStyle/>
          <a:p>
            <a:r>
              <a:rPr lang="en-IN" dirty="0" err="1">
                <a:latin typeface="Arial" panose="020B0604020202020204" pitchFamily="34" charset="0"/>
                <a:cs typeface="Arial" panose="020B0604020202020204" pitchFamily="34" charset="0"/>
              </a:rPr>
              <a:t>Alamanos</a:t>
            </a:r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, Y. and Drosos, A. (2005). Epidemiology of adult rheumatoid arthritis. </a:t>
            </a:r>
            <a:r>
              <a:rPr lang="en-IN" i="1" dirty="0">
                <a:latin typeface="Arial" panose="020B0604020202020204" pitchFamily="34" charset="0"/>
                <a:cs typeface="Arial" panose="020B0604020202020204" pitchFamily="34" charset="0"/>
              </a:rPr>
              <a:t>Autoimmunity Reviews</a:t>
            </a:r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, 4(3), pp.130–136. </a:t>
            </a:r>
            <a:r>
              <a:rPr lang="en-IN" dirty="0" err="1">
                <a:latin typeface="Arial" panose="020B0604020202020204" pitchFamily="34" charset="0"/>
                <a:cs typeface="Arial" panose="020B0604020202020204" pitchFamily="34" charset="0"/>
              </a:rPr>
              <a:t>doi:https</a:t>
            </a:r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://doi.org/10.1016/j.autrev.2004.09.002.</a:t>
            </a:r>
          </a:p>
          <a:p>
            <a:r>
              <a:rPr lang="en-IN" dirty="0" err="1">
                <a:latin typeface="Arial" panose="020B0604020202020204" pitchFamily="34" charset="0"/>
                <a:cs typeface="Arial" panose="020B0604020202020204" pitchFamily="34" charset="0"/>
              </a:rPr>
              <a:t>Aletaha</a:t>
            </a:r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, D., </a:t>
            </a:r>
            <a:r>
              <a:rPr lang="en-IN" dirty="0" err="1">
                <a:latin typeface="Arial" panose="020B0604020202020204" pitchFamily="34" charset="0"/>
                <a:cs typeface="Arial" panose="020B0604020202020204" pitchFamily="34" charset="0"/>
              </a:rPr>
              <a:t>Neogi</a:t>
            </a:r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, T., Silman, A.J., </a:t>
            </a:r>
            <a:r>
              <a:rPr lang="en-IN" dirty="0" err="1">
                <a:latin typeface="Arial" panose="020B0604020202020204" pitchFamily="34" charset="0"/>
                <a:cs typeface="Arial" panose="020B0604020202020204" pitchFamily="34" charset="0"/>
              </a:rPr>
              <a:t>Funovits</a:t>
            </a:r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, J., Felson, D.T., Bingham, C.O., Birnbaum, N.S. and Burmester, G.R. (2010). 2010 Rheumatoid arthritis classification criteria: An American College of Rheumatology/European League Against Rheumatism collaborative initiative. </a:t>
            </a:r>
            <a:r>
              <a:rPr lang="en-IN" i="1" dirty="0">
                <a:latin typeface="Arial" panose="020B0604020202020204" pitchFamily="34" charset="0"/>
                <a:cs typeface="Arial" panose="020B0604020202020204" pitchFamily="34" charset="0"/>
              </a:rPr>
              <a:t>Arthritis &amp; Rheumatism</a:t>
            </a:r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, 62(9), pp.2569–2581. </a:t>
            </a:r>
            <a:r>
              <a:rPr lang="en-IN" dirty="0" err="1">
                <a:latin typeface="Arial" panose="020B0604020202020204" pitchFamily="34" charset="0"/>
                <a:cs typeface="Arial" panose="020B0604020202020204" pitchFamily="34" charset="0"/>
              </a:rPr>
              <a:t>doi:https</a:t>
            </a:r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://doi.org/10.1002/art.27584.</a:t>
            </a:r>
          </a:p>
          <a:p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Arthritis UK (2025). </a:t>
            </a:r>
            <a:r>
              <a:rPr lang="en-IN" i="1" dirty="0">
                <a:latin typeface="Arial" panose="020B0604020202020204" pitchFamily="34" charset="0"/>
                <a:cs typeface="Arial" panose="020B0604020202020204" pitchFamily="34" charset="0"/>
              </a:rPr>
              <a:t>Arthritis and other musculoskeletal conditions in numbers</a:t>
            </a:r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. [online] Available at: https://www.arthritis-uk.org/media/flpbvm2m/arthritisuk_state_of_msk_health_-report_2025.pdf.</a:t>
            </a:r>
          </a:p>
          <a:p>
            <a:r>
              <a:rPr lang="en-IN" dirty="0" err="1">
                <a:latin typeface="Arial" panose="020B0604020202020204" pitchFamily="34" charset="0"/>
                <a:cs typeface="Arial" panose="020B0604020202020204" pitchFamily="34" charset="0"/>
              </a:rPr>
              <a:t>Batalden</a:t>
            </a:r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, M., </a:t>
            </a:r>
            <a:r>
              <a:rPr lang="en-IN" dirty="0" err="1">
                <a:latin typeface="Arial" panose="020B0604020202020204" pitchFamily="34" charset="0"/>
                <a:cs typeface="Arial" panose="020B0604020202020204" pitchFamily="34" charset="0"/>
              </a:rPr>
              <a:t>Batalden</a:t>
            </a:r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, P., Margolis, P., Seid, M., Armstrong, G., </a:t>
            </a:r>
            <a:r>
              <a:rPr lang="en-IN" dirty="0" err="1">
                <a:latin typeface="Arial" panose="020B0604020202020204" pitchFamily="34" charset="0"/>
                <a:cs typeface="Arial" panose="020B0604020202020204" pitchFamily="34" charset="0"/>
              </a:rPr>
              <a:t>Opipari-Arrigan</a:t>
            </a:r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, L. and Hartung, H. (2019). Coproduction of healthcare service. </a:t>
            </a:r>
            <a:r>
              <a:rPr lang="en-IN" i="1" dirty="0">
                <a:latin typeface="Arial" panose="020B0604020202020204" pitchFamily="34" charset="0"/>
                <a:cs typeface="Arial" panose="020B0604020202020204" pitchFamily="34" charset="0"/>
              </a:rPr>
              <a:t>BMJ Quality &amp; Safety</a:t>
            </a:r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, 25(7), pp.509–517. </a:t>
            </a:r>
            <a:r>
              <a:rPr lang="en-IN" dirty="0" err="1">
                <a:latin typeface="Arial" panose="020B0604020202020204" pitchFamily="34" charset="0"/>
                <a:cs typeface="Arial" panose="020B0604020202020204" pitchFamily="34" charset="0"/>
              </a:rPr>
              <a:t>doi:https</a:t>
            </a:r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://doi.org/10.1136/bmjqs-2015-004315.</a:t>
            </a:r>
          </a:p>
          <a:p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Behl, M.S. (2017). </a:t>
            </a:r>
            <a:r>
              <a:rPr lang="en-IN" i="1" dirty="0">
                <a:latin typeface="Arial" panose="020B0604020202020204" pitchFamily="34" charset="0"/>
                <a:cs typeface="Arial" panose="020B0604020202020204" pitchFamily="34" charset="0"/>
              </a:rPr>
              <a:t>Those Tingling Joints Are Trying To Tell You Something. Are You Listening?</a:t>
            </a:r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 [online] </a:t>
            </a:r>
            <a:r>
              <a:rPr lang="en-IN" dirty="0" err="1">
                <a:latin typeface="Arial" panose="020B0604020202020204" pitchFamily="34" charset="0"/>
                <a:cs typeface="Arial" panose="020B0604020202020204" pitchFamily="34" charset="0"/>
              </a:rPr>
              <a:t>Sepalika</a:t>
            </a:r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. Available at: https://sepalika.com/arthritis/symptoms-of-rheumatoid-arthritis/.</a:t>
            </a:r>
          </a:p>
          <a:p>
            <a:r>
              <a:rPr lang="en-IN" dirty="0" err="1">
                <a:latin typeface="Arial" panose="020B0604020202020204" pitchFamily="34" charset="0"/>
                <a:cs typeface="Arial" panose="020B0604020202020204" pitchFamily="34" charset="0"/>
              </a:rPr>
              <a:t>BrighamMed</a:t>
            </a:r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 (2021). </a:t>
            </a:r>
            <a:r>
              <a:rPr lang="en-IN" i="1" dirty="0">
                <a:latin typeface="Arial" panose="020B0604020202020204" pitchFamily="34" charset="0"/>
                <a:cs typeface="Arial" panose="020B0604020202020204" pitchFamily="34" charset="0"/>
              </a:rPr>
              <a:t>Rheumatoid Arthritis - 2020 ACR-EULAR Classification ≥ ...</a:t>
            </a:r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 [online] </a:t>
            </a:r>
            <a:r>
              <a:rPr lang="en-IN" dirty="0" err="1">
                <a:latin typeface="Arial" panose="020B0604020202020204" pitchFamily="34" charset="0"/>
                <a:cs typeface="Arial" panose="020B0604020202020204" pitchFamily="34" charset="0"/>
              </a:rPr>
              <a:t>GrepMed</a:t>
            </a:r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. Available at: https://www.grepmed.com/images/12216/classification-diagnosis-arthritis-rheumatoid-eular.</a:t>
            </a:r>
          </a:p>
          <a:p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BRS (2023). </a:t>
            </a:r>
            <a:r>
              <a:rPr lang="en-IN" i="1" dirty="0">
                <a:latin typeface="Arial" panose="020B0604020202020204" pitchFamily="34" charset="0"/>
                <a:cs typeface="Arial" panose="020B0604020202020204" pitchFamily="34" charset="0"/>
              </a:rPr>
              <a:t>Guidelines | British Society for Rheumatology</a:t>
            </a:r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. [online] Rheumatology.org.uk. Available at: https://www.rheumatology.org.uk/guidelines?gad_source=1&amp;gad_campaignid=22796472872&amp;gbraid=0AAAAA-A4xh46J52k-H1pj8eqCan5hM8jd&amp;gclid=Cj0KCQjw7cLOBhDmARIsAGsuA0k3XDo0gHGWS5R-hmudqI_zlYi-UEe3oK-d3-8qPSynkeHCgVkMGQsaAlLCEALw_wcB [Accessed 4 Apr. 2026].</a:t>
            </a:r>
          </a:p>
          <a:p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Department of Health and Social care (2025). </a:t>
            </a:r>
            <a:r>
              <a:rPr lang="en-IN" i="1" dirty="0">
                <a:latin typeface="Arial" panose="020B0604020202020204" pitchFamily="34" charset="0"/>
                <a:cs typeface="Arial" panose="020B0604020202020204" pitchFamily="34" charset="0"/>
              </a:rPr>
              <a:t>Public health profiles - OHID</a:t>
            </a:r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. [online] fingertips.phe.org.uk. Available at: https://fingertips.phe.org.uk/search/91269.</a:t>
            </a:r>
          </a:p>
          <a:p>
            <a:pPr marL="0" indent="0">
              <a:buNone/>
            </a:pPr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302698716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553508-EF70-F920-4D0B-A800E3B2770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0"/>
            <a:ext cx="12192000" cy="6857999"/>
          </a:xfrm>
        </p:spPr>
        <p:txBody>
          <a:bodyPr>
            <a:normAutofit fontScale="92500" lnSpcReduction="20000"/>
          </a:bodyPr>
          <a:lstStyle/>
          <a:p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Ding, Q., Hu, W., Wang, R., Yang, Q., Zhu, M., Li, M., Cai, J., Rose, P., Mao, J. and Zhu, Y.Z. (2023). </a:t>
            </a:r>
            <a:r>
              <a:rPr lang="en-IN" dirty="0" err="1">
                <a:latin typeface="Arial" panose="020B0604020202020204" pitchFamily="34" charset="0"/>
                <a:cs typeface="Arial" panose="020B0604020202020204" pitchFamily="34" charset="0"/>
              </a:rPr>
              <a:t>Signaling</a:t>
            </a:r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 Pathways in Rheumatoid arthritis: Implications for Targeted Therapy. </a:t>
            </a:r>
            <a:r>
              <a:rPr lang="en-IN" i="1" dirty="0">
                <a:latin typeface="Arial" panose="020B0604020202020204" pitchFamily="34" charset="0"/>
                <a:cs typeface="Arial" panose="020B0604020202020204" pitchFamily="34" charset="0"/>
              </a:rPr>
              <a:t>Signal Transduction and Targeted Therapy</a:t>
            </a:r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, 8(1), pp.1–24. </a:t>
            </a:r>
            <a:r>
              <a:rPr lang="en-IN" dirty="0" err="1">
                <a:latin typeface="Arial" panose="020B0604020202020204" pitchFamily="34" charset="0"/>
                <a:cs typeface="Arial" panose="020B0604020202020204" pitchFamily="34" charset="0"/>
              </a:rPr>
              <a:t>doi:https</a:t>
            </a:r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://doi.org/10.1038/s41392-023-01331-9.</a:t>
            </a:r>
          </a:p>
          <a:p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Dixon, A. and Roberts, S. (2013). </a:t>
            </a:r>
            <a:r>
              <a:rPr lang="en-IN" i="1" dirty="0">
                <a:latin typeface="Arial" panose="020B0604020202020204" pitchFamily="34" charset="0"/>
                <a:cs typeface="Arial" panose="020B0604020202020204" pitchFamily="34" charset="0"/>
              </a:rPr>
              <a:t>Delivering better services for people with long-term conditions</a:t>
            </a:r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. [online] The King’s Fund. Available at: https://www.kingsfund.org.uk/insight-and-analysis/reports/better-services-people-long-term-conditions.</a:t>
            </a:r>
          </a:p>
          <a:p>
            <a:r>
              <a:rPr lang="en-IN" dirty="0" err="1">
                <a:latin typeface="Arial" panose="020B0604020202020204" pitchFamily="34" charset="0"/>
                <a:cs typeface="Arial" panose="020B0604020202020204" pitchFamily="34" charset="0"/>
              </a:rPr>
              <a:t>Dougados</a:t>
            </a:r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, M., </a:t>
            </a:r>
            <a:r>
              <a:rPr lang="en-IN" dirty="0" err="1">
                <a:latin typeface="Arial" panose="020B0604020202020204" pitchFamily="34" charset="0"/>
                <a:cs typeface="Arial" panose="020B0604020202020204" pitchFamily="34" charset="0"/>
              </a:rPr>
              <a:t>Soubrier</a:t>
            </a:r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, M., Antunez, A., Balint, P., Balsa, A., Buch, M.H., Casado, G., Detert, J., El-</a:t>
            </a:r>
            <a:r>
              <a:rPr lang="en-IN" dirty="0" err="1">
                <a:latin typeface="Arial" panose="020B0604020202020204" pitchFamily="34" charset="0"/>
                <a:cs typeface="Arial" panose="020B0604020202020204" pitchFamily="34" charset="0"/>
              </a:rPr>
              <a:t>zorkany</a:t>
            </a:r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, B., Emery, P., Hajjaj-Hassouni, N., </a:t>
            </a:r>
            <a:r>
              <a:rPr lang="en-IN" dirty="0" err="1">
                <a:latin typeface="Arial" panose="020B0604020202020204" pitchFamily="34" charset="0"/>
                <a:cs typeface="Arial" panose="020B0604020202020204" pitchFamily="34" charset="0"/>
              </a:rPr>
              <a:t>Harigai</a:t>
            </a:r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, M., Luo, S.-F., Kurucz, R., Maciel, G., Mola, E.M., </a:t>
            </a:r>
            <a:r>
              <a:rPr lang="en-IN" dirty="0" err="1">
                <a:latin typeface="Arial" panose="020B0604020202020204" pitchFamily="34" charset="0"/>
                <a:cs typeface="Arial" panose="020B0604020202020204" pitchFamily="34" charset="0"/>
              </a:rPr>
              <a:t>Montecucco</a:t>
            </a:r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, C.M., McInnes, I., Radner, H. and Smolen, J.S. (2013). Prevalence of comorbidities in rheumatoid arthritis and evaluation of their monitoring: results of an international, cross-sectional study (COMORA). </a:t>
            </a:r>
            <a:r>
              <a:rPr lang="en-IN" i="1" dirty="0">
                <a:latin typeface="Arial" panose="020B0604020202020204" pitchFamily="34" charset="0"/>
                <a:cs typeface="Arial" panose="020B0604020202020204" pitchFamily="34" charset="0"/>
              </a:rPr>
              <a:t>Annals of the Rheumatic Diseases</a:t>
            </a:r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, 73(1), pp.62–68. </a:t>
            </a:r>
            <a:r>
              <a:rPr lang="en-IN" dirty="0" err="1">
                <a:latin typeface="Arial" panose="020B0604020202020204" pitchFamily="34" charset="0"/>
                <a:cs typeface="Arial" panose="020B0604020202020204" pitchFamily="34" charset="0"/>
              </a:rPr>
              <a:t>doi:https</a:t>
            </a:r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://doi.org/10.1136/annrheumdis-2013-204223.</a:t>
            </a:r>
          </a:p>
          <a:p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GBD 2021 Rheumatoid Arthritis Collaborators (2023). Global, regional, and national burden of rheumatoid arthritis, 1990-2020, and projections to 2050: a systematic analysis of the Global Burden of Disease Study 2021. </a:t>
            </a:r>
            <a:r>
              <a:rPr lang="en-IN" i="1" dirty="0">
                <a:latin typeface="Arial" panose="020B0604020202020204" pitchFamily="34" charset="0"/>
                <a:cs typeface="Arial" panose="020B0604020202020204" pitchFamily="34" charset="0"/>
              </a:rPr>
              <a:t>The Lancet. Rheumatology</a:t>
            </a:r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, [online] 5(10), pp.e594–e610. </a:t>
            </a:r>
            <a:r>
              <a:rPr lang="en-IN" dirty="0" err="1">
                <a:latin typeface="Arial" panose="020B0604020202020204" pitchFamily="34" charset="0"/>
                <a:cs typeface="Arial" panose="020B0604020202020204" pitchFamily="34" charset="0"/>
              </a:rPr>
              <a:t>doi:https</a:t>
            </a:r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://doi.org/10.1016/S2665-9913(23)00211-4.</a:t>
            </a:r>
          </a:p>
          <a:p>
            <a:r>
              <a:rPr lang="en-US" altLang="en-US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Gebrye</a:t>
            </a:r>
            <a:r>
              <a:rPr lang="en-US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T., Mbada, C.E., </a:t>
            </a:r>
            <a:r>
              <a:rPr lang="en-US" altLang="en-US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Fatoye</a:t>
            </a:r>
            <a:r>
              <a:rPr lang="en-US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C.T., </a:t>
            </a:r>
            <a:r>
              <a:rPr lang="en-US" altLang="en-US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Niyi-Odumosu</a:t>
            </a:r>
            <a:r>
              <a:rPr lang="en-US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F., </a:t>
            </a:r>
            <a:r>
              <a:rPr lang="en-US" altLang="en-US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Useh</a:t>
            </a:r>
            <a:r>
              <a:rPr lang="en-US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U., Hakimi, Z. and </a:t>
            </a:r>
            <a:r>
              <a:rPr lang="en-US" altLang="en-US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Fatoye</a:t>
            </a:r>
            <a:r>
              <a:rPr lang="en-US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F. (2025). Economic Burden of Rheumatoid Arthritis in Low- and Middle-Income Countries: Systematic Review and Meta-Analysis. </a:t>
            </a:r>
            <a:r>
              <a:rPr lang="en-US" altLang="en-US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Arthritis care &amp; research</a:t>
            </a:r>
            <a:r>
              <a:rPr lang="en-US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[online] Vol. 0, No. 0, Month 2025, pp 1–12(24/11/202), p.10.1002/acr.25627. </a:t>
            </a:r>
            <a:r>
              <a:rPr lang="en-US" altLang="en-US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doi:https</a:t>
            </a:r>
            <a:r>
              <a:rPr lang="en-US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://doi.org/10.1002/acr.25627.</a:t>
            </a:r>
            <a:endParaRPr lang="en-IN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Hermans, J., </a:t>
            </a:r>
            <a:r>
              <a:rPr lang="en-IN" dirty="0" err="1">
                <a:latin typeface="Arial" panose="020B0604020202020204" pitchFamily="34" charset="0"/>
                <a:cs typeface="Arial" panose="020B0604020202020204" pitchFamily="34" charset="0"/>
              </a:rPr>
              <a:t>Luime</a:t>
            </a:r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, J.J., </a:t>
            </a:r>
            <a:r>
              <a:rPr lang="en-IN" dirty="0" err="1">
                <a:latin typeface="Arial" panose="020B0604020202020204" pitchFamily="34" charset="0"/>
                <a:cs typeface="Arial" panose="020B0604020202020204" pitchFamily="34" charset="0"/>
              </a:rPr>
              <a:t>Meuffels</a:t>
            </a:r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, D.E., </a:t>
            </a:r>
            <a:r>
              <a:rPr lang="en-IN" dirty="0" err="1">
                <a:latin typeface="Arial" panose="020B0604020202020204" pitchFamily="34" charset="0"/>
                <a:cs typeface="Arial" panose="020B0604020202020204" pitchFamily="34" charset="0"/>
              </a:rPr>
              <a:t>Reijman</a:t>
            </a:r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, M., </a:t>
            </a:r>
            <a:r>
              <a:rPr lang="en-IN" dirty="0" err="1">
                <a:latin typeface="Arial" panose="020B0604020202020204" pitchFamily="34" charset="0"/>
                <a:cs typeface="Arial" panose="020B0604020202020204" pitchFamily="34" charset="0"/>
              </a:rPr>
              <a:t>Simel</a:t>
            </a:r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, D.L. and Bierma-Zeinstra, S.M.A. (2013). Does This Patient With Shoulder Pain Have Rotator Cuff Disease? </a:t>
            </a:r>
            <a:r>
              <a:rPr lang="en-IN" i="1" dirty="0">
                <a:latin typeface="Arial" panose="020B0604020202020204" pitchFamily="34" charset="0"/>
                <a:cs typeface="Arial" panose="020B0604020202020204" pitchFamily="34" charset="0"/>
              </a:rPr>
              <a:t>JAMA</a:t>
            </a:r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, 310(8), p.837. </a:t>
            </a:r>
            <a:r>
              <a:rPr lang="en-IN" dirty="0" err="1">
                <a:latin typeface="Arial" panose="020B0604020202020204" pitchFamily="34" charset="0"/>
                <a:cs typeface="Arial" panose="020B0604020202020204" pitchFamily="34" charset="0"/>
              </a:rPr>
              <a:t>doi:https</a:t>
            </a:r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://doi.org/10.1001/jama.2013.276187.</a:t>
            </a:r>
          </a:p>
          <a:p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Kaur, C., Mishra, Y., Kumar, R., Singh, G., Singh, S., Mishra, V. and </a:t>
            </a:r>
            <a:r>
              <a:rPr lang="en-IN" dirty="0" err="1">
                <a:latin typeface="Arial" panose="020B0604020202020204" pitchFamily="34" charset="0"/>
                <a:cs typeface="Arial" panose="020B0604020202020204" pitchFamily="34" charset="0"/>
              </a:rPr>
              <a:t>Tambuwala</a:t>
            </a:r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, M.M. (2024). Pathophysiology, diagnosis, and herbal medicine-based therapeutic implication of rheumatoid arthritis: an overview. </a:t>
            </a:r>
            <a:r>
              <a:rPr lang="en-IN" i="1" dirty="0" err="1">
                <a:latin typeface="Arial" panose="020B0604020202020204" pitchFamily="34" charset="0"/>
                <a:cs typeface="Arial" panose="020B0604020202020204" pitchFamily="34" charset="0"/>
              </a:rPr>
              <a:t>Inflammopharmacology</a:t>
            </a:r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, 32(3):1-16(3). </a:t>
            </a:r>
            <a:r>
              <a:rPr lang="en-IN" dirty="0" err="1">
                <a:latin typeface="Arial" panose="020B0604020202020204" pitchFamily="34" charset="0"/>
                <a:cs typeface="Arial" panose="020B0604020202020204" pitchFamily="34" charset="0"/>
              </a:rPr>
              <a:t>doi:https</a:t>
            </a:r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://doi.org/10.1007/s10787-024-01445-8.</a:t>
            </a:r>
          </a:p>
          <a:p>
            <a:r>
              <a:rPr lang="en-IN" dirty="0" err="1">
                <a:latin typeface="Arial" panose="020B0604020202020204" pitchFamily="34" charset="0"/>
                <a:cs typeface="Arial" panose="020B0604020202020204" pitchFamily="34" charset="0"/>
              </a:rPr>
              <a:t>Matcham</a:t>
            </a:r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, F., Rayner, L., Steer, S. and </a:t>
            </a:r>
            <a:r>
              <a:rPr lang="en-IN" dirty="0" err="1">
                <a:latin typeface="Arial" panose="020B0604020202020204" pitchFamily="34" charset="0"/>
                <a:cs typeface="Arial" panose="020B0604020202020204" pitchFamily="34" charset="0"/>
              </a:rPr>
              <a:t>Hotopf</a:t>
            </a:r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, M. (2013). The prevalence of depression in rheumatoid arthritis: a systematic review and meta-analysis. </a:t>
            </a:r>
            <a:r>
              <a:rPr lang="en-IN" i="1" dirty="0">
                <a:latin typeface="Arial" panose="020B0604020202020204" pitchFamily="34" charset="0"/>
                <a:cs typeface="Arial" panose="020B0604020202020204" pitchFamily="34" charset="0"/>
              </a:rPr>
              <a:t>Rheumatology</a:t>
            </a:r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, 52(12), pp.2136–2148. </a:t>
            </a:r>
            <a:r>
              <a:rPr lang="en-IN" dirty="0" err="1">
                <a:latin typeface="Arial" panose="020B0604020202020204" pitchFamily="34" charset="0"/>
                <a:cs typeface="Arial" panose="020B0604020202020204" pitchFamily="34" charset="0"/>
              </a:rPr>
              <a:t>doi:https</a:t>
            </a:r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://doi.org/10.1093/rheumatology/ket169.</a:t>
            </a:r>
          </a:p>
          <a:p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McInnes, I.B. and </a:t>
            </a:r>
            <a:r>
              <a:rPr lang="en-IN" dirty="0" err="1">
                <a:latin typeface="Arial" panose="020B0604020202020204" pitchFamily="34" charset="0"/>
                <a:cs typeface="Arial" panose="020B0604020202020204" pitchFamily="34" charset="0"/>
              </a:rPr>
              <a:t>Schett</a:t>
            </a:r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, G. (2017). Pathogenetic insights from the treatment of rheumatoid arthritis. </a:t>
            </a:r>
            <a:r>
              <a:rPr lang="en-IN" i="1" dirty="0">
                <a:latin typeface="Arial" panose="020B0604020202020204" pitchFamily="34" charset="0"/>
                <a:cs typeface="Arial" panose="020B0604020202020204" pitchFamily="34" charset="0"/>
              </a:rPr>
              <a:t>The Lancet</a:t>
            </a:r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, [online] 389(10086), pp.2328–2337. </a:t>
            </a:r>
            <a:r>
              <a:rPr lang="en-IN" dirty="0" err="1">
                <a:latin typeface="Arial" panose="020B0604020202020204" pitchFamily="34" charset="0"/>
                <a:cs typeface="Arial" panose="020B0604020202020204" pitchFamily="34" charset="0"/>
              </a:rPr>
              <a:t>doi:https</a:t>
            </a:r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://doi.org/10.1016/s0140-6736(17)31472-1.</a:t>
            </a:r>
          </a:p>
          <a:p>
            <a:pPr marL="0" indent="0">
              <a:buNone/>
            </a:pPr>
            <a:endParaRPr lang="en-IN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2934627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624F09-D4A7-E2DE-1287-C5B8EBB0ABE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0"/>
            <a:ext cx="12192000" cy="6857999"/>
          </a:xfrm>
        </p:spPr>
        <p:txBody>
          <a:bodyPr>
            <a:normAutofit fontScale="92500" lnSpcReduction="20000"/>
          </a:bodyPr>
          <a:lstStyle/>
          <a:p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National Institute for Health and Care Excellence (2020). </a:t>
            </a:r>
            <a:r>
              <a:rPr lang="en-IN" i="1" dirty="0">
                <a:latin typeface="Arial" panose="020B0604020202020204" pitchFamily="34" charset="0"/>
                <a:cs typeface="Arial" panose="020B0604020202020204" pitchFamily="34" charset="0"/>
              </a:rPr>
              <a:t>Overview | Rheumatoid arthritis in adults: management | Guidance | NICE</a:t>
            </a:r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. [online] Nice.org.uk. Available at: https://www.nice.org.uk/guidance/ng100.</a:t>
            </a:r>
          </a:p>
          <a:p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NDORMS (2024). </a:t>
            </a:r>
            <a:r>
              <a:rPr lang="en-IN" i="1" dirty="0">
                <a:latin typeface="Arial" panose="020B0604020202020204" pitchFamily="34" charset="0"/>
                <a:cs typeface="Arial" panose="020B0604020202020204" pitchFamily="34" charset="0"/>
              </a:rPr>
              <a:t>World Arthritis Day 2024 - Empowering patients in rheumatology — Nuffield Department of Orthopaedics, Rheumatology and Musculoskeletal Sciences</a:t>
            </a:r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. [online] Ox.ac.uk. Available at: https://www.ndorms.ox.ac.uk/news/world-arthritis-day-2024.</a:t>
            </a:r>
          </a:p>
          <a:p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NHS (2026). </a:t>
            </a:r>
            <a:r>
              <a:rPr lang="en-IN" i="1" dirty="0">
                <a:latin typeface="Arial" panose="020B0604020202020204" pitchFamily="34" charset="0"/>
                <a:cs typeface="Arial" panose="020B0604020202020204" pitchFamily="34" charset="0"/>
              </a:rPr>
              <a:t>NHS Personalised Care</a:t>
            </a:r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. [online] Training Hub. Available at: https://cptraininghub.nhs.uk/nhs-personalised-care/.</a:t>
            </a:r>
          </a:p>
          <a:p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NHS (2019). </a:t>
            </a:r>
            <a:r>
              <a:rPr lang="en-IN" i="1" dirty="0">
                <a:latin typeface="Arial" panose="020B0604020202020204" pitchFamily="34" charset="0"/>
                <a:cs typeface="Arial" panose="020B0604020202020204" pitchFamily="34" charset="0"/>
              </a:rPr>
              <a:t>Symptoms - rheumatoid arthritis</a:t>
            </a:r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. [online] NHS. Available at: https://www.nhs.uk/conditions/rheumatoid-arthritis/symptoms/.</a:t>
            </a:r>
          </a:p>
          <a:p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NHS England (2021). </a:t>
            </a:r>
            <a:r>
              <a:rPr lang="en-IN" i="1" dirty="0">
                <a:latin typeface="Arial" panose="020B0604020202020204" pitchFamily="34" charset="0"/>
                <a:cs typeface="Arial" panose="020B0604020202020204" pitchFamily="34" charset="0"/>
              </a:rPr>
              <a:t>Comprehensive model of personalised care</a:t>
            </a:r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. [online] NHS England. Available at: https://www.england.nhs.uk/personalisedcare/comprehensive-model-of-personalised-care/.</a:t>
            </a:r>
          </a:p>
          <a:p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NICE (2025). </a:t>
            </a:r>
            <a:r>
              <a:rPr lang="en-IN" i="1" dirty="0">
                <a:latin typeface="Arial" panose="020B0604020202020204" pitchFamily="34" charset="0"/>
                <a:cs typeface="Arial" panose="020B0604020202020204" pitchFamily="34" charset="0"/>
              </a:rPr>
              <a:t>CKS is only available in the UK | NICE</a:t>
            </a:r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. [online] NICE. Available at: https://cks.nice.org.uk/topics/rheumatoid-arthritis/background-information/prevalence-incidence/?utm.</a:t>
            </a:r>
          </a:p>
          <a:p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NRAS (2019). </a:t>
            </a:r>
            <a:r>
              <a:rPr lang="en-IN" i="1" dirty="0">
                <a:latin typeface="Arial" panose="020B0604020202020204" pitchFamily="34" charset="0"/>
                <a:cs typeface="Arial" panose="020B0604020202020204" pitchFamily="34" charset="0"/>
              </a:rPr>
              <a:t>Making a diagnosis of rheumatoid arthritis</a:t>
            </a:r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. [online] NRAS. Available at: https://nras.org.uk/resource/making-a-diagnosis-of-rheumatoid-arthritis/.</a:t>
            </a:r>
          </a:p>
          <a:p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Scott, D.L., Wolfe, F. and Huizinga, T.W.J. (2010). Rheumatoid arthritis. </a:t>
            </a:r>
            <a:r>
              <a:rPr lang="en-IN" i="1" dirty="0">
                <a:latin typeface="Arial" panose="020B0604020202020204" pitchFamily="34" charset="0"/>
                <a:cs typeface="Arial" panose="020B0604020202020204" pitchFamily="34" charset="0"/>
              </a:rPr>
              <a:t>Lancet (London, England)</a:t>
            </a:r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, [online] 376(9746), pp.1094–108. </a:t>
            </a:r>
            <a:r>
              <a:rPr lang="en-IN" dirty="0" err="1">
                <a:latin typeface="Arial" panose="020B0604020202020204" pitchFamily="34" charset="0"/>
                <a:cs typeface="Arial" panose="020B0604020202020204" pitchFamily="34" charset="0"/>
              </a:rPr>
              <a:t>doi:https</a:t>
            </a:r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://doi.org/10.1016/S0140-6736(10)60826-4.</a:t>
            </a:r>
          </a:p>
          <a:p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Smolen, J.S., </a:t>
            </a:r>
            <a:r>
              <a:rPr lang="en-IN" dirty="0" err="1">
                <a:latin typeface="Arial" panose="020B0604020202020204" pitchFamily="34" charset="0"/>
                <a:cs typeface="Arial" panose="020B0604020202020204" pitchFamily="34" charset="0"/>
              </a:rPr>
              <a:t>Aletaha</a:t>
            </a:r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, D., Barton, A., Burmester, G.R., Emery, P., Firestein, G.S., Kavanaugh, A., McInnes, I.B., Solomon, D.H., Strand, V. and Yamamoto, K. (2018). Rheumatoid arthritis. </a:t>
            </a:r>
            <a:r>
              <a:rPr lang="en-IN" i="1" dirty="0">
                <a:latin typeface="Arial" panose="020B0604020202020204" pitchFamily="34" charset="0"/>
                <a:cs typeface="Arial" panose="020B0604020202020204" pitchFamily="34" charset="0"/>
              </a:rPr>
              <a:t>Nature Reviews Disease Primers</a:t>
            </a:r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, 4(1). </a:t>
            </a:r>
            <a:r>
              <a:rPr lang="en-IN" dirty="0" err="1">
                <a:latin typeface="Arial" panose="020B0604020202020204" pitchFamily="34" charset="0"/>
                <a:cs typeface="Arial" panose="020B0604020202020204" pitchFamily="34" charset="0"/>
              </a:rPr>
              <a:t>doi:https</a:t>
            </a:r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://doi.org/10.1038/nrdp.2018.1.</a:t>
            </a:r>
          </a:p>
          <a:p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Versus Arthritis (2026). </a:t>
            </a:r>
            <a:r>
              <a:rPr lang="en-IN" i="1" dirty="0">
                <a:latin typeface="Arial" panose="020B0604020202020204" pitchFamily="34" charset="0"/>
                <a:cs typeface="Arial" panose="020B0604020202020204" pitchFamily="34" charset="0"/>
              </a:rPr>
              <a:t>Rheumatoid arthritis (RA)</a:t>
            </a:r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. [online] Arthritis UK. Available at: https://www.arthritis-uk.org/information-and-support/understanding-arthritis/conditions/rheumatoid-arthritis/?gad_source=1&amp;gad_campaignid=10380542111&amp;gbraid=0AAAAAD1MhJBfgiChJ8Ru-QgNNNWFxTUeF&amp;gclid=CjwKCAjwg_nNBhAGEiwAiYPYA08IEMlgK3tPTV3YFvb1kxaYaRnYUZnGy6vKlZZleE0ymOOIQ0ptURoCg7QQAvD_BwE [Accessed 21 Mar. 2026].</a:t>
            </a:r>
          </a:p>
        </p:txBody>
      </p:sp>
    </p:spTree>
    <p:extLst>
      <p:ext uri="{BB962C8B-B14F-4D97-AF65-F5344CB8AC3E}">
        <p14:creationId xmlns:p14="http://schemas.microsoft.com/office/powerpoint/2010/main" val="49980329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6E7C3A-1C2E-857C-ACD6-29A806278BC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665018"/>
            <a:ext cx="12192000" cy="3169227"/>
          </a:xfrm>
        </p:spPr>
        <p:txBody>
          <a:bodyPr>
            <a:normAutofit/>
          </a:bodyPr>
          <a:lstStyle/>
          <a:p>
            <a:r>
              <a:rPr lang="en-IN" sz="1700" dirty="0">
                <a:latin typeface="Arial" panose="020B0604020202020204" pitchFamily="34" charset="0"/>
                <a:cs typeface="Arial" panose="020B0604020202020204" pitchFamily="34" charset="0"/>
              </a:rPr>
              <a:t>Wei, L., Chen, X. and Liu, M. (2025). Global, regional, and national burden and trends of rheumatoid arthritis among the elderly population: an analysis based on the 2021 Global Burden of Disease study. </a:t>
            </a:r>
            <a:r>
              <a:rPr lang="en-IN" sz="1700" i="1" dirty="0">
                <a:latin typeface="Arial" panose="020B0604020202020204" pitchFamily="34" charset="0"/>
                <a:cs typeface="Arial" panose="020B0604020202020204" pitchFamily="34" charset="0"/>
              </a:rPr>
              <a:t>Frontiers in Immunology</a:t>
            </a:r>
            <a:r>
              <a:rPr lang="en-IN" sz="1700" dirty="0">
                <a:latin typeface="Arial" panose="020B0604020202020204" pitchFamily="34" charset="0"/>
                <a:cs typeface="Arial" panose="020B0604020202020204" pitchFamily="34" charset="0"/>
              </a:rPr>
              <a:t>, 16(40303393). </a:t>
            </a:r>
            <a:r>
              <a:rPr lang="en-IN" sz="1700" dirty="0" err="1">
                <a:latin typeface="Arial" panose="020B0604020202020204" pitchFamily="34" charset="0"/>
                <a:cs typeface="Arial" panose="020B0604020202020204" pitchFamily="34" charset="0"/>
              </a:rPr>
              <a:t>doi:https</a:t>
            </a:r>
            <a:r>
              <a:rPr lang="en-IN" sz="1700" dirty="0">
                <a:latin typeface="Arial" panose="020B0604020202020204" pitchFamily="34" charset="0"/>
                <a:cs typeface="Arial" panose="020B0604020202020204" pitchFamily="34" charset="0"/>
              </a:rPr>
              <a:t>://doi.org/10.3389/fimmu.2025.1547763.</a:t>
            </a:r>
          </a:p>
          <a:p>
            <a:r>
              <a:rPr lang="en-IN" sz="1700" dirty="0">
                <a:latin typeface="Arial" panose="020B0604020202020204" pitchFamily="34" charset="0"/>
                <a:cs typeface="Arial" panose="020B0604020202020204" pitchFamily="34" charset="0"/>
              </a:rPr>
              <a:t>WHO (2023). </a:t>
            </a:r>
            <a:r>
              <a:rPr lang="en-IN" sz="1700" i="1" dirty="0">
                <a:latin typeface="Arial" panose="020B0604020202020204" pitchFamily="34" charset="0"/>
                <a:cs typeface="Arial" panose="020B0604020202020204" pitchFamily="34" charset="0"/>
              </a:rPr>
              <a:t>Rheumatoid arthritis</a:t>
            </a:r>
            <a:r>
              <a:rPr lang="en-IN" sz="1700" dirty="0">
                <a:latin typeface="Arial" panose="020B0604020202020204" pitchFamily="34" charset="0"/>
                <a:cs typeface="Arial" panose="020B0604020202020204" pitchFamily="34" charset="0"/>
              </a:rPr>
              <a:t>. [online] Who.int. Available at: https://www.who.int/news-room/fact-sheets/detail/</a:t>
            </a:r>
            <a:r>
              <a:rPr lang="en-IN" sz="1700" dirty="0" err="1">
                <a:latin typeface="Arial" panose="020B0604020202020204" pitchFamily="34" charset="0"/>
                <a:cs typeface="Arial" panose="020B0604020202020204" pitchFamily="34" charset="0"/>
              </a:rPr>
              <a:t>rheumatoid-arthritis?utm</a:t>
            </a:r>
            <a:r>
              <a:rPr lang="en-IN" sz="1700" dirty="0">
                <a:latin typeface="Arial" panose="020B0604020202020204" pitchFamily="34" charset="0"/>
                <a:cs typeface="Arial" panose="020B0604020202020204" pitchFamily="34" charset="0"/>
              </a:rPr>
              <a:t>..</a:t>
            </a:r>
          </a:p>
          <a:p>
            <a:r>
              <a:rPr lang="en-IN" sz="1700" dirty="0">
                <a:latin typeface="Arial" panose="020B0604020202020204" pitchFamily="34" charset="0"/>
                <a:cs typeface="Arial" panose="020B0604020202020204" pitchFamily="34" charset="0"/>
              </a:rPr>
              <a:t>World Health Organization (2022). </a:t>
            </a:r>
            <a:r>
              <a:rPr lang="en-IN" sz="1700" i="1" dirty="0">
                <a:latin typeface="Arial" panose="020B0604020202020204" pitchFamily="34" charset="0"/>
                <a:cs typeface="Arial" panose="020B0604020202020204" pitchFamily="34" charset="0"/>
              </a:rPr>
              <a:t>Musculoskeletal health</a:t>
            </a:r>
            <a:r>
              <a:rPr lang="en-IN" sz="1700" dirty="0">
                <a:latin typeface="Arial" panose="020B0604020202020204" pitchFamily="34" charset="0"/>
                <a:cs typeface="Arial" panose="020B0604020202020204" pitchFamily="34" charset="0"/>
              </a:rPr>
              <a:t>. [online] World Health Organization. Available at: https://www.who.int/news-room/fact-sheets/detail/musculoskeletal-conditions.</a:t>
            </a:r>
          </a:p>
        </p:txBody>
      </p:sp>
    </p:spTree>
    <p:extLst>
      <p:ext uri="{BB962C8B-B14F-4D97-AF65-F5344CB8AC3E}">
        <p14:creationId xmlns:p14="http://schemas.microsoft.com/office/powerpoint/2010/main" val="4467821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FD42475E-6FCE-B7CC-38A8-1EC5483F175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AD6584F6-47F5-D15C-5F4F-08FE83C11B44}"/>
              </a:ext>
            </a:extLst>
          </p:cNvPr>
          <p:cNvSpPr txBox="1"/>
          <p:nvPr/>
        </p:nvSpPr>
        <p:spPr>
          <a:xfrm>
            <a:off x="0" y="6858000"/>
            <a:ext cx="12192000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IN" sz="900">
                <a:hlinkClick r:id="rId3" tooltip="https://www.picpedia.org/chalkboard/t/thank-you.html"/>
              </a:rPr>
              <a:t>This Photo</a:t>
            </a:r>
            <a:r>
              <a:rPr lang="en-IN" sz="900"/>
              <a:t> by Unknown Author is licensed under </a:t>
            </a:r>
            <a:r>
              <a:rPr lang="en-IN" sz="900">
                <a:hlinkClick r:id="rId4" tooltip="https://creativecommons.org/licenses/by-sa/3.0/"/>
              </a:rPr>
              <a:t>CC BY-SA</a:t>
            </a:r>
            <a:endParaRPr lang="en-IN" sz="900"/>
          </a:p>
        </p:txBody>
      </p:sp>
    </p:spTree>
    <p:extLst>
      <p:ext uri="{BB962C8B-B14F-4D97-AF65-F5344CB8AC3E}">
        <p14:creationId xmlns:p14="http://schemas.microsoft.com/office/powerpoint/2010/main" val="3810425243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5FCBEF"/>
      </a:accent1>
      <a:accent2>
        <a:srgbClr val="2E83C3"/>
      </a:accent2>
      <a:accent3>
        <a:srgbClr val="42D0A2"/>
      </a:accent3>
      <a:accent4>
        <a:srgbClr val="2E946B"/>
      </a:accent4>
      <a:accent5>
        <a:srgbClr val="42B051"/>
      </a:accent5>
      <a:accent6>
        <a:srgbClr val="96D141"/>
      </a:accent6>
      <a:hlink>
        <a:srgbClr val="3FCDE7"/>
      </a:hlink>
      <a:folHlink>
        <a:srgbClr val="A9D3E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0B5AB586-D108-4FC1-8368-649FE654B89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1698</TotalTime>
  <Words>3405</Words>
  <Application>Microsoft Office PowerPoint</Application>
  <PresentationFormat>Widescreen</PresentationFormat>
  <Paragraphs>215</Paragraphs>
  <Slides>22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30" baseType="lpstr">
      <vt:lpstr>Aptos</vt:lpstr>
      <vt:lpstr>Arial</vt:lpstr>
      <vt:lpstr>Arial Black</vt:lpstr>
      <vt:lpstr>Arial Narrow</vt:lpstr>
      <vt:lpstr>ElsevierGulliver</vt:lpstr>
      <vt:lpstr>Trebuchet MS</vt:lpstr>
      <vt:lpstr>Wingdings 3</vt:lpstr>
      <vt:lpstr>Facet</vt:lpstr>
      <vt:lpstr>PowerPoint Presentation</vt:lpstr>
      <vt:lpstr>PowerPoint Presentation</vt:lpstr>
      <vt:lpstr>SYMPTOMS OF RA</vt:lpstr>
      <vt:lpstr>Aetiology of Rheumatoid Arthritis</vt:lpstr>
      <vt:lpstr>PowerPoint Presentation</vt:lpstr>
      <vt:lpstr>PowerPoint Presentation</vt:lpstr>
      <vt:lpstr>Prevalence of Rheumatoid Arthritis</vt:lpstr>
      <vt:lpstr>Economic and Social Burden of RA</vt:lpstr>
      <vt:lpstr>Diagnosis and Initial Assessment of RA (UK)</vt:lpstr>
      <vt:lpstr>Management of Rheumatoid Arthritis (RA)</vt:lpstr>
      <vt:lpstr>PowerPoint Presentation</vt:lpstr>
      <vt:lpstr>PowerPoint Presentation</vt:lpstr>
      <vt:lpstr>Treatment option (UK NICE-Based)</vt:lpstr>
      <vt:lpstr>Comorbidity and prevention of RA</vt:lpstr>
      <vt:lpstr>Skills, Values &amp; Behaviors required to provide Co-productive care in RA</vt:lpstr>
      <vt:lpstr>Comprehensive model of personalised care and self-management support for RA</vt:lpstr>
      <vt:lpstr>CONCLUSION</vt:lpstr>
      <vt:lpstr>Reference list 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Ardra Sudhan</dc:creator>
  <cp:lastModifiedBy>Ardra Sudhan</cp:lastModifiedBy>
  <cp:revision>29</cp:revision>
  <dcterms:created xsi:type="dcterms:W3CDTF">2026-03-16T15:57:42Z</dcterms:created>
  <dcterms:modified xsi:type="dcterms:W3CDTF">2026-04-15T21:17:35Z</dcterms:modified>
</cp:coreProperties>
</file>